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CCEC55-8094-4C96-A037-9EA493168925}">
          <p14:sldIdLst>
            <p14:sldId id="256"/>
            <p14:sldId id="257"/>
            <p14:sldId id="258"/>
          </p14:sldIdLst>
        </p14:section>
        <p14:section name="T1" id="{81BBC95A-7494-4E44-BC00-B33DE7703CFD}">
          <p14:sldIdLst>
            <p14:sldId id="259"/>
            <p14:sldId id="260"/>
            <p14:sldId id="261"/>
            <p14:sldId id="262"/>
            <p14:sldId id="263"/>
          </p14:sldIdLst>
        </p14:section>
        <p14:section name="B1" id="{9E97C50E-FAB3-4BC5-803E-BE34BAF23B8C}">
          <p14:sldIdLst>
            <p14:sldId id="264"/>
          </p14:sldIdLst>
        </p14:section>
        <p14:section name="T2.1" id="{827E019B-6D1F-4D0B-8357-624442AAA26A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2" id="{A8E3B203-8ACB-49B2-B6E7-33F5B8A2EE73}">
          <p14:sldIdLst>
            <p14:sldId id="271"/>
          </p14:sldIdLst>
        </p14:section>
        <p14:section name="T2.2" id="{995C808E-A8CE-49BF-82D8-629253299816}">
          <p14:sldIdLst>
            <p14:sldId id="272"/>
            <p14:sldId id="273"/>
            <p14:sldId id="274"/>
            <p14:sldId id="275"/>
          </p14:sldIdLst>
        </p14:section>
        <p14:section name="Outro" id="{81660D4D-B31C-498F-8791-64DEDB326B4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tfVB2NANL@goetheuniversitaet.onmicrosoft.com" initials="W" lastIdx="1" clrIdx="0">
    <p:extLst>
      <p:ext uri="{19B8F6BF-5375-455C-9EA6-DF929625EA0E}">
        <p15:presenceInfo xmlns:p15="http://schemas.microsoft.com/office/powerpoint/2012/main" userId="WtfVB2NANL@goetheuniversitaet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37" d="100"/>
          <a:sy n="137" d="100"/>
        </p:scale>
        <p:origin x="462" y="96"/>
      </p:cViewPr>
      <p:guideLst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4F0160D-46C0-43BF-BBAE-653740F65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68A74-FE66-4CA1-936C-E9AC965D66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3D06-134B-4999-BF24-55118ADB3806}" type="datetime1">
              <a:rPr lang="de-DE" smtClean="0"/>
              <a:t>03.08.2021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177083-43E9-451D-8D1E-735437CD7A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7072F7-6F8D-4FA1-8BB5-ED8395FAAC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3834-8861-4AD6-B3A6-5C62DCE43DE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950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18F5-8CAA-4E7B-9023-D222925FD806}" type="datetime1">
              <a:rPr lang="de-DE" smtClean="0"/>
              <a:t>03.08.2021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9ABF-3256-4B5B-9725-CC8EB82EFE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435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rafik 168"/>
          <p:cNvPicPr/>
          <p:nvPr/>
        </p:nvPicPr>
        <p:blipFill>
          <a:blip r:embed="rId14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170" name="Grafik 169"/>
          <p:cNvPicPr/>
          <p:nvPr/>
        </p:nvPicPr>
        <p:blipFill>
          <a:blip r:embed="rId14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10.08.2021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DHBW-Stuttgart, W. L. Laubenheimer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626E1E4E-E1EB-4411-B940-3D143B37DB05}" type="slidenum"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‹Nr.›</a:t>
            </a:fld>
            <a:endParaRPr lang="de-DE" sz="1400" b="0" strike="noStrike" spc="-1" dirty="0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mwill/code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.bitcoinwiki.org/wiki/Smart_Contract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/EIPs/issues/1155" TargetMode="External"/><Relationship Id="rId3" Type="http://schemas.openxmlformats.org/officeDocument/2006/relationships/hyperlink" Target="https://github.com/OpenZeppelin/openzeppelin-contracts/blob/master/contracts/token/ERC20/ERC20.sol" TargetMode="External"/><Relationship Id="rId7" Type="http://schemas.openxmlformats.org/officeDocument/2006/relationships/hyperlink" Target="https://github.com/OpenZeppelin/openzeppelin-contracts/blob/master/contracts/token/ERC777/ERC777.sol" TargetMode="External"/><Relationship Id="rId2" Type="http://schemas.openxmlformats.org/officeDocument/2006/relationships/hyperlink" Target="https://github.com/ethereum/EIPs/issues/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thereum/EIPs/issues/777" TargetMode="External"/><Relationship Id="rId5" Type="http://schemas.openxmlformats.org/officeDocument/2006/relationships/hyperlink" Target="https://github.com/OpenZeppelin/openzeppelin-contracts/blob/master/contracts/token/ERC721/ERC721.sol" TargetMode="External"/><Relationship Id="rId4" Type="http://schemas.openxmlformats.org/officeDocument/2006/relationships/hyperlink" Target="https://github.com/ethereum/EIPs/issues/721" TargetMode="External"/><Relationship Id="rId9" Type="http://schemas.openxmlformats.org/officeDocument/2006/relationships/hyperlink" Target="https://github.com/OpenZeppelin/openzeppelin-contracts/blob/master/contracts/token/ERC1155/ERC1155.so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eltfinanzkrise" TargetMode="External"/><Relationship Id="rId7" Type="http://schemas.openxmlformats.org/officeDocument/2006/relationships/hyperlink" Target="https://de.bitcoinwiki.org/wiki/Skript" TargetMode="External"/><Relationship Id="rId2" Type="http://schemas.openxmlformats.org/officeDocument/2006/relationships/hyperlink" Target="https://de.wikipedia.org/wiki/B&#246;rsenkrac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itcoin/bitcoin/graphs/code-frequency" TargetMode="External"/><Relationship Id="rId5" Type="http://schemas.openxmlformats.org/officeDocument/2006/relationships/hyperlink" Target="https://github.com/bitcoin/bitcoin/tree/e071a3f6c06f41068ad17134189a4ac3073ef76b" TargetMode="External"/><Relationship Id="rId4" Type="http://schemas.openxmlformats.org/officeDocument/2006/relationships/hyperlink" Target="https://bitcoin.org/bitcoi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tree/827f341c97e9243b0c04a2fbde363b949bc3215d" TargetMode="External"/><Relationship Id="rId2" Type="http://schemas.openxmlformats.org/officeDocument/2006/relationships/hyperlink" Target="https://ethereum.org/en/whitepape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thblog.de/geschichte-von-ethereu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blob/master/COPYING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th.wiki/en/concepts/ethash/ethash" TargetMode="External"/><Relationship Id="rId4" Type="http://schemas.openxmlformats.org/officeDocument/2006/relationships/hyperlink" Target="https://github.com/ethereum/EIPs/tree/master/EI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920" y="648000"/>
            <a:ext cx="9070560" cy="27349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Innovation im Facility Management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16000" y="3600000"/>
            <a:ext cx="525456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DHBW – Stuttgart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Willie Laszlo Laubenheimer 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Blockchain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764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4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Methode zur Datenspeicherung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Verkettung von Ereignissen, die in einem Block zusammengefasst und mit dem vorigen Block verknüpft werden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Meist werden Hashes von Transaktionen als 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Merkle-Baum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verknüpft und zuletzt wird durch ein Zeitstempel, sowie dem Hash des vorigen Blockes ein neuer Hash erstellt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Somit entsteht eine zeitlich aufeinander folgende Kette (Reihe) von Datenblöcken, dessen Echtheit leicht zu überprüfen ist (Hashing mit den Inputs aus der Blockchain)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Konsensalgorithmen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83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1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Proof of Work – Rechenkapazität (Hashing mit Schwierigkeitsgrad)</a:t>
            </a:r>
            <a:endParaRPr lang="de-DE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Hoher Zeitaufwand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Hohe Rechenleistung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Hoher Energieverbrauch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Schwer korrumpierbar</a:t>
            </a:r>
            <a:endParaRPr lang="de-DE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Proof of Stake – Anteilseigner ($€…)</a:t>
            </a:r>
            <a:endParaRPr lang="de-DE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Geringer Zeitaufwand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Zentralisierungsgefahr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Niedriger Energieverbrauch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Leichter korrumpierbar</a:t>
            </a:r>
            <a:endParaRPr lang="de-DE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- Konsensalgorithmen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872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Grundprinzip: Einigung über Einhaltung der festgelegten Regeln (Konsens)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Hauptproblem: Double-spending und Wahrung der Historie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Weiteres Problem (der Blockchain): Größe der gespeicherten Datenmenge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Konsensalgorithmen - PoW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4000" y="1800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Erstellen eines 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Merkle-Baumes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valider Transaktionen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Hashing mit Zeitstempel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Fordern einer gewissen Anzahl an 0-en zu beginn des Hashes durch hinzufügen einer sich verändernden Variable (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Beispiel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(Mining, hoher Rechenaufwand)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Validierung durch das Netzwerk, also jeden einzelnen Knoten (Node, niedriger Rechenaufwand)</a:t>
            </a:r>
            <a:endParaRPr lang="de-DE" sz="3200" b="0" strike="noStrike" spc="-1" dirty="0">
              <a:latin typeface="Arial"/>
            </a:endParaRPr>
          </a:p>
        </p:txBody>
      </p:sp>
      <p:pic>
        <p:nvPicPr>
          <p:cNvPr id="258" name="Grafik 257"/>
          <p:cNvPicPr/>
          <p:nvPr/>
        </p:nvPicPr>
        <p:blipFill>
          <a:blip r:embed="rId4"/>
          <a:stretch/>
        </p:blipFill>
        <p:spPr>
          <a:xfrm>
            <a:off x="8064000" y="945720"/>
            <a:ext cx="1666080" cy="178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Konsensalgorithmen - PoS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4000" y="1980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Analog zu PoW mit dem Unterschied, dass beim Hashing keine bestimmte Anzahl von 0-en gefordert wird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Die Erstvalidierung darf nur von Knoten durchgeführt werden, die einen bestimmten Anteil an Token vorweisen können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Zusammenfassung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1980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7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Einheiten einer Kryptowährung sind aus informatischer Sicht eine Verkettung von Zeichen (Token)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„Kryptowährungen“ innerhalb von Ethereum sind Mappings(Zuordnungen) innerhalb eines Programmes in der Blockchain, Adresse a → hat b 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 erstellen aus validen Transaktionen einen Block und verknüpfen ihn mit dem vorherigen Block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Nodes überprüfen den Inhalt der Blöcke auf Einhaltung aller Regeln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349080" y="1692000"/>
            <a:ext cx="295056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5" name="Grafik 264"/>
          <p:cNvPicPr/>
          <p:nvPr/>
        </p:nvPicPr>
        <p:blipFill>
          <a:blip r:embed="rId2"/>
          <a:stretch/>
        </p:blipFill>
        <p:spPr>
          <a:xfrm>
            <a:off x="1440000" y="219240"/>
            <a:ext cx="7110720" cy="5180760"/>
          </a:xfrm>
          <a:prstGeom prst="rect">
            <a:avLst/>
          </a:prstGeom>
          <a:ln>
            <a:noFill/>
          </a:ln>
        </p:spPr>
      </p:pic>
      <p:sp>
        <p:nvSpPr>
          <p:cNvPr id="266" name="TextShape 3"/>
          <p:cNvSpPr txBox="1"/>
          <p:nvPr/>
        </p:nvSpPr>
        <p:spPr>
          <a:xfrm>
            <a:off x="4824000" y="5238000"/>
            <a:ext cx="2617560" cy="1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500" b="0" strike="noStrike" spc="-1" dirty="0">
                <a:latin typeface="Arial"/>
              </a:rPr>
              <a:t>Quelle: https://guiadobitcoin.com.br/wp-content/uploads/2020/06/bitcoin-in-coffee-3.jpg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- Sicherheitsaspekte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04000" y="183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Turing vollständig (Schleifen wie for, while, ec. sind möglich)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Hohe Updaterate der Programmiersprache solidity (i.d.R. monatlich)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Teilweise Quellcodeanpassung der bereits veröffentlichten Programme nötig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Fehlerhaft programmierte Programme können zum Verlust von „Token“ und somit konventionellem Geld führen (z.B. DAO-hack)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Weitere Sicherheitslücken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- Token Standards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944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ERC steht für Ethereum Request for Comment und die Nummer i.d.R. für die Issue-nummer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2"/>
              </a:rPr>
              <a:t>ERC20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nicht unterscheidbare Token (</a:t>
            </a: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3"/>
              </a:rPr>
              <a:t>Beispiel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4"/>
              </a:rPr>
              <a:t>ERC721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unterscheidbare Token (</a:t>
            </a: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5"/>
              </a:rPr>
              <a:t>Beispiel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6"/>
              </a:rPr>
              <a:t>ERC777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Erweiterung und Optimierung des ERC20 Token Standards  (</a:t>
            </a: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7"/>
              </a:rPr>
              <a:t>Beispiel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8"/>
              </a:rPr>
              <a:t>ERC1155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Multitoken (</a:t>
            </a:r>
            <a:r>
              <a:rPr lang="de-DE" sz="3200" b="0" u="sng" strike="noStrike" spc="-1" dirty="0">
                <a:solidFill>
                  <a:srgbClr val="2A6099"/>
                </a:solidFill>
                <a:uFillTx/>
                <a:latin typeface="Arial"/>
                <a:ea typeface="DejaVu Sans"/>
                <a:hlinkClick r:id="rId9"/>
              </a:rPr>
              <a:t>Beispiel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Ausblick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Decentralized Altruistic Organisations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Voting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Betting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 Estate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Facility Management ? !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(offensichtlichste fehlt) ?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1: Einführung in Ethereum und dezentrale Systeme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2: Gruppenarbeit, Ausarbeitung und Veranschaulichung eines innovativen Konzepts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3: Vorstellung und Besprechung</a:t>
            </a:r>
            <a:endParaRPr lang="de-DE" sz="3200" b="0" strike="noStrike" spc="-1" dirty="0">
              <a:latin typeface="Arial"/>
            </a:endParaRPr>
          </a:p>
        </p:txBody>
      </p:sp>
      <p:sp>
        <p:nvSpPr>
          <p:cNvPr id="21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Übersicht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Hands On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DHBW-Token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DHBW-FM21-Token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Metamask: 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https://metamask.io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DHBW-Token empfangen und senden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 und Adresse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Individueller Token zur Adresse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rafik 274"/>
          <p:cNvPicPr/>
          <p:nvPr/>
        </p:nvPicPr>
        <p:blipFill>
          <a:blip r:embed="rId2"/>
          <a:stretch/>
        </p:blipFill>
        <p:spPr>
          <a:xfrm>
            <a:off x="-149400" y="4680"/>
            <a:ext cx="5670360" cy="5670360"/>
          </a:xfrm>
          <a:prstGeom prst="rect">
            <a:avLst/>
          </a:prstGeom>
          <a:ln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1008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Danke für Ihre Aufmerksamkeit !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277" name="Grafik 276"/>
          <p:cNvPicPr/>
          <p:nvPr/>
        </p:nvPicPr>
        <p:blipFill>
          <a:blip r:embed="rId3"/>
          <a:stretch/>
        </p:blipFill>
        <p:spPr>
          <a:xfrm>
            <a:off x="4812840" y="348480"/>
            <a:ext cx="5670360" cy="5670360"/>
          </a:xfrm>
          <a:prstGeom prst="rect">
            <a:avLst/>
          </a:prstGeom>
          <a:ln>
            <a:noFill/>
          </a:ln>
        </p:spPr>
      </p:pic>
      <p:sp>
        <p:nvSpPr>
          <p:cNvPr id="278" name="TextShape 2"/>
          <p:cNvSpPr txBox="1"/>
          <p:nvPr/>
        </p:nvSpPr>
        <p:spPr>
          <a:xfrm>
            <a:off x="12960" y="5328000"/>
            <a:ext cx="2075040" cy="1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500" b="0" strike="noStrike" spc="-1" dirty="0">
                <a:latin typeface="Arial"/>
              </a:rPr>
              <a:t>Quelle: https://logospng.org/download/bitcoin/logo-bitcoin-1024.png</a:t>
            </a:r>
          </a:p>
        </p:txBody>
      </p:sp>
      <p:sp>
        <p:nvSpPr>
          <p:cNvPr id="279" name="TextShape 3"/>
          <p:cNvSpPr txBox="1"/>
          <p:nvPr/>
        </p:nvSpPr>
        <p:spPr>
          <a:xfrm>
            <a:off x="6559920" y="5353200"/>
            <a:ext cx="3155400" cy="1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500" b="0" strike="noStrike" spc="-1" dirty="0">
                <a:latin typeface="Arial"/>
              </a:rPr>
              <a:t>Quelle: https://upload.wikimedia.org/wikipedia/commons/b/b7/ETHEREUM-YOUTUBE-PROFILE-PIC.png</a:t>
            </a:r>
          </a:p>
        </p:txBody>
      </p:sp>
      <p:sp>
        <p:nvSpPr>
          <p:cNvPr id="280" name="TextShape 4"/>
          <p:cNvSpPr txBox="1"/>
          <p:nvPr/>
        </p:nvSpPr>
        <p:spPr>
          <a:xfrm>
            <a:off x="5220000" y="2988000"/>
            <a:ext cx="1203480" cy="38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100" b="0" strike="noStrike" spc="-1" dirty="0">
                <a:solidFill>
                  <a:srgbClr val="C9211E"/>
                </a:solidFill>
                <a:highlight>
                  <a:srgbClr val="000000"/>
                </a:highlight>
                <a:latin typeface="Arial"/>
              </a:rPr>
              <a:t>Innovate</a:t>
            </a:r>
            <a:endParaRPr lang="de-DE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Einführung in Ethereum - Inhalt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32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Geschichtlicher Hintergrund</a:t>
            </a:r>
            <a:endParaRPr lang="de-DE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Bitcoin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Ethereum</a:t>
            </a:r>
            <a:endParaRPr lang="de-DE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Technische Beleuchtung</a:t>
            </a:r>
            <a:endParaRPr lang="de-DE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Infrastruktur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Blockchain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Konsensalgorithmen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Sicherheitsaspekte</a:t>
            </a:r>
            <a:endParaRPr lang="de-DE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Token Standards</a:t>
            </a:r>
            <a:endParaRPr lang="de-DE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Ausblick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Geschichtlicher Hintergrund - Bitcoin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908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9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Börsencrash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ab 2007 bis zum 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Höhepunkt 2008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Bitcoin Whitepaper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Veröffentlichung durch einen Pseudonym Satoshi Nakamoto im Jahre 2009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Erste GitHub Veröffentlichung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von Quellcode auch 2009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Stetige Entwicklung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ab 2011, vorher gibt es größere Lücken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Nicht Turing-vollständig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Keine Personifizierung / neue Form einer „Unternehmensstruktur“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Geschichtlicher Hintergrund - Ethereum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512000"/>
            <a:ext cx="9070560" cy="35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000" lnSpcReduction="20000"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de-DE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Erste 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Whitepaper Veröffentlichung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von Vitalik Buterin Ende 2013/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Anfang 2014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die Geburtsstunde von Ethereum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Turing-vollständig, schleifen sind möglich (while, for, …)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Unternehmensstruktur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vorhanden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Erster Crowdsale mithilfe von Bitcoins (ICO-Initial Coin Offering), um das vorgeschlagene Projekt zu entwickeln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Großer Hack eines „smart contracts“ in 2016 (bekannt als „The DAO“)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Aufteilung der Nutzer in Ethereum (ETH) und Ethereum Classic (ETC)</a:t>
            </a:r>
            <a:endParaRPr lang="de-DE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de-DE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</a:t>
            </a:r>
            <a:br>
              <a:rPr dirty="0"/>
            </a:b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Infrastruktur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1908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Offener Quellcode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auf GitHub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Lizenzfrei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weltweit nutzbar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Entwicklung und „interne“ Kommunikation öffentlich einsehbar (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EIP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Dezentrale/Verteilte „Rechenzentren“ (Mining, </a:t>
            </a:r>
            <a:r>
              <a:rPr lang="de-DE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Ethhash</a:t>
            </a: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eine Variante des SHA3 Algorithmus)</a:t>
            </a:r>
            <a:endParaRPr lang="de-DE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Dezentrale/Verteilte Validierung (Nodes)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- Infrastruktur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3600000" y="1728000"/>
            <a:ext cx="2087280" cy="71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Ethereum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(ETH)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720000" y="2736000"/>
            <a:ext cx="2303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Ethereum Virtual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(EVM)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6408000" y="2736000"/>
            <a:ext cx="2303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Solidity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(.sol)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5976000" y="1080000"/>
            <a:ext cx="1727280" cy="503280"/>
          </a:xfrm>
          <a:prstGeom prst="wedgeRoundRectCallout">
            <a:avLst>
              <a:gd name="adj1" fmla="val -65995"/>
              <a:gd name="adj2" fmla="val 9967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Bezahlmittel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7560000" y="1944000"/>
            <a:ext cx="2375280" cy="503280"/>
          </a:xfrm>
          <a:prstGeom prst="wedgeRoundRectCallout">
            <a:avLst>
              <a:gd name="adj1" fmla="val -48458"/>
              <a:gd name="adj2" fmla="val 10824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Programmiersprache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504000" y="1728000"/>
            <a:ext cx="2231280" cy="791280"/>
          </a:xfrm>
          <a:prstGeom prst="wedgeRoundRectCallout">
            <a:avLst>
              <a:gd name="adj1" fmla="val 41787"/>
              <a:gd name="adj2" fmla="val 7680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Übersetzung der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Programmiersprache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704160" y="4749480"/>
            <a:ext cx="8063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Ethereum Command Line Interface (CLI) Client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(geth)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4767840" y="3888000"/>
            <a:ext cx="5183280" cy="575280"/>
          </a:xfrm>
          <a:prstGeom prst="wedgeRoundRectCallout">
            <a:avLst>
              <a:gd name="adj1" fmla="val -51800"/>
              <a:gd name="adj2" fmla="val 976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Ausführung und Weiterleitung an das Netzwerk</a:t>
            </a: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von Transaktionen und Programmcode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3312000" y="2988000"/>
            <a:ext cx="2879280" cy="431280"/>
          </a:xfrm>
          <a:custGeom>
            <a:avLst/>
            <a:gdLst/>
            <a:ahLst/>
            <a:cxnLst/>
            <a:rect l="l" t="t" r="r" b="b"/>
            <a:pathLst>
              <a:path w="8002" h="1202">
                <a:moveTo>
                  <a:pt x="8001" y="300"/>
                </a:moveTo>
                <a:lnTo>
                  <a:pt x="2000" y="300"/>
                </a:lnTo>
                <a:lnTo>
                  <a:pt x="2000" y="0"/>
                </a:lnTo>
                <a:lnTo>
                  <a:pt x="0" y="600"/>
                </a:lnTo>
                <a:lnTo>
                  <a:pt x="2000" y="1201"/>
                </a:lnTo>
                <a:lnTo>
                  <a:pt x="2000" y="900"/>
                </a:lnTo>
                <a:lnTo>
                  <a:pt x="8001" y="900"/>
                </a:lnTo>
                <a:lnTo>
                  <a:pt x="8001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2"/>
          <p:cNvSpPr/>
          <p:nvPr/>
        </p:nvSpPr>
        <p:spPr>
          <a:xfrm rot="19704600">
            <a:off x="2575080" y="3641400"/>
            <a:ext cx="359280" cy="863280"/>
          </a:xfrm>
          <a:custGeom>
            <a:avLst/>
            <a:gdLst/>
            <a:ahLst/>
            <a:cxnLst/>
            <a:rect l="l" t="t" r="r" b="b"/>
            <a:pathLst>
              <a:path w="1002" h="2403">
                <a:moveTo>
                  <a:pt x="247" y="1"/>
                </a:moveTo>
                <a:lnTo>
                  <a:pt x="250" y="1801"/>
                </a:lnTo>
                <a:lnTo>
                  <a:pt x="0" y="1801"/>
                </a:lnTo>
                <a:lnTo>
                  <a:pt x="501" y="2402"/>
                </a:lnTo>
                <a:lnTo>
                  <a:pt x="1001" y="1800"/>
                </a:lnTo>
                <a:lnTo>
                  <a:pt x="750" y="1800"/>
                </a:lnTo>
                <a:lnTo>
                  <a:pt x="747" y="0"/>
                </a:lnTo>
                <a:lnTo>
                  <a:pt x="247" y="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3"/>
          <p:cNvSpPr/>
          <p:nvPr/>
        </p:nvSpPr>
        <p:spPr>
          <a:xfrm rot="1466400">
            <a:off x="3266280" y="2518920"/>
            <a:ext cx="287280" cy="2021760"/>
          </a:xfrm>
          <a:custGeom>
            <a:avLst/>
            <a:gdLst/>
            <a:ahLst/>
            <a:cxnLst/>
            <a:rect l="l" t="t" r="r" b="b"/>
            <a:pathLst>
              <a:path w="801" h="5619">
                <a:moveTo>
                  <a:pt x="195" y="0"/>
                </a:moveTo>
                <a:lnTo>
                  <a:pt x="199" y="4214"/>
                </a:lnTo>
                <a:lnTo>
                  <a:pt x="0" y="4215"/>
                </a:lnTo>
                <a:lnTo>
                  <a:pt x="401" y="5618"/>
                </a:lnTo>
                <a:lnTo>
                  <a:pt x="800" y="4213"/>
                </a:lnTo>
                <a:lnTo>
                  <a:pt x="599" y="4214"/>
                </a:lnTo>
                <a:lnTo>
                  <a:pt x="594" y="0"/>
                </a:lnTo>
                <a:lnTo>
                  <a:pt x="1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4"/>
          <p:cNvSpPr/>
          <p:nvPr/>
        </p:nvSpPr>
        <p:spPr>
          <a:xfrm>
            <a:off x="4320360" y="2556000"/>
            <a:ext cx="287280" cy="2021760"/>
          </a:xfrm>
          <a:custGeom>
            <a:avLst/>
            <a:gdLst/>
            <a:ahLst/>
            <a:cxnLst/>
            <a:rect l="l" t="t" r="r" b="b"/>
            <a:pathLst>
              <a:path w="802" h="5619">
                <a:moveTo>
                  <a:pt x="200" y="0"/>
                </a:moveTo>
                <a:lnTo>
                  <a:pt x="200" y="4214"/>
                </a:lnTo>
                <a:lnTo>
                  <a:pt x="0" y="4214"/>
                </a:lnTo>
                <a:lnTo>
                  <a:pt x="400" y="5618"/>
                </a:lnTo>
                <a:lnTo>
                  <a:pt x="801" y="4214"/>
                </a:lnTo>
                <a:lnTo>
                  <a:pt x="600" y="4214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5"/>
          <p:cNvSpPr/>
          <p:nvPr/>
        </p:nvSpPr>
        <p:spPr>
          <a:xfrm flipV="1">
            <a:off x="8856000" y="4536000"/>
            <a:ext cx="1008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16"/>
          <p:cNvSpPr/>
          <p:nvPr/>
        </p:nvSpPr>
        <p:spPr>
          <a:xfrm flipV="1">
            <a:off x="8928000" y="4752000"/>
            <a:ext cx="1008000" cy="21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7"/>
          <p:cNvSpPr/>
          <p:nvPr/>
        </p:nvSpPr>
        <p:spPr>
          <a:xfrm flipV="1">
            <a:off x="8928000" y="5040000"/>
            <a:ext cx="1008000" cy="72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18"/>
          <p:cNvSpPr/>
          <p:nvPr/>
        </p:nvSpPr>
        <p:spPr>
          <a:xfrm>
            <a:off x="8928000" y="5256000"/>
            <a:ext cx="100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41364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Technische Beleuchtung – </a:t>
            </a:r>
            <a:br>
              <a:rPr dirty="0"/>
            </a:br>
            <a:r>
              <a:rPr lang="de-DE" sz="4400" b="0" strike="noStrike" spc="-1" dirty="0">
                <a:solidFill>
                  <a:srgbClr val="C7243A"/>
                </a:solidFill>
                <a:latin typeface="Arial"/>
                <a:ea typeface="DejaVu Sans"/>
              </a:rPr>
              <a:t>Infrastruktur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908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244" name="Grafik 243"/>
          <p:cNvPicPr/>
          <p:nvPr/>
        </p:nvPicPr>
        <p:blipFill>
          <a:blip r:embed="rId2"/>
          <a:stretch/>
        </p:blipFill>
        <p:spPr>
          <a:xfrm>
            <a:off x="1408320" y="1728000"/>
            <a:ext cx="6990120" cy="333756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6336000" y="5184000"/>
            <a:ext cx="381528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Quelle: https://www.dotnetpro.de/img/1/0/2/8/9/3/3/1_ce-de-dis_w915_h437.jpg</a:t>
            </a:r>
            <a:endParaRPr lang="de-DE" sz="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349080" y="1692000"/>
            <a:ext cx="295056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504000" y="1656000"/>
            <a:ext cx="9070560" cy="29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1440000" y="219240"/>
            <a:ext cx="7110720" cy="5180760"/>
          </a:xfrm>
          <a:prstGeom prst="rect">
            <a:avLst/>
          </a:prstGeom>
          <a:ln>
            <a:noFill/>
          </a:ln>
        </p:spPr>
      </p:pic>
      <p:sp>
        <p:nvSpPr>
          <p:cNvPr id="249" name="TextShape 3"/>
          <p:cNvSpPr txBox="1"/>
          <p:nvPr/>
        </p:nvSpPr>
        <p:spPr>
          <a:xfrm>
            <a:off x="4824000" y="5238000"/>
            <a:ext cx="2617560" cy="1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500" b="0" strike="noStrike" spc="-1" dirty="0">
                <a:latin typeface="Arial"/>
              </a:rPr>
              <a:t>Quelle: https://guiadobitcoin.com.br/wp-content/uploads/2020/06/bitcoin-in-coffee-3.jpg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Benutzerdefiniert</PresentationFormat>
  <Paragraphs>123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WtfVB2NANL@goetheuniversitaet.onmicrosoft.com</cp:lastModifiedBy>
  <cp:revision>57</cp:revision>
  <dcterms:created xsi:type="dcterms:W3CDTF">2021-07-17T10:36:09Z</dcterms:created>
  <dcterms:modified xsi:type="dcterms:W3CDTF">2021-08-03T11:07:21Z</dcterms:modified>
  <dc:language>de-DE</dc:language>
</cp:coreProperties>
</file>