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Target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Лист1!$A$2:$A$66</c:f>
              <c:numCache>
                <c:formatCode>m/d/yy</c:formatCode>
                <c:ptCount val="65"/>
                <c:pt idx="0">
                  <c:v>45078</c:v>
                </c:pt>
                <c:pt idx="1">
                  <c:v>45079</c:v>
                </c:pt>
                <c:pt idx="2">
                  <c:v>45080</c:v>
                </c:pt>
                <c:pt idx="3">
                  <c:v>45081</c:v>
                </c:pt>
                <c:pt idx="4">
                  <c:v>45082</c:v>
                </c:pt>
                <c:pt idx="5">
                  <c:v>45083</c:v>
                </c:pt>
                <c:pt idx="6">
                  <c:v>45084</c:v>
                </c:pt>
                <c:pt idx="7">
                  <c:v>45085</c:v>
                </c:pt>
                <c:pt idx="8">
                  <c:v>45086</c:v>
                </c:pt>
                <c:pt idx="9">
                  <c:v>45087</c:v>
                </c:pt>
                <c:pt idx="10">
                  <c:v>45088</c:v>
                </c:pt>
                <c:pt idx="11">
                  <c:v>45089</c:v>
                </c:pt>
                <c:pt idx="12">
                  <c:v>45090</c:v>
                </c:pt>
                <c:pt idx="13">
                  <c:v>45091</c:v>
                </c:pt>
                <c:pt idx="14">
                  <c:v>45092</c:v>
                </c:pt>
                <c:pt idx="15">
                  <c:v>45093</c:v>
                </c:pt>
                <c:pt idx="16">
                  <c:v>45094</c:v>
                </c:pt>
                <c:pt idx="17">
                  <c:v>45095</c:v>
                </c:pt>
                <c:pt idx="18">
                  <c:v>45096</c:v>
                </c:pt>
                <c:pt idx="19">
                  <c:v>45097</c:v>
                </c:pt>
                <c:pt idx="20">
                  <c:v>45098</c:v>
                </c:pt>
                <c:pt idx="21">
                  <c:v>45099</c:v>
                </c:pt>
                <c:pt idx="22">
                  <c:v>45100</c:v>
                </c:pt>
                <c:pt idx="23">
                  <c:v>45101</c:v>
                </c:pt>
                <c:pt idx="24">
                  <c:v>45102</c:v>
                </c:pt>
                <c:pt idx="25">
                  <c:v>45103</c:v>
                </c:pt>
                <c:pt idx="26">
                  <c:v>45104</c:v>
                </c:pt>
                <c:pt idx="27">
                  <c:v>45105</c:v>
                </c:pt>
                <c:pt idx="28">
                  <c:v>45106</c:v>
                </c:pt>
                <c:pt idx="29">
                  <c:v>45107</c:v>
                </c:pt>
                <c:pt idx="30">
                  <c:v>45108</c:v>
                </c:pt>
                <c:pt idx="31">
                  <c:v>45109</c:v>
                </c:pt>
                <c:pt idx="32">
                  <c:v>45110</c:v>
                </c:pt>
                <c:pt idx="33">
                  <c:v>45111</c:v>
                </c:pt>
                <c:pt idx="34">
                  <c:v>45112</c:v>
                </c:pt>
                <c:pt idx="35">
                  <c:v>45113</c:v>
                </c:pt>
                <c:pt idx="36">
                  <c:v>45114</c:v>
                </c:pt>
                <c:pt idx="37">
                  <c:v>45115</c:v>
                </c:pt>
                <c:pt idx="38">
                  <c:v>45116</c:v>
                </c:pt>
                <c:pt idx="39">
                  <c:v>45117</c:v>
                </c:pt>
                <c:pt idx="40">
                  <c:v>45118</c:v>
                </c:pt>
                <c:pt idx="41">
                  <c:v>45119</c:v>
                </c:pt>
                <c:pt idx="42">
                  <c:v>45120</c:v>
                </c:pt>
                <c:pt idx="43">
                  <c:v>45121</c:v>
                </c:pt>
                <c:pt idx="44">
                  <c:v>45122</c:v>
                </c:pt>
                <c:pt idx="45">
                  <c:v>45123</c:v>
                </c:pt>
                <c:pt idx="46">
                  <c:v>45124</c:v>
                </c:pt>
                <c:pt idx="47">
                  <c:v>45125</c:v>
                </c:pt>
                <c:pt idx="48">
                  <c:v>45126</c:v>
                </c:pt>
                <c:pt idx="49">
                  <c:v>45127</c:v>
                </c:pt>
                <c:pt idx="50">
                  <c:v>45128</c:v>
                </c:pt>
                <c:pt idx="51">
                  <c:v>45129</c:v>
                </c:pt>
                <c:pt idx="52">
                  <c:v>45130</c:v>
                </c:pt>
                <c:pt idx="53">
                  <c:v>45131</c:v>
                </c:pt>
                <c:pt idx="54">
                  <c:v>45132</c:v>
                </c:pt>
                <c:pt idx="55">
                  <c:v>45133</c:v>
                </c:pt>
                <c:pt idx="56">
                  <c:v>45134</c:v>
                </c:pt>
                <c:pt idx="57">
                  <c:v>45135</c:v>
                </c:pt>
                <c:pt idx="58">
                  <c:v>45136</c:v>
                </c:pt>
                <c:pt idx="59">
                  <c:v>45137</c:v>
                </c:pt>
                <c:pt idx="60">
                  <c:v>45138</c:v>
                </c:pt>
                <c:pt idx="61">
                  <c:v>45139</c:v>
                </c:pt>
                <c:pt idx="62">
                  <c:v>45140</c:v>
                </c:pt>
                <c:pt idx="63">
                  <c:v>45141</c:v>
                </c:pt>
                <c:pt idx="64">
                  <c:v>45142</c:v>
                </c:pt>
              </c:numCache>
            </c:numRef>
          </c:cat>
          <c:val>
            <c:numRef>
              <c:f>Лист1!$B$2:$B$66</c:f>
              <c:numCache>
                <c:formatCode>General</c:formatCode>
                <c:ptCount val="65"/>
                <c:pt idx="0">
                  <c:v>0.130552</c:v>
                </c:pt>
                <c:pt idx="1">
                  <c:v>0.15881300000000001</c:v>
                </c:pt>
                <c:pt idx="2">
                  <c:v>0.111801</c:v>
                </c:pt>
                <c:pt idx="3">
                  <c:v>9.8361000000000004E-2</c:v>
                </c:pt>
                <c:pt idx="4">
                  <c:v>8.0342999999999998E-2</c:v>
                </c:pt>
                <c:pt idx="5">
                  <c:v>0.11540300000000001</c:v>
                </c:pt>
                <c:pt idx="6">
                  <c:v>0.105944</c:v>
                </c:pt>
                <c:pt idx="7">
                  <c:v>0.106068</c:v>
                </c:pt>
                <c:pt idx="8">
                  <c:v>9.6641000000000005E-2</c:v>
                </c:pt>
                <c:pt idx="9">
                  <c:v>0.129857</c:v>
                </c:pt>
                <c:pt idx="10">
                  <c:v>0.121515</c:v>
                </c:pt>
                <c:pt idx="11">
                  <c:v>0.107527</c:v>
                </c:pt>
                <c:pt idx="12">
                  <c:v>0.13549600000000001</c:v>
                </c:pt>
                <c:pt idx="13">
                  <c:v>0.112941</c:v>
                </c:pt>
                <c:pt idx="14">
                  <c:v>0.13075200000000001</c:v>
                </c:pt>
                <c:pt idx="15">
                  <c:v>0.12303</c:v>
                </c:pt>
                <c:pt idx="16">
                  <c:v>0.110748</c:v>
                </c:pt>
                <c:pt idx="17">
                  <c:v>0.12836</c:v>
                </c:pt>
                <c:pt idx="18">
                  <c:v>9.8617999999999997E-2</c:v>
                </c:pt>
                <c:pt idx="19">
                  <c:v>0.130914</c:v>
                </c:pt>
                <c:pt idx="20">
                  <c:v>6.9679000000000005E-2</c:v>
                </c:pt>
                <c:pt idx="21">
                  <c:v>6.6250000000000003E-2</c:v>
                </c:pt>
                <c:pt idx="22">
                  <c:v>8.4625000000000006E-2</c:v>
                </c:pt>
                <c:pt idx="23">
                  <c:v>8.5933999999999996E-2</c:v>
                </c:pt>
                <c:pt idx="24">
                  <c:v>6.8793000000000007E-2</c:v>
                </c:pt>
                <c:pt idx="25">
                  <c:v>6.2177999999999997E-2</c:v>
                </c:pt>
                <c:pt idx="26">
                  <c:v>7.1509000000000003E-2</c:v>
                </c:pt>
                <c:pt idx="27">
                  <c:v>0.107129</c:v>
                </c:pt>
                <c:pt idx="28">
                  <c:v>0.11376799999999999</c:v>
                </c:pt>
                <c:pt idx="29">
                  <c:v>0.110723</c:v>
                </c:pt>
                <c:pt idx="30">
                  <c:v>0.103986</c:v>
                </c:pt>
                <c:pt idx="31">
                  <c:v>0.112705</c:v>
                </c:pt>
                <c:pt idx="32">
                  <c:v>9.8777000000000004E-2</c:v>
                </c:pt>
                <c:pt idx="33">
                  <c:v>0.145505</c:v>
                </c:pt>
                <c:pt idx="34">
                  <c:v>0.12676100000000001</c:v>
                </c:pt>
                <c:pt idx="35">
                  <c:v>0.131908</c:v>
                </c:pt>
                <c:pt idx="36">
                  <c:v>0.14662700000000001</c:v>
                </c:pt>
                <c:pt idx="37">
                  <c:v>0.115823</c:v>
                </c:pt>
                <c:pt idx="38">
                  <c:v>0.12736700000000001</c:v>
                </c:pt>
                <c:pt idx="39">
                  <c:v>0.113844</c:v>
                </c:pt>
                <c:pt idx="40">
                  <c:v>0.554674</c:v>
                </c:pt>
                <c:pt idx="41">
                  <c:v>0.48249700000000001</c:v>
                </c:pt>
                <c:pt idx="42">
                  <c:v>0.48670099999999999</c:v>
                </c:pt>
                <c:pt idx="43">
                  <c:v>0.518764</c:v>
                </c:pt>
                <c:pt idx="44">
                  <c:v>0.57151200000000002</c:v>
                </c:pt>
                <c:pt idx="45">
                  <c:v>0.56517899999999999</c:v>
                </c:pt>
                <c:pt idx="46">
                  <c:v>0.50357099999999999</c:v>
                </c:pt>
                <c:pt idx="47">
                  <c:v>0.53886400000000001</c:v>
                </c:pt>
                <c:pt idx="48">
                  <c:v>0.484155</c:v>
                </c:pt>
                <c:pt idx="49">
                  <c:v>0.48558000000000001</c:v>
                </c:pt>
                <c:pt idx="50">
                  <c:v>0.48945300000000003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A-5749-A0DF-2D69B4077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5977199"/>
        <c:axId val="1025742847"/>
      </c:lineChart>
      <c:dateAx>
        <c:axId val="102597719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5742847"/>
        <c:crosses val="autoZero"/>
        <c:auto val="1"/>
        <c:lblOffset val="100"/>
        <c:baseTimeUnit val="days"/>
      </c:dateAx>
      <c:valAx>
        <c:axId val="102574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597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969ACA-6CA7-4777-BB99-D74B22AB110B}" type="datetimeFigureOut">
              <a:rPr lang="ru-RU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9C5E5D-3693-432B-B0D2-5D002764BF1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b-ai-lab/LightAuto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Shape 14579"/>
          <p:cNvSpPr/>
          <p:nvPr/>
        </p:nvSpPr>
        <p:spPr bwMode="auto">
          <a:xfrm>
            <a:off x="1580629" y="6415791"/>
            <a:ext cx="2301273" cy="466771"/>
          </a:xfrm>
          <a:custGeom>
            <a:avLst/>
            <a:gdLst>
              <a:gd name="connsiteX0" fmla="*/ 10185 w 21314"/>
              <a:gd name="connsiteY0" fmla="*/ 3356 h 20784"/>
              <a:gd name="connsiteX1" fmla="*/ 7751 w 21314"/>
              <a:gd name="connsiteY1" fmla="*/ 4082 h 20784"/>
              <a:gd name="connsiteX2" fmla="*/ 7217 w 21314"/>
              <a:gd name="connsiteY2" fmla="*/ 3536 h 20784"/>
              <a:gd name="connsiteX3" fmla="*/ 6607 w 21314"/>
              <a:gd name="connsiteY3" fmla="*/ 4461 h 20784"/>
              <a:gd name="connsiteX4" fmla="*/ 6037 w 21314"/>
              <a:gd name="connsiteY4" fmla="*/ 3645 h 20784"/>
              <a:gd name="connsiteX5" fmla="*/ 4591 w 21314"/>
              <a:gd name="connsiteY5" fmla="*/ 3261 h 20784"/>
              <a:gd name="connsiteX6" fmla="*/ 3442 w 21314"/>
              <a:gd name="connsiteY6" fmla="*/ 2870 h 20784"/>
              <a:gd name="connsiteX7" fmla="*/ 2565 w 21314"/>
              <a:gd name="connsiteY7" fmla="*/ 6384 h 20784"/>
              <a:gd name="connsiteX8" fmla="*/ 2222 w 21314"/>
              <a:gd name="connsiteY8" fmla="*/ 12483 h 20784"/>
              <a:gd name="connsiteX9" fmla="*/ 1552 w 21314"/>
              <a:gd name="connsiteY9" fmla="*/ 8625 h 20784"/>
              <a:gd name="connsiteX10" fmla="*/ 677 w 21314"/>
              <a:gd name="connsiteY10" fmla="*/ 11280 h 20784"/>
              <a:gd name="connsiteX11" fmla="*/ 0 w 21314"/>
              <a:gd name="connsiteY11" fmla="*/ 19671 h 20784"/>
              <a:gd name="connsiteX12" fmla="*/ 254 w 21314"/>
              <a:gd name="connsiteY12" fmla="*/ 19671 h 20784"/>
              <a:gd name="connsiteX13" fmla="*/ 21282 w 21314"/>
              <a:gd name="connsiteY13" fmla="*/ 19671 h 20784"/>
              <a:gd name="connsiteX14" fmla="*/ 5455 w 21314"/>
              <a:gd name="connsiteY14" fmla="*/ 20784 h 20784"/>
              <a:gd name="connsiteX15" fmla="*/ 21293 w 21314"/>
              <a:gd name="connsiteY15" fmla="*/ 12254 h 20784"/>
              <a:gd name="connsiteX16" fmla="*/ 20711 w 21314"/>
              <a:gd name="connsiteY16" fmla="*/ 4151 h 20784"/>
              <a:gd name="connsiteX17" fmla="*/ 20345 w 21314"/>
              <a:gd name="connsiteY17" fmla="*/ 5221 h 20784"/>
              <a:gd name="connsiteX18" fmla="*/ 19728 w 21314"/>
              <a:gd name="connsiteY18" fmla="*/ 1413 h 20784"/>
              <a:gd name="connsiteX19" fmla="*/ 18143 w 21314"/>
              <a:gd name="connsiteY19" fmla="*/ 2037 h 20784"/>
              <a:gd name="connsiteX20" fmla="*/ 16915 w 21314"/>
              <a:gd name="connsiteY20" fmla="*/ 510 h 20784"/>
              <a:gd name="connsiteX21" fmla="*/ 16063 w 21314"/>
              <a:gd name="connsiteY21" fmla="*/ 1138 h 20784"/>
              <a:gd name="connsiteX22" fmla="*/ 14799 w 21314"/>
              <a:gd name="connsiteY22" fmla="*/ 1539 h 20784"/>
              <a:gd name="connsiteX23" fmla="*/ 13770 w 21314"/>
              <a:gd name="connsiteY23" fmla="*/ 3567 h 20784"/>
              <a:gd name="connsiteX24" fmla="*/ 12425 w 21314"/>
              <a:gd name="connsiteY24" fmla="*/ 1186 h 20784"/>
              <a:gd name="connsiteX25" fmla="*/ 11793 w 21314"/>
              <a:gd name="connsiteY25" fmla="*/ 3741 h 20784"/>
              <a:gd name="connsiteX26" fmla="*/ 10185 w 21314"/>
              <a:gd name="connsiteY26" fmla="*/ 3356 h 20784"/>
              <a:gd name="connsiteX0" fmla="*/ 10185 w 21527"/>
              <a:gd name="connsiteY0" fmla="*/ 3356 h 20784"/>
              <a:gd name="connsiteX1" fmla="*/ 7751 w 21527"/>
              <a:gd name="connsiteY1" fmla="*/ 4082 h 20784"/>
              <a:gd name="connsiteX2" fmla="*/ 7217 w 21527"/>
              <a:gd name="connsiteY2" fmla="*/ 3536 h 20784"/>
              <a:gd name="connsiteX3" fmla="*/ 6607 w 21527"/>
              <a:gd name="connsiteY3" fmla="*/ 4461 h 20784"/>
              <a:gd name="connsiteX4" fmla="*/ 6037 w 21527"/>
              <a:gd name="connsiteY4" fmla="*/ 3645 h 20784"/>
              <a:gd name="connsiteX5" fmla="*/ 4591 w 21527"/>
              <a:gd name="connsiteY5" fmla="*/ 3261 h 20784"/>
              <a:gd name="connsiteX6" fmla="*/ 3442 w 21527"/>
              <a:gd name="connsiteY6" fmla="*/ 2870 h 20784"/>
              <a:gd name="connsiteX7" fmla="*/ 2565 w 21527"/>
              <a:gd name="connsiteY7" fmla="*/ 6384 h 20784"/>
              <a:gd name="connsiteX8" fmla="*/ 2222 w 21527"/>
              <a:gd name="connsiteY8" fmla="*/ 12483 h 20784"/>
              <a:gd name="connsiteX9" fmla="*/ 1552 w 21527"/>
              <a:gd name="connsiteY9" fmla="*/ 8625 h 20784"/>
              <a:gd name="connsiteX10" fmla="*/ 677 w 21527"/>
              <a:gd name="connsiteY10" fmla="*/ 11280 h 20784"/>
              <a:gd name="connsiteX11" fmla="*/ 0 w 21527"/>
              <a:gd name="connsiteY11" fmla="*/ 19671 h 20784"/>
              <a:gd name="connsiteX12" fmla="*/ 254 w 21527"/>
              <a:gd name="connsiteY12" fmla="*/ 19671 h 20784"/>
              <a:gd name="connsiteX13" fmla="*/ 21282 w 21527"/>
              <a:gd name="connsiteY13" fmla="*/ 19671 h 20784"/>
              <a:gd name="connsiteX14" fmla="*/ 5455 w 21527"/>
              <a:gd name="connsiteY14" fmla="*/ 20784 h 20784"/>
              <a:gd name="connsiteX15" fmla="*/ 8481 w 21527"/>
              <a:gd name="connsiteY15" fmla="*/ 13367 h 20784"/>
              <a:gd name="connsiteX16" fmla="*/ 20711 w 21527"/>
              <a:gd name="connsiteY16" fmla="*/ 4151 h 20784"/>
              <a:gd name="connsiteX17" fmla="*/ 20345 w 21527"/>
              <a:gd name="connsiteY17" fmla="*/ 5221 h 20784"/>
              <a:gd name="connsiteX18" fmla="*/ 19728 w 21527"/>
              <a:gd name="connsiteY18" fmla="*/ 1413 h 20784"/>
              <a:gd name="connsiteX19" fmla="*/ 18143 w 21527"/>
              <a:gd name="connsiteY19" fmla="*/ 2037 h 20784"/>
              <a:gd name="connsiteX20" fmla="*/ 16915 w 21527"/>
              <a:gd name="connsiteY20" fmla="*/ 510 h 20784"/>
              <a:gd name="connsiteX21" fmla="*/ 16063 w 21527"/>
              <a:gd name="connsiteY21" fmla="*/ 1138 h 20784"/>
              <a:gd name="connsiteX22" fmla="*/ 14799 w 21527"/>
              <a:gd name="connsiteY22" fmla="*/ 1539 h 20784"/>
              <a:gd name="connsiteX23" fmla="*/ 13770 w 21527"/>
              <a:gd name="connsiteY23" fmla="*/ 3567 h 20784"/>
              <a:gd name="connsiteX24" fmla="*/ 12425 w 21527"/>
              <a:gd name="connsiteY24" fmla="*/ 1186 h 20784"/>
              <a:gd name="connsiteX25" fmla="*/ 11793 w 21527"/>
              <a:gd name="connsiteY25" fmla="*/ 3741 h 20784"/>
              <a:gd name="connsiteX26" fmla="*/ 10185 w 21527"/>
              <a:gd name="connsiteY26" fmla="*/ 3356 h 20784"/>
              <a:gd name="connsiteX0" fmla="*/ 10185 w 21527"/>
              <a:gd name="connsiteY0" fmla="*/ 3356 h 20784"/>
              <a:gd name="connsiteX1" fmla="*/ 7751 w 21527"/>
              <a:gd name="connsiteY1" fmla="*/ 4082 h 20784"/>
              <a:gd name="connsiteX2" fmla="*/ 7217 w 21527"/>
              <a:gd name="connsiteY2" fmla="*/ 3536 h 20784"/>
              <a:gd name="connsiteX3" fmla="*/ 6607 w 21527"/>
              <a:gd name="connsiteY3" fmla="*/ 4461 h 20784"/>
              <a:gd name="connsiteX4" fmla="*/ 6037 w 21527"/>
              <a:gd name="connsiteY4" fmla="*/ 3645 h 20784"/>
              <a:gd name="connsiteX5" fmla="*/ 4591 w 21527"/>
              <a:gd name="connsiteY5" fmla="*/ 3261 h 20784"/>
              <a:gd name="connsiteX6" fmla="*/ 3442 w 21527"/>
              <a:gd name="connsiteY6" fmla="*/ 2870 h 20784"/>
              <a:gd name="connsiteX7" fmla="*/ 2565 w 21527"/>
              <a:gd name="connsiteY7" fmla="*/ 6384 h 20784"/>
              <a:gd name="connsiteX8" fmla="*/ 2222 w 21527"/>
              <a:gd name="connsiteY8" fmla="*/ 12483 h 20784"/>
              <a:gd name="connsiteX9" fmla="*/ 1552 w 21527"/>
              <a:gd name="connsiteY9" fmla="*/ 8625 h 20784"/>
              <a:gd name="connsiteX10" fmla="*/ 677 w 21527"/>
              <a:gd name="connsiteY10" fmla="*/ 11280 h 20784"/>
              <a:gd name="connsiteX11" fmla="*/ 0 w 21527"/>
              <a:gd name="connsiteY11" fmla="*/ 19671 h 20784"/>
              <a:gd name="connsiteX12" fmla="*/ 254 w 21527"/>
              <a:gd name="connsiteY12" fmla="*/ 19671 h 20784"/>
              <a:gd name="connsiteX13" fmla="*/ 4864 w 21527"/>
              <a:gd name="connsiteY13" fmla="*/ 19671 h 20784"/>
              <a:gd name="connsiteX14" fmla="*/ 5455 w 21527"/>
              <a:gd name="connsiteY14" fmla="*/ 20784 h 20784"/>
              <a:gd name="connsiteX15" fmla="*/ 8481 w 21527"/>
              <a:gd name="connsiteY15" fmla="*/ 13367 h 20784"/>
              <a:gd name="connsiteX16" fmla="*/ 20711 w 21527"/>
              <a:gd name="connsiteY16" fmla="*/ 4151 h 20784"/>
              <a:gd name="connsiteX17" fmla="*/ 20345 w 21527"/>
              <a:gd name="connsiteY17" fmla="*/ 5221 h 20784"/>
              <a:gd name="connsiteX18" fmla="*/ 19728 w 21527"/>
              <a:gd name="connsiteY18" fmla="*/ 1413 h 20784"/>
              <a:gd name="connsiteX19" fmla="*/ 18143 w 21527"/>
              <a:gd name="connsiteY19" fmla="*/ 2037 h 20784"/>
              <a:gd name="connsiteX20" fmla="*/ 16915 w 21527"/>
              <a:gd name="connsiteY20" fmla="*/ 510 h 20784"/>
              <a:gd name="connsiteX21" fmla="*/ 16063 w 21527"/>
              <a:gd name="connsiteY21" fmla="*/ 1138 h 20784"/>
              <a:gd name="connsiteX22" fmla="*/ 14799 w 21527"/>
              <a:gd name="connsiteY22" fmla="*/ 1539 h 20784"/>
              <a:gd name="connsiteX23" fmla="*/ 13770 w 21527"/>
              <a:gd name="connsiteY23" fmla="*/ 3567 h 20784"/>
              <a:gd name="connsiteX24" fmla="*/ 12425 w 21527"/>
              <a:gd name="connsiteY24" fmla="*/ 1186 h 20784"/>
              <a:gd name="connsiteX25" fmla="*/ 11793 w 21527"/>
              <a:gd name="connsiteY25" fmla="*/ 3741 h 20784"/>
              <a:gd name="connsiteX26" fmla="*/ 10185 w 21527"/>
              <a:gd name="connsiteY26" fmla="*/ 3356 h 20784"/>
              <a:gd name="connsiteX0" fmla="*/ 10185 w 21751"/>
              <a:gd name="connsiteY0" fmla="*/ 3356 h 20784"/>
              <a:gd name="connsiteX1" fmla="*/ 7751 w 21751"/>
              <a:gd name="connsiteY1" fmla="*/ 4082 h 20784"/>
              <a:gd name="connsiteX2" fmla="*/ 7217 w 21751"/>
              <a:gd name="connsiteY2" fmla="*/ 3536 h 20784"/>
              <a:gd name="connsiteX3" fmla="*/ 6607 w 21751"/>
              <a:gd name="connsiteY3" fmla="*/ 4461 h 20784"/>
              <a:gd name="connsiteX4" fmla="*/ 6037 w 21751"/>
              <a:gd name="connsiteY4" fmla="*/ 3645 h 20784"/>
              <a:gd name="connsiteX5" fmla="*/ 4591 w 21751"/>
              <a:gd name="connsiteY5" fmla="*/ 3261 h 20784"/>
              <a:gd name="connsiteX6" fmla="*/ 3442 w 21751"/>
              <a:gd name="connsiteY6" fmla="*/ 2870 h 20784"/>
              <a:gd name="connsiteX7" fmla="*/ 2565 w 21751"/>
              <a:gd name="connsiteY7" fmla="*/ 6384 h 20784"/>
              <a:gd name="connsiteX8" fmla="*/ 2222 w 21751"/>
              <a:gd name="connsiteY8" fmla="*/ 12483 h 20784"/>
              <a:gd name="connsiteX9" fmla="*/ 1552 w 21751"/>
              <a:gd name="connsiteY9" fmla="*/ 8625 h 20784"/>
              <a:gd name="connsiteX10" fmla="*/ 677 w 21751"/>
              <a:gd name="connsiteY10" fmla="*/ 11280 h 20784"/>
              <a:gd name="connsiteX11" fmla="*/ 0 w 21751"/>
              <a:gd name="connsiteY11" fmla="*/ 19671 h 20784"/>
              <a:gd name="connsiteX12" fmla="*/ 254 w 21751"/>
              <a:gd name="connsiteY12" fmla="*/ 19671 h 20784"/>
              <a:gd name="connsiteX13" fmla="*/ 4864 w 21751"/>
              <a:gd name="connsiteY13" fmla="*/ 19671 h 20784"/>
              <a:gd name="connsiteX14" fmla="*/ 5455 w 21751"/>
              <a:gd name="connsiteY14" fmla="*/ 20784 h 20784"/>
              <a:gd name="connsiteX15" fmla="*/ 20711 w 21751"/>
              <a:gd name="connsiteY15" fmla="*/ 4151 h 20784"/>
              <a:gd name="connsiteX16" fmla="*/ 20345 w 21751"/>
              <a:gd name="connsiteY16" fmla="*/ 5221 h 20784"/>
              <a:gd name="connsiteX17" fmla="*/ 19728 w 21751"/>
              <a:gd name="connsiteY17" fmla="*/ 1413 h 20784"/>
              <a:gd name="connsiteX18" fmla="*/ 18143 w 21751"/>
              <a:gd name="connsiteY18" fmla="*/ 2037 h 20784"/>
              <a:gd name="connsiteX19" fmla="*/ 16915 w 21751"/>
              <a:gd name="connsiteY19" fmla="*/ 510 h 20784"/>
              <a:gd name="connsiteX20" fmla="*/ 16063 w 21751"/>
              <a:gd name="connsiteY20" fmla="*/ 1138 h 20784"/>
              <a:gd name="connsiteX21" fmla="*/ 14799 w 21751"/>
              <a:gd name="connsiteY21" fmla="*/ 1539 h 20784"/>
              <a:gd name="connsiteX22" fmla="*/ 13770 w 21751"/>
              <a:gd name="connsiteY22" fmla="*/ 3567 h 20784"/>
              <a:gd name="connsiteX23" fmla="*/ 12425 w 21751"/>
              <a:gd name="connsiteY23" fmla="*/ 1186 h 20784"/>
              <a:gd name="connsiteX24" fmla="*/ 11793 w 21751"/>
              <a:gd name="connsiteY24" fmla="*/ 3741 h 20784"/>
              <a:gd name="connsiteX25" fmla="*/ 10185 w 21751"/>
              <a:gd name="connsiteY25" fmla="*/ 3356 h 20784"/>
              <a:gd name="connsiteX0" fmla="*/ 10185 w 21300"/>
              <a:gd name="connsiteY0" fmla="*/ 3356 h 20784"/>
              <a:gd name="connsiteX1" fmla="*/ 7751 w 21300"/>
              <a:gd name="connsiteY1" fmla="*/ 4082 h 20784"/>
              <a:gd name="connsiteX2" fmla="*/ 7217 w 21300"/>
              <a:gd name="connsiteY2" fmla="*/ 3536 h 20784"/>
              <a:gd name="connsiteX3" fmla="*/ 6607 w 21300"/>
              <a:gd name="connsiteY3" fmla="*/ 4461 h 20784"/>
              <a:gd name="connsiteX4" fmla="*/ 6037 w 21300"/>
              <a:gd name="connsiteY4" fmla="*/ 3645 h 20784"/>
              <a:gd name="connsiteX5" fmla="*/ 4591 w 21300"/>
              <a:gd name="connsiteY5" fmla="*/ 3261 h 20784"/>
              <a:gd name="connsiteX6" fmla="*/ 3442 w 21300"/>
              <a:gd name="connsiteY6" fmla="*/ 2870 h 20784"/>
              <a:gd name="connsiteX7" fmla="*/ 2565 w 21300"/>
              <a:gd name="connsiteY7" fmla="*/ 6384 h 20784"/>
              <a:gd name="connsiteX8" fmla="*/ 2222 w 21300"/>
              <a:gd name="connsiteY8" fmla="*/ 12483 h 20784"/>
              <a:gd name="connsiteX9" fmla="*/ 1552 w 21300"/>
              <a:gd name="connsiteY9" fmla="*/ 8625 h 20784"/>
              <a:gd name="connsiteX10" fmla="*/ 677 w 21300"/>
              <a:gd name="connsiteY10" fmla="*/ 11280 h 20784"/>
              <a:gd name="connsiteX11" fmla="*/ 0 w 21300"/>
              <a:gd name="connsiteY11" fmla="*/ 19671 h 20784"/>
              <a:gd name="connsiteX12" fmla="*/ 254 w 21300"/>
              <a:gd name="connsiteY12" fmla="*/ 19671 h 20784"/>
              <a:gd name="connsiteX13" fmla="*/ 4864 w 21300"/>
              <a:gd name="connsiteY13" fmla="*/ 19671 h 20784"/>
              <a:gd name="connsiteX14" fmla="*/ 5455 w 21300"/>
              <a:gd name="connsiteY14" fmla="*/ 20784 h 20784"/>
              <a:gd name="connsiteX15" fmla="*/ 20345 w 21300"/>
              <a:gd name="connsiteY15" fmla="*/ 5221 h 20784"/>
              <a:gd name="connsiteX16" fmla="*/ 19728 w 21300"/>
              <a:gd name="connsiteY16" fmla="*/ 1413 h 20784"/>
              <a:gd name="connsiteX17" fmla="*/ 18143 w 21300"/>
              <a:gd name="connsiteY17" fmla="*/ 2037 h 20784"/>
              <a:gd name="connsiteX18" fmla="*/ 16915 w 21300"/>
              <a:gd name="connsiteY18" fmla="*/ 510 h 20784"/>
              <a:gd name="connsiteX19" fmla="*/ 16063 w 21300"/>
              <a:gd name="connsiteY19" fmla="*/ 1138 h 20784"/>
              <a:gd name="connsiteX20" fmla="*/ 14799 w 21300"/>
              <a:gd name="connsiteY20" fmla="*/ 1539 h 20784"/>
              <a:gd name="connsiteX21" fmla="*/ 13770 w 21300"/>
              <a:gd name="connsiteY21" fmla="*/ 3567 h 20784"/>
              <a:gd name="connsiteX22" fmla="*/ 12425 w 21300"/>
              <a:gd name="connsiteY22" fmla="*/ 1186 h 20784"/>
              <a:gd name="connsiteX23" fmla="*/ 11793 w 21300"/>
              <a:gd name="connsiteY23" fmla="*/ 3741 h 20784"/>
              <a:gd name="connsiteX24" fmla="*/ 10185 w 21300"/>
              <a:gd name="connsiteY24" fmla="*/ 3356 h 20784"/>
              <a:gd name="connsiteX0" fmla="*/ 10185 w 20448"/>
              <a:gd name="connsiteY0" fmla="*/ 3261 h 20689"/>
              <a:gd name="connsiteX1" fmla="*/ 7751 w 20448"/>
              <a:gd name="connsiteY1" fmla="*/ 3987 h 20689"/>
              <a:gd name="connsiteX2" fmla="*/ 7217 w 20448"/>
              <a:gd name="connsiteY2" fmla="*/ 3441 h 20689"/>
              <a:gd name="connsiteX3" fmla="*/ 6607 w 20448"/>
              <a:gd name="connsiteY3" fmla="*/ 4366 h 20689"/>
              <a:gd name="connsiteX4" fmla="*/ 6037 w 20448"/>
              <a:gd name="connsiteY4" fmla="*/ 3550 h 20689"/>
              <a:gd name="connsiteX5" fmla="*/ 4591 w 20448"/>
              <a:gd name="connsiteY5" fmla="*/ 3166 h 20689"/>
              <a:gd name="connsiteX6" fmla="*/ 3442 w 20448"/>
              <a:gd name="connsiteY6" fmla="*/ 2775 h 20689"/>
              <a:gd name="connsiteX7" fmla="*/ 2565 w 20448"/>
              <a:gd name="connsiteY7" fmla="*/ 6289 h 20689"/>
              <a:gd name="connsiteX8" fmla="*/ 2222 w 20448"/>
              <a:gd name="connsiteY8" fmla="*/ 12388 h 20689"/>
              <a:gd name="connsiteX9" fmla="*/ 1552 w 20448"/>
              <a:gd name="connsiteY9" fmla="*/ 8530 h 20689"/>
              <a:gd name="connsiteX10" fmla="*/ 677 w 20448"/>
              <a:gd name="connsiteY10" fmla="*/ 11185 h 20689"/>
              <a:gd name="connsiteX11" fmla="*/ 0 w 20448"/>
              <a:gd name="connsiteY11" fmla="*/ 19576 h 20689"/>
              <a:gd name="connsiteX12" fmla="*/ 254 w 20448"/>
              <a:gd name="connsiteY12" fmla="*/ 19576 h 20689"/>
              <a:gd name="connsiteX13" fmla="*/ 4864 w 20448"/>
              <a:gd name="connsiteY13" fmla="*/ 19576 h 20689"/>
              <a:gd name="connsiteX14" fmla="*/ 5455 w 20448"/>
              <a:gd name="connsiteY14" fmla="*/ 20689 h 20689"/>
              <a:gd name="connsiteX15" fmla="*/ 19728 w 20448"/>
              <a:gd name="connsiteY15" fmla="*/ 1318 h 20689"/>
              <a:gd name="connsiteX16" fmla="*/ 18143 w 20448"/>
              <a:gd name="connsiteY16" fmla="*/ 1942 h 20689"/>
              <a:gd name="connsiteX17" fmla="*/ 16915 w 20448"/>
              <a:gd name="connsiteY17" fmla="*/ 415 h 20689"/>
              <a:gd name="connsiteX18" fmla="*/ 16063 w 20448"/>
              <a:gd name="connsiteY18" fmla="*/ 1043 h 20689"/>
              <a:gd name="connsiteX19" fmla="*/ 14799 w 20448"/>
              <a:gd name="connsiteY19" fmla="*/ 1444 h 20689"/>
              <a:gd name="connsiteX20" fmla="*/ 13770 w 20448"/>
              <a:gd name="connsiteY20" fmla="*/ 3472 h 20689"/>
              <a:gd name="connsiteX21" fmla="*/ 12425 w 20448"/>
              <a:gd name="connsiteY21" fmla="*/ 1091 h 20689"/>
              <a:gd name="connsiteX22" fmla="*/ 11793 w 20448"/>
              <a:gd name="connsiteY22" fmla="*/ 3646 h 20689"/>
              <a:gd name="connsiteX23" fmla="*/ 10185 w 20448"/>
              <a:gd name="connsiteY23" fmla="*/ 3261 h 20689"/>
              <a:gd name="connsiteX0" fmla="*/ 10185 w 18815"/>
              <a:gd name="connsiteY0" fmla="*/ 3289 h 20717"/>
              <a:gd name="connsiteX1" fmla="*/ 7751 w 18815"/>
              <a:gd name="connsiteY1" fmla="*/ 4015 h 20717"/>
              <a:gd name="connsiteX2" fmla="*/ 7217 w 18815"/>
              <a:gd name="connsiteY2" fmla="*/ 3469 h 20717"/>
              <a:gd name="connsiteX3" fmla="*/ 6607 w 18815"/>
              <a:gd name="connsiteY3" fmla="*/ 4394 h 20717"/>
              <a:gd name="connsiteX4" fmla="*/ 6037 w 18815"/>
              <a:gd name="connsiteY4" fmla="*/ 3578 h 20717"/>
              <a:gd name="connsiteX5" fmla="*/ 4591 w 18815"/>
              <a:gd name="connsiteY5" fmla="*/ 3194 h 20717"/>
              <a:gd name="connsiteX6" fmla="*/ 3442 w 18815"/>
              <a:gd name="connsiteY6" fmla="*/ 2803 h 20717"/>
              <a:gd name="connsiteX7" fmla="*/ 2565 w 18815"/>
              <a:gd name="connsiteY7" fmla="*/ 6317 h 20717"/>
              <a:gd name="connsiteX8" fmla="*/ 2222 w 18815"/>
              <a:gd name="connsiteY8" fmla="*/ 12416 h 20717"/>
              <a:gd name="connsiteX9" fmla="*/ 1552 w 18815"/>
              <a:gd name="connsiteY9" fmla="*/ 8558 h 20717"/>
              <a:gd name="connsiteX10" fmla="*/ 677 w 18815"/>
              <a:gd name="connsiteY10" fmla="*/ 11213 h 20717"/>
              <a:gd name="connsiteX11" fmla="*/ 0 w 18815"/>
              <a:gd name="connsiteY11" fmla="*/ 19604 h 20717"/>
              <a:gd name="connsiteX12" fmla="*/ 254 w 18815"/>
              <a:gd name="connsiteY12" fmla="*/ 19604 h 20717"/>
              <a:gd name="connsiteX13" fmla="*/ 4864 w 18815"/>
              <a:gd name="connsiteY13" fmla="*/ 19604 h 20717"/>
              <a:gd name="connsiteX14" fmla="*/ 5455 w 18815"/>
              <a:gd name="connsiteY14" fmla="*/ 20717 h 20717"/>
              <a:gd name="connsiteX15" fmla="*/ 18143 w 18815"/>
              <a:gd name="connsiteY15" fmla="*/ 1970 h 20717"/>
              <a:gd name="connsiteX16" fmla="*/ 16915 w 18815"/>
              <a:gd name="connsiteY16" fmla="*/ 443 h 20717"/>
              <a:gd name="connsiteX17" fmla="*/ 16063 w 18815"/>
              <a:gd name="connsiteY17" fmla="*/ 1071 h 20717"/>
              <a:gd name="connsiteX18" fmla="*/ 14799 w 18815"/>
              <a:gd name="connsiteY18" fmla="*/ 1472 h 20717"/>
              <a:gd name="connsiteX19" fmla="*/ 13770 w 18815"/>
              <a:gd name="connsiteY19" fmla="*/ 3500 h 20717"/>
              <a:gd name="connsiteX20" fmla="*/ 12425 w 18815"/>
              <a:gd name="connsiteY20" fmla="*/ 1119 h 20717"/>
              <a:gd name="connsiteX21" fmla="*/ 11793 w 18815"/>
              <a:gd name="connsiteY21" fmla="*/ 3674 h 20717"/>
              <a:gd name="connsiteX22" fmla="*/ 10185 w 18815"/>
              <a:gd name="connsiteY22" fmla="*/ 3289 h 20717"/>
              <a:gd name="connsiteX0" fmla="*/ 10185 w 17570"/>
              <a:gd name="connsiteY0" fmla="*/ 4187 h 21615"/>
              <a:gd name="connsiteX1" fmla="*/ 7751 w 17570"/>
              <a:gd name="connsiteY1" fmla="*/ 4913 h 21615"/>
              <a:gd name="connsiteX2" fmla="*/ 7217 w 17570"/>
              <a:gd name="connsiteY2" fmla="*/ 4367 h 21615"/>
              <a:gd name="connsiteX3" fmla="*/ 6607 w 17570"/>
              <a:gd name="connsiteY3" fmla="*/ 5292 h 21615"/>
              <a:gd name="connsiteX4" fmla="*/ 6037 w 17570"/>
              <a:gd name="connsiteY4" fmla="*/ 4476 h 21615"/>
              <a:gd name="connsiteX5" fmla="*/ 4591 w 17570"/>
              <a:gd name="connsiteY5" fmla="*/ 4092 h 21615"/>
              <a:gd name="connsiteX6" fmla="*/ 3442 w 17570"/>
              <a:gd name="connsiteY6" fmla="*/ 3701 h 21615"/>
              <a:gd name="connsiteX7" fmla="*/ 2565 w 17570"/>
              <a:gd name="connsiteY7" fmla="*/ 7215 h 21615"/>
              <a:gd name="connsiteX8" fmla="*/ 2222 w 17570"/>
              <a:gd name="connsiteY8" fmla="*/ 13314 h 21615"/>
              <a:gd name="connsiteX9" fmla="*/ 1552 w 17570"/>
              <a:gd name="connsiteY9" fmla="*/ 9456 h 21615"/>
              <a:gd name="connsiteX10" fmla="*/ 677 w 17570"/>
              <a:gd name="connsiteY10" fmla="*/ 12111 h 21615"/>
              <a:gd name="connsiteX11" fmla="*/ 0 w 17570"/>
              <a:gd name="connsiteY11" fmla="*/ 20502 h 21615"/>
              <a:gd name="connsiteX12" fmla="*/ 254 w 17570"/>
              <a:gd name="connsiteY12" fmla="*/ 20502 h 21615"/>
              <a:gd name="connsiteX13" fmla="*/ 4864 w 17570"/>
              <a:gd name="connsiteY13" fmla="*/ 20502 h 21615"/>
              <a:gd name="connsiteX14" fmla="*/ 5455 w 17570"/>
              <a:gd name="connsiteY14" fmla="*/ 21615 h 21615"/>
              <a:gd name="connsiteX15" fmla="*/ 16915 w 17570"/>
              <a:gd name="connsiteY15" fmla="*/ 1341 h 21615"/>
              <a:gd name="connsiteX16" fmla="*/ 16063 w 17570"/>
              <a:gd name="connsiteY16" fmla="*/ 1969 h 21615"/>
              <a:gd name="connsiteX17" fmla="*/ 14799 w 17570"/>
              <a:gd name="connsiteY17" fmla="*/ 2370 h 21615"/>
              <a:gd name="connsiteX18" fmla="*/ 13770 w 17570"/>
              <a:gd name="connsiteY18" fmla="*/ 4398 h 21615"/>
              <a:gd name="connsiteX19" fmla="*/ 12425 w 17570"/>
              <a:gd name="connsiteY19" fmla="*/ 2017 h 21615"/>
              <a:gd name="connsiteX20" fmla="*/ 11793 w 17570"/>
              <a:gd name="connsiteY20" fmla="*/ 4572 h 21615"/>
              <a:gd name="connsiteX21" fmla="*/ 10185 w 17570"/>
              <a:gd name="connsiteY21" fmla="*/ 4187 h 21615"/>
              <a:gd name="connsiteX0" fmla="*/ 10185 w 16582"/>
              <a:gd name="connsiteY0" fmla="*/ 3710 h 21138"/>
              <a:gd name="connsiteX1" fmla="*/ 7751 w 16582"/>
              <a:gd name="connsiteY1" fmla="*/ 4436 h 21138"/>
              <a:gd name="connsiteX2" fmla="*/ 7217 w 16582"/>
              <a:gd name="connsiteY2" fmla="*/ 3890 h 21138"/>
              <a:gd name="connsiteX3" fmla="*/ 6607 w 16582"/>
              <a:gd name="connsiteY3" fmla="*/ 4815 h 21138"/>
              <a:gd name="connsiteX4" fmla="*/ 6037 w 16582"/>
              <a:gd name="connsiteY4" fmla="*/ 3999 h 21138"/>
              <a:gd name="connsiteX5" fmla="*/ 4591 w 16582"/>
              <a:gd name="connsiteY5" fmla="*/ 3615 h 21138"/>
              <a:gd name="connsiteX6" fmla="*/ 3442 w 16582"/>
              <a:gd name="connsiteY6" fmla="*/ 3224 h 21138"/>
              <a:gd name="connsiteX7" fmla="*/ 2565 w 16582"/>
              <a:gd name="connsiteY7" fmla="*/ 6738 h 21138"/>
              <a:gd name="connsiteX8" fmla="*/ 2222 w 16582"/>
              <a:gd name="connsiteY8" fmla="*/ 12837 h 21138"/>
              <a:gd name="connsiteX9" fmla="*/ 1552 w 16582"/>
              <a:gd name="connsiteY9" fmla="*/ 8979 h 21138"/>
              <a:gd name="connsiteX10" fmla="*/ 677 w 16582"/>
              <a:gd name="connsiteY10" fmla="*/ 11634 h 21138"/>
              <a:gd name="connsiteX11" fmla="*/ 0 w 16582"/>
              <a:gd name="connsiteY11" fmla="*/ 20025 h 21138"/>
              <a:gd name="connsiteX12" fmla="*/ 254 w 16582"/>
              <a:gd name="connsiteY12" fmla="*/ 20025 h 21138"/>
              <a:gd name="connsiteX13" fmla="*/ 4864 w 16582"/>
              <a:gd name="connsiteY13" fmla="*/ 20025 h 21138"/>
              <a:gd name="connsiteX14" fmla="*/ 5455 w 16582"/>
              <a:gd name="connsiteY14" fmla="*/ 21138 h 21138"/>
              <a:gd name="connsiteX15" fmla="*/ 16063 w 16582"/>
              <a:gd name="connsiteY15" fmla="*/ 1492 h 21138"/>
              <a:gd name="connsiteX16" fmla="*/ 14799 w 16582"/>
              <a:gd name="connsiteY16" fmla="*/ 1893 h 21138"/>
              <a:gd name="connsiteX17" fmla="*/ 13770 w 16582"/>
              <a:gd name="connsiteY17" fmla="*/ 3921 h 21138"/>
              <a:gd name="connsiteX18" fmla="*/ 12425 w 16582"/>
              <a:gd name="connsiteY18" fmla="*/ 1540 h 21138"/>
              <a:gd name="connsiteX19" fmla="*/ 11793 w 16582"/>
              <a:gd name="connsiteY19" fmla="*/ 4095 h 21138"/>
              <a:gd name="connsiteX20" fmla="*/ 10185 w 16582"/>
              <a:gd name="connsiteY20" fmla="*/ 3710 h 21138"/>
              <a:gd name="connsiteX0" fmla="*/ 10185 w 15272"/>
              <a:gd name="connsiteY0" fmla="*/ 2702 h 20130"/>
              <a:gd name="connsiteX1" fmla="*/ 7751 w 15272"/>
              <a:gd name="connsiteY1" fmla="*/ 3428 h 20130"/>
              <a:gd name="connsiteX2" fmla="*/ 7217 w 15272"/>
              <a:gd name="connsiteY2" fmla="*/ 2882 h 20130"/>
              <a:gd name="connsiteX3" fmla="*/ 6607 w 15272"/>
              <a:gd name="connsiteY3" fmla="*/ 3807 h 20130"/>
              <a:gd name="connsiteX4" fmla="*/ 6037 w 15272"/>
              <a:gd name="connsiteY4" fmla="*/ 2991 h 20130"/>
              <a:gd name="connsiteX5" fmla="*/ 4591 w 15272"/>
              <a:gd name="connsiteY5" fmla="*/ 2607 h 20130"/>
              <a:gd name="connsiteX6" fmla="*/ 3442 w 15272"/>
              <a:gd name="connsiteY6" fmla="*/ 2216 h 20130"/>
              <a:gd name="connsiteX7" fmla="*/ 2565 w 15272"/>
              <a:gd name="connsiteY7" fmla="*/ 5730 h 20130"/>
              <a:gd name="connsiteX8" fmla="*/ 2222 w 15272"/>
              <a:gd name="connsiteY8" fmla="*/ 11829 h 20130"/>
              <a:gd name="connsiteX9" fmla="*/ 1552 w 15272"/>
              <a:gd name="connsiteY9" fmla="*/ 7971 h 20130"/>
              <a:gd name="connsiteX10" fmla="*/ 677 w 15272"/>
              <a:gd name="connsiteY10" fmla="*/ 10626 h 20130"/>
              <a:gd name="connsiteX11" fmla="*/ 0 w 15272"/>
              <a:gd name="connsiteY11" fmla="*/ 19017 h 20130"/>
              <a:gd name="connsiteX12" fmla="*/ 254 w 15272"/>
              <a:gd name="connsiteY12" fmla="*/ 19017 h 20130"/>
              <a:gd name="connsiteX13" fmla="*/ 4864 w 15272"/>
              <a:gd name="connsiteY13" fmla="*/ 19017 h 20130"/>
              <a:gd name="connsiteX14" fmla="*/ 5455 w 15272"/>
              <a:gd name="connsiteY14" fmla="*/ 20130 h 20130"/>
              <a:gd name="connsiteX15" fmla="*/ 14799 w 15272"/>
              <a:gd name="connsiteY15" fmla="*/ 885 h 20130"/>
              <a:gd name="connsiteX16" fmla="*/ 13770 w 15272"/>
              <a:gd name="connsiteY16" fmla="*/ 2913 h 20130"/>
              <a:gd name="connsiteX17" fmla="*/ 12425 w 15272"/>
              <a:gd name="connsiteY17" fmla="*/ 532 h 20130"/>
              <a:gd name="connsiteX18" fmla="*/ 11793 w 15272"/>
              <a:gd name="connsiteY18" fmla="*/ 3087 h 20130"/>
              <a:gd name="connsiteX19" fmla="*/ 10185 w 15272"/>
              <a:gd name="connsiteY19" fmla="*/ 2702 h 20130"/>
              <a:gd name="connsiteX0" fmla="*/ 10185 w 14121"/>
              <a:gd name="connsiteY0" fmla="*/ 2689 h 20117"/>
              <a:gd name="connsiteX1" fmla="*/ 7751 w 14121"/>
              <a:gd name="connsiteY1" fmla="*/ 3415 h 20117"/>
              <a:gd name="connsiteX2" fmla="*/ 7217 w 14121"/>
              <a:gd name="connsiteY2" fmla="*/ 2869 h 20117"/>
              <a:gd name="connsiteX3" fmla="*/ 6607 w 14121"/>
              <a:gd name="connsiteY3" fmla="*/ 3794 h 20117"/>
              <a:gd name="connsiteX4" fmla="*/ 6037 w 14121"/>
              <a:gd name="connsiteY4" fmla="*/ 2978 h 20117"/>
              <a:gd name="connsiteX5" fmla="*/ 4591 w 14121"/>
              <a:gd name="connsiteY5" fmla="*/ 2594 h 20117"/>
              <a:gd name="connsiteX6" fmla="*/ 3442 w 14121"/>
              <a:gd name="connsiteY6" fmla="*/ 2203 h 20117"/>
              <a:gd name="connsiteX7" fmla="*/ 2565 w 14121"/>
              <a:gd name="connsiteY7" fmla="*/ 5717 h 20117"/>
              <a:gd name="connsiteX8" fmla="*/ 2222 w 14121"/>
              <a:gd name="connsiteY8" fmla="*/ 11816 h 20117"/>
              <a:gd name="connsiteX9" fmla="*/ 1552 w 14121"/>
              <a:gd name="connsiteY9" fmla="*/ 7958 h 20117"/>
              <a:gd name="connsiteX10" fmla="*/ 677 w 14121"/>
              <a:gd name="connsiteY10" fmla="*/ 10613 h 20117"/>
              <a:gd name="connsiteX11" fmla="*/ 0 w 14121"/>
              <a:gd name="connsiteY11" fmla="*/ 19004 h 20117"/>
              <a:gd name="connsiteX12" fmla="*/ 254 w 14121"/>
              <a:gd name="connsiteY12" fmla="*/ 19004 h 20117"/>
              <a:gd name="connsiteX13" fmla="*/ 4864 w 14121"/>
              <a:gd name="connsiteY13" fmla="*/ 19004 h 20117"/>
              <a:gd name="connsiteX14" fmla="*/ 5455 w 14121"/>
              <a:gd name="connsiteY14" fmla="*/ 20117 h 20117"/>
              <a:gd name="connsiteX15" fmla="*/ 13770 w 14121"/>
              <a:gd name="connsiteY15" fmla="*/ 2900 h 20117"/>
              <a:gd name="connsiteX16" fmla="*/ 12425 w 14121"/>
              <a:gd name="connsiteY16" fmla="*/ 519 h 20117"/>
              <a:gd name="connsiteX17" fmla="*/ 11793 w 14121"/>
              <a:gd name="connsiteY17" fmla="*/ 3074 h 20117"/>
              <a:gd name="connsiteX18" fmla="*/ 10185 w 14121"/>
              <a:gd name="connsiteY18" fmla="*/ 2689 h 20117"/>
              <a:gd name="connsiteX0" fmla="*/ 10185 w 12425"/>
              <a:gd name="connsiteY0" fmla="*/ 2170 h 19598"/>
              <a:gd name="connsiteX1" fmla="*/ 7751 w 12425"/>
              <a:gd name="connsiteY1" fmla="*/ 2896 h 19598"/>
              <a:gd name="connsiteX2" fmla="*/ 7217 w 12425"/>
              <a:gd name="connsiteY2" fmla="*/ 2350 h 19598"/>
              <a:gd name="connsiteX3" fmla="*/ 6607 w 12425"/>
              <a:gd name="connsiteY3" fmla="*/ 3275 h 19598"/>
              <a:gd name="connsiteX4" fmla="*/ 6037 w 12425"/>
              <a:gd name="connsiteY4" fmla="*/ 2459 h 19598"/>
              <a:gd name="connsiteX5" fmla="*/ 4591 w 12425"/>
              <a:gd name="connsiteY5" fmla="*/ 2075 h 19598"/>
              <a:gd name="connsiteX6" fmla="*/ 3442 w 12425"/>
              <a:gd name="connsiteY6" fmla="*/ 1684 h 19598"/>
              <a:gd name="connsiteX7" fmla="*/ 2565 w 12425"/>
              <a:gd name="connsiteY7" fmla="*/ 5198 h 19598"/>
              <a:gd name="connsiteX8" fmla="*/ 2222 w 12425"/>
              <a:gd name="connsiteY8" fmla="*/ 11297 h 19598"/>
              <a:gd name="connsiteX9" fmla="*/ 1552 w 12425"/>
              <a:gd name="connsiteY9" fmla="*/ 7439 h 19598"/>
              <a:gd name="connsiteX10" fmla="*/ 677 w 12425"/>
              <a:gd name="connsiteY10" fmla="*/ 10094 h 19598"/>
              <a:gd name="connsiteX11" fmla="*/ 0 w 12425"/>
              <a:gd name="connsiteY11" fmla="*/ 18485 h 19598"/>
              <a:gd name="connsiteX12" fmla="*/ 254 w 12425"/>
              <a:gd name="connsiteY12" fmla="*/ 18485 h 19598"/>
              <a:gd name="connsiteX13" fmla="*/ 4864 w 12425"/>
              <a:gd name="connsiteY13" fmla="*/ 18485 h 19598"/>
              <a:gd name="connsiteX14" fmla="*/ 5455 w 12425"/>
              <a:gd name="connsiteY14" fmla="*/ 19598 h 19598"/>
              <a:gd name="connsiteX15" fmla="*/ 12425 w 12425"/>
              <a:gd name="connsiteY15" fmla="*/ 0 h 19598"/>
              <a:gd name="connsiteX16" fmla="*/ 11793 w 12425"/>
              <a:gd name="connsiteY16" fmla="*/ 2555 h 19598"/>
              <a:gd name="connsiteX17" fmla="*/ 10185 w 12425"/>
              <a:gd name="connsiteY17" fmla="*/ 2170 h 19598"/>
              <a:gd name="connsiteX0" fmla="*/ 10185 w 11793"/>
              <a:gd name="connsiteY0" fmla="*/ 519 h 17947"/>
              <a:gd name="connsiteX1" fmla="*/ 7751 w 11793"/>
              <a:gd name="connsiteY1" fmla="*/ 1245 h 17947"/>
              <a:gd name="connsiteX2" fmla="*/ 7217 w 11793"/>
              <a:gd name="connsiteY2" fmla="*/ 699 h 17947"/>
              <a:gd name="connsiteX3" fmla="*/ 6607 w 11793"/>
              <a:gd name="connsiteY3" fmla="*/ 1624 h 17947"/>
              <a:gd name="connsiteX4" fmla="*/ 6037 w 11793"/>
              <a:gd name="connsiteY4" fmla="*/ 808 h 17947"/>
              <a:gd name="connsiteX5" fmla="*/ 4591 w 11793"/>
              <a:gd name="connsiteY5" fmla="*/ 424 h 17947"/>
              <a:gd name="connsiteX6" fmla="*/ 3442 w 11793"/>
              <a:gd name="connsiteY6" fmla="*/ 33 h 17947"/>
              <a:gd name="connsiteX7" fmla="*/ 2565 w 11793"/>
              <a:gd name="connsiteY7" fmla="*/ 3547 h 17947"/>
              <a:gd name="connsiteX8" fmla="*/ 2222 w 11793"/>
              <a:gd name="connsiteY8" fmla="*/ 9646 h 17947"/>
              <a:gd name="connsiteX9" fmla="*/ 1552 w 11793"/>
              <a:gd name="connsiteY9" fmla="*/ 5788 h 17947"/>
              <a:gd name="connsiteX10" fmla="*/ 677 w 11793"/>
              <a:gd name="connsiteY10" fmla="*/ 8443 h 17947"/>
              <a:gd name="connsiteX11" fmla="*/ 0 w 11793"/>
              <a:gd name="connsiteY11" fmla="*/ 16834 h 17947"/>
              <a:gd name="connsiteX12" fmla="*/ 254 w 11793"/>
              <a:gd name="connsiteY12" fmla="*/ 16834 h 17947"/>
              <a:gd name="connsiteX13" fmla="*/ 4864 w 11793"/>
              <a:gd name="connsiteY13" fmla="*/ 16834 h 17947"/>
              <a:gd name="connsiteX14" fmla="*/ 5455 w 11793"/>
              <a:gd name="connsiteY14" fmla="*/ 17947 h 17947"/>
              <a:gd name="connsiteX15" fmla="*/ 11793 w 11793"/>
              <a:gd name="connsiteY15" fmla="*/ 904 h 17947"/>
              <a:gd name="connsiteX16" fmla="*/ 10185 w 11793"/>
              <a:gd name="connsiteY16" fmla="*/ 519 h 17947"/>
              <a:gd name="connsiteX0" fmla="*/ 10185 w 10185"/>
              <a:gd name="connsiteY0" fmla="*/ 519 h 17947"/>
              <a:gd name="connsiteX1" fmla="*/ 7751 w 10185"/>
              <a:gd name="connsiteY1" fmla="*/ 1245 h 17947"/>
              <a:gd name="connsiteX2" fmla="*/ 7217 w 10185"/>
              <a:gd name="connsiteY2" fmla="*/ 699 h 17947"/>
              <a:gd name="connsiteX3" fmla="*/ 6607 w 10185"/>
              <a:gd name="connsiteY3" fmla="*/ 1624 h 17947"/>
              <a:gd name="connsiteX4" fmla="*/ 6037 w 10185"/>
              <a:gd name="connsiteY4" fmla="*/ 808 h 17947"/>
              <a:gd name="connsiteX5" fmla="*/ 4591 w 10185"/>
              <a:gd name="connsiteY5" fmla="*/ 424 h 17947"/>
              <a:gd name="connsiteX6" fmla="*/ 3442 w 10185"/>
              <a:gd name="connsiteY6" fmla="*/ 33 h 17947"/>
              <a:gd name="connsiteX7" fmla="*/ 2565 w 10185"/>
              <a:gd name="connsiteY7" fmla="*/ 3547 h 17947"/>
              <a:gd name="connsiteX8" fmla="*/ 2222 w 10185"/>
              <a:gd name="connsiteY8" fmla="*/ 9646 h 17947"/>
              <a:gd name="connsiteX9" fmla="*/ 1552 w 10185"/>
              <a:gd name="connsiteY9" fmla="*/ 5788 h 17947"/>
              <a:gd name="connsiteX10" fmla="*/ 677 w 10185"/>
              <a:gd name="connsiteY10" fmla="*/ 8443 h 17947"/>
              <a:gd name="connsiteX11" fmla="*/ 0 w 10185"/>
              <a:gd name="connsiteY11" fmla="*/ 16834 h 17947"/>
              <a:gd name="connsiteX12" fmla="*/ 254 w 10185"/>
              <a:gd name="connsiteY12" fmla="*/ 16834 h 17947"/>
              <a:gd name="connsiteX13" fmla="*/ 4864 w 10185"/>
              <a:gd name="connsiteY13" fmla="*/ 16834 h 17947"/>
              <a:gd name="connsiteX14" fmla="*/ 5455 w 10185"/>
              <a:gd name="connsiteY14" fmla="*/ 17947 h 17947"/>
              <a:gd name="connsiteX15" fmla="*/ 10185 w 10185"/>
              <a:gd name="connsiteY15" fmla="*/ 519 h 17947"/>
              <a:gd name="connsiteX0" fmla="*/ 5455 w 7826"/>
              <a:gd name="connsiteY0" fmla="*/ 18163 h 18163"/>
              <a:gd name="connsiteX1" fmla="*/ 7751 w 7826"/>
              <a:gd name="connsiteY1" fmla="*/ 1461 h 18163"/>
              <a:gd name="connsiteX2" fmla="*/ 7217 w 7826"/>
              <a:gd name="connsiteY2" fmla="*/ 915 h 18163"/>
              <a:gd name="connsiteX3" fmla="*/ 6607 w 7826"/>
              <a:gd name="connsiteY3" fmla="*/ 1840 h 18163"/>
              <a:gd name="connsiteX4" fmla="*/ 6037 w 7826"/>
              <a:gd name="connsiteY4" fmla="*/ 1024 h 18163"/>
              <a:gd name="connsiteX5" fmla="*/ 4591 w 7826"/>
              <a:gd name="connsiteY5" fmla="*/ 640 h 18163"/>
              <a:gd name="connsiteX6" fmla="*/ 3442 w 7826"/>
              <a:gd name="connsiteY6" fmla="*/ 249 h 18163"/>
              <a:gd name="connsiteX7" fmla="*/ 2565 w 7826"/>
              <a:gd name="connsiteY7" fmla="*/ 3763 h 18163"/>
              <a:gd name="connsiteX8" fmla="*/ 2222 w 7826"/>
              <a:gd name="connsiteY8" fmla="*/ 9862 h 18163"/>
              <a:gd name="connsiteX9" fmla="*/ 1552 w 7826"/>
              <a:gd name="connsiteY9" fmla="*/ 6004 h 18163"/>
              <a:gd name="connsiteX10" fmla="*/ 677 w 7826"/>
              <a:gd name="connsiteY10" fmla="*/ 8659 h 18163"/>
              <a:gd name="connsiteX11" fmla="*/ 0 w 7826"/>
              <a:gd name="connsiteY11" fmla="*/ 17050 h 18163"/>
              <a:gd name="connsiteX12" fmla="*/ 254 w 7826"/>
              <a:gd name="connsiteY12" fmla="*/ 17050 h 18163"/>
              <a:gd name="connsiteX13" fmla="*/ 4864 w 7826"/>
              <a:gd name="connsiteY13" fmla="*/ 17050 h 18163"/>
              <a:gd name="connsiteX14" fmla="*/ 5455 w 7826"/>
              <a:gd name="connsiteY14" fmla="*/ 18163 h 18163"/>
              <a:gd name="connsiteX0" fmla="*/ 6970 w 9269"/>
              <a:gd name="connsiteY0" fmla="*/ 10057 h 10057"/>
              <a:gd name="connsiteX1" fmla="*/ 9222 w 9269"/>
              <a:gd name="connsiteY1" fmla="*/ 561 h 10057"/>
              <a:gd name="connsiteX2" fmla="*/ 8442 w 9269"/>
              <a:gd name="connsiteY2" fmla="*/ 1070 h 10057"/>
              <a:gd name="connsiteX3" fmla="*/ 7714 w 9269"/>
              <a:gd name="connsiteY3" fmla="*/ 621 h 10057"/>
              <a:gd name="connsiteX4" fmla="*/ 5866 w 9269"/>
              <a:gd name="connsiteY4" fmla="*/ 409 h 10057"/>
              <a:gd name="connsiteX5" fmla="*/ 4398 w 9269"/>
              <a:gd name="connsiteY5" fmla="*/ 194 h 10057"/>
              <a:gd name="connsiteX6" fmla="*/ 3278 w 9269"/>
              <a:gd name="connsiteY6" fmla="*/ 2129 h 10057"/>
              <a:gd name="connsiteX7" fmla="*/ 2839 w 9269"/>
              <a:gd name="connsiteY7" fmla="*/ 5487 h 10057"/>
              <a:gd name="connsiteX8" fmla="*/ 1983 w 9269"/>
              <a:gd name="connsiteY8" fmla="*/ 3363 h 10057"/>
              <a:gd name="connsiteX9" fmla="*/ 865 w 9269"/>
              <a:gd name="connsiteY9" fmla="*/ 4824 h 10057"/>
              <a:gd name="connsiteX10" fmla="*/ 0 w 9269"/>
              <a:gd name="connsiteY10" fmla="*/ 9444 h 10057"/>
              <a:gd name="connsiteX11" fmla="*/ 325 w 9269"/>
              <a:gd name="connsiteY11" fmla="*/ 9444 h 10057"/>
              <a:gd name="connsiteX12" fmla="*/ 6215 w 9269"/>
              <a:gd name="connsiteY12" fmla="*/ 9444 h 10057"/>
              <a:gd name="connsiteX13" fmla="*/ 6970 w 9269"/>
              <a:gd name="connsiteY13" fmla="*/ 10057 h 10057"/>
              <a:gd name="connsiteX0" fmla="*/ 7520 w 9125"/>
              <a:gd name="connsiteY0" fmla="*/ 9825 h 9825"/>
              <a:gd name="connsiteX1" fmla="*/ 9108 w 9125"/>
              <a:gd name="connsiteY1" fmla="*/ 889 h 9825"/>
              <a:gd name="connsiteX2" fmla="*/ 8322 w 9125"/>
              <a:gd name="connsiteY2" fmla="*/ 442 h 9825"/>
              <a:gd name="connsiteX3" fmla="*/ 6329 w 9125"/>
              <a:gd name="connsiteY3" fmla="*/ 232 h 9825"/>
              <a:gd name="connsiteX4" fmla="*/ 4745 w 9125"/>
              <a:gd name="connsiteY4" fmla="*/ 18 h 9825"/>
              <a:gd name="connsiteX5" fmla="*/ 3537 w 9125"/>
              <a:gd name="connsiteY5" fmla="*/ 1942 h 9825"/>
              <a:gd name="connsiteX6" fmla="*/ 3063 w 9125"/>
              <a:gd name="connsiteY6" fmla="*/ 5281 h 9825"/>
              <a:gd name="connsiteX7" fmla="*/ 2139 w 9125"/>
              <a:gd name="connsiteY7" fmla="*/ 3169 h 9825"/>
              <a:gd name="connsiteX8" fmla="*/ 933 w 9125"/>
              <a:gd name="connsiteY8" fmla="*/ 4622 h 9825"/>
              <a:gd name="connsiteX9" fmla="*/ 0 w 9125"/>
              <a:gd name="connsiteY9" fmla="*/ 9215 h 9825"/>
              <a:gd name="connsiteX10" fmla="*/ 351 w 9125"/>
              <a:gd name="connsiteY10" fmla="*/ 9215 h 9825"/>
              <a:gd name="connsiteX11" fmla="*/ 6705 w 9125"/>
              <a:gd name="connsiteY11" fmla="*/ 9215 h 9825"/>
              <a:gd name="connsiteX12" fmla="*/ 7520 w 9125"/>
              <a:gd name="connsiteY12" fmla="*/ 9825 h 9825"/>
              <a:gd name="connsiteX0" fmla="*/ 8241 w 9156"/>
              <a:gd name="connsiteY0" fmla="*/ 10336 h 10336"/>
              <a:gd name="connsiteX1" fmla="*/ 9120 w 9156"/>
              <a:gd name="connsiteY1" fmla="*/ 786 h 10336"/>
              <a:gd name="connsiteX2" fmla="*/ 6936 w 9156"/>
              <a:gd name="connsiteY2" fmla="*/ 572 h 10336"/>
              <a:gd name="connsiteX3" fmla="*/ 5200 w 9156"/>
              <a:gd name="connsiteY3" fmla="*/ 354 h 10336"/>
              <a:gd name="connsiteX4" fmla="*/ 3876 w 9156"/>
              <a:gd name="connsiteY4" fmla="*/ 2313 h 10336"/>
              <a:gd name="connsiteX5" fmla="*/ 3357 w 9156"/>
              <a:gd name="connsiteY5" fmla="*/ 5711 h 10336"/>
              <a:gd name="connsiteX6" fmla="*/ 2344 w 9156"/>
              <a:gd name="connsiteY6" fmla="*/ 3561 h 10336"/>
              <a:gd name="connsiteX7" fmla="*/ 1022 w 9156"/>
              <a:gd name="connsiteY7" fmla="*/ 5040 h 10336"/>
              <a:gd name="connsiteX8" fmla="*/ 0 w 9156"/>
              <a:gd name="connsiteY8" fmla="*/ 9715 h 10336"/>
              <a:gd name="connsiteX9" fmla="*/ 385 w 9156"/>
              <a:gd name="connsiteY9" fmla="*/ 9715 h 10336"/>
              <a:gd name="connsiteX10" fmla="*/ 7348 w 9156"/>
              <a:gd name="connsiteY10" fmla="*/ 9715 h 10336"/>
              <a:gd name="connsiteX11" fmla="*/ 8241 w 9156"/>
              <a:gd name="connsiteY11" fmla="*/ 10336 h 10336"/>
              <a:gd name="connsiteX0" fmla="*/ 9001 w 9001"/>
              <a:gd name="connsiteY0" fmla="*/ 10198 h 10198"/>
              <a:gd name="connsiteX1" fmla="*/ 7575 w 9001"/>
              <a:gd name="connsiteY1" fmla="*/ 751 h 10198"/>
              <a:gd name="connsiteX2" fmla="*/ 5679 w 9001"/>
              <a:gd name="connsiteY2" fmla="*/ 540 h 10198"/>
              <a:gd name="connsiteX3" fmla="*/ 4233 w 9001"/>
              <a:gd name="connsiteY3" fmla="*/ 2436 h 10198"/>
              <a:gd name="connsiteX4" fmla="*/ 3666 w 9001"/>
              <a:gd name="connsiteY4" fmla="*/ 5723 h 10198"/>
              <a:gd name="connsiteX5" fmla="*/ 2560 w 9001"/>
              <a:gd name="connsiteY5" fmla="*/ 3643 h 10198"/>
              <a:gd name="connsiteX6" fmla="*/ 1116 w 9001"/>
              <a:gd name="connsiteY6" fmla="*/ 5074 h 10198"/>
              <a:gd name="connsiteX7" fmla="*/ 0 w 9001"/>
              <a:gd name="connsiteY7" fmla="*/ 9597 h 10198"/>
              <a:gd name="connsiteX8" fmla="*/ 420 w 9001"/>
              <a:gd name="connsiteY8" fmla="*/ 9597 h 10198"/>
              <a:gd name="connsiteX9" fmla="*/ 8025 w 9001"/>
              <a:gd name="connsiteY9" fmla="*/ 9597 h 10198"/>
              <a:gd name="connsiteX10" fmla="*/ 9001 w 9001"/>
              <a:gd name="connsiteY10" fmla="*/ 10198 h 10198"/>
              <a:gd name="connsiteX0" fmla="*/ 8916 w 9474"/>
              <a:gd name="connsiteY0" fmla="*/ 9369 h 10011"/>
              <a:gd name="connsiteX1" fmla="*/ 8416 w 9474"/>
              <a:gd name="connsiteY1" fmla="*/ 694 h 10011"/>
              <a:gd name="connsiteX2" fmla="*/ 6309 w 9474"/>
              <a:gd name="connsiteY2" fmla="*/ 488 h 10011"/>
              <a:gd name="connsiteX3" fmla="*/ 4703 w 9474"/>
              <a:gd name="connsiteY3" fmla="*/ 2347 h 10011"/>
              <a:gd name="connsiteX4" fmla="*/ 4073 w 9474"/>
              <a:gd name="connsiteY4" fmla="*/ 5570 h 10011"/>
              <a:gd name="connsiteX5" fmla="*/ 2844 w 9474"/>
              <a:gd name="connsiteY5" fmla="*/ 3530 h 10011"/>
              <a:gd name="connsiteX6" fmla="*/ 1240 w 9474"/>
              <a:gd name="connsiteY6" fmla="*/ 4933 h 10011"/>
              <a:gd name="connsiteX7" fmla="*/ 0 w 9474"/>
              <a:gd name="connsiteY7" fmla="*/ 9369 h 10011"/>
              <a:gd name="connsiteX8" fmla="*/ 467 w 9474"/>
              <a:gd name="connsiteY8" fmla="*/ 9369 h 10011"/>
              <a:gd name="connsiteX9" fmla="*/ 8916 w 9474"/>
              <a:gd name="connsiteY9" fmla="*/ 9369 h 10011"/>
              <a:gd name="connsiteX0" fmla="*/ 9411 w 10001"/>
              <a:gd name="connsiteY0" fmla="*/ 9515 h 10156"/>
              <a:gd name="connsiteX1" fmla="*/ 8883 w 10001"/>
              <a:gd name="connsiteY1" fmla="*/ 849 h 10156"/>
              <a:gd name="connsiteX2" fmla="*/ 6659 w 10001"/>
              <a:gd name="connsiteY2" fmla="*/ 643 h 10156"/>
              <a:gd name="connsiteX3" fmla="*/ 5334 w 10001"/>
              <a:gd name="connsiteY3" fmla="*/ 3675 h 10156"/>
              <a:gd name="connsiteX4" fmla="*/ 4299 w 10001"/>
              <a:gd name="connsiteY4" fmla="*/ 5720 h 10156"/>
              <a:gd name="connsiteX5" fmla="*/ 3002 w 10001"/>
              <a:gd name="connsiteY5" fmla="*/ 3682 h 10156"/>
              <a:gd name="connsiteX6" fmla="*/ 1309 w 10001"/>
              <a:gd name="connsiteY6" fmla="*/ 5084 h 10156"/>
              <a:gd name="connsiteX7" fmla="*/ 0 w 10001"/>
              <a:gd name="connsiteY7" fmla="*/ 9515 h 10156"/>
              <a:gd name="connsiteX8" fmla="*/ 493 w 10001"/>
              <a:gd name="connsiteY8" fmla="*/ 9515 h 10156"/>
              <a:gd name="connsiteX9" fmla="*/ 9411 w 10001"/>
              <a:gd name="connsiteY9" fmla="*/ 9515 h 10156"/>
              <a:gd name="connsiteX0" fmla="*/ 9411 w 9992"/>
              <a:gd name="connsiteY0" fmla="*/ 8973 h 9614"/>
              <a:gd name="connsiteX1" fmla="*/ 8883 w 9992"/>
              <a:gd name="connsiteY1" fmla="*/ 307 h 9614"/>
              <a:gd name="connsiteX2" fmla="*/ 6923 w 9992"/>
              <a:gd name="connsiteY2" fmla="*/ 2059 h 9614"/>
              <a:gd name="connsiteX3" fmla="*/ 5334 w 9992"/>
              <a:gd name="connsiteY3" fmla="*/ 3133 h 9614"/>
              <a:gd name="connsiteX4" fmla="*/ 4299 w 9992"/>
              <a:gd name="connsiteY4" fmla="*/ 5178 h 9614"/>
              <a:gd name="connsiteX5" fmla="*/ 3002 w 9992"/>
              <a:gd name="connsiteY5" fmla="*/ 3140 h 9614"/>
              <a:gd name="connsiteX6" fmla="*/ 1309 w 9992"/>
              <a:gd name="connsiteY6" fmla="*/ 4542 h 9614"/>
              <a:gd name="connsiteX7" fmla="*/ 0 w 9992"/>
              <a:gd name="connsiteY7" fmla="*/ 8973 h 9614"/>
              <a:gd name="connsiteX8" fmla="*/ 493 w 9992"/>
              <a:gd name="connsiteY8" fmla="*/ 8973 h 9614"/>
              <a:gd name="connsiteX9" fmla="*/ 9411 w 9992"/>
              <a:gd name="connsiteY9" fmla="*/ 8973 h 9614"/>
              <a:gd name="connsiteX0" fmla="*/ 9419 w 9985"/>
              <a:gd name="connsiteY0" fmla="*/ 7388 h 7799"/>
              <a:gd name="connsiteX1" fmla="*/ 8837 w 9985"/>
              <a:gd name="connsiteY1" fmla="*/ 1837 h 7799"/>
              <a:gd name="connsiteX2" fmla="*/ 6929 w 9985"/>
              <a:gd name="connsiteY2" fmla="*/ 197 h 7799"/>
              <a:gd name="connsiteX3" fmla="*/ 5338 w 9985"/>
              <a:gd name="connsiteY3" fmla="*/ 1314 h 7799"/>
              <a:gd name="connsiteX4" fmla="*/ 4302 w 9985"/>
              <a:gd name="connsiteY4" fmla="*/ 3441 h 7799"/>
              <a:gd name="connsiteX5" fmla="*/ 3004 w 9985"/>
              <a:gd name="connsiteY5" fmla="*/ 1321 h 7799"/>
              <a:gd name="connsiteX6" fmla="*/ 1310 w 9985"/>
              <a:gd name="connsiteY6" fmla="*/ 2779 h 7799"/>
              <a:gd name="connsiteX7" fmla="*/ 0 w 9985"/>
              <a:gd name="connsiteY7" fmla="*/ 7388 h 7799"/>
              <a:gd name="connsiteX8" fmla="*/ 493 w 9985"/>
              <a:gd name="connsiteY8" fmla="*/ 7388 h 7799"/>
              <a:gd name="connsiteX9" fmla="*/ 9419 w 9985"/>
              <a:gd name="connsiteY9" fmla="*/ 7388 h 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85" h="7799" extrusionOk="0">
                <a:moveTo>
                  <a:pt x="9419" y="7388"/>
                </a:moveTo>
                <a:cubicBezTo>
                  <a:pt x="10810" y="6463"/>
                  <a:pt x="9252" y="3036"/>
                  <a:pt x="8837" y="1837"/>
                </a:cubicBezTo>
                <a:cubicBezTo>
                  <a:pt x="8422" y="639"/>
                  <a:pt x="7512" y="284"/>
                  <a:pt x="6929" y="197"/>
                </a:cubicBezTo>
                <a:cubicBezTo>
                  <a:pt x="6346" y="110"/>
                  <a:pt x="5719" y="-589"/>
                  <a:pt x="5338" y="1314"/>
                </a:cubicBezTo>
                <a:cubicBezTo>
                  <a:pt x="5110" y="2459"/>
                  <a:pt x="4692" y="3440"/>
                  <a:pt x="4302" y="3441"/>
                </a:cubicBezTo>
                <a:cubicBezTo>
                  <a:pt x="3913" y="3442"/>
                  <a:pt x="3458" y="2088"/>
                  <a:pt x="3004" y="1321"/>
                </a:cubicBezTo>
                <a:cubicBezTo>
                  <a:pt x="2444" y="365"/>
                  <a:pt x="1826" y="1408"/>
                  <a:pt x="1310" y="2779"/>
                </a:cubicBezTo>
                <a:cubicBezTo>
                  <a:pt x="823" y="4075"/>
                  <a:pt x="383" y="5630"/>
                  <a:pt x="0" y="7388"/>
                </a:cubicBezTo>
                <a:lnTo>
                  <a:pt x="493" y="7388"/>
                </a:lnTo>
                <a:cubicBezTo>
                  <a:pt x="3468" y="7388"/>
                  <a:pt x="8028" y="8313"/>
                  <a:pt x="9419" y="73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/>
            </a:pPr>
            <a:endParaRPr sz="2550">
              <a:latin typeface="Lato Ligh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7377" y="284948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0" i="0" dirty="0">
                <a:solidFill>
                  <a:srgbClr val="1C2742"/>
                </a:solidFill>
                <a:effectLst/>
                <a:latin typeface="Ubuntu" panose="020F0502020204030204" pitchFamily="34" charset="0"/>
              </a:rPr>
              <a:t>Определение наличия товаров на полке в интервалах без продаж</a:t>
            </a:r>
            <a:endParaRPr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7377" y="982552"/>
            <a:ext cx="8254653" cy="5433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DD8B9-7DFC-E200-E7AA-137EA47FFAC8}"/>
              </a:ext>
            </a:extLst>
          </p:cNvPr>
          <p:cNvSpPr txBox="1"/>
          <p:nvPr/>
        </p:nvSpPr>
        <p:spPr>
          <a:xfrm>
            <a:off x="10344472" y="5907693"/>
            <a:ext cx="1368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Poppins"/>
                <a:cs typeface="Poppins"/>
              </a:rPr>
              <a:t>Python+ </a:t>
            </a:r>
            <a:endParaRPr lang="ru-RU" b="1" dirty="0">
              <a:latin typeface="Poppins"/>
              <a:cs typeface="Poppins"/>
            </a:endParaRPr>
          </a:p>
          <a:p>
            <a:pPr>
              <a:defRPr/>
            </a:pPr>
            <a:r>
              <a:rPr lang="ru-RU" b="1" dirty="0">
                <a:latin typeface="Poppins"/>
                <a:cs typeface="Poppins"/>
              </a:rPr>
              <a:t>Трек №1</a:t>
            </a:r>
            <a:endParaRPr lang="en-US" sz="1800" b="1" dirty="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50"/>
          <p:cNvSpPr>
            <a:spLocks noChangeArrowheads="1"/>
          </p:cNvSpPr>
          <p:nvPr/>
        </p:nvSpPr>
        <p:spPr bwMode="auto">
          <a:xfrm>
            <a:off x="4747397" y="1641122"/>
            <a:ext cx="2615979" cy="3297453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 extrusionOk="0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accent6">
              <a:alpha val="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900">
              <a:latin typeface="Lato Light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430920" y="363348"/>
            <a:ext cx="315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latin typeface="Poppins"/>
                <a:cs typeface="Poppins"/>
              </a:rPr>
              <a:t>Что замечаем сразу</a:t>
            </a:r>
            <a:endParaRPr lang="en-US" sz="2400" b="1" dirty="0">
              <a:latin typeface="Poppins"/>
              <a:cs typeface="Poppins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46652" y="1062335"/>
            <a:ext cx="4225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Неоднородность данных по фичам</a:t>
            </a:r>
          </a:p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Скачок в </a:t>
            </a:r>
            <a:r>
              <a:rPr lang="en-US" i="1" dirty="0">
                <a:latin typeface="Poppins"/>
                <a:cs typeface="Poppins"/>
              </a:rPr>
              <a:t>Target Rate</a:t>
            </a: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en-US" i="1" dirty="0">
              <a:latin typeface="Poppins"/>
              <a:cs typeface="Poppins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A8144ED-C29C-76D3-839D-61196A0B1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539808"/>
              </p:ext>
            </p:extLst>
          </p:nvPr>
        </p:nvGraphicFramePr>
        <p:xfrm>
          <a:off x="533400" y="1475669"/>
          <a:ext cx="111252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B160EB-0273-634D-E27B-79A7E391D3D8}"/>
              </a:ext>
            </a:extLst>
          </p:cNvPr>
          <p:cNvSpPr/>
          <p:nvPr/>
        </p:nvSpPr>
        <p:spPr bwMode="auto">
          <a:xfrm>
            <a:off x="646652" y="6172048"/>
            <a:ext cx="6657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dirty="0">
                <a:latin typeface="Poppins"/>
                <a:cs typeface="Poppins"/>
              </a:rPr>
              <a:t>Учиться в честный </a:t>
            </a:r>
            <a:r>
              <a:rPr lang="en-US" sz="2000" dirty="0">
                <a:latin typeface="Poppins"/>
                <a:cs typeface="Poppins"/>
              </a:rPr>
              <a:t>train </a:t>
            </a:r>
            <a:r>
              <a:rPr lang="ru-RU" sz="2000" dirty="0">
                <a:latin typeface="Poppins"/>
                <a:cs typeface="Poppins"/>
              </a:rPr>
              <a:t>и проверяться на </a:t>
            </a:r>
            <a:r>
              <a:rPr lang="en-US" sz="2000" dirty="0">
                <a:latin typeface="Poppins"/>
                <a:cs typeface="Poppins"/>
              </a:rPr>
              <a:t>test </a:t>
            </a:r>
            <a:r>
              <a:rPr lang="ru-RU" sz="2000" dirty="0">
                <a:latin typeface="Poppins"/>
                <a:cs typeface="Poppins"/>
              </a:rPr>
              <a:t>сложно</a:t>
            </a:r>
            <a:endParaRPr lang="en-US" sz="2000" dirty="0">
              <a:latin typeface="Poppins"/>
              <a:cs typeface="Poppins"/>
            </a:endParaRPr>
          </a:p>
        </p:txBody>
      </p:sp>
      <p:sp>
        <p:nvSpPr>
          <p:cNvPr id="12" name="Овальная выноска 11">
            <a:extLst>
              <a:ext uri="{FF2B5EF4-FFF2-40B4-BE49-F238E27FC236}">
                <a16:creationId xmlns:a16="http://schemas.microsoft.com/office/drawing/2014/main" id="{B806FD1E-1C05-E397-054C-024BC85F20FD}"/>
              </a:ext>
            </a:extLst>
          </p:cNvPr>
          <p:cNvSpPr/>
          <p:nvPr/>
        </p:nvSpPr>
        <p:spPr>
          <a:xfrm>
            <a:off x="7448980" y="1641122"/>
            <a:ext cx="1549701" cy="80516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Честный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начинается тут</a:t>
            </a:r>
            <a:endParaRPr lang="ru-RU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3" r="20913"/>
          <a:stretch/>
        </p:blipFill>
        <p:spPr bwMode="auto">
          <a:xfrm>
            <a:off x="5311702" y="10"/>
            <a:ext cx="6878774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62" name="Прямоугольник 161"/>
          <p:cNvSpPr/>
          <p:nvPr/>
        </p:nvSpPr>
        <p:spPr bwMode="auto">
          <a:xfrm>
            <a:off x="2801885" y="1154430"/>
            <a:ext cx="2719616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5400" b="1" dirty="0">
                <a:latin typeface="Calibri Light"/>
                <a:cs typeface="Arial"/>
              </a:rPr>
              <a:t>Auto ML baseline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BFA057-4E41-CDAF-5CEC-0EDC9051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062" y="538438"/>
            <a:ext cx="2414551" cy="61309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65CE62-D7F1-6A77-153C-A673F7D816FD}"/>
              </a:ext>
            </a:extLst>
          </p:cNvPr>
          <p:cNvSpPr/>
          <p:nvPr/>
        </p:nvSpPr>
        <p:spPr bwMode="auto">
          <a:xfrm>
            <a:off x="3324790" y="6222543"/>
            <a:ext cx="1657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Poppins"/>
                <a:cs typeface="Poppins"/>
                <a:hlinkClick r:id="rId4"/>
              </a:rPr>
              <a:t>LAMA </a:t>
            </a:r>
            <a:r>
              <a:rPr lang="en-US" sz="1600" dirty="0" err="1">
                <a:latin typeface="Poppins"/>
                <a:cs typeface="Poppins"/>
                <a:hlinkClick r:id="rId4"/>
              </a:rPr>
              <a:t>Github</a:t>
            </a:r>
            <a:endParaRPr lang="en-US" sz="1600" dirty="0">
              <a:latin typeface="Poppins"/>
              <a:cs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551384" y="692697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>
                <a:cs typeface="Poppins"/>
              </a:rPr>
              <a:t>Кратко про модель</a:t>
            </a:r>
            <a:endParaRPr dirty="0"/>
          </a:p>
        </p:txBody>
      </p:sp>
      <p:sp>
        <p:nvSpPr>
          <p:cNvPr id="78" name="Freeform 50"/>
          <p:cNvSpPr>
            <a:spLocks noChangeArrowheads="1"/>
          </p:cNvSpPr>
          <p:nvPr/>
        </p:nvSpPr>
        <p:spPr bwMode="auto">
          <a:xfrm>
            <a:off x="4747397" y="1641122"/>
            <a:ext cx="2615979" cy="3297453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 extrusionOk="0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accent6">
              <a:alpha val="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900">
              <a:latin typeface="Lato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55DFF-AF13-988B-7B1F-7EAF4A43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5400" y="5047351"/>
            <a:ext cx="7251700" cy="10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2B5B1-FB8B-BEFC-3C4D-D9EFE8896E40}"/>
              </a:ext>
            </a:extLst>
          </p:cNvPr>
          <p:cNvSpPr txBox="1"/>
          <p:nvPr/>
        </p:nvSpPr>
        <p:spPr>
          <a:xfrm>
            <a:off x="585908" y="3476230"/>
            <a:ext cx="616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Предварительно отбираем фичи из больших групп фичей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Бьем на 5 </a:t>
            </a:r>
            <a:r>
              <a:rPr lang="ru-RU" dirty="0" err="1"/>
              <a:t>фолдов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Контролируем переобучение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Тюним</a:t>
            </a:r>
            <a:r>
              <a:rPr lang="ru-RU" dirty="0"/>
              <a:t> </a:t>
            </a:r>
            <a:r>
              <a:rPr lang="ru-RU" dirty="0" err="1"/>
              <a:t>гиперпараметры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80A06-E9DE-3CC7-6A8B-0E09F53E1600}"/>
              </a:ext>
            </a:extLst>
          </p:cNvPr>
          <p:cNvSpPr txBox="1"/>
          <p:nvPr/>
        </p:nvSpPr>
        <p:spPr bwMode="auto">
          <a:xfrm>
            <a:off x="585908" y="1302649"/>
            <a:ext cx="6082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Часть, которую дали организаторы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Фичи из временной метки (дальше дня недели не идем)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Агрегаты окнами в прошлое по курсу доллара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trike="sngStrike" dirty="0"/>
              <a:t>Новости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Счетчии</a:t>
            </a:r>
            <a:r>
              <a:rPr lang="ru-RU" dirty="0"/>
              <a:t> остатков и продаж</a:t>
            </a:r>
          </a:p>
        </p:txBody>
      </p:sp>
    </p:spTree>
    <p:extLst>
      <p:ext uri="{BB962C8B-B14F-4D97-AF65-F5344CB8AC3E}">
        <p14:creationId xmlns:p14="http://schemas.microsoft.com/office/powerpoint/2010/main" val="38667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551384" y="692696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>
                <a:cs typeface="Poppins"/>
              </a:rPr>
              <a:t>Важные вехи</a:t>
            </a:r>
            <a:endParaRPr dirty="0"/>
          </a:p>
        </p:txBody>
      </p:sp>
      <p:sp>
        <p:nvSpPr>
          <p:cNvPr id="78" name="Freeform 50"/>
          <p:cNvSpPr>
            <a:spLocks noChangeArrowheads="1"/>
          </p:cNvSpPr>
          <p:nvPr/>
        </p:nvSpPr>
        <p:spPr bwMode="auto">
          <a:xfrm>
            <a:off x="4747397" y="1641122"/>
            <a:ext cx="2615979" cy="3297453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 extrusionOk="0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accent6">
              <a:alpha val="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900">
              <a:latin typeface="Lato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1DA00C-475C-1D68-E399-D94FA27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5" y="1965500"/>
            <a:ext cx="11606501" cy="2940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551384" y="692696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>
                <a:cs typeface="Poppins"/>
              </a:rPr>
              <a:t>Как использовать</a:t>
            </a:r>
            <a:endParaRPr dirty="0"/>
          </a:p>
        </p:txBody>
      </p:sp>
      <p:sp>
        <p:nvSpPr>
          <p:cNvPr id="78" name="Freeform 50"/>
          <p:cNvSpPr>
            <a:spLocks noChangeArrowheads="1"/>
          </p:cNvSpPr>
          <p:nvPr/>
        </p:nvSpPr>
        <p:spPr bwMode="auto">
          <a:xfrm>
            <a:off x="4747397" y="1641122"/>
            <a:ext cx="2615979" cy="3297453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 extrusionOk="0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accent6">
              <a:alpha val="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90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26980-24EF-F43F-E542-B37001C52C56}"/>
              </a:ext>
            </a:extLst>
          </p:cNvPr>
          <p:cNvSpPr txBox="1"/>
          <p:nvPr/>
        </p:nvSpPr>
        <p:spPr>
          <a:xfrm>
            <a:off x="551384" y="1556792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в фичи курс доллара с сайта ЦБ или из своих витрин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Забрать функции </a:t>
            </a:r>
            <a:r>
              <a:rPr lang="ru-RU" dirty="0" err="1"/>
              <a:t>насчета</a:t>
            </a:r>
            <a:r>
              <a:rPr lang="ru-RU" dirty="0"/>
              <a:t> фичей из остатков и продаж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Можно запускать АБ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C5AA4-9F26-1674-DC8A-63C8147793FC}"/>
              </a:ext>
            </a:extLst>
          </p:cNvPr>
          <p:cNvSpPr txBox="1"/>
          <p:nvPr/>
        </p:nvSpPr>
        <p:spPr bwMode="auto">
          <a:xfrm>
            <a:off x="585908" y="3245301"/>
            <a:ext cx="9254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можно быстро изменить </a:t>
            </a:r>
            <a:r>
              <a:rPr lang="en-US" dirty="0"/>
              <a:t>baseline: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Раскомментировать</a:t>
            </a:r>
            <a:r>
              <a:rPr lang="ru-RU" dirty="0"/>
              <a:t> часть фичей, которые я не успел </a:t>
            </a:r>
            <a:r>
              <a:rPr lang="ru-RU" dirty="0" err="1"/>
              <a:t>досчитатать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Иногда в </a:t>
            </a:r>
            <a:r>
              <a:rPr lang="ru-RU" dirty="0" err="1"/>
              <a:t>продакшене</a:t>
            </a:r>
            <a:r>
              <a:rPr lang="ru-RU" dirty="0"/>
              <a:t> отдают предпочтение интерпретируемым моделям. В коде есть заготовка, которая с минимальными потерями качества выдаст готовую формулу </a:t>
            </a:r>
            <a:r>
              <a:rPr lang="ru-RU" dirty="0" err="1"/>
              <a:t>логрега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Начать накапливать срезы новостей из ряда источников (да, я все еще верю в эту гипотезу), и потом по существующему </a:t>
            </a:r>
            <a:r>
              <a:rPr lang="en-US" dirty="0"/>
              <a:t>baseline</a:t>
            </a:r>
            <a:r>
              <a:rPr lang="ru-RU" dirty="0"/>
              <a:t> проверить полезность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638719" name="Freeform 50"/>
          <p:cNvSpPr>
            <a:spLocks noChangeArrowheads="1"/>
          </p:cNvSpPr>
          <p:nvPr/>
        </p:nvSpPr>
        <p:spPr bwMode="auto">
          <a:xfrm>
            <a:off x="4747397" y="1641122"/>
            <a:ext cx="2615979" cy="3297453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 extrusionOk="0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accent6">
              <a:alpha val="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900">
              <a:latin typeface="Lato Light"/>
            </a:endParaRPr>
          </a:p>
        </p:txBody>
      </p:sp>
      <p:sp>
        <p:nvSpPr>
          <p:cNvPr id="761312655" name="Прямоугольник 2"/>
          <p:cNvSpPr/>
          <p:nvPr/>
        </p:nvSpPr>
        <p:spPr bwMode="auto">
          <a:xfrm>
            <a:off x="430920" y="363348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latin typeface="Poppins"/>
                <a:cs typeface="Poppins"/>
              </a:rPr>
              <a:t>Что не успели</a:t>
            </a:r>
            <a:endParaRPr lang="en-US" sz="2400" b="1" dirty="0">
              <a:latin typeface="Poppins"/>
              <a:cs typeface="Poppi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29082D-7EE5-4F9E-00E2-D8C0601B1299}"/>
              </a:ext>
            </a:extLst>
          </p:cNvPr>
          <p:cNvSpPr/>
          <p:nvPr/>
        </p:nvSpPr>
        <p:spPr bwMode="auto">
          <a:xfrm>
            <a:off x="646652" y="1062335"/>
            <a:ext cx="4225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Больше фичей богу фичей </a:t>
            </a:r>
          </a:p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Внешние источники</a:t>
            </a:r>
          </a:p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Временные ряды</a:t>
            </a:r>
            <a:endParaRPr lang="en-US" i="1" dirty="0">
              <a:latin typeface="Poppins"/>
              <a:cs typeface="Poppins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en-US" i="1" dirty="0">
              <a:latin typeface="Poppins"/>
              <a:cs typeface="Poppins"/>
            </a:endParaRP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2767CF0D-564C-B825-D955-5D6200DF0126}"/>
              </a:ext>
            </a:extLst>
          </p:cNvPr>
          <p:cNvSpPr/>
          <p:nvPr/>
        </p:nvSpPr>
        <p:spPr bwMode="auto">
          <a:xfrm>
            <a:off x="422679" y="3463886"/>
            <a:ext cx="3089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latin typeface="Poppins"/>
                <a:cs typeface="Poppins"/>
              </a:rPr>
              <a:t>Финальная модель</a:t>
            </a:r>
            <a:endParaRPr lang="en-US" sz="2400" b="1" dirty="0">
              <a:latin typeface="Poppins"/>
              <a:cs typeface="Poppin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D2EC87-02A6-7F3D-D4F9-35847A8F60A5}"/>
              </a:ext>
            </a:extLst>
          </p:cNvPr>
          <p:cNvSpPr/>
          <p:nvPr/>
        </p:nvSpPr>
        <p:spPr bwMode="auto">
          <a:xfrm>
            <a:off x="606909" y="4937322"/>
            <a:ext cx="59844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Прежде всего внимательно смотрим на данные</a:t>
            </a:r>
          </a:p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Пишем </a:t>
            </a:r>
            <a:r>
              <a:rPr lang="en-US" i="1" dirty="0">
                <a:latin typeface="Poppins"/>
                <a:cs typeface="Poppins"/>
              </a:rPr>
              <a:t>baseline, </a:t>
            </a:r>
            <a:r>
              <a:rPr lang="ru-RU" i="1" dirty="0">
                <a:latin typeface="Poppins"/>
                <a:cs typeface="Poppins"/>
              </a:rPr>
              <a:t>потом его потихоньку улучшаем</a:t>
            </a:r>
          </a:p>
          <a:p>
            <a:pPr marL="285750" indent="-285750" algn="just">
              <a:buFont typeface="Arial"/>
              <a:buChar char="•"/>
              <a:defRPr/>
            </a:pPr>
            <a:r>
              <a:rPr lang="ru-RU" i="1" dirty="0">
                <a:latin typeface="Poppins"/>
                <a:cs typeface="Poppins"/>
              </a:rPr>
              <a:t>Не зацикливаемся на проверке гипотез</a:t>
            </a:r>
          </a:p>
          <a:p>
            <a:pPr marL="285750" indent="-285750" algn="just">
              <a:buFont typeface="Arial"/>
              <a:buChar char="•"/>
              <a:defRPr/>
            </a:pPr>
            <a:endParaRPr lang="en-US" i="1" dirty="0">
              <a:latin typeface="Poppins"/>
              <a:cs typeface="Poppins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ru-RU" i="1" dirty="0">
              <a:latin typeface="Poppins"/>
              <a:cs typeface="Poppins"/>
            </a:endParaRPr>
          </a:p>
          <a:p>
            <a:pPr algn="just">
              <a:defRPr/>
            </a:pPr>
            <a:endParaRPr lang="en-US" i="1" dirty="0">
              <a:latin typeface="Poppins"/>
              <a:cs typeface="Poppins"/>
            </a:endParaRPr>
          </a:p>
        </p:txBody>
      </p: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9B7C49D4-1B84-1580-81A4-950FBED121F2}"/>
              </a:ext>
            </a:extLst>
          </p:cNvPr>
          <p:cNvSpPr/>
          <p:nvPr/>
        </p:nvSpPr>
        <p:spPr bwMode="auto">
          <a:xfrm>
            <a:off x="5002854" y="6351931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cs typeface="Poppins"/>
              </a:rPr>
              <a:t>Всем спасибо!</a:t>
            </a:r>
            <a:endParaRPr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1188D2-33D0-05B9-8457-A029AE5CE0FA}"/>
              </a:ext>
            </a:extLst>
          </p:cNvPr>
          <p:cNvSpPr/>
          <p:nvPr/>
        </p:nvSpPr>
        <p:spPr bwMode="auto">
          <a:xfrm>
            <a:off x="615644" y="4205349"/>
            <a:ext cx="3014355" cy="580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b="1" dirty="0">
                <a:latin typeface="Calibri Light"/>
                <a:cs typeface="Arial"/>
              </a:rPr>
              <a:t>ROC-AUC = 70.3%</a:t>
            </a:r>
            <a:endParaRPr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218</Words>
  <Application>Microsoft Macintosh PowerPoint</Application>
  <DocSecurity>0</DocSecurity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 Light</vt:lpstr>
      <vt:lpstr>Poppins</vt:lpstr>
      <vt:lpstr>Ubuntu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ПАО Сбербанк России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Широких Илья Федорович</dc:creator>
  <cp:keywords/>
  <dc:description/>
  <cp:lastModifiedBy>Microsoft Office User</cp:lastModifiedBy>
  <cp:revision>54</cp:revision>
  <dcterms:created xsi:type="dcterms:W3CDTF">2019-11-28T09:31:48Z</dcterms:created>
  <dcterms:modified xsi:type="dcterms:W3CDTF">2023-10-22T10:25:11Z</dcterms:modified>
  <cp:category/>
  <dc:identifier/>
  <cp:contentStatus/>
  <dc:language/>
  <cp:version/>
</cp:coreProperties>
</file>