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98" r:id="rId3"/>
    <p:sldId id="287" r:id="rId4"/>
    <p:sldId id="317" r:id="rId5"/>
    <p:sldId id="318" r:id="rId6"/>
    <p:sldId id="299" r:id="rId7"/>
    <p:sldId id="288" r:id="rId8"/>
    <p:sldId id="293" r:id="rId9"/>
    <p:sldId id="300" r:id="rId10"/>
    <p:sldId id="294" r:id="rId11"/>
    <p:sldId id="289" r:id="rId12"/>
    <p:sldId id="290" r:id="rId13"/>
    <p:sldId id="303" r:id="rId14"/>
    <p:sldId id="292" r:id="rId15"/>
    <p:sldId id="301" r:id="rId16"/>
    <p:sldId id="305" r:id="rId17"/>
    <p:sldId id="302" r:id="rId18"/>
    <p:sldId id="304" r:id="rId19"/>
    <p:sldId id="308" r:id="rId20"/>
    <p:sldId id="297" r:id="rId21"/>
    <p:sldId id="295" r:id="rId22"/>
    <p:sldId id="309" r:id="rId23"/>
    <p:sldId id="307" r:id="rId24"/>
    <p:sldId id="310" r:id="rId25"/>
    <p:sldId id="311" r:id="rId26"/>
    <p:sldId id="312" r:id="rId27"/>
    <p:sldId id="306" r:id="rId28"/>
    <p:sldId id="296" r:id="rId29"/>
    <p:sldId id="315" r:id="rId30"/>
    <p:sldId id="316" r:id="rId31"/>
    <p:sldId id="314" r:id="rId32"/>
    <p:sldId id="319" r:id="rId33"/>
    <p:sldId id="313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08" autoAdjust="0"/>
  </p:normalViewPr>
  <p:slideViewPr>
    <p:cSldViewPr snapToGrid="0">
      <p:cViewPr varScale="1">
        <p:scale>
          <a:sx n="88" d="100"/>
          <a:sy n="88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AA7F6-824C-49AE-A12D-A7721183872D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49914-E7E2-4424-B729-F0D15E1664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82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49914-E7E2-4424-B729-F0D15E16640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0283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49914-E7E2-4424-B729-F0D15E16640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846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Tdd bize neler sağlıyor ?</a:t>
            </a:r>
          </a:p>
          <a:p>
            <a:endParaRPr lang="tr-TR" dirty="0"/>
          </a:p>
          <a:p>
            <a:r>
              <a:rPr lang="tr-TR" dirty="0"/>
              <a:t>Business anlamında ihtiyaclarımızı karşılıyormu, geliştirme süreci devamında oluşacak regression hataları yakalama ve uzun vadeli kod maintenance ında başlangıçtan itibaren fayda sağlamış oluyor</a:t>
            </a:r>
          </a:p>
          <a:p>
            <a:r>
              <a:rPr lang="tr-TR" dirty="0"/>
              <a:t>Developer tarafında ise design first yaklaşımı ile geliştirmeye full hakimiyet, over-engineeringden kaçınma , kod içerisinde boğulmaktan kurtulmak için oldukça fayla bir süreç haline gelmiş oluyor.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49914-E7E2-4424-B729-F0D15E16640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860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49914-E7E2-4424-B729-F0D15E16640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41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Testler arası bağımlılık olmamalıdır</a:t>
            </a:r>
          </a:p>
          <a:p>
            <a:r>
              <a:rPr lang="tr-TR" dirty="0"/>
              <a:t> - Testler herhangi bir sırayla veya paralel çalıştıralabilir olamalıdır. Böylece sadece kendi durum ve davranışı kontrol edilmiş olup başka testler sonucu oluşabilecek hatalar önlenmiş olur</a:t>
            </a:r>
          </a:p>
          <a:p>
            <a:endParaRPr lang="tr-TR" dirty="0"/>
          </a:p>
          <a:p>
            <a:r>
              <a:rPr lang="tr-TR" dirty="0"/>
              <a:t>Testler ne sorusuna cevap olmalı, nasıl sorusuyla ilgilenmemelidir.</a:t>
            </a:r>
          </a:p>
          <a:p>
            <a:pPr marL="171450" indent="-171450">
              <a:buFontTx/>
              <a:buChar char="-"/>
            </a:pPr>
            <a:r>
              <a:rPr lang="tr-TR" dirty="0"/>
              <a:t>İçerisinde business bizim yazmamamız gerekmekte aşırı mock kullanımı bizi buna itebilir buna dikkat.</a:t>
            </a:r>
          </a:p>
          <a:p>
            <a:pPr marL="171450" indent="-171450">
              <a:buFontTx/>
              <a:buChar char="-"/>
            </a:pPr>
            <a:r>
              <a:rPr lang="tr-TR" dirty="0"/>
              <a:t>Peki yazarsak ne olur gerçek impelementasyonda yapılacak küçük bir değişiklik bizim kodumuzu hata durumuna düşürecektir.</a:t>
            </a:r>
          </a:p>
          <a:p>
            <a:pPr marL="171450" indent="-171450">
              <a:buFontTx/>
              <a:buChar char="-"/>
            </a:pPr>
            <a:endParaRPr lang="tr-TR" dirty="0"/>
          </a:p>
          <a:p>
            <a:pPr marL="0" indent="0">
              <a:buFontTx/>
              <a:buNone/>
            </a:pPr>
            <a:r>
              <a:rPr lang="tr-TR" dirty="0"/>
              <a:t>Testlerimiz hızlı olmalı</a:t>
            </a:r>
          </a:p>
          <a:p>
            <a:pPr marL="171450" indent="-171450">
              <a:buFontTx/>
              <a:buChar char="-"/>
            </a:pPr>
            <a:r>
              <a:rPr lang="tr-TR" dirty="0"/>
              <a:t>Yavaş olması bizim geliştirme veya refactor hızımızı da etkilyecektir.</a:t>
            </a:r>
          </a:p>
          <a:p>
            <a:pPr marL="171450" indent="-171450">
              <a:buFontTx/>
              <a:buChar char="-"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rPr>
              <a:t>True positive</a:t>
            </a:r>
            <a:r>
              <a:rPr kumimoji="0" lang="tr-TR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rPr>
              <a:t> ve True negative leri düşünmeliyiz.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signball-Electronic-Device-02" pitchFamily="2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tr-TR" dirty="0"/>
              <a:t>Tdd özellikle bu noktada yardımcı olacaktır.</a:t>
            </a:r>
          </a:p>
          <a:p>
            <a:pPr marL="171450" indent="-171450">
              <a:buFontTx/>
              <a:buChar char="-"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noProof="0" dirty="0">
                <a:solidFill>
                  <a:prstClr val="black"/>
                </a:solidFill>
                <a:latin typeface="Designball-Electronic-Device-02" pitchFamily="2" charset="0"/>
                <a:cs typeface="Arial" panose="020B0604020202020204" pitchFamily="34" charset="0"/>
              </a:rPr>
              <a:t>Production code olarak görmeliyiz.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signball-Electronic-Device-02" pitchFamily="2" charset="0"/>
              <a:ea typeface="+mn-ea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tr-TR" dirty="0"/>
              <a:t>-  İkinci sınıf muamelesi yapmayıp, itina ile yazmalıyız.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49914-E7E2-4424-B729-F0D15E16640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393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....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49914-E7E2-4424-B729-F0D15E16640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91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49914-E7E2-4424-B729-F0D15E16640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836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49914-E7E2-4424-B729-F0D15E16640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2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49914-E7E2-4424-B729-F0D15E16640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266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49914-E7E2-4424-B729-F0D15E16640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033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49914-E7E2-4424-B729-F0D15E16640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1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Fake gerçek implemtasyonlar entity framework core in-memory provider gibi</a:t>
            </a:r>
          </a:p>
          <a:p>
            <a:r>
              <a:rPr lang="tr-TR" dirty="0"/>
              <a:t>Dummies objlerin mock datasının oluşması için gerekli datalar</a:t>
            </a:r>
          </a:p>
          <a:p>
            <a:r>
              <a:rPr lang="tr-TR" dirty="0"/>
              <a:t>Stub property value ve method return değerlerinin mocklanması</a:t>
            </a:r>
          </a:p>
          <a:p>
            <a:r>
              <a:rPr lang="tr-TR" dirty="0"/>
              <a:t>Mocks stuba ek olarak property erişilmiş mi veya method çağrılmışmı onlarında konrol edildiğini kontrol ederiz.</a:t>
            </a:r>
          </a:p>
          <a:p>
            <a:endParaRPr lang="tr-TR" dirty="0"/>
          </a:p>
          <a:p>
            <a:r>
              <a:rPr lang="tr-TR" dirty="0"/>
              <a:t>Hepsine test double diyoruz.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49914-E7E2-4424-B729-F0D15E16640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084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49914-E7E2-4424-B729-F0D15E16640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808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9811-E98F-4E2F-BDB6-DFBD03F8F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EB0DE-8432-4C82-8F0E-85195EB99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01FE-6A19-4FD3-AA72-6355A241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71AB-96EB-4A53-9AA8-1B42B55BF2BB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D0C0-7BD5-4FE1-8A89-17A7868C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E02C-9852-4399-9254-05D7F65D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2A69-B376-482F-8A46-95B4FE6C58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874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76EE-9F94-484E-B1B2-40D2193B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27DBD-03FF-4828-AE8E-61B0C01BA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1919-8029-40A5-B820-84711565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71AB-96EB-4A53-9AA8-1B42B55BF2BB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1F5E-2D3B-408D-9741-141CA1E9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FA26-8A0F-4AAB-9E52-BFFD8942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2A69-B376-482F-8A46-95B4FE6C58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0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492B6-E473-4007-A260-9AACA9A0B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55DE5-9440-4FEC-89E8-6CDE7922E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FDF4-BDDD-40D1-BEB4-B4123A21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71AB-96EB-4A53-9AA8-1B42B55BF2BB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D74D7-1343-403A-9A8F-1D66CACD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2428-E94D-4984-BAD2-0A91E2D2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2A69-B376-482F-8A46-95B4FE6C58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087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4788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467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7891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9982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721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064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4676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732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934A-6627-4E47-8D38-90071B3D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8663-E3A7-4D5F-B25B-85667C7B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B1128-F4AB-46D8-8866-B82C1A65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71AB-96EB-4A53-9AA8-1B42B55BF2BB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B6C43-555C-4C4F-8753-7109A3DF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A225-9D4C-4D94-9F22-80B3DEC7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2A69-B376-482F-8A46-95B4FE6C58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9459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737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6844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770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4196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700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417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8034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586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511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55209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BB7E-4B0A-4C12-A91D-C7137DFD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17552-3AFB-4638-80DE-666C9E80E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AE8BC-1E97-4EBF-A495-DA84CF50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71AB-96EB-4A53-9AA8-1B42B55BF2BB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B7DD-F91C-4229-892C-D0CFB0E5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F9FD-69F4-4F49-9AE7-D3AB13BA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2A69-B376-482F-8A46-95B4FE6C58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8082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99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8FF1-D5A5-4B33-BBF0-A2D3E87D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FEB6-C119-43F4-ADDA-67AF0AE65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0F8A8-4DF2-4C66-956C-BD0C2D3A5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7C27A-5D78-4DDB-B852-41D8A1F0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71AB-96EB-4A53-9AA8-1B42B55BF2BB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8D45-7EA4-49D5-976D-56E173A0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1ACFE-42C1-4D47-A63F-B1417071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2A69-B376-482F-8A46-95B4FE6C58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1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B5FD-2A9E-4BFB-8992-CD171467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C7C9B-49AE-4209-9274-7E44CBA35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B59F9-DA93-4B8C-B598-0E51DDAED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2531E-0954-4039-A023-32B1B58B6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566C8-1E49-4F3C-9974-6964FF09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7866A-D88F-487C-B6D3-C5D0F10D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71AB-96EB-4A53-9AA8-1B42B55BF2BB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CCF7D-412E-46CD-937D-C37BB533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52CFE-C1D6-46A7-8988-E8D16098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2A69-B376-482F-8A46-95B4FE6C58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100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9990-D269-47A5-86A7-EAD0C790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A1C24-A66B-4A96-9393-FECD909D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71AB-96EB-4A53-9AA8-1B42B55BF2BB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F3C3F-E492-4A2E-98F3-3CC579F2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07FCD-2B4F-4A92-B2FF-30D4E24E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2A69-B376-482F-8A46-95B4FE6C58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012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895E4-359C-42BC-AF07-4F3BCC28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71AB-96EB-4A53-9AA8-1B42B55BF2BB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84A45-18EF-4E67-8FCA-993A034A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0C76D-5038-4A44-9CAF-5A808E7D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2A69-B376-482F-8A46-95B4FE6C58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298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3DB0-926D-4A30-9AED-70FA2319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4259-F71C-4003-8951-6DDD4CB7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C6CCB-D64C-4E81-A127-FF831AC3E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5D829-BB67-48ED-A647-6BA84EFE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71AB-96EB-4A53-9AA8-1B42B55BF2BB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00C85-C80D-458D-A340-A30FB3FC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0718-B853-40C0-A30A-29AB8E02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2A69-B376-482F-8A46-95B4FE6C58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481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38F-F119-4E3F-AC7E-A09CD6B4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9F21B-5F20-4628-AA69-98AAC0689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14A6A-F78D-4B0C-825A-E1F1319D8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EDA01-3264-405E-AC51-9C18DC40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71AB-96EB-4A53-9AA8-1B42B55BF2BB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E0B8A-3D26-4638-B20B-CA4CCF35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B5040-1855-4C31-8E8E-2AD912C4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2A69-B376-482F-8A46-95B4FE6C58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52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67D48-B51C-443C-988B-9C4B5362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1C6CA-582D-4890-97E1-2935E803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22B7-4489-4CA8-9ADD-A04CBF7E6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71AB-96EB-4A53-9AA8-1B42B55BF2BB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006F-C0C8-481A-9712-55FD22A81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A857-7CA3-426F-BC53-BCD740ACC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2A69-B376-482F-8A46-95B4FE6C58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766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C16C-43CB-447E-BBEB-6AEBD751850C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521C74-B0F4-4F18-8BA9-440C810DC4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71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9F0203-4AE2-4807-BDE2-5C5CA25FE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927"/>
            <a:ext cx="12207845" cy="56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5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6EB4D-FB1A-4A24-A4B1-C4E1A1493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9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A004D-7C3F-4DD7-96C9-753ABC022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8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A4D26-4D43-4CE7-910E-837A4BA3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078"/>
            <a:ext cx="12192000" cy="40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AD61F2-3AA1-4381-A05A-1EEE97867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F35E60-B61D-4755-B396-195408DA8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1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CF1F4-62E1-4A76-A18A-4B60FB5CA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862" y="0"/>
            <a:ext cx="1234972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2AEC1D-AF24-4976-A663-DBE8E59431C8}"/>
              </a:ext>
            </a:extLst>
          </p:cNvPr>
          <p:cNvSpPr/>
          <p:nvPr/>
        </p:nvSpPr>
        <p:spPr>
          <a:xfrm>
            <a:off x="11299371" y="6106886"/>
            <a:ext cx="631372" cy="674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04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C75F9F-2EA9-4CB0-A285-C0BC223AC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08" y="1592375"/>
            <a:ext cx="3673249" cy="367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8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328ED-2099-47F0-A055-B076899864B0}"/>
              </a:ext>
            </a:extLst>
          </p:cNvPr>
          <p:cNvSpPr txBox="1"/>
          <p:nvPr/>
        </p:nvSpPr>
        <p:spPr>
          <a:xfrm>
            <a:off x="1937657" y="326571"/>
            <a:ext cx="7826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/>
              <a:t>MOCK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6A15B-96AA-4DAF-AD1B-3EE505E78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94" y="1227704"/>
            <a:ext cx="6861181" cy="44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0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9433F-0361-4078-B9CC-F346E694D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16" y="55941"/>
            <a:ext cx="8363165" cy="3373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4E2195-09A4-40AC-9D30-874AC0E21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1" y="3352531"/>
            <a:ext cx="10167257" cy="35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BFE5CD-26D6-46DD-BDA8-97E0787D1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3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28778" y="17700"/>
            <a:ext cx="0" cy="6857107"/>
          </a:xfrm>
          <a:prstGeom prst="line">
            <a:avLst/>
          </a:prstGeom>
          <a:ln w="6350">
            <a:solidFill>
              <a:schemeClr val="tx1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V="1">
            <a:off x="2765562" y="1370558"/>
            <a:ext cx="126433" cy="126433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765562" y="2272959"/>
            <a:ext cx="126433" cy="126433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2765562" y="3175356"/>
            <a:ext cx="126433" cy="126433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 flipV="1">
            <a:off x="2765562" y="4155404"/>
            <a:ext cx="126433" cy="126433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Unvan 1"/>
          <p:cNvSpPr txBox="1">
            <a:spLocks/>
          </p:cNvSpPr>
          <p:nvPr/>
        </p:nvSpPr>
        <p:spPr>
          <a:xfrm>
            <a:off x="538971" y="399270"/>
            <a:ext cx="5477137" cy="3902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Akış</a:t>
            </a:r>
          </a:p>
        </p:txBody>
      </p:sp>
      <p:sp>
        <p:nvSpPr>
          <p:cNvPr id="28" name="Oval 27"/>
          <p:cNvSpPr/>
          <p:nvPr/>
        </p:nvSpPr>
        <p:spPr>
          <a:xfrm flipV="1">
            <a:off x="2765561" y="5096039"/>
            <a:ext cx="126433" cy="126433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Rectangle 19"/>
          <p:cNvSpPr/>
          <p:nvPr/>
        </p:nvSpPr>
        <p:spPr>
          <a:xfrm flipH="1">
            <a:off x="3035601" y="1258196"/>
            <a:ext cx="3887461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31" name="Rectangle 19"/>
          <p:cNvSpPr/>
          <p:nvPr/>
        </p:nvSpPr>
        <p:spPr>
          <a:xfrm flipH="1">
            <a:off x="3035603" y="2173524"/>
            <a:ext cx="531543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rPr>
              <a:t>Nunit ve Demo</a:t>
            </a:r>
          </a:p>
        </p:txBody>
      </p:sp>
      <p:sp>
        <p:nvSpPr>
          <p:cNvPr id="33" name="Rectangle 19"/>
          <p:cNvSpPr/>
          <p:nvPr/>
        </p:nvSpPr>
        <p:spPr>
          <a:xfrm flipH="1">
            <a:off x="3066507" y="4049343"/>
            <a:ext cx="4395333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rPr>
              <a:t>Tdd</a:t>
            </a:r>
            <a:r>
              <a:rPr kumimoji="0" lang="tr-TR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rPr>
              <a:t> ve Demo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signball-Electronic-Device-02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19"/>
          <p:cNvSpPr/>
          <p:nvPr/>
        </p:nvSpPr>
        <p:spPr>
          <a:xfrm flipH="1">
            <a:off x="3066507" y="3082825"/>
            <a:ext cx="333354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rPr>
              <a:t>Moq ve Demo</a:t>
            </a:r>
          </a:p>
        </p:txBody>
      </p:sp>
      <p:sp>
        <p:nvSpPr>
          <p:cNvPr id="22" name="Rectangle 19"/>
          <p:cNvSpPr/>
          <p:nvPr/>
        </p:nvSpPr>
        <p:spPr>
          <a:xfrm flipH="1">
            <a:off x="3035601" y="4989978"/>
            <a:ext cx="333354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rPr>
              <a:t>Autofixture ve Fluent</a:t>
            </a:r>
            <a:r>
              <a:rPr lang="tr-TR" sz="1600" dirty="0">
                <a:solidFill>
                  <a:prstClr val="black"/>
                </a:solidFill>
                <a:latin typeface="Designball-Electronic-Device-02" pitchFamily="2" charset="0"/>
                <a:cs typeface="Arial" panose="020B0604020202020204" pitchFamily="34" charset="0"/>
              </a:rPr>
              <a:t>-</a:t>
            </a:r>
            <a:r>
              <a:rPr kumimoji="0" lang="tr-TR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rPr>
              <a:t>assert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signball-Electronic-Device-02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24" grpId="0"/>
      <p:bldP spid="28" grpId="0" animBg="1"/>
      <p:bldP spid="30" grpId="0"/>
      <p:bldP spid="31" grpId="0"/>
      <p:bldP spid="33" grpId="0"/>
      <p:bldP spid="23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6CC01-561B-4556-8874-7E8EB5CD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0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E52B9-C7B0-4062-8BE5-554362C2A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3" y="0"/>
            <a:ext cx="117802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09AC0-4F7A-4B27-BCF9-0CA873DC4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356"/>
            <a:ext cx="12094029" cy="245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8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C75F9F-2EA9-4CB0-A285-C0BC223AC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08" y="1592375"/>
            <a:ext cx="3673249" cy="367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35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8277CA-1062-4D14-A6FB-07173622CD7D}"/>
              </a:ext>
            </a:extLst>
          </p:cNvPr>
          <p:cNvSpPr/>
          <p:nvPr/>
        </p:nvSpPr>
        <p:spPr>
          <a:xfrm>
            <a:off x="1208315" y="1338943"/>
            <a:ext cx="1164771" cy="483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78CEA-FEF0-40E8-A854-C6BEB297595F}"/>
              </a:ext>
            </a:extLst>
          </p:cNvPr>
          <p:cNvSpPr/>
          <p:nvPr/>
        </p:nvSpPr>
        <p:spPr>
          <a:xfrm>
            <a:off x="4942114" y="1338943"/>
            <a:ext cx="1850571" cy="11647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4F502-F668-48D9-80CF-C1142F620DEC}"/>
              </a:ext>
            </a:extLst>
          </p:cNvPr>
          <p:cNvSpPr/>
          <p:nvPr/>
        </p:nvSpPr>
        <p:spPr>
          <a:xfrm>
            <a:off x="8305801" y="1338943"/>
            <a:ext cx="1251857" cy="4833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095F3E0-5672-429E-9C20-CF80390E5195}"/>
              </a:ext>
            </a:extLst>
          </p:cNvPr>
          <p:cNvSpPr/>
          <p:nvPr/>
        </p:nvSpPr>
        <p:spPr>
          <a:xfrm>
            <a:off x="6792685" y="1672591"/>
            <a:ext cx="1513116" cy="49747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CREATE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3B322F4-9A51-4409-8105-582029F61FDB}"/>
              </a:ext>
            </a:extLst>
          </p:cNvPr>
          <p:cNvSpPr/>
          <p:nvPr/>
        </p:nvSpPr>
        <p:spPr>
          <a:xfrm>
            <a:off x="2373086" y="3233058"/>
            <a:ext cx="5932715" cy="21771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6C7F085-F957-4B30-8FEA-A02097BB19FC}"/>
              </a:ext>
            </a:extLst>
          </p:cNvPr>
          <p:cNvSpPr/>
          <p:nvPr/>
        </p:nvSpPr>
        <p:spPr>
          <a:xfrm>
            <a:off x="2373086" y="4013021"/>
            <a:ext cx="5932715" cy="21771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B71068-7B8F-4235-8CE6-CB1E8ECA4004}"/>
              </a:ext>
            </a:extLst>
          </p:cNvPr>
          <p:cNvSpPr/>
          <p:nvPr/>
        </p:nvSpPr>
        <p:spPr>
          <a:xfrm>
            <a:off x="2373086" y="5181601"/>
            <a:ext cx="5932715" cy="2177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0329482-EAB3-4C89-98F2-0E12978B9B7A}"/>
              </a:ext>
            </a:extLst>
          </p:cNvPr>
          <p:cNvSpPr/>
          <p:nvPr/>
        </p:nvSpPr>
        <p:spPr>
          <a:xfrm>
            <a:off x="2373086" y="1828530"/>
            <a:ext cx="2569028" cy="254181"/>
          </a:xfrm>
          <a:prstGeom prst="leftRightArrow">
            <a:avLst/>
          </a:prstGeom>
          <a:pattFill prst="ltVer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AA66F-0170-4082-A461-C570FE351199}"/>
              </a:ext>
            </a:extLst>
          </p:cNvPr>
          <p:cNvSpPr txBox="1"/>
          <p:nvPr/>
        </p:nvSpPr>
        <p:spPr>
          <a:xfrm>
            <a:off x="2802507" y="1625801"/>
            <a:ext cx="1557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USE MOCK OBJECT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6FD56-9609-4E72-8ED5-048D2F57F373}"/>
              </a:ext>
            </a:extLst>
          </p:cNvPr>
          <p:cNvSpPr txBox="1"/>
          <p:nvPr/>
        </p:nvSpPr>
        <p:spPr>
          <a:xfrm>
            <a:off x="4310178" y="2993302"/>
            <a:ext cx="1543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new(mock.object)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471C39-CF7E-4606-961E-1E1EA9B06EEB}"/>
              </a:ext>
            </a:extLst>
          </p:cNvPr>
          <p:cNvSpPr txBox="1"/>
          <p:nvPr/>
        </p:nvSpPr>
        <p:spPr>
          <a:xfrm>
            <a:off x="4310177" y="3766747"/>
            <a:ext cx="103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Execute Sut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AC34B-9A2F-4504-8A33-477EF4E5A542}"/>
              </a:ext>
            </a:extLst>
          </p:cNvPr>
          <p:cNvSpPr txBox="1"/>
          <p:nvPr/>
        </p:nvSpPr>
        <p:spPr>
          <a:xfrm>
            <a:off x="4380933" y="4879141"/>
            <a:ext cx="112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State / result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8AD8B6-E9C6-46F6-B6DD-505DFB4EDD94}"/>
              </a:ext>
            </a:extLst>
          </p:cNvPr>
          <p:cNvSpPr txBox="1"/>
          <p:nvPr/>
        </p:nvSpPr>
        <p:spPr>
          <a:xfrm>
            <a:off x="9965592" y="5085969"/>
            <a:ext cx="15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Assert(state/result)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E7B46-ACA9-4547-8BEE-E9940C557BC6}"/>
              </a:ext>
            </a:extLst>
          </p:cNvPr>
          <p:cNvSpPr txBox="1"/>
          <p:nvPr/>
        </p:nvSpPr>
        <p:spPr>
          <a:xfrm>
            <a:off x="3429000" y="326571"/>
            <a:ext cx="48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/>
              <a:t>Action </a:t>
            </a:r>
            <a:r>
              <a:rPr lang="tr-TR" dirty="0"/>
              <a:t>Based Moq And Testing</a:t>
            </a:r>
          </a:p>
        </p:txBody>
      </p:sp>
    </p:spTree>
    <p:extLst>
      <p:ext uri="{BB962C8B-B14F-4D97-AF65-F5344CB8AC3E}">
        <p14:creationId xmlns:p14="http://schemas.microsoft.com/office/powerpoint/2010/main" val="9743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4" grpId="0"/>
      <p:bldP spid="16" grpId="0"/>
      <p:bldP spid="18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8277CA-1062-4D14-A6FB-07173622CD7D}"/>
              </a:ext>
            </a:extLst>
          </p:cNvPr>
          <p:cNvSpPr/>
          <p:nvPr/>
        </p:nvSpPr>
        <p:spPr>
          <a:xfrm>
            <a:off x="1240972" y="1709057"/>
            <a:ext cx="1164771" cy="415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78CEA-FEF0-40E8-A854-C6BEB297595F}"/>
              </a:ext>
            </a:extLst>
          </p:cNvPr>
          <p:cNvSpPr/>
          <p:nvPr/>
        </p:nvSpPr>
        <p:spPr>
          <a:xfrm>
            <a:off x="4974771" y="1709056"/>
            <a:ext cx="1850571" cy="16543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4F502-F668-48D9-80CF-C1142F620DEC}"/>
              </a:ext>
            </a:extLst>
          </p:cNvPr>
          <p:cNvSpPr/>
          <p:nvPr/>
        </p:nvSpPr>
        <p:spPr>
          <a:xfrm>
            <a:off x="8338458" y="1709057"/>
            <a:ext cx="1251857" cy="4158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095F3E0-5672-429E-9C20-CF80390E5195}"/>
              </a:ext>
            </a:extLst>
          </p:cNvPr>
          <p:cNvSpPr/>
          <p:nvPr/>
        </p:nvSpPr>
        <p:spPr>
          <a:xfrm>
            <a:off x="6825342" y="2042705"/>
            <a:ext cx="1513116" cy="49747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3B322F4-9A51-4409-8105-582029F61FDB}"/>
              </a:ext>
            </a:extLst>
          </p:cNvPr>
          <p:cNvSpPr/>
          <p:nvPr/>
        </p:nvSpPr>
        <p:spPr>
          <a:xfrm>
            <a:off x="2405743" y="3603172"/>
            <a:ext cx="5932715" cy="21771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6C7F085-F957-4B30-8FEA-A02097BB19FC}"/>
              </a:ext>
            </a:extLst>
          </p:cNvPr>
          <p:cNvSpPr/>
          <p:nvPr/>
        </p:nvSpPr>
        <p:spPr>
          <a:xfrm>
            <a:off x="2405743" y="4383135"/>
            <a:ext cx="5932715" cy="21771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B71068-7B8F-4235-8CE6-CB1E8ECA4004}"/>
              </a:ext>
            </a:extLst>
          </p:cNvPr>
          <p:cNvSpPr/>
          <p:nvPr/>
        </p:nvSpPr>
        <p:spPr>
          <a:xfrm>
            <a:off x="6825343" y="2844246"/>
            <a:ext cx="1513116" cy="2581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0329482-EAB3-4C89-98F2-0E12978B9B7A}"/>
              </a:ext>
            </a:extLst>
          </p:cNvPr>
          <p:cNvSpPr/>
          <p:nvPr/>
        </p:nvSpPr>
        <p:spPr>
          <a:xfrm>
            <a:off x="2405743" y="2198644"/>
            <a:ext cx="2569028" cy="254181"/>
          </a:xfrm>
          <a:prstGeom prst="leftRightArrow">
            <a:avLst/>
          </a:prstGeom>
          <a:pattFill prst="ltVer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AA66F-0170-4082-A461-C570FE351199}"/>
              </a:ext>
            </a:extLst>
          </p:cNvPr>
          <p:cNvSpPr txBox="1"/>
          <p:nvPr/>
        </p:nvSpPr>
        <p:spPr>
          <a:xfrm>
            <a:off x="2835164" y="1995915"/>
            <a:ext cx="1557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MOCK OBJECT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6FD56-9609-4E72-8ED5-048D2F57F373}"/>
              </a:ext>
            </a:extLst>
          </p:cNvPr>
          <p:cNvSpPr txBox="1"/>
          <p:nvPr/>
        </p:nvSpPr>
        <p:spPr>
          <a:xfrm>
            <a:off x="4342835" y="3363416"/>
            <a:ext cx="1543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new(mock.object)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471C39-CF7E-4606-961E-1E1EA9B06EEB}"/>
              </a:ext>
            </a:extLst>
          </p:cNvPr>
          <p:cNvSpPr txBox="1"/>
          <p:nvPr/>
        </p:nvSpPr>
        <p:spPr>
          <a:xfrm>
            <a:off x="4342834" y="4136861"/>
            <a:ext cx="103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 Sut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8AD8B6-E9C6-46F6-B6DD-505DFB4EDD94}"/>
              </a:ext>
            </a:extLst>
          </p:cNvPr>
          <p:cNvSpPr txBox="1"/>
          <p:nvPr/>
        </p:nvSpPr>
        <p:spPr>
          <a:xfrm>
            <a:off x="9851575" y="2819448"/>
            <a:ext cx="1932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Verify method/property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01E95-FC64-489B-B02C-D8BE4E791004}"/>
              </a:ext>
            </a:extLst>
          </p:cNvPr>
          <p:cNvSpPr txBox="1"/>
          <p:nvPr/>
        </p:nvSpPr>
        <p:spPr>
          <a:xfrm>
            <a:off x="3429000" y="326571"/>
            <a:ext cx="48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Behavior Based Moq And Testing</a:t>
            </a:r>
          </a:p>
        </p:txBody>
      </p:sp>
    </p:spTree>
    <p:extLst>
      <p:ext uri="{BB962C8B-B14F-4D97-AF65-F5344CB8AC3E}">
        <p14:creationId xmlns:p14="http://schemas.microsoft.com/office/powerpoint/2010/main" val="19774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4" grpId="0"/>
      <p:bldP spid="16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8277CA-1062-4D14-A6FB-07173622CD7D}"/>
              </a:ext>
            </a:extLst>
          </p:cNvPr>
          <p:cNvSpPr/>
          <p:nvPr/>
        </p:nvSpPr>
        <p:spPr>
          <a:xfrm>
            <a:off x="1208315" y="1338943"/>
            <a:ext cx="1164771" cy="483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78CEA-FEF0-40E8-A854-C6BEB297595F}"/>
              </a:ext>
            </a:extLst>
          </p:cNvPr>
          <p:cNvSpPr/>
          <p:nvPr/>
        </p:nvSpPr>
        <p:spPr>
          <a:xfrm>
            <a:off x="4942114" y="1338942"/>
            <a:ext cx="1850571" cy="2045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tr-TR" dirty="0"/>
              <a:t>MOCK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4F502-F668-48D9-80CF-C1142F620DEC}"/>
              </a:ext>
            </a:extLst>
          </p:cNvPr>
          <p:cNvSpPr/>
          <p:nvPr/>
        </p:nvSpPr>
        <p:spPr>
          <a:xfrm>
            <a:off x="8305801" y="1338943"/>
            <a:ext cx="1251857" cy="4833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095F3E0-5672-429E-9C20-CF80390E5195}"/>
              </a:ext>
            </a:extLst>
          </p:cNvPr>
          <p:cNvSpPr/>
          <p:nvPr/>
        </p:nvSpPr>
        <p:spPr>
          <a:xfrm>
            <a:off x="6792685" y="1672591"/>
            <a:ext cx="1513116" cy="49747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CREATE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3B322F4-9A51-4409-8105-582029F61FDB}"/>
              </a:ext>
            </a:extLst>
          </p:cNvPr>
          <p:cNvSpPr/>
          <p:nvPr/>
        </p:nvSpPr>
        <p:spPr>
          <a:xfrm>
            <a:off x="2373086" y="3722916"/>
            <a:ext cx="5932715" cy="21771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6C7F085-F957-4B30-8FEA-A02097BB19FC}"/>
              </a:ext>
            </a:extLst>
          </p:cNvPr>
          <p:cNvSpPr/>
          <p:nvPr/>
        </p:nvSpPr>
        <p:spPr>
          <a:xfrm>
            <a:off x="2373086" y="4285164"/>
            <a:ext cx="5932715" cy="21771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B71068-7B8F-4235-8CE6-CB1E8ECA4004}"/>
              </a:ext>
            </a:extLst>
          </p:cNvPr>
          <p:cNvSpPr/>
          <p:nvPr/>
        </p:nvSpPr>
        <p:spPr>
          <a:xfrm>
            <a:off x="2373086" y="5181601"/>
            <a:ext cx="5932715" cy="2177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0329482-EAB3-4C89-98F2-0E12978B9B7A}"/>
              </a:ext>
            </a:extLst>
          </p:cNvPr>
          <p:cNvSpPr/>
          <p:nvPr/>
        </p:nvSpPr>
        <p:spPr>
          <a:xfrm>
            <a:off x="2373085" y="2601416"/>
            <a:ext cx="2963225" cy="254181"/>
          </a:xfrm>
          <a:prstGeom prst="leftRightArrow">
            <a:avLst/>
          </a:prstGeom>
          <a:pattFill prst="ltVer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AA66F-0170-4082-A461-C570FE351199}"/>
              </a:ext>
            </a:extLst>
          </p:cNvPr>
          <p:cNvSpPr txBox="1"/>
          <p:nvPr/>
        </p:nvSpPr>
        <p:spPr>
          <a:xfrm>
            <a:off x="2802507" y="2398687"/>
            <a:ext cx="1557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USE MOCK OBJECT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6FD56-9609-4E72-8ED5-048D2F57F373}"/>
              </a:ext>
            </a:extLst>
          </p:cNvPr>
          <p:cNvSpPr txBox="1"/>
          <p:nvPr/>
        </p:nvSpPr>
        <p:spPr>
          <a:xfrm>
            <a:off x="4310178" y="3483160"/>
            <a:ext cx="1543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new(mock.object)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471C39-CF7E-4606-961E-1E1EA9B06EEB}"/>
              </a:ext>
            </a:extLst>
          </p:cNvPr>
          <p:cNvSpPr txBox="1"/>
          <p:nvPr/>
        </p:nvSpPr>
        <p:spPr>
          <a:xfrm>
            <a:off x="4310177" y="4038890"/>
            <a:ext cx="103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Execute Sut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AC34B-9A2F-4504-8A33-477EF4E5A542}"/>
              </a:ext>
            </a:extLst>
          </p:cNvPr>
          <p:cNvSpPr txBox="1"/>
          <p:nvPr/>
        </p:nvSpPr>
        <p:spPr>
          <a:xfrm>
            <a:off x="4380933" y="4879141"/>
            <a:ext cx="112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State / result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8AD8B6-E9C6-46F6-B6DD-505DFB4EDD94}"/>
              </a:ext>
            </a:extLst>
          </p:cNvPr>
          <p:cNvSpPr txBox="1"/>
          <p:nvPr/>
        </p:nvSpPr>
        <p:spPr>
          <a:xfrm>
            <a:off x="9965592" y="5085969"/>
            <a:ext cx="15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Assert(state/result)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E7B46-ACA9-4547-8BEE-E9940C557BC6}"/>
              </a:ext>
            </a:extLst>
          </p:cNvPr>
          <p:cNvSpPr txBox="1"/>
          <p:nvPr/>
        </p:nvSpPr>
        <p:spPr>
          <a:xfrm>
            <a:off x="3429000" y="326571"/>
            <a:ext cx="48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Partial Mock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F08A7-E242-4737-8D23-BD477D249445}"/>
              </a:ext>
            </a:extLst>
          </p:cNvPr>
          <p:cNvSpPr/>
          <p:nvPr/>
        </p:nvSpPr>
        <p:spPr>
          <a:xfrm>
            <a:off x="5342576" y="2170067"/>
            <a:ext cx="1042175" cy="874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0763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4" grpId="0"/>
      <p:bldP spid="16" grpId="0"/>
      <p:bldP spid="18" grpId="0"/>
      <p:bldP spid="20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E6BBA-8A6D-45E6-BE8B-43A760BE0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83" y="0"/>
            <a:ext cx="102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49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EF486-1B3D-4651-967C-04576C557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72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C75F9F-2EA9-4CB0-A285-C0BC223AC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08" y="1592375"/>
            <a:ext cx="3673249" cy="367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41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047978" y="17700"/>
            <a:ext cx="0" cy="6857107"/>
          </a:xfrm>
          <a:prstGeom prst="line">
            <a:avLst/>
          </a:prstGeom>
          <a:ln w="6350">
            <a:solidFill>
              <a:schemeClr val="tx1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V="1">
            <a:off x="3984762" y="1370558"/>
            <a:ext cx="126433" cy="126433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3984762" y="2272959"/>
            <a:ext cx="126433" cy="126433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3984762" y="3175356"/>
            <a:ext cx="126433" cy="126433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 flipV="1">
            <a:off x="3984762" y="4155404"/>
            <a:ext cx="126433" cy="126433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Unvan 1"/>
          <p:cNvSpPr txBox="1">
            <a:spLocks/>
          </p:cNvSpPr>
          <p:nvPr/>
        </p:nvSpPr>
        <p:spPr>
          <a:xfrm>
            <a:off x="538971" y="399270"/>
            <a:ext cx="5477137" cy="3902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Nelere</a:t>
            </a:r>
            <a:r>
              <a:rPr kumimoji="0" lang="tr-TR" sz="2000" b="0" i="0" u="none" strike="noStrike" kern="1200" cap="none" spc="0" normalizeH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dikkat etmeliyiz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 flipV="1">
            <a:off x="3984761" y="5096039"/>
            <a:ext cx="126433" cy="126433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Rectangle 19"/>
          <p:cNvSpPr/>
          <p:nvPr/>
        </p:nvSpPr>
        <p:spPr>
          <a:xfrm flipH="1">
            <a:off x="4254801" y="1258196"/>
            <a:ext cx="3887461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rPr>
              <a:t>Testler</a:t>
            </a:r>
            <a:r>
              <a:rPr kumimoji="0" lang="tr-TR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rPr>
              <a:t> arasında bağımlılık olmamalıdır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signball-Electronic-Device-02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19"/>
          <p:cNvSpPr/>
          <p:nvPr/>
        </p:nvSpPr>
        <p:spPr>
          <a:xfrm flipH="1">
            <a:off x="4254803" y="2050414"/>
            <a:ext cx="531543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tr-TR" sz="1600" dirty="0"/>
              <a:t>Testler ne sorusuna cevap olmalı, nasıl sorusuyla ilgilenmemelidir.</a:t>
            </a:r>
          </a:p>
        </p:txBody>
      </p:sp>
      <p:sp>
        <p:nvSpPr>
          <p:cNvPr id="33" name="Rectangle 19"/>
          <p:cNvSpPr/>
          <p:nvPr/>
        </p:nvSpPr>
        <p:spPr>
          <a:xfrm flipH="1">
            <a:off x="4285707" y="4049343"/>
            <a:ext cx="4395333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rPr>
              <a:t>True positive</a:t>
            </a:r>
            <a:r>
              <a:rPr kumimoji="0" lang="tr-TR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rPr>
              <a:t> ve True negative leri düşünmeliyiz.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signball-Electronic-Device-02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19"/>
          <p:cNvSpPr/>
          <p:nvPr/>
        </p:nvSpPr>
        <p:spPr>
          <a:xfrm flipH="1">
            <a:off x="4285707" y="3082825"/>
            <a:ext cx="333354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tr-TR" sz="1600" dirty="0"/>
              <a:t>Testlerimiz hızlı olmalı</a:t>
            </a:r>
          </a:p>
        </p:txBody>
      </p:sp>
      <p:sp>
        <p:nvSpPr>
          <p:cNvPr id="22" name="Rectangle 19"/>
          <p:cNvSpPr/>
          <p:nvPr/>
        </p:nvSpPr>
        <p:spPr>
          <a:xfrm flipH="1">
            <a:off x="4254801" y="4989978"/>
            <a:ext cx="333354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600" noProof="0" dirty="0">
                <a:solidFill>
                  <a:prstClr val="black"/>
                </a:solidFill>
                <a:latin typeface="Designball-Electronic-Device-02" pitchFamily="2" charset="0"/>
                <a:cs typeface="Arial" panose="020B0604020202020204" pitchFamily="34" charset="0"/>
              </a:rPr>
              <a:t> Production code olarak görmeliyiz.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signball-Electronic-Device-02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24" grpId="0"/>
      <p:bldP spid="28" grpId="0" animBg="1"/>
      <p:bldP spid="30" grpId="0"/>
      <p:bldP spid="31" grpId="0"/>
      <p:bldP spid="33" grpId="0"/>
      <p:bldP spid="23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CDFED-8BD0-4619-901D-F47F08332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61" y="814690"/>
            <a:ext cx="8937677" cy="50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B5FDD0-6835-49D8-BCA9-A6834E17C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191"/>
            <a:ext cx="12192000" cy="60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10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529BC-5FB1-44BB-B45C-1F9A8EAAC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770"/>
            <a:ext cx="12192000" cy="62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35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2CEECF9-7270-43A7-86F6-50DE438DB12D}"/>
              </a:ext>
            </a:extLst>
          </p:cNvPr>
          <p:cNvGrpSpPr/>
          <p:nvPr/>
        </p:nvGrpSpPr>
        <p:grpSpPr>
          <a:xfrm flipH="1" flipV="1">
            <a:off x="4619232" y="1952232"/>
            <a:ext cx="2953537" cy="2953537"/>
            <a:chOff x="9974262" y="4638675"/>
            <a:chExt cx="4438650" cy="44386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851D60-24E7-4758-AC92-F878EDA2344C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C3B4A818-008F-4853-A11A-07B04A2B7F84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508000" cap="rnd">
              <a:solidFill>
                <a:schemeClr val="tx1">
                  <a:alpha val="9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1A51B4-302D-4103-BBC2-275063B2C97C}"/>
              </a:ext>
            </a:extLst>
          </p:cNvPr>
          <p:cNvGrpSpPr/>
          <p:nvPr/>
        </p:nvGrpSpPr>
        <p:grpSpPr>
          <a:xfrm flipH="1" flipV="1">
            <a:off x="4619232" y="1952232"/>
            <a:ext cx="2953537" cy="2953537"/>
            <a:chOff x="9974262" y="4638675"/>
            <a:chExt cx="4438650" cy="4438650"/>
          </a:xfrm>
          <a:effectLst>
            <a:outerShdw blurRad="723900" algn="ctr" rotWithShape="0">
              <a:schemeClr val="accent2"/>
            </a:outerShdw>
          </a:effectLst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871FE7-2E00-483D-9CD4-58722B513B86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EC57FE74-4F17-45A8-B295-188D18252F22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254000" cap="rnd">
              <a:gradFill>
                <a:gsLst>
                  <a:gs pos="1000">
                    <a:schemeClr val="accent6"/>
                  </a:gs>
                  <a:gs pos="100000">
                    <a:schemeClr val="accent5"/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26ED4F-5530-45D7-9ACF-0FBF78DA0ECC}"/>
              </a:ext>
            </a:extLst>
          </p:cNvPr>
          <p:cNvGrpSpPr/>
          <p:nvPr/>
        </p:nvGrpSpPr>
        <p:grpSpPr>
          <a:xfrm rot="16200000">
            <a:off x="4130421" y="1463421"/>
            <a:ext cx="3931158" cy="3931158"/>
            <a:chOff x="9974262" y="4638675"/>
            <a:chExt cx="4438650" cy="443865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9F8D966-BBB0-4A5E-8519-57891D80621F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92B207BC-591F-4198-B55B-165507A022C0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508000" cap="rnd">
              <a:solidFill>
                <a:schemeClr val="tx1">
                  <a:alpha val="9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E45418A-C5BF-4909-A56B-2B3C48721F2F}"/>
              </a:ext>
            </a:extLst>
          </p:cNvPr>
          <p:cNvGrpSpPr/>
          <p:nvPr/>
        </p:nvGrpSpPr>
        <p:grpSpPr>
          <a:xfrm rot="16200000">
            <a:off x="4130421" y="1463421"/>
            <a:ext cx="3931158" cy="3931158"/>
            <a:chOff x="9974262" y="4638675"/>
            <a:chExt cx="4438650" cy="4438650"/>
          </a:xfrm>
          <a:effectLst>
            <a:outerShdw blurRad="723900" algn="ctr" rotWithShape="0">
              <a:schemeClr val="accent2"/>
            </a:outerShdw>
          </a:effectLst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6558D2-F98D-453F-BDF1-9AD60F17E52B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6CC96CE5-B44F-4C54-BF43-109467D483CC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254000" cap="rnd">
              <a:gradFill>
                <a:gsLst>
                  <a:gs pos="0">
                    <a:schemeClr val="accent1"/>
                  </a:gs>
                  <a:gs pos="100000">
                    <a:schemeClr val="accent5"/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F0BC06D-E134-45DB-8AAB-C7C56419DA2A}"/>
              </a:ext>
            </a:extLst>
          </p:cNvPr>
          <p:cNvSpPr txBox="1"/>
          <p:nvPr/>
        </p:nvSpPr>
        <p:spPr>
          <a:xfrm>
            <a:off x="5441929" y="3198166"/>
            <a:ext cx="176535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Teşekkürler</a:t>
            </a:r>
            <a:endParaRPr 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43BEA8-4BD3-43BB-85A9-5C86E604B249}"/>
              </a:ext>
            </a:extLst>
          </p:cNvPr>
          <p:cNvGrpSpPr/>
          <p:nvPr/>
        </p:nvGrpSpPr>
        <p:grpSpPr>
          <a:xfrm>
            <a:off x="4986482" y="2319482"/>
            <a:ext cx="2219036" cy="2219036"/>
            <a:chOff x="9974262" y="4638675"/>
            <a:chExt cx="4438650" cy="443865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8F500E-0613-40DC-8DDF-0C6B47D8FC7C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A309F89-A711-4DC3-975F-E637376865CC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508000" cap="rnd">
              <a:solidFill>
                <a:schemeClr val="tx1">
                  <a:alpha val="9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D10086B-F952-4277-BE84-F568603199ED}"/>
              </a:ext>
            </a:extLst>
          </p:cNvPr>
          <p:cNvGrpSpPr/>
          <p:nvPr/>
        </p:nvGrpSpPr>
        <p:grpSpPr>
          <a:xfrm rot="5400000">
            <a:off x="3717650" y="1050650"/>
            <a:ext cx="4756701" cy="4756701"/>
            <a:chOff x="9974262" y="4638675"/>
            <a:chExt cx="4438650" cy="44386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0434EF-484B-4031-A0AF-D7ED45CB0805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B65BB654-A902-4611-9568-580762B85EC3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508000" cap="rnd">
              <a:solidFill>
                <a:schemeClr val="tx1">
                  <a:alpha val="9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EE6650-3725-42FD-B9E2-377D89FD5793}"/>
              </a:ext>
            </a:extLst>
          </p:cNvPr>
          <p:cNvGrpSpPr/>
          <p:nvPr/>
        </p:nvGrpSpPr>
        <p:grpSpPr>
          <a:xfrm rot="5400000">
            <a:off x="3717650" y="1050650"/>
            <a:ext cx="4756701" cy="4756701"/>
            <a:chOff x="9974262" y="4638675"/>
            <a:chExt cx="4438650" cy="4438650"/>
          </a:xfrm>
          <a:effectLst>
            <a:outerShdw blurRad="723900" algn="ctr" rotWithShape="0">
              <a:schemeClr val="accent2"/>
            </a:outerShdw>
          </a:effectLst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7C4D405-37D9-4531-AB5A-D9C6280141BC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B1B27741-A708-4E6E-A2BD-45A144F5C61A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254000" cap="rnd">
              <a:gradFill>
                <a:gsLst>
                  <a:gs pos="0">
                    <a:schemeClr val="accent5"/>
                  </a:gs>
                  <a:gs pos="100000">
                    <a:schemeClr val="bg2"/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716F454-EA7E-4E00-B786-063F2C1A5C02}"/>
              </a:ext>
            </a:extLst>
          </p:cNvPr>
          <p:cNvGrpSpPr/>
          <p:nvPr/>
        </p:nvGrpSpPr>
        <p:grpSpPr>
          <a:xfrm>
            <a:off x="4986482" y="2319482"/>
            <a:ext cx="2219036" cy="2219036"/>
            <a:chOff x="9974262" y="4638675"/>
            <a:chExt cx="4438650" cy="4438650"/>
          </a:xfrm>
          <a:effectLst>
            <a:outerShdw blurRad="723900" algn="ctr" rotWithShape="0">
              <a:schemeClr val="accent2"/>
            </a:outerShdw>
          </a:effectLst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5876314-A20E-410A-8652-2C434590D7AE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A38E8D25-3942-400F-B82F-3CB743B93BE3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254000" cap="rnd">
              <a:gradFill>
                <a:gsLst>
                  <a:gs pos="0">
                    <a:schemeClr val="accent1"/>
                  </a:gs>
                  <a:gs pos="100000">
                    <a:schemeClr val="tx2"/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7870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03ECBA-FDEE-4E2F-83EA-7B98A4DC4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95250"/>
            <a:ext cx="92202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8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789AB-01CA-47AF-BF35-EAA8A5262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94" y="0"/>
            <a:ext cx="873888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9C4498-DB62-4E52-97C8-3CA179680DF9}"/>
              </a:ext>
            </a:extLst>
          </p:cNvPr>
          <p:cNvSpPr/>
          <p:nvPr/>
        </p:nvSpPr>
        <p:spPr>
          <a:xfrm>
            <a:off x="8681013" y="6273478"/>
            <a:ext cx="2129741" cy="584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99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6C555-62CF-45CC-8E66-221526C0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151" y="0"/>
            <a:ext cx="12366546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07CE4F-6181-43CE-B79D-5D4B7519D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1" y="821115"/>
            <a:ext cx="5635817" cy="480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5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380CBB-A967-4D91-93DC-C0B341F76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D2A5F-7987-4B5F-95EA-133358DC5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0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E99C6-88F6-45B2-B818-5EF06B7C9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6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360</Words>
  <Application>Microsoft Office PowerPoint</Application>
  <PresentationFormat>Widescreen</PresentationFormat>
  <Paragraphs>83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Designball-Electronic-Device-02</vt:lpstr>
      <vt:lpstr>Trebuchet MS</vt:lpstr>
      <vt:lpstr>Wingdings 3</vt:lpstr>
      <vt:lpstr>Office Theme</vt:lpstr>
      <vt:lpstr>Kristal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ienacar</dc:creator>
  <cp:lastModifiedBy>ienacar</cp:lastModifiedBy>
  <cp:revision>64</cp:revision>
  <dcterms:created xsi:type="dcterms:W3CDTF">2020-08-25T11:46:36Z</dcterms:created>
  <dcterms:modified xsi:type="dcterms:W3CDTF">2020-11-13T22:51:13Z</dcterms:modified>
</cp:coreProperties>
</file>