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59" r:id="rId3"/>
    <p:sldId id="376" r:id="rId4"/>
    <p:sldId id="364" r:id="rId5"/>
    <p:sldId id="377" r:id="rId6"/>
    <p:sldId id="365" r:id="rId7"/>
    <p:sldId id="366" r:id="rId8"/>
    <p:sldId id="367" r:id="rId9"/>
    <p:sldId id="374" r:id="rId10"/>
    <p:sldId id="368" r:id="rId11"/>
    <p:sldId id="378" r:id="rId12"/>
    <p:sldId id="302" r:id="rId13"/>
    <p:sldId id="333" r:id="rId14"/>
    <p:sldId id="342" r:id="rId15"/>
    <p:sldId id="363" r:id="rId16"/>
    <p:sldId id="260" r:id="rId17"/>
    <p:sldId id="258" r:id="rId18"/>
    <p:sldId id="259" r:id="rId19"/>
    <p:sldId id="257" r:id="rId20"/>
    <p:sldId id="340" r:id="rId21"/>
    <p:sldId id="337" r:id="rId22"/>
    <p:sldId id="369" r:id="rId23"/>
    <p:sldId id="354" r:id="rId24"/>
    <p:sldId id="357" r:id="rId25"/>
    <p:sldId id="355" r:id="rId26"/>
    <p:sldId id="370" r:id="rId27"/>
    <p:sldId id="371" r:id="rId28"/>
    <p:sldId id="372" r:id="rId29"/>
    <p:sldId id="375" r:id="rId30"/>
    <p:sldId id="373" r:id="rId31"/>
    <p:sldId id="358" r:id="rId32"/>
    <p:sldId id="336" r:id="rId3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per t Hart" initials="JtH" lastIdx="0" clrIdx="0">
    <p:extLst>
      <p:ext uri="{19B8F6BF-5375-455C-9EA6-DF929625EA0E}">
        <p15:presenceInfo xmlns:p15="http://schemas.microsoft.com/office/powerpoint/2012/main" userId="S-1-5-21-1236235129-877142971-1635538041-15633" providerId="AD"/>
      </p:ext>
    </p:extLst>
  </p:cmAuthor>
  <p:cmAuthor id="2" name="Koen  Buiter" initials="KB" lastIdx="1" clrIdx="1">
    <p:extLst>
      <p:ext uri="{19B8F6BF-5375-455C-9EA6-DF929625EA0E}">
        <p15:presenceInfo xmlns:p15="http://schemas.microsoft.com/office/powerpoint/2012/main" userId="Koen  Bui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CDD3A-BB52-4DDD-A369-C90CCFACDB94}" type="datetimeFigureOut">
              <a:rPr lang="nl-NL" smtClean="0"/>
              <a:t>5-11-2019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D0BE8-8628-4A91-B0C4-BD60DEB67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831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FD842-367E-43A7-8F57-EAB312CC6A47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0978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So</a:t>
            </a:r>
            <a:r>
              <a:rPr lang="nl-NL" dirty="0"/>
              <a:t> we went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came</a:t>
            </a:r>
            <a:r>
              <a:rPr lang="nl-NL" dirty="0"/>
              <a:t> up </a:t>
            </a:r>
            <a:r>
              <a:rPr lang="nl-NL" dirty="0" err="1"/>
              <a:t>with</a:t>
            </a:r>
            <a:r>
              <a:rPr lang="nl-NL" dirty="0"/>
              <a:t> 6 new </a:t>
            </a:r>
            <a:r>
              <a:rPr lang="nl-NL" dirty="0" err="1"/>
              <a:t>themes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form </a:t>
            </a:r>
            <a:r>
              <a:rPr lang="nl-NL" dirty="0" err="1"/>
              <a:t>the</a:t>
            </a:r>
            <a:r>
              <a:rPr lang="nl-NL" dirty="0"/>
              <a:t> design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new curriculum </a:t>
            </a:r>
            <a:r>
              <a:rPr lang="nl-NL" dirty="0" err="1"/>
              <a:t>for</a:t>
            </a:r>
            <a:r>
              <a:rPr lang="nl-NL" dirty="0"/>
              <a:t> Digital </a:t>
            </a:r>
            <a:r>
              <a:rPr lang="nl-NL" dirty="0" err="1"/>
              <a:t>literacy</a:t>
            </a:r>
            <a:r>
              <a:rPr lang="nl-NL" dirty="0"/>
              <a:t>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FD842-367E-43A7-8F57-EAB312CC6A47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14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So</a:t>
            </a:r>
            <a:r>
              <a:rPr lang="nl-NL" dirty="0"/>
              <a:t> we went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came</a:t>
            </a:r>
            <a:r>
              <a:rPr lang="nl-NL" dirty="0"/>
              <a:t> up </a:t>
            </a:r>
            <a:r>
              <a:rPr lang="nl-NL" dirty="0" err="1"/>
              <a:t>with</a:t>
            </a:r>
            <a:r>
              <a:rPr lang="nl-NL" dirty="0"/>
              <a:t> 6 new </a:t>
            </a:r>
            <a:r>
              <a:rPr lang="nl-NL" dirty="0" err="1"/>
              <a:t>themes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form </a:t>
            </a:r>
            <a:r>
              <a:rPr lang="nl-NL" dirty="0" err="1"/>
              <a:t>the</a:t>
            </a:r>
            <a:r>
              <a:rPr lang="nl-NL" dirty="0"/>
              <a:t> design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new curriculum </a:t>
            </a:r>
            <a:r>
              <a:rPr lang="nl-NL" dirty="0" err="1"/>
              <a:t>for</a:t>
            </a:r>
            <a:r>
              <a:rPr lang="nl-NL" dirty="0"/>
              <a:t> Digital </a:t>
            </a:r>
            <a:r>
              <a:rPr lang="nl-NL" dirty="0" err="1"/>
              <a:t>literacy</a:t>
            </a:r>
            <a:r>
              <a:rPr lang="nl-NL" dirty="0"/>
              <a:t>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FD842-367E-43A7-8F57-EAB312CC6A47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134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So</a:t>
            </a:r>
            <a:r>
              <a:rPr lang="nl-NL" dirty="0"/>
              <a:t> we went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came</a:t>
            </a:r>
            <a:r>
              <a:rPr lang="nl-NL" dirty="0"/>
              <a:t> up </a:t>
            </a:r>
            <a:r>
              <a:rPr lang="nl-NL" dirty="0" err="1"/>
              <a:t>with</a:t>
            </a:r>
            <a:r>
              <a:rPr lang="nl-NL" dirty="0"/>
              <a:t> 6 new </a:t>
            </a:r>
            <a:r>
              <a:rPr lang="nl-NL" dirty="0" err="1"/>
              <a:t>themes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form </a:t>
            </a:r>
            <a:r>
              <a:rPr lang="nl-NL" dirty="0" err="1"/>
              <a:t>the</a:t>
            </a:r>
            <a:r>
              <a:rPr lang="nl-NL" dirty="0"/>
              <a:t> design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new curriculum </a:t>
            </a:r>
            <a:r>
              <a:rPr lang="nl-NL" dirty="0" err="1"/>
              <a:t>for</a:t>
            </a:r>
            <a:r>
              <a:rPr lang="nl-NL" dirty="0"/>
              <a:t> Digital </a:t>
            </a:r>
            <a:r>
              <a:rPr lang="nl-NL" dirty="0" err="1"/>
              <a:t>literacy</a:t>
            </a:r>
            <a:r>
              <a:rPr lang="nl-NL" dirty="0"/>
              <a:t>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FD842-367E-43A7-8F57-EAB312CC6A47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356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6031-94A6-459B-B83C-404F570595B7}" type="datetimeFigureOut">
              <a:rPr lang="nl-NL" smtClean="0"/>
              <a:t>5-11-2019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8820-C3E5-480D-BDC9-88F957A24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41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6031-94A6-459B-B83C-404F570595B7}" type="datetimeFigureOut">
              <a:rPr lang="nl-NL" smtClean="0"/>
              <a:t>5-11-2019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8820-C3E5-480D-BDC9-88F957A24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917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6031-94A6-459B-B83C-404F570595B7}" type="datetimeFigureOut">
              <a:rPr lang="nl-NL" smtClean="0"/>
              <a:t>5-11-2019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8820-C3E5-480D-BDC9-88F957A24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34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6031-94A6-459B-B83C-404F570595B7}" type="datetimeFigureOut">
              <a:rPr lang="nl-NL" smtClean="0"/>
              <a:t>5-11-2019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8820-C3E5-480D-BDC9-88F957A24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925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6031-94A6-459B-B83C-404F570595B7}" type="datetimeFigureOut">
              <a:rPr lang="nl-NL" smtClean="0"/>
              <a:t>5-11-2019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8820-C3E5-480D-BDC9-88F957A24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17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6031-94A6-459B-B83C-404F570595B7}" type="datetimeFigureOut">
              <a:rPr lang="nl-NL" smtClean="0"/>
              <a:t>5-11-2019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8820-C3E5-480D-BDC9-88F957A24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595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6031-94A6-459B-B83C-404F570595B7}" type="datetimeFigureOut">
              <a:rPr lang="nl-NL" smtClean="0"/>
              <a:t>5-11-2019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8820-C3E5-480D-BDC9-88F957A24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26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6031-94A6-459B-B83C-404F570595B7}" type="datetimeFigureOut">
              <a:rPr lang="nl-NL" smtClean="0"/>
              <a:t>5-11-2019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8820-C3E5-480D-BDC9-88F957A24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769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6031-94A6-459B-B83C-404F570595B7}" type="datetimeFigureOut">
              <a:rPr lang="nl-NL" smtClean="0"/>
              <a:t>5-11-2019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8820-C3E5-480D-BDC9-88F957A24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0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6031-94A6-459B-B83C-404F570595B7}" type="datetimeFigureOut">
              <a:rPr lang="nl-NL" smtClean="0"/>
              <a:t>5-11-2019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8820-C3E5-480D-BDC9-88F957A24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525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6031-94A6-459B-B83C-404F570595B7}" type="datetimeFigureOut">
              <a:rPr lang="nl-NL" smtClean="0"/>
              <a:t>5-11-2019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8820-C3E5-480D-BDC9-88F957A24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685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6031-94A6-459B-B83C-404F570595B7}" type="datetimeFigureOut">
              <a:rPr lang="nl-NL" smtClean="0"/>
              <a:t>5-11-2019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B8820-C3E5-480D-BDC9-88F957A240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76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9" Type="http://schemas.openxmlformats.org/officeDocument/2006/relationships/image" Target="../media/image47.svg"/><Relationship Id="rId3" Type="http://schemas.openxmlformats.org/officeDocument/2006/relationships/image" Target="../media/image11.svg"/><Relationship Id="rId21" Type="http://schemas.openxmlformats.org/officeDocument/2006/relationships/image" Target="../media/image29.svg"/><Relationship Id="rId34" Type="http://schemas.openxmlformats.org/officeDocument/2006/relationships/image" Target="../media/image42.png"/><Relationship Id="rId42" Type="http://schemas.openxmlformats.org/officeDocument/2006/relationships/image" Target="../media/image50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5" Type="http://schemas.openxmlformats.org/officeDocument/2006/relationships/image" Target="../media/image33.svg"/><Relationship Id="rId33" Type="http://schemas.openxmlformats.org/officeDocument/2006/relationships/image" Target="../media/image41.svg"/><Relationship Id="rId38" Type="http://schemas.openxmlformats.org/officeDocument/2006/relationships/image" Target="../media/image46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svg"/><Relationship Id="rId41" Type="http://schemas.openxmlformats.org/officeDocument/2006/relationships/image" Target="../media/image4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svg"/><Relationship Id="rId40" Type="http://schemas.openxmlformats.org/officeDocument/2006/relationships/image" Target="../media/image48.pn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23" Type="http://schemas.openxmlformats.org/officeDocument/2006/relationships/image" Target="../media/image31.sv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31" Type="http://schemas.openxmlformats.org/officeDocument/2006/relationships/image" Target="../media/image39.svg"/><Relationship Id="rId44" Type="http://schemas.openxmlformats.org/officeDocument/2006/relationships/image" Target="../media/image1.jp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svg"/><Relationship Id="rId30" Type="http://schemas.openxmlformats.org/officeDocument/2006/relationships/image" Target="../media/image38.png"/><Relationship Id="rId35" Type="http://schemas.openxmlformats.org/officeDocument/2006/relationships/image" Target="../media/image43.svg"/><Relationship Id="rId43" Type="http://schemas.openxmlformats.org/officeDocument/2006/relationships/image" Target="../media/image5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k.buiter@o2g2.n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CF918C2-C02B-4ADE-86E7-83436CD33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88" y="401799"/>
            <a:ext cx="7715424" cy="5143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6767" y="4225132"/>
            <a:ext cx="10658476" cy="92789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NL" sz="4800" b="1" spc="600" dirty="0">
                <a:solidFill>
                  <a:srgbClr val="26A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DIGITALE GELETTERDHEID</a:t>
            </a:r>
            <a:endParaRPr lang="nl-NL" sz="4800" b="1" i="1" spc="600" dirty="0">
              <a:solidFill>
                <a:srgbClr val="26ADE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 descr="Afbeeldingsresultaat voor openbaar onderwijs groningen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90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D3E0B-0788-4865-9732-29FCFB78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Kort: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208A5E-E646-481E-85DB-D8A4FE9C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Samenhang</a:t>
            </a:r>
          </a:p>
          <a:p>
            <a:pPr>
              <a:defRPr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Terugdringen overladenheid voor leerling</a:t>
            </a:r>
          </a:p>
          <a:p>
            <a:pPr>
              <a:defRPr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Digitale geletterdheid en burgerschap</a:t>
            </a:r>
          </a:p>
          <a:p>
            <a:pPr>
              <a:defRPr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Doorgaande leerlijnen</a:t>
            </a:r>
          </a:p>
          <a:p>
            <a:pPr>
              <a:defRPr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Advies bovenbouw vo</a:t>
            </a:r>
          </a:p>
          <a:p>
            <a:pPr>
              <a:defRPr/>
            </a:pP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nl-NL" b="1" i="1" dirty="0">
                <a:latin typeface="Arial" panose="020B0604020202020204" pitchFamily="34" charset="0"/>
                <a:cs typeface="Arial" panose="020B0604020202020204" pitchFamily="34" charset="0"/>
              </a:rPr>
              <a:t>Een voorstel voor een nieuwe inhoud; geen uitspraken over uitvoering. </a:t>
            </a:r>
          </a:p>
          <a:p>
            <a:pPr>
              <a:defRPr/>
            </a:pP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573282D-91C3-4C76-8E8A-DDEA0B075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7452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FC67A-95B6-4929-AF6C-54DE8FF5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FA720E-AF44-4870-9033-5CF8A62AA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4800" b="1" dirty="0">
                <a:latin typeface="Arial" panose="020B0604020202020204" pitchFamily="34" charset="0"/>
                <a:cs typeface="Arial" panose="020B0604020202020204" pitchFamily="34" charset="0"/>
              </a:rPr>
              <a:t>Digitale geletterdheid, waarom?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90CE0E2-F844-4B1C-9A3A-DF42DE5B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7452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2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erelateerde afbeelding">
            <a:extLst>
              <a:ext uri="{FF2B5EF4-FFF2-40B4-BE49-F238E27FC236}">
                <a16:creationId xmlns:a16="http://schemas.microsoft.com/office/drawing/2014/main" id="{9D6C1CF0-F9D4-4D97-929D-A155B1A78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2" b="4640"/>
          <a:stretch/>
        </p:blipFill>
        <p:spPr bwMode="auto">
          <a:xfrm>
            <a:off x="1742342" y="700843"/>
            <a:ext cx="8925658" cy="5110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A939D0E-0236-44FC-B3AB-7FCA8E0EF5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7452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4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hyves">
            <a:extLst>
              <a:ext uri="{FF2B5EF4-FFF2-40B4-BE49-F238E27FC236}">
                <a16:creationId xmlns:a16="http://schemas.microsoft.com/office/drawing/2014/main" id="{A1266792-C4AC-4DBB-B6FF-69255BD9E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047750"/>
            <a:ext cx="7867650" cy="47625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34385E3-8EA8-4273-9083-E639372CC4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5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Afbeeldingsresultaat voor msn messenger">
            <a:extLst>
              <a:ext uri="{FF2B5EF4-FFF2-40B4-BE49-F238E27FC236}">
                <a16:creationId xmlns:a16="http://schemas.microsoft.com/office/drawing/2014/main" id="{FE2281A6-E6FF-4EA5-BD11-0D5B516AEE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6" name="Picture 8" descr="Gerelateerde afbeelding">
            <a:extLst>
              <a:ext uri="{FF2B5EF4-FFF2-40B4-BE49-F238E27FC236}">
                <a16:creationId xmlns:a16="http://schemas.microsoft.com/office/drawing/2014/main" id="{7EB05CA8-C6C4-4DDD-9363-7F85A9F6F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644" y="482774"/>
            <a:ext cx="8457911" cy="605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92DF628-30C9-4FDD-84BD-B318571724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5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Afbeeldingsresultaat voor msn messenger">
            <a:extLst>
              <a:ext uri="{FF2B5EF4-FFF2-40B4-BE49-F238E27FC236}">
                <a16:creationId xmlns:a16="http://schemas.microsoft.com/office/drawing/2014/main" id="{FE2281A6-E6FF-4EA5-BD11-0D5B516AEE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6" name="Picture 2" descr="Afbeeldingsresultaat voor facebook logo">
            <a:extLst>
              <a:ext uri="{FF2B5EF4-FFF2-40B4-BE49-F238E27FC236}">
                <a16:creationId xmlns:a16="http://schemas.microsoft.com/office/drawing/2014/main" id="{ABD9218C-1757-4A24-9998-973C512BE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900" y="1394100"/>
            <a:ext cx="3764999" cy="376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C661297-046F-4ADA-8493-14F759523A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85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5B812-23E9-47C8-80B3-5DC12D16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E6051E-3784-4208-9D84-69DD37CE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Afbeeldingsresultaat voor education 1975">
            <a:extLst>
              <a:ext uri="{FF2B5EF4-FFF2-40B4-BE49-F238E27FC236}">
                <a16:creationId xmlns:a16="http://schemas.microsoft.com/office/drawing/2014/main" id="{5F960BF6-8023-4F99-A9BC-AB66A11DF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25739" cy="738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136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5B812-23E9-47C8-80B3-5DC12D16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E6051E-3784-4208-9D84-69DD37CE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Afbeeldingsresultaat voor education 1975">
            <a:extLst>
              <a:ext uri="{FF2B5EF4-FFF2-40B4-BE49-F238E27FC236}">
                <a16:creationId xmlns:a16="http://schemas.microsoft.com/office/drawing/2014/main" id="{5F960BF6-8023-4F99-A9BC-AB66A11DF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25739" cy="738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ipad vector transparent">
            <a:extLst>
              <a:ext uri="{FF2B5EF4-FFF2-40B4-BE49-F238E27FC236}">
                <a16:creationId xmlns:a16="http://schemas.microsoft.com/office/drawing/2014/main" id="{6E0BA037-9063-4FBA-9A2A-50E558320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22955">
            <a:off x="2632779" y="5307157"/>
            <a:ext cx="991526" cy="14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fbeeldingsresultaat voor ipad vector transparent">
            <a:extLst>
              <a:ext uri="{FF2B5EF4-FFF2-40B4-BE49-F238E27FC236}">
                <a16:creationId xmlns:a16="http://schemas.microsoft.com/office/drawing/2014/main" id="{C21A7ED1-A7A3-44AA-8D1B-2A3667610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22955">
            <a:off x="8079668" y="6216390"/>
            <a:ext cx="991526" cy="14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fbeeldingsresultaat voor ipad vector transparent">
            <a:extLst>
              <a:ext uri="{FF2B5EF4-FFF2-40B4-BE49-F238E27FC236}">
                <a16:creationId xmlns:a16="http://schemas.microsoft.com/office/drawing/2014/main" id="{C6BE5F24-2F50-423D-BFBD-EAA23467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22955">
            <a:off x="9986951" y="5063479"/>
            <a:ext cx="991526" cy="14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Afbeeldingsresultaat voor ipad vector transparent">
            <a:extLst>
              <a:ext uri="{FF2B5EF4-FFF2-40B4-BE49-F238E27FC236}">
                <a16:creationId xmlns:a16="http://schemas.microsoft.com/office/drawing/2014/main" id="{605CB319-9579-47E4-B2CC-3467C970B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22955">
            <a:off x="471507" y="3999206"/>
            <a:ext cx="991526" cy="14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50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5B812-23E9-47C8-80B3-5DC12D16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E6051E-3784-4208-9D84-69DD37CE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Afbeeldingsresultaat voor education 1975">
            <a:extLst>
              <a:ext uri="{FF2B5EF4-FFF2-40B4-BE49-F238E27FC236}">
                <a16:creationId xmlns:a16="http://schemas.microsoft.com/office/drawing/2014/main" id="{5F960BF6-8023-4F99-A9BC-AB66A11DF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25739" cy="738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ipad vector transparent">
            <a:extLst>
              <a:ext uri="{FF2B5EF4-FFF2-40B4-BE49-F238E27FC236}">
                <a16:creationId xmlns:a16="http://schemas.microsoft.com/office/drawing/2014/main" id="{6E0BA037-9063-4FBA-9A2A-50E558320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22955">
            <a:off x="2632779" y="5307157"/>
            <a:ext cx="991526" cy="14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fbeeldingsresultaat voor ipad vector transparent">
            <a:extLst>
              <a:ext uri="{FF2B5EF4-FFF2-40B4-BE49-F238E27FC236}">
                <a16:creationId xmlns:a16="http://schemas.microsoft.com/office/drawing/2014/main" id="{C21A7ED1-A7A3-44AA-8D1B-2A3667610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22955">
            <a:off x="8079668" y="6216390"/>
            <a:ext cx="991526" cy="14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fbeeldingsresultaat voor ipad vector transparent">
            <a:extLst>
              <a:ext uri="{FF2B5EF4-FFF2-40B4-BE49-F238E27FC236}">
                <a16:creationId xmlns:a16="http://schemas.microsoft.com/office/drawing/2014/main" id="{C6BE5F24-2F50-423D-BFBD-EAA23467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22955">
            <a:off x="9986951" y="5063479"/>
            <a:ext cx="991526" cy="14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Afbeeldingsresultaat voor ipad vector transparent">
            <a:extLst>
              <a:ext uri="{FF2B5EF4-FFF2-40B4-BE49-F238E27FC236}">
                <a16:creationId xmlns:a16="http://schemas.microsoft.com/office/drawing/2014/main" id="{605CB319-9579-47E4-B2CC-3467C970B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22955">
            <a:off x="471507" y="3999206"/>
            <a:ext cx="991526" cy="14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beeldingsresultaat voor desktop vector transparent">
            <a:extLst>
              <a:ext uri="{FF2B5EF4-FFF2-40B4-BE49-F238E27FC236}">
                <a16:creationId xmlns:a16="http://schemas.microsoft.com/office/drawing/2014/main" id="{2E64EFAB-FEA2-4272-B23A-2997718E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33" y="1027906"/>
            <a:ext cx="2194564" cy="165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fbeeldingsresultaat voor desktop vector transparent">
            <a:extLst>
              <a:ext uri="{FF2B5EF4-FFF2-40B4-BE49-F238E27FC236}">
                <a16:creationId xmlns:a16="http://schemas.microsoft.com/office/drawing/2014/main" id="{3AC30085-3387-47DD-BFE5-F16A4C7E7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015" y="877417"/>
            <a:ext cx="2194564" cy="165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desktop vector transparent">
            <a:extLst>
              <a:ext uri="{FF2B5EF4-FFF2-40B4-BE49-F238E27FC236}">
                <a16:creationId xmlns:a16="http://schemas.microsoft.com/office/drawing/2014/main" id="{7832AE9E-18B6-4FE4-AAAC-90EA6D2A0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13" y="814965"/>
            <a:ext cx="2194564" cy="165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fbeeldingsresultaat voor openbaar onderwijs groningen">
            <a:extLst>
              <a:ext uri="{FF2B5EF4-FFF2-40B4-BE49-F238E27FC236}">
                <a16:creationId xmlns:a16="http://schemas.microsoft.com/office/drawing/2014/main" id="{5711AE55-09B3-4806-98E3-2D6F416C9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75" b="-1947"/>
          <a:stretch/>
        </p:blipFill>
        <p:spPr bwMode="auto">
          <a:xfrm>
            <a:off x="11353800" y="6176963"/>
            <a:ext cx="522886" cy="4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43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Chatten">
            <a:extLst>
              <a:ext uri="{FF2B5EF4-FFF2-40B4-BE49-F238E27FC236}">
                <a16:creationId xmlns:a16="http://schemas.microsoft.com/office/drawing/2014/main" id="{630B9266-6C98-435E-84EC-9C502363D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8984" y="2699397"/>
            <a:ext cx="914400" cy="914400"/>
          </a:xfrm>
        </p:spPr>
      </p:pic>
      <p:pic>
        <p:nvPicPr>
          <p:cNvPr id="9" name="Afbeelding 8" descr="Open enveloppe">
            <a:extLst>
              <a:ext uri="{FF2B5EF4-FFF2-40B4-BE49-F238E27FC236}">
                <a16:creationId xmlns:a16="http://schemas.microsoft.com/office/drawing/2014/main" id="{0C295263-E853-482C-B529-776B8D084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0319" y="3535947"/>
            <a:ext cx="914400" cy="914400"/>
          </a:xfrm>
          <a:prstGeom prst="rect">
            <a:avLst/>
          </a:prstGeom>
        </p:spPr>
      </p:pic>
      <p:pic>
        <p:nvPicPr>
          <p:cNvPr id="11" name="Afbeelding 10" descr="Downloaden">
            <a:extLst>
              <a:ext uri="{FF2B5EF4-FFF2-40B4-BE49-F238E27FC236}">
                <a16:creationId xmlns:a16="http://schemas.microsoft.com/office/drawing/2014/main" id="{62F048B3-3CFC-4701-ABAA-FE9F21A6F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98984" y="1864347"/>
            <a:ext cx="914400" cy="914400"/>
          </a:xfrm>
          <a:prstGeom prst="rect">
            <a:avLst/>
          </a:prstGeom>
        </p:spPr>
      </p:pic>
      <p:pic>
        <p:nvPicPr>
          <p:cNvPr id="13" name="Afbeelding 12" descr="Camera">
            <a:extLst>
              <a:ext uri="{FF2B5EF4-FFF2-40B4-BE49-F238E27FC236}">
                <a16:creationId xmlns:a16="http://schemas.microsoft.com/office/drawing/2014/main" id="{EE3D2C6A-1011-4BFF-98AE-C8ECFAB390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98984" y="4489116"/>
            <a:ext cx="914400" cy="914400"/>
          </a:xfrm>
          <a:prstGeom prst="rect">
            <a:avLst/>
          </a:prstGeom>
        </p:spPr>
      </p:pic>
      <p:pic>
        <p:nvPicPr>
          <p:cNvPr id="15" name="Afbeelding 14" descr="Draadloze router">
            <a:extLst>
              <a:ext uri="{FF2B5EF4-FFF2-40B4-BE49-F238E27FC236}">
                <a16:creationId xmlns:a16="http://schemas.microsoft.com/office/drawing/2014/main" id="{0E194261-C0C5-43B8-86E1-66AE7AEF2D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7950" y="1894043"/>
            <a:ext cx="914400" cy="914400"/>
          </a:xfrm>
          <a:prstGeom prst="rect">
            <a:avLst/>
          </a:prstGeom>
        </p:spPr>
      </p:pic>
      <p:pic>
        <p:nvPicPr>
          <p:cNvPr id="17" name="Afbeelding 16" descr="Oordopjes">
            <a:extLst>
              <a:ext uri="{FF2B5EF4-FFF2-40B4-BE49-F238E27FC236}">
                <a16:creationId xmlns:a16="http://schemas.microsoft.com/office/drawing/2014/main" id="{27D6E610-6F93-439D-8B59-615DF8782C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6576" y="1927163"/>
            <a:ext cx="914400" cy="914400"/>
          </a:xfrm>
          <a:prstGeom prst="rect">
            <a:avLst/>
          </a:prstGeom>
        </p:spPr>
      </p:pic>
      <p:pic>
        <p:nvPicPr>
          <p:cNvPr id="19" name="Afbeelding 18" descr="Gamecontroller">
            <a:extLst>
              <a:ext uri="{FF2B5EF4-FFF2-40B4-BE49-F238E27FC236}">
                <a16:creationId xmlns:a16="http://schemas.microsoft.com/office/drawing/2014/main" id="{7544A774-BA81-445B-86CB-D44507C48E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36576" y="2778747"/>
            <a:ext cx="914400" cy="914400"/>
          </a:xfrm>
          <a:prstGeom prst="rect">
            <a:avLst/>
          </a:prstGeom>
        </p:spPr>
      </p:pic>
      <p:pic>
        <p:nvPicPr>
          <p:cNvPr id="21" name="Afbeelding 20" descr="Computer">
            <a:extLst>
              <a:ext uri="{FF2B5EF4-FFF2-40B4-BE49-F238E27FC236}">
                <a16:creationId xmlns:a16="http://schemas.microsoft.com/office/drawing/2014/main" id="{E4088EBD-7FC7-49D5-8984-D49DDC2198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42833" y="2851141"/>
            <a:ext cx="914400" cy="914400"/>
          </a:xfrm>
          <a:prstGeom prst="rect">
            <a:avLst/>
          </a:prstGeom>
        </p:spPr>
      </p:pic>
      <p:pic>
        <p:nvPicPr>
          <p:cNvPr id="23" name="Afbeelding 22" descr="Callcenter">
            <a:extLst>
              <a:ext uri="{FF2B5EF4-FFF2-40B4-BE49-F238E27FC236}">
                <a16:creationId xmlns:a16="http://schemas.microsoft.com/office/drawing/2014/main" id="{2FDC0B67-2907-4E02-BE13-EE802DC024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36576" y="3535947"/>
            <a:ext cx="914400" cy="914400"/>
          </a:xfrm>
          <a:prstGeom prst="rect">
            <a:avLst/>
          </a:prstGeom>
        </p:spPr>
      </p:pic>
      <p:pic>
        <p:nvPicPr>
          <p:cNvPr id="25" name="Afbeelding 24" descr="Munten">
            <a:extLst>
              <a:ext uri="{FF2B5EF4-FFF2-40B4-BE49-F238E27FC236}">
                <a16:creationId xmlns:a16="http://schemas.microsoft.com/office/drawing/2014/main" id="{851CD2F9-C116-4226-A285-8EEA739DEDA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22176" y="3721067"/>
            <a:ext cx="914400" cy="914400"/>
          </a:xfrm>
          <a:prstGeom prst="rect">
            <a:avLst/>
          </a:prstGeom>
        </p:spPr>
      </p:pic>
      <p:pic>
        <p:nvPicPr>
          <p:cNvPr id="27" name="Afbeelding 26" descr="Winkelwagen">
            <a:extLst>
              <a:ext uri="{FF2B5EF4-FFF2-40B4-BE49-F238E27FC236}">
                <a16:creationId xmlns:a16="http://schemas.microsoft.com/office/drawing/2014/main" id="{7DB8E595-2B51-45E5-99BE-E4BDC03C9FC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36576" y="4489116"/>
            <a:ext cx="914400" cy="914400"/>
          </a:xfrm>
          <a:prstGeom prst="rect">
            <a:avLst/>
          </a:prstGeom>
        </p:spPr>
      </p:pic>
      <p:pic>
        <p:nvPicPr>
          <p:cNvPr id="29" name="Afbeelding 28" descr="Caravan">
            <a:extLst>
              <a:ext uri="{FF2B5EF4-FFF2-40B4-BE49-F238E27FC236}">
                <a16:creationId xmlns:a16="http://schemas.microsoft.com/office/drawing/2014/main" id="{4959AF33-6C90-42AB-9D0E-A0E6E705983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529376" y="4628267"/>
            <a:ext cx="914400" cy="914400"/>
          </a:xfrm>
          <a:prstGeom prst="rect">
            <a:avLst/>
          </a:prstGeom>
        </p:spPr>
      </p:pic>
      <p:pic>
        <p:nvPicPr>
          <p:cNvPr id="31" name="Afbeelding 30" descr="Aardbol Noord- en Zuid-Amerika">
            <a:extLst>
              <a:ext uri="{FF2B5EF4-FFF2-40B4-BE49-F238E27FC236}">
                <a16:creationId xmlns:a16="http://schemas.microsoft.com/office/drawing/2014/main" id="{36763C27-F952-46E0-BDB2-3DE8EE2169B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43776" y="206995"/>
            <a:ext cx="1760780" cy="1760780"/>
          </a:xfrm>
          <a:prstGeom prst="rect">
            <a:avLst/>
          </a:prstGeom>
        </p:spPr>
      </p:pic>
      <p:pic>
        <p:nvPicPr>
          <p:cNvPr id="33" name="Afbeelding 32" descr="Medisch">
            <a:extLst>
              <a:ext uri="{FF2B5EF4-FFF2-40B4-BE49-F238E27FC236}">
                <a16:creationId xmlns:a16="http://schemas.microsoft.com/office/drawing/2014/main" id="{6E3F8011-C88B-4198-A859-4323188C22F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728531" y="5546316"/>
            <a:ext cx="914400" cy="914400"/>
          </a:xfrm>
          <a:prstGeom prst="rect">
            <a:avLst/>
          </a:prstGeom>
        </p:spPr>
      </p:pic>
      <p:pic>
        <p:nvPicPr>
          <p:cNvPr id="35" name="Afbeelding 34" descr="Gereedschap">
            <a:extLst>
              <a:ext uri="{FF2B5EF4-FFF2-40B4-BE49-F238E27FC236}">
                <a16:creationId xmlns:a16="http://schemas.microsoft.com/office/drawing/2014/main" id="{B2D746B9-E024-49E2-9E2E-84752492FDD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522176" y="5546316"/>
            <a:ext cx="914400" cy="914400"/>
          </a:xfrm>
          <a:prstGeom prst="rect">
            <a:avLst/>
          </a:prstGeom>
        </p:spPr>
      </p:pic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618C17A2-1750-4174-81A0-5253AE5BC069}"/>
              </a:ext>
            </a:extLst>
          </p:cNvPr>
          <p:cNvCxnSpPr/>
          <p:nvPr/>
        </p:nvCxnSpPr>
        <p:spPr>
          <a:xfrm>
            <a:off x="5709907" y="293914"/>
            <a:ext cx="0" cy="627017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Afbeelding 42" descr="Leraar">
            <a:extLst>
              <a:ext uri="{FF2B5EF4-FFF2-40B4-BE49-F238E27FC236}">
                <a16:creationId xmlns:a16="http://schemas.microsoft.com/office/drawing/2014/main" id="{4B779B10-D1CF-459C-86CC-BF8864A8719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502000" y="1864347"/>
            <a:ext cx="914400" cy="914400"/>
          </a:xfrm>
          <a:prstGeom prst="rect">
            <a:avLst/>
          </a:prstGeom>
        </p:spPr>
      </p:pic>
      <p:pic>
        <p:nvPicPr>
          <p:cNvPr id="45" name="Afbeelding 44" descr="Computer">
            <a:extLst>
              <a:ext uri="{FF2B5EF4-FFF2-40B4-BE49-F238E27FC236}">
                <a16:creationId xmlns:a16="http://schemas.microsoft.com/office/drawing/2014/main" id="{62BED14E-5FDA-46E7-926C-AE795BBB1F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18050" y="2928747"/>
            <a:ext cx="914400" cy="914400"/>
          </a:xfrm>
          <a:prstGeom prst="rect">
            <a:avLst/>
          </a:prstGeom>
        </p:spPr>
      </p:pic>
      <p:pic>
        <p:nvPicPr>
          <p:cNvPr id="47" name="Afbeelding 46" descr="Envelop">
            <a:extLst>
              <a:ext uri="{FF2B5EF4-FFF2-40B4-BE49-F238E27FC236}">
                <a16:creationId xmlns:a16="http://schemas.microsoft.com/office/drawing/2014/main" id="{7B4AAD89-1DA3-417B-8D2B-B03689E5196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061639" y="1784997"/>
            <a:ext cx="914400" cy="914400"/>
          </a:xfrm>
          <a:prstGeom prst="rect">
            <a:avLst/>
          </a:prstGeom>
        </p:spPr>
      </p:pic>
      <p:pic>
        <p:nvPicPr>
          <p:cNvPr id="49" name="Afbeelding 48" descr="Document">
            <a:extLst>
              <a:ext uri="{FF2B5EF4-FFF2-40B4-BE49-F238E27FC236}">
                <a16:creationId xmlns:a16="http://schemas.microsoft.com/office/drawing/2014/main" id="{D5EAC1F3-BF41-421A-BF0D-DACD7B7F70F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617132" y="2928747"/>
            <a:ext cx="914400" cy="914400"/>
          </a:xfrm>
          <a:prstGeom prst="rect">
            <a:avLst/>
          </a:prstGeom>
        </p:spPr>
      </p:pic>
      <p:pic>
        <p:nvPicPr>
          <p:cNvPr id="51" name="Afbeelding 50" descr="Klapbord">
            <a:extLst>
              <a:ext uri="{FF2B5EF4-FFF2-40B4-BE49-F238E27FC236}">
                <a16:creationId xmlns:a16="http://schemas.microsoft.com/office/drawing/2014/main" id="{68EB8858-672A-4D1E-9B72-B62E42B29FA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429402" y="1673030"/>
            <a:ext cx="914400" cy="914400"/>
          </a:xfrm>
          <a:prstGeom prst="rect">
            <a:avLst/>
          </a:prstGeom>
        </p:spPr>
      </p:pic>
      <p:pic>
        <p:nvPicPr>
          <p:cNvPr id="53" name="Afbeelding 52" descr="Markering">
            <a:extLst>
              <a:ext uri="{FF2B5EF4-FFF2-40B4-BE49-F238E27FC236}">
                <a16:creationId xmlns:a16="http://schemas.microsoft.com/office/drawing/2014/main" id="{346B0399-DC3C-4BCC-A06A-FF1CA8F2806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836583" y="5442285"/>
            <a:ext cx="914400" cy="914400"/>
          </a:xfrm>
          <a:prstGeom prst="rect">
            <a:avLst/>
          </a:prstGeom>
        </p:spPr>
      </p:pic>
      <p:pic>
        <p:nvPicPr>
          <p:cNvPr id="55" name="Afbeelding 54" descr="Schoolbord">
            <a:extLst>
              <a:ext uri="{FF2B5EF4-FFF2-40B4-BE49-F238E27FC236}">
                <a16:creationId xmlns:a16="http://schemas.microsoft.com/office/drawing/2014/main" id="{6665F38B-7C2D-4B64-90D5-1434D7C999C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608276" y="127611"/>
            <a:ext cx="1919547" cy="1919547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0292CC4D-4AD7-4E24-B286-B59D4AC36A19}"/>
              </a:ext>
            </a:extLst>
          </p:cNvPr>
          <p:cNvPicPr>
            <a:picLocks noChangeAspect="1"/>
          </p:cNvPicPr>
          <p:nvPr/>
        </p:nvPicPr>
        <p:blipFill rotWithShape="1"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6767" y="4225132"/>
            <a:ext cx="10658476" cy="92789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nl-NL" sz="4800" b="1" spc="600" dirty="0">
                <a:solidFill>
                  <a:srgbClr val="26A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DIGITALE GELETTERDHEID</a:t>
            </a:r>
            <a:br>
              <a:rPr lang="nl-NL" sz="4800" b="1" spc="600" dirty="0">
                <a:solidFill>
                  <a:srgbClr val="26ADE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2700" b="1" i="1" spc="600" dirty="0">
                <a:solidFill>
                  <a:srgbClr val="26A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KOEN BUITER</a:t>
            </a:r>
            <a:endParaRPr lang="nl-NL" sz="4800" b="1" i="1" spc="600" dirty="0">
              <a:solidFill>
                <a:srgbClr val="26ADE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Afbeeldingsresultaat voor openbaar onderwijs gronin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898" y="1937780"/>
            <a:ext cx="4354610" cy="126341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Afbeeldingsresultaat voor openbaar onderwijs groningen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CF918C2-C02B-4ADE-86E7-83436CD33A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38" b="37056"/>
          <a:stretch/>
        </p:blipFill>
        <p:spPr>
          <a:xfrm>
            <a:off x="1008698" y="2174033"/>
            <a:ext cx="4934902" cy="73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71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erelateerde afbeelding">
            <a:extLst>
              <a:ext uri="{FF2B5EF4-FFF2-40B4-BE49-F238E27FC236}">
                <a16:creationId xmlns:a16="http://schemas.microsoft.com/office/drawing/2014/main" id="{5E2C353B-2311-435C-AF23-EC111BF39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r="2121"/>
          <a:stretch/>
        </p:blipFill>
        <p:spPr bwMode="auto">
          <a:xfrm>
            <a:off x="7483774" y="1483082"/>
            <a:ext cx="4059296" cy="45626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97A15E-CDDB-475B-AFF9-69EEC1E41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305016"/>
            <a:ext cx="9808965" cy="4918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4400" b="1" dirty="0">
                <a:latin typeface="Arial" panose="020B0604020202020204" pitchFamily="34" charset="0"/>
                <a:cs typeface="Arial" panose="020B0604020202020204" pitchFamily="34" charset="0"/>
              </a:rPr>
              <a:t>Digitale geletterdheid, 2016</a:t>
            </a:r>
          </a:p>
          <a:p>
            <a:pPr marL="0" indent="0">
              <a:buNone/>
            </a:pPr>
            <a:r>
              <a:rPr lang="nl-NL" sz="4400" b="1" dirty="0">
                <a:latin typeface="Arial" panose="020B0604020202020204" pitchFamily="34" charset="0"/>
                <a:cs typeface="Arial" panose="020B0604020202020204" pitchFamily="34" charset="0"/>
              </a:rPr>
              <a:t>SLO, Kennisnet</a:t>
            </a:r>
          </a:p>
          <a:p>
            <a:r>
              <a:rPr lang="nl-NL" sz="3600" dirty="0">
                <a:latin typeface="Arial" panose="020B0604020202020204" pitchFamily="34" charset="0"/>
                <a:cs typeface="Arial" panose="020B0604020202020204" pitchFamily="34" charset="0"/>
              </a:rPr>
              <a:t>Informatievaardigheden</a:t>
            </a:r>
          </a:p>
          <a:p>
            <a:r>
              <a:rPr lang="nl-NL" sz="3600" dirty="0" err="1"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nl-NL" sz="3600" dirty="0">
                <a:latin typeface="Arial" panose="020B0604020202020204" pitchFamily="34" charset="0"/>
                <a:cs typeface="Arial" panose="020B0604020202020204" pitchFamily="34" charset="0"/>
              </a:rPr>
              <a:t> thinking</a:t>
            </a:r>
          </a:p>
          <a:p>
            <a:r>
              <a:rPr lang="nl-NL" sz="3600" dirty="0">
                <a:latin typeface="Arial" panose="020B0604020202020204" pitchFamily="34" charset="0"/>
                <a:cs typeface="Arial" panose="020B0604020202020204" pitchFamily="34" charset="0"/>
              </a:rPr>
              <a:t>ICT-basisvaardigheden</a:t>
            </a:r>
          </a:p>
          <a:p>
            <a:r>
              <a:rPr lang="nl-NL" sz="3600" dirty="0">
                <a:latin typeface="Arial" panose="020B0604020202020204" pitchFamily="34" charset="0"/>
                <a:cs typeface="Arial" panose="020B0604020202020204" pitchFamily="34" charset="0"/>
              </a:rPr>
              <a:t>Mediawijsheid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223C4D0-3ED5-46DD-AA33-684831249C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1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erelateerde afbeelding">
            <a:extLst>
              <a:ext uri="{FF2B5EF4-FFF2-40B4-BE49-F238E27FC236}">
                <a16:creationId xmlns:a16="http://schemas.microsoft.com/office/drawing/2014/main" id="{0A827033-4FAA-482A-A3A1-221B3F1C5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r="2121"/>
          <a:stretch/>
        </p:blipFill>
        <p:spPr bwMode="auto">
          <a:xfrm>
            <a:off x="2788119" y="10"/>
            <a:ext cx="6101387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608A07B4-6B5C-4BC3-BE3A-B076887CBE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74C5D-C652-4CB1-A03F-8CD4C70C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Visie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08A9EB-84B8-4C0E-ACE1-D4BBEC9F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SLO, Kennisnet leerplankaders 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Meer samenhang 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4 perspectieven</a:t>
            </a:r>
          </a:p>
          <a:p>
            <a:pPr lvl="1"/>
            <a:r>
              <a:rPr lang="nl-NL" i="1" dirty="0">
                <a:latin typeface="Arial" panose="020B0604020202020204" pitchFamily="34" charset="0"/>
                <a:cs typeface="Arial" panose="020B0604020202020204" pitchFamily="34" charset="0"/>
              </a:rPr>
              <a:t>Digitale technologie als uitgangspunt</a:t>
            </a:r>
          </a:p>
          <a:p>
            <a:pPr lvl="1"/>
            <a:r>
              <a:rPr lang="nl-NL" i="1" dirty="0">
                <a:latin typeface="Arial" panose="020B0604020202020204" pitchFamily="34" charset="0"/>
                <a:cs typeface="Arial" panose="020B0604020202020204" pitchFamily="34" charset="0"/>
              </a:rPr>
              <a:t>Aandacht voor basiskennis en –vaardigheden</a:t>
            </a:r>
          </a:p>
          <a:p>
            <a:pPr lvl="1"/>
            <a:r>
              <a:rPr lang="nl-NL" i="1" dirty="0">
                <a:latin typeface="Arial" panose="020B0604020202020204" pitchFamily="34" charset="0"/>
                <a:cs typeface="Arial" panose="020B0604020202020204" pitchFamily="34" charset="0"/>
              </a:rPr>
              <a:t>Aandacht voor ethiek; nadenken over je eigen handelen</a:t>
            </a:r>
          </a:p>
          <a:p>
            <a:pPr lvl="1"/>
            <a:r>
              <a:rPr lang="nl-NL" i="1" dirty="0">
                <a:latin typeface="Arial" panose="020B0604020202020204" pitchFamily="34" charset="0"/>
                <a:cs typeface="Arial" panose="020B0604020202020204" pitchFamily="34" charset="0"/>
              </a:rPr>
              <a:t>Creatieve toepassing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Nieuwe thema’s; hoofdstukken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F092245-4E49-4B17-902D-0FA3BA320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1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4B59E7F4-70A1-4FFC-8D7E-E7703763D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63" t="14694" r="44337" b="20272"/>
          <a:stretch/>
        </p:blipFill>
        <p:spPr>
          <a:xfrm>
            <a:off x="1774783" y="-159306"/>
            <a:ext cx="8337633" cy="7176612"/>
          </a:xfrm>
          <a:prstGeom prst="rect">
            <a:avLst/>
          </a:prstGeom>
        </p:spPr>
      </p:pic>
      <p:sp>
        <p:nvSpPr>
          <p:cNvPr id="4" name="AutoShape 4" descr="https://webmail.o2g2.nl/owa/service.svc/s/GetFileAttachment?id=AAMkAGMxOWI0MTExLWJmYzUtNDc1MC1iYjYxLTQwMjhhN2RiYWJkMwBGAAAAAADgEW5s9J6VQ4rIA233WWJBBwDV11CAfjkoRah1Ms3Oq%2FEOAAAAszJQAAAtEmZ7%2FYAFR6c1l6vnkMhbAAPWqHKEAAABEgAQAIPZ2ktO8mRLgb1FqvBQo%2B8%3D&amp;isImagePreview=True&amp;X-OWA-CANARY=HJleNuKCaESAaEFhR5jr5EK3Gz5bQtcIMUv3idCRifcAugSp_-CmuXNhY4FOSSpwTJ3LYUd5i4Q.">
            <a:extLst>
              <a:ext uri="{FF2B5EF4-FFF2-40B4-BE49-F238E27FC236}">
                <a16:creationId xmlns:a16="http://schemas.microsoft.com/office/drawing/2014/main" id="{F9C2ECA4-869A-46F1-89F3-516ECAB268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Pijl: omlaag 4">
            <a:extLst>
              <a:ext uri="{FF2B5EF4-FFF2-40B4-BE49-F238E27FC236}">
                <a16:creationId xmlns:a16="http://schemas.microsoft.com/office/drawing/2014/main" id="{61C72B9B-014E-46B1-A0E4-B0CACBA06428}"/>
              </a:ext>
            </a:extLst>
          </p:cNvPr>
          <p:cNvSpPr/>
          <p:nvPr/>
        </p:nvSpPr>
        <p:spPr>
          <a:xfrm rot="3653776">
            <a:off x="9565392" y="1253007"/>
            <a:ext cx="457200" cy="2779776"/>
          </a:xfrm>
          <a:prstGeom prst="downArrow">
            <a:avLst>
              <a:gd name="adj1" fmla="val 50000"/>
              <a:gd name="adj2" fmla="val 86000"/>
            </a:avLst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Pijl: omlaag 7">
            <a:extLst>
              <a:ext uri="{FF2B5EF4-FFF2-40B4-BE49-F238E27FC236}">
                <a16:creationId xmlns:a16="http://schemas.microsoft.com/office/drawing/2014/main" id="{4C781B27-C1C9-4AC0-A7F4-D872A8D720B8}"/>
              </a:ext>
            </a:extLst>
          </p:cNvPr>
          <p:cNvSpPr/>
          <p:nvPr/>
        </p:nvSpPr>
        <p:spPr>
          <a:xfrm rot="3653776">
            <a:off x="8541834" y="-332717"/>
            <a:ext cx="457200" cy="2779776"/>
          </a:xfrm>
          <a:prstGeom prst="downArrow">
            <a:avLst>
              <a:gd name="adj1" fmla="val 50000"/>
              <a:gd name="adj2" fmla="val 86000"/>
            </a:avLst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B03E251-3E5F-45C1-B4C7-7F6E7288BB6E}"/>
              </a:ext>
            </a:extLst>
          </p:cNvPr>
          <p:cNvSpPr txBox="1"/>
          <p:nvPr/>
        </p:nvSpPr>
        <p:spPr>
          <a:xfrm>
            <a:off x="10374608" y="2458229"/>
            <a:ext cx="199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4 perspectieven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BD5FD08-4286-4FE6-BA6D-73CF5F3DD581}"/>
              </a:ext>
            </a:extLst>
          </p:cNvPr>
          <p:cNvSpPr txBox="1"/>
          <p:nvPr/>
        </p:nvSpPr>
        <p:spPr>
          <a:xfrm>
            <a:off x="9929382" y="604933"/>
            <a:ext cx="199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SLO-domeinen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D83C95D-4DE0-4A28-B647-BA3C4E165495}"/>
              </a:ext>
            </a:extLst>
          </p:cNvPr>
          <p:cNvSpPr txBox="1"/>
          <p:nvPr/>
        </p:nvSpPr>
        <p:spPr>
          <a:xfrm>
            <a:off x="388724" y="2621316"/>
            <a:ext cx="2651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thema’s; grote opdrachten</a:t>
            </a:r>
          </a:p>
        </p:txBody>
      </p:sp>
      <p:sp>
        <p:nvSpPr>
          <p:cNvPr id="12" name="Pijl: omlaag 11">
            <a:extLst>
              <a:ext uri="{FF2B5EF4-FFF2-40B4-BE49-F238E27FC236}">
                <a16:creationId xmlns:a16="http://schemas.microsoft.com/office/drawing/2014/main" id="{0194914C-E039-4CBD-88C3-C9B8034E18AA}"/>
              </a:ext>
            </a:extLst>
          </p:cNvPr>
          <p:cNvSpPr/>
          <p:nvPr/>
        </p:nvSpPr>
        <p:spPr>
          <a:xfrm rot="17455611">
            <a:off x="2515474" y="1253007"/>
            <a:ext cx="457200" cy="2779776"/>
          </a:xfrm>
          <a:prstGeom prst="downArrow">
            <a:avLst>
              <a:gd name="adj1" fmla="val 50000"/>
              <a:gd name="adj2" fmla="val 86000"/>
            </a:avLst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ECC39B9-BD40-4628-A041-B9AE1048BB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  <p:bldP spid="10" grpId="0"/>
      <p:bldP spid="11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29F83D2-6C54-4730-A788-0291F325A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570"/>
            <a:ext cx="10515600" cy="5451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Nieuw: </a:t>
            </a:r>
          </a:p>
          <a:p>
            <a:r>
              <a:rPr lang="nl-NL" sz="3200" dirty="0">
                <a:latin typeface="Arial" panose="020B0604020202020204" pitchFamily="34" charset="0"/>
                <a:cs typeface="Arial" panose="020B0604020202020204" pitchFamily="34" charset="0"/>
              </a:rPr>
              <a:t>Kennis over data</a:t>
            </a:r>
          </a:p>
          <a:p>
            <a:r>
              <a:rPr lang="nl-NL" sz="3200" dirty="0">
                <a:latin typeface="Arial" panose="020B0604020202020204" pitchFamily="34" charset="0"/>
                <a:cs typeface="Arial" panose="020B0604020202020204" pitchFamily="34" charset="0"/>
              </a:rPr>
              <a:t>Kennis over netwerken</a:t>
            </a:r>
          </a:p>
          <a:p>
            <a:r>
              <a:rPr lang="nl-NL" sz="3200" dirty="0">
                <a:latin typeface="Arial" panose="020B0604020202020204" pitchFamily="34" charset="0"/>
                <a:cs typeface="Arial" panose="020B0604020202020204" pitchFamily="34" charset="0"/>
              </a:rPr>
              <a:t>Meer aandacht voor veiligheid</a:t>
            </a:r>
          </a:p>
          <a:p>
            <a:r>
              <a:rPr lang="nl-NL" sz="3200" dirty="0">
                <a:latin typeface="Arial" panose="020B0604020202020204" pitchFamily="34" charset="0"/>
                <a:cs typeface="Arial" panose="020B0604020202020204" pitchFamily="34" charset="0"/>
              </a:rPr>
              <a:t>Digitale samenwerking</a:t>
            </a:r>
          </a:p>
          <a:p>
            <a:r>
              <a:rPr lang="nl-NL" sz="3200" dirty="0">
                <a:latin typeface="Arial" panose="020B0604020202020204" pitchFamily="34" charset="0"/>
                <a:cs typeface="Arial" panose="020B0604020202020204" pitchFamily="34" charset="0"/>
              </a:rPr>
              <a:t>Digitale economie; platformeconomie en digitale marketing</a:t>
            </a:r>
          </a:p>
          <a:p>
            <a:r>
              <a:rPr lang="nl-NL" sz="3200" dirty="0">
                <a:latin typeface="Arial" panose="020B0604020202020204" pitchFamily="34" charset="0"/>
                <a:cs typeface="Arial" panose="020B0604020202020204" pitchFamily="34" charset="0"/>
              </a:rPr>
              <a:t>Focus op creatieve toepassing</a:t>
            </a:r>
          </a:p>
          <a:p>
            <a:endParaRPr lang="nl-N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Gerelateerde afbeelding">
            <a:extLst>
              <a:ext uri="{FF2B5EF4-FFF2-40B4-BE49-F238E27FC236}">
                <a16:creationId xmlns:a16="http://schemas.microsoft.com/office/drawing/2014/main" id="{528EEB98-156B-4514-A201-823B99D04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r="2121"/>
          <a:stretch/>
        </p:blipFill>
        <p:spPr bwMode="auto">
          <a:xfrm>
            <a:off x="8160867" y="91451"/>
            <a:ext cx="1592733" cy="179024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D9937B0-6888-40DD-958A-5E0D1B506E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63" t="14694" r="44337" b="20272"/>
          <a:stretch/>
        </p:blipFill>
        <p:spPr>
          <a:xfrm>
            <a:off x="9907536" y="-24637"/>
            <a:ext cx="2284464" cy="19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12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03309FE2-2EDA-425E-8ABC-0CFC99E735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17" t="36551" r="46275" b="27075"/>
          <a:stretch/>
        </p:blipFill>
        <p:spPr>
          <a:xfrm>
            <a:off x="-220377" y="124327"/>
            <a:ext cx="12632754" cy="660934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6E5D6BE-4FC8-494E-ADEE-E5A7CD9A7B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80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03309FE2-2EDA-425E-8ABC-0CFC99E735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17" t="36551" r="46275" b="27075"/>
          <a:stretch/>
        </p:blipFill>
        <p:spPr>
          <a:xfrm>
            <a:off x="-220377" y="124327"/>
            <a:ext cx="12632754" cy="6609346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3A0329D9-44B5-48E1-8BA0-C4CB2A5D9581}"/>
              </a:ext>
            </a:extLst>
          </p:cNvPr>
          <p:cNvSpPr/>
          <p:nvPr/>
        </p:nvSpPr>
        <p:spPr>
          <a:xfrm>
            <a:off x="167951" y="419878"/>
            <a:ext cx="11681928" cy="300912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9B53E2C-6678-44FC-B224-D9CAAA31E5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44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64CEC-61E1-426C-9060-A5A04314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Tweesporen-aanpak (advies)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EFCD6A-6BCE-4CB1-8472-65BCAF7F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1. Specifieke inhoud; </a:t>
            </a:r>
            <a:r>
              <a:rPr lang="nl-NL" sz="4000" i="1" dirty="0">
                <a:latin typeface="Arial" panose="020B0604020202020204" pitchFamily="34" charset="0"/>
                <a:cs typeface="Arial" panose="020B0604020202020204" pitchFamily="34" charset="0"/>
              </a:rPr>
              <a:t>gespecialiseerde leerkrachten / docenten</a:t>
            </a:r>
          </a:p>
          <a:p>
            <a:pPr marL="0" indent="0">
              <a:buNone/>
            </a:pPr>
            <a:r>
              <a:rPr lang="nl-NL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2. Integraal, andere vakken; </a:t>
            </a:r>
            <a:r>
              <a:rPr lang="nl-NL" sz="4000" i="1" dirty="0">
                <a:latin typeface="Arial" panose="020B0604020202020204" pitchFamily="34" charset="0"/>
                <a:cs typeface="Arial" panose="020B0604020202020204" pitchFamily="34" charset="0"/>
              </a:rPr>
              <a:t>complementair</a:t>
            </a:r>
          </a:p>
          <a:p>
            <a:pPr marL="0" indent="0">
              <a:buNone/>
            </a:pPr>
            <a:endParaRPr lang="nl-NL" sz="4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CAE0D66-8777-4472-8190-7E45D3484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11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64CEC-61E1-426C-9060-A5A04314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Risico’s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EFCD6A-6BCE-4CB1-8472-65BCAF7F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Niveau </a:t>
            </a:r>
            <a:r>
              <a:rPr lang="nl-NL" sz="4000" i="1" dirty="0">
                <a:latin typeface="Arial" panose="020B0604020202020204" pitchFamily="34" charset="0"/>
                <a:cs typeface="Arial" panose="020B0604020202020204" pitchFamily="34" charset="0"/>
              </a:rPr>
              <a:t>huidige en toekomstige docenten / leerkrachten</a:t>
            </a:r>
          </a:p>
          <a:p>
            <a:r>
              <a:rPr lang="nl-NL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Eigenaarschap</a:t>
            </a:r>
            <a:r>
              <a:rPr lang="nl-NL" sz="4000" i="1" dirty="0">
                <a:latin typeface="Arial" panose="020B0604020202020204" pitchFamily="34" charset="0"/>
                <a:cs typeface="Arial" panose="020B0604020202020204" pitchFamily="34" charset="0"/>
              </a:rPr>
              <a:t>; integratie of niet?</a:t>
            </a:r>
          </a:p>
          <a:p>
            <a:r>
              <a:rPr lang="nl-NL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Overladenheid</a:t>
            </a:r>
          </a:p>
          <a:p>
            <a:r>
              <a:rPr lang="nl-NL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Voorwaarden</a:t>
            </a:r>
            <a:r>
              <a:rPr lang="nl-NL" sz="4000" i="1" dirty="0">
                <a:latin typeface="Arial" panose="020B0604020202020204" pitchFamily="34" charset="0"/>
                <a:cs typeface="Arial" panose="020B0604020202020204" pitchFamily="34" charset="0"/>
              </a:rPr>
              <a:t>, facilitering</a:t>
            </a:r>
          </a:p>
          <a:p>
            <a:pPr marL="0" indent="0">
              <a:buNone/>
            </a:pPr>
            <a:endParaRPr lang="nl-NL" sz="4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C3D2BFE-D5FC-4BC1-B50B-1D305A9D8D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79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64CEC-61E1-426C-9060-A5A04314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Adviezen van het ontwikkelteam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EFCD6A-6BCE-4CB1-8472-65BCAF7F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5756988"/>
          </a:xfrm>
        </p:spPr>
        <p:txBody>
          <a:bodyPr>
            <a:normAutofit/>
          </a:bodyPr>
          <a:lstStyle/>
          <a:p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Zorg voor </a:t>
            </a:r>
            <a:r>
              <a:rPr lang="nl-NL" sz="1800" b="1" dirty="0">
                <a:latin typeface="Arial" panose="020B0604020202020204" pitchFamily="34" charset="0"/>
                <a:cs typeface="Arial" panose="020B0604020202020204" pitchFamily="34" charset="0"/>
              </a:rPr>
              <a:t>facilitering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 in tijd, ondersteuning, scholing.</a:t>
            </a:r>
          </a:p>
          <a:p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Zorg ervoor dat het aanbod in bij- en nascholing aansluit op verschillende </a:t>
            </a:r>
            <a:r>
              <a:rPr lang="nl-NL" sz="1800" b="1" dirty="0">
                <a:latin typeface="Arial" panose="020B0604020202020204" pitchFamily="34" charset="0"/>
                <a:cs typeface="Arial" panose="020B0604020202020204" pitchFamily="34" charset="0"/>
              </a:rPr>
              <a:t>niveaus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sz="1800" b="1" dirty="0">
                <a:latin typeface="Arial" panose="020B0604020202020204" pitchFamily="34" charset="0"/>
                <a:cs typeface="Arial" panose="020B0604020202020204" pitchFamily="34" charset="0"/>
              </a:rPr>
              <a:t>behoeften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nl-NL" sz="1800" b="1" dirty="0">
                <a:latin typeface="Arial" panose="020B0604020202020204" pitchFamily="34" charset="0"/>
                <a:cs typeface="Arial" panose="020B0604020202020204" pitchFamily="34" charset="0"/>
              </a:rPr>
              <a:t>onderwijsvisies.</a:t>
            </a:r>
          </a:p>
          <a:p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Een </a:t>
            </a:r>
            <a:r>
              <a:rPr lang="nl-NL" sz="1800" b="1" dirty="0">
                <a:latin typeface="Arial" panose="020B0604020202020204" pitchFamily="34" charset="0"/>
                <a:cs typeface="Arial" panose="020B0604020202020204" pitchFamily="34" charset="0"/>
              </a:rPr>
              <a:t>actualisering van de kennisbases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nl-NL" sz="1800" dirty="0" err="1">
                <a:latin typeface="Arial" panose="020B0604020202020204" pitchFamily="34" charset="0"/>
                <a:cs typeface="Arial" panose="020B0604020202020204" pitchFamily="34" charset="0"/>
              </a:rPr>
              <a:t>pabo’s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 en lerarenopleidingen dienen aan te bieden, is noodzakelijk. </a:t>
            </a:r>
          </a:p>
          <a:p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Een </a:t>
            </a:r>
            <a:r>
              <a:rPr lang="nl-NL" sz="1800" b="1" dirty="0">
                <a:latin typeface="Arial" panose="020B0604020202020204" pitchFamily="34" charset="0"/>
                <a:cs typeface="Arial" panose="020B0604020202020204" pitchFamily="34" charset="0"/>
              </a:rPr>
              <a:t>gespecialiseerde (leraren-)opleiding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 rondom de kennis en vaardigheden vanuit DG is wenselijk.</a:t>
            </a:r>
          </a:p>
          <a:p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Formeer een landelijke </a:t>
            </a:r>
            <a:r>
              <a:rPr lang="nl-NL" sz="1800" b="1" dirty="0">
                <a:latin typeface="Arial" panose="020B0604020202020204" pitchFamily="34" charset="0"/>
                <a:cs typeface="Arial" panose="020B0604020202020204" pitchFamily="34" charset="0"/>
              </a:rPr>
              <a:t>netwerkorganisatie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 rondom DG.</a:t>
            </a:r>
          </a:p>
          <a:p>
            <a:r>
              <a:rPr lang="nl-NL" sz="1800" b="1" dirty="0">
                <a:latin typeface="Arial" panose="020B0604020202020204" pitchFamily="34" charset="0"/>
                <a:cs typeface="Arial" panose="020B0604020202020204" pitchFamily="34" charset="0"/>
              </a:rPr>
              <a:t>Werk samen 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op grote schaal: onderwijs, wetenschap, kennisinstellingen, bedrijfsleven en overheid.</a:t>
            </a:r>
          </a:p>
          <a:p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Bied het onderwijs de kans om volgens </a:t>
            </a:r>
            <a:r>
              <a:rPr lang="nl-NL" sz="1800" b="1" dirty="0">
                <a:latin typeface="Arial" panose="020B0604020202020204" pitchFamily="34" charset="0"/>
                <a:cs typeface="Arial" panose="020B0604020202020204" pitchFamily="34" charset="0"/>
              </a:rPr>
              <a:t>eigen visie 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vorm te geven aan DG. </a:t>
            </a:r>
          </a:p>
          <a:p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Zorg voor </a:t>
            </a:r>
            <a:r>
              <a:rPr lang="nl-NL" sz="1800" b="1" dirty="0">
                <a:latin typeface="Arial" panose="020B0604020202020204" pitchFamily="34" charset="0"/>
                <a:cs typeface="Arial" panose="020B0604020202020204" pitchFamily="34" charset="0"/>
              </a:rPr>
              <a:t>standaardisering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 in de vorm van kwaliteitseisen waaraan een </a:t>
            </a:r>
            <a:r>
              <a:rPr lang="nl-NL" sz="1800" b="1" dirty="0">
                <a:latin typeface="Arial" panose="020B0604020202020204" pitchFamily="34" charset="0"/>
                <a:cs typeface="Arial" panose="020B0604020202020204" pitchFamily="34" charset="0"/>
              </a:rPr>
              <a:t>toekomstbestendige infrastructuur 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voor onderwijsinstellingen zou moeten voldoen. Zorg hierbij voor </a:t>
            </a:r>
            <a:r>
              <a:rPr lang="nl-NL" sz="1800" b="1" dirty="0">
                <a:latin typeface="Arial" panose="020B0604020202020204" pitchFamily="34" charset="0"/>
                <a:cs typeface="Arial" panose="020B0604020202020204" pitchFamily="34" charset="0"/>
              </a:rPr>
              <a:t>facilitering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nl-NL" sz="1800" b="1" dirty="0">
                <a:latin typeface="Arial" panose="020B0604020202020204" pitchFamily="34" charset="0"/>
                <a:cs typeface="Arial" panose="020B0604020202020204" pitchFamily="34" charset="0"/>
              </a:rPr>
              <a:t>ondersteuning.</a:t>
            </a:r>
          </a:p>
          <a:p>
            <a:r>
              <a:rPr lang="nl-NL" sz="1800" b="1" dirty="0"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 snel en begin samen. </a:t>
            </a:r>
            <a:endParaRPr lang="nl-NL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C3D2BFE-D5FC-4BC1-B50B-1D305A9D8D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8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8C585-631B-46F6-9271-276C1679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Overzicht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66D50E-099B-41AA-91A7-A5D04457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Curriculum.nu, opdracht</a:t>
            </a: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Waarom digitale geletterdheid?</a:t>
            </a: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Van visie naar uitwerking</a:t>
            </a: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Tweesporen aanpak</a:t>
            </a: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Risico’s</a:t>
            </a: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Adviezen</a:t>
            </a: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Vraag</a:t>
            </a: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Contact 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29C8657-3CF0-4D9E-92FD-D80D63A7B0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06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64CEC-61E1-426C-9060-A5A04314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Vraag: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EFCD6A-6BCE-4CB1-8472-65BCAF7F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Tweesporen-aanpak</a:t>
            </a:r>
          </a:p>
          <a:p>
            <a:r>
              <a:rPr lang="nl-NL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Rol van informatica t.o.v. digitale geletterdheid?</a:t>
            </a:r>
          </a:p>
          <a:p>
            <a:r>
              <a:rPr lang="nl-NL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Bovenbouw vo; </a:t>
            </a:r>
            <a:r>
              <a:rPr lang="nl-NL" sz="4000" i="1" dirty="0">
                <a:latin typeface="Arial" panose="020B0604020202020204" pitchFamily="34" charset="0"/>
                <a:cs typeface="Arial" panose="020B0604020202020204" pitchFamily="34" charset="0"/>
              </a:rPr>
              <a:t>balans in creativiteit en vastgesteld programma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A46BBF3-D887-45E4-AE47-61DB8158A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65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016D1-BEE2-4D99-A502-4ACD8051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7090B3E-4AD9-4C2D-A009-6AB0536E3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44" r="9984" b="9986"/>
          <a:stretch/>
        </p:blipFill>
        <p:spPr>
          <a:xfrm>
            <a:off x="0" y="146538"/>
            <a:ext cx="12192000" cy="656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24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BE7A21-32EE-442B-92D9-F16278CB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11" y="12717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Meer weten? </a:t>
            </a:r>
          </a:p>
          <a:p>
            <a:pPr marL="0" indent="0">
              <a:buNone/>
            </a:pPr>
            <a:r>
              <a:rPr lang="nl-NL" sz="4400" b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k.buiter@o2g2.nl</a:t>
            </a:r>
            <a:r>
              <a:rPr lang="nl-NL" sz="4400" b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nl-NL" sz="4400" b="1" dirty="0">
                <a:latin typeface="Arial" panose="020B0604020202020204" pitchFamily="34" charset="0"/>
                <a:cs typeface="Arial" panose="020B0604020202020204" pitchFamily="34" charset="0"/>
              </a:rPr>
              <a:t>Curriculum.nu</a:t>
            </a:r>
          </a:p>
          <a:p>
            <a:pPr marL="0" indent="0">
              <a:buNone/>
            </a:pPr>
            <a:r>
              <a:rPr lang="nl-NL" sz="4400" b="1" dirty="0">
                <a:latin typeface="Arial" panose="020B0604020202020204" pitchFamily="34" charset="0"/>
                <a:cs typeface="Arial" panose="020B0604020202020204" pitchFamily="34" charset="0"/>
              </a:rPr>
              <a:t>Kennisnet</a:t>
            </a:r>
          </a:p>
          <a:p>
            <a:pPr marL="0" indent="0">
              <a:buNone/>
            </a:pPr>
            <a:r>
              <a:rPr lang="nl-NL" sz="4400" b="1" dirty="0">
                <a:latin typeface="Arial" panose="020B0604020202020204" pitchFamily="34" charset="0"/>
                <a:cs typeface="Arial" panose="020B0604020202020204" pitchFamily="34" charset="0"/>
              </a:rPr>
              <a:t>Mediawijzer.net</a:t>
            </a:r>
          </a:p>
          <a:p>
            <a:pPr marL="0" indent="0">
              <a:buNone/>
            </a:pPr>
            <a:r>
              <a:rPr lang="nl-NL" sz="4400" b="1" dirty="0">
                <a:latin typeface="Arial" panose="020B0604020202020204" pitchFamily="34" charset="0"/>
                <a:cs typeface="Arial" panose="020B0604020202020204" pitchFamily="34" charset="0"/>
              </a:rPr>
              <a:t>SLO, Curriculum van de toekomst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9523FF4-2DD2-4018-9A8D-22EA6E1A49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5367-845E-4AD7-9A1A-F256CB6B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Curriculum.nu, proces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C9C42B-569E-4566-9AAB-65671AF1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150 leraren en schoolleiders</a:t>
            </a:r>
          </a:p>
          <a:p>
            <a:pPr>
              <a:lnSpc>
                <a:spcPct val="100000"/>
              </a:lnSpc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Gewerkt aan de herziening van de inhoud van kerndoelen </a:t>
            </a:r>
          </a:p>
          <a:p>
            <a:pPr>
              <a:lnSpc>
                <a:spcPct val="100000"/>
              </a:lnSpc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Ontwikkelteams</a:t>
            </a:r>
          </a:p>
          <a:p>
            <a:pPr>
              <a:lnSpc>
                <a:spcPct val="100000"/>
              </a:lnSpc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Wetenschap, vakverenigingen, lerarenopleidingen, bedrijfsleven</a:t>
            </a:r>
          </a:p>
          <a:p>
            <a:pPr>
              <a:lnSpc>
                <a:spcPct val="100000"/>
              </a:lnSpc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Feedbackronden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B546656-55F8-49FA-AFF8-732D812D82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8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5367-845E-4AD7-9A1A-F256CB6B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Curriculum.nu, waarom?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C9C42B-569E-4566-9AAB-65671AF1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nl-NL" altLang="nl-NL" dirty="0">
                <a:latin typeface="Arial" panose="020B0604020202020204" pitchFamily="34" charset="0"/>
                <a:cs typeface="Arial" panose="020B0604020202020204" pitchFamily="34" charset="0"/>
              </a:rPr>
              <a:t>Vorige herziening kerndoelen; </a:t>
            </a:r>
            <a:r>
              <a:rPr lang="nl-NL" altLang="nl-NL" b="1" dirty="0">
                <a:latin typeface="Arial" panose="020B0604020202020204" pitchFamily="34" charset="0"/>
                <a:cs typeface="Arial" panose="020B0604020202020204" pitchFamily="34" charset="0"/>
              </a:rPr>
              <a:t>13 jaar </a:t>
            </a:r>
            <a:r>
              <a:rPr lang="nl-NL" altLang="nl-NL" dirty="0">
                <a:latin typeface="Arial" panose="020B0604020202020204" pitchFamily="34" charset="0"/>
                <a:cs typeface="Arial" panose="020B0604020202020204" pitchFamily="34" charset="0"/>
              </a:rPr>
              <a:t>geleden.</a:t>
            </a:r>
          </a:p>
          <a:p>
            <a:pPr>
              <a:lnSpc>
                <a:spcPct val="100000"/>
              </a:lnSpc>
            </a:pPr>
            <a:r>
              <a:rPr lang="nl-NL" altLang="nl-NL" dirty="0">
                <a:latin typeface="Arial" panose="020B0604020202020204" pitchFamily="34" charset="0"/>
                <a:cs typeface="Arial" panose="020B0604020202020204" pitchFamily="34" charset="0"/>
              </a:rPr>
              <a:t>Twee nieuwe leergebieden: </a:t>
            </a:r>
            <a:r>
              <a:rPr lang="nl-NL" altLang="nl-NL" b="1" dirty="0">
                <a:latin typeface="Arial" panose="020B0604020202020204" pitchFamily="34" charset="0"/>
                <a:cs typeface="Arial" panose="020B0604020202020204" pitchFamily="34" charset="0"/>
              </a:rPr>
              <a:t>Digitale geletterdheid en Burgerschap. </a:t>
            </a:r>
          </a:p>
          <a:p>
            <a:pPr>
              <a:lnSpc>
                <a:spcPct val="100000"/>
              </a:lnSpc>
            </a:pPr>
            <a:r>
              <a:rPr lang="nl-NL" altLang="nl-NL" dirty="0">
                <a:latin typeface="Arial" panose="020B0604020202020204" pitchFamily="34" charset="0"/>
                <a:cs typeface="Arial" panose="020B0604020202020204" pitchFamily="34" charset="0"/>
              </a:rPr>
              <a:t>Tussentijdse herzieningen zijn </a:t>
            </a:r>
            <a:r>
              <a:rPr lang="nl-NL" altLang="nl-NL" b="1" dirty="0">
                <a:latin typeface="Arial" panose="020B0604020202020204" pitchFamily="34" charset="0"/>
                <a:cs typeface="Arial" panose="020B0604020202020204" pitchFamily="34" charset="0"/>
              </a:rPr>
              <a:t>ad hoc en gefragmenteerd </a:t>
            </a:r>
            <a:r>
              <a:rPr lang="nl-NL" altLang="nl-NL" dirty="0">
                <a:latin typeface="Arial" panose="020B0604020202020204" pitchFamily="34" charset="0"/>
                <a:cs typeface="Arial" panose="020B0604020202020204" pitchFamily="34" charset="0"/>
              </a:rPr>
              <a:t>uitgevoerd (conclusie Onderwijsraad): samenhangende herziening van belang.</a:t>
            </a:r>
            <a:endParaRPr lang="nl-NL" altLang="nl-NL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altLang="nl-NL" dirty="0">
                <a:latin typeface="Arial" panose="020B0604020202020204" pitchFamily="34" charset="0"/>
                <a:cs typeface="Arial" panose="020B0604020202020204" pitchFamily="34" charset="0"/>
              </a:rPr>
              <a:t>Huidige kerndoelen </a:t>
            </a:r>
            <a:r>
              <a:rPr lang="nl-NL" altLang="nl-NL" b="1" dirty="0">
                <a:latin typeface="Arial" panose="020B0604020202020204" pitchFamily="34" charset="0"/>
                <a:cs typeface="Arial" panose="020B0604020202020204" pitchFamily="34" charset="0"/>
              </a:rPr>
              <a:t>PO en het VO zijn los van elkaar </a:t>
            </a:r>
            <a:r>
              <a:rPr lang="nl-NL" altLang="nl-NL" dirty="0">
                <a:latin typeface="Arial" panose="020B0604020202020204" pitchFamily="34" charset="0"/>
                <a:cs typeface="Arial" panose="020B0604020202020204" pitchFamily="34" charset="0"/>
              </a:rPr>
              <a:t>ontwikkeld: breuk in leerlijnen.</a:t>
            </a:r>
            <a:endParaRPr lang="nl-NL" altLang="nl-N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altLang="nl-NL" dirty="0">
                <a:latin typeface="Arial" panose="020B0604020202020204" pitchFamily="34" charset="0"/>
                <a:cs typeface="Arial" panose="020B0604020202020204" pitchFamily="34" charset="0"/>
              </a:rPr>
              <a:t>Huidige kerndoelen zijn </a:t>
            </a:r>
            <a:r>
              <a:rPr lang="nl-NL" altLang="nl-NL" b="1" dirty="0">
                <a:latin typeface="Arial" panose="020B0604020202020204" pitchFamily="34" charset="0"/>
                <a:cs typeface="Arial" panose="020B0604020202020204" pitchFamily="34" charset="0"/>
              </a:rPr>
              <a:t>vaag; </a:t>
            </a:r>
            <a:r>
              <a:rPr lang="nl-NL" altLang="nl-NL" dirty="0">
                <a:latin typeface="Arial" panose="020B0604020202020204" pitchFamily="34" charset="0"/>
                <a:cs typeface="Arial" panose="020B0604020202020204" pitchFamily="34" charset="0"/>
              </a:rPr>
              <a:t>voor het onderwijs minder bruikbaar (het onderwijs is in grote mate afhankelijk van lesmethodes). 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B546656-55F8-49FA-AFF8-732D812D82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2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77996-BF8F-49DE-A147-D1BE2A96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Opdracht: leerling staat centraal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860450-5B5C-4E30-8AD6-CD2CA826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NL" altLang="nl-NL" dirty="0">
                <a:latin typeface="Arial" panose="020B0604020202020204" pitchFamily="34" charset="0"/>
                <a:cs typeface="Arial" panose="020B0604020202020204" pitchFamily="34" charset="0"/>
              </a:rPr>
              <a:t>Een voorstel voor een nieuw curriculum; </a:t>
            </a:r>
            <a:r>
              <a:rPr lang="nl-NL" altLang="nl-NL" b="1" dirty="0">
                <a:latin typeface="Arial" panose="020B0604020202020204" pitchFamily="34" charset="0"/>
                <a:cs typeface="Arial" panose="020B0604020202020204" pitchFamily="34" charset="0"/>
              </a:rPr>
              <a:t>kennen en kunnen </a:t>
            </a:r>
            <a:endParaRPr lang="nl-NL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altLang="nl-NL" b="1" dirty="0">
                <a:latin typeface="Arial" panose="020B0604020202020204" pitchFamily="34" charset="0"/>
                <a:cs typeface="Arial" panose="020B0604020202020204" pitchFamily="34" charset="0"/>
              </a:rPr>
              <a:t>Samenhang</a:t>
            </a:r>
            <a:r>
              <a:rPr lang="nl-NL" altLang="nl-NL" dirty="0">
                <a:latin typeface="Arial" panose="020B0604020202020204" pitchFamily="34" charset="0"/>
                <a:cs typeface="Arial" panose="020B0604020202020204" pitchFamily="34" charset="0"/>
              </a:rPr>
              <a:t> in de onderwijsinhoud </a:t>
            </a:r>
          </a:p>
          <a:p>
            <a:pPr>
              <a:lnSpc>
                <a:spcPct val="100000"/>
              </a:lnSpc>
            </a:pPr>
            <a:r>
              <a:rPr lang="nl-NL" altLang="nl-NL" b="1" dirty="0">
                <a:latin typeface="Arial" panose="020B0604020202020204" pitchFamily="34" charset="0"/>
                <a:cs typeface="Arial" panose="020B0604020202020204" pitchFamily="34" charset="0"/>
              </a:rPr>
              <a:t>Doorlopende leerlijnen</a:t>
            </a:r>
          </a:p>
          <a:p>
            <a:pPr>
              <a:lnSpc>
                <a:spcPct val="100000"/>
              </a:lnSpc>
            </a:pPr>
            <a:r>
              <a:rPr lang="nl-NL" altLang="nl-NL" b="1" dirty="0">
                <a:latin typeface="Arial" panose="020B0604020202020204" pitchFamily="34" charset="0"/>
                <a:cs typeface="Arial" panose="020B0604020202020204" pitchFamily="34" charset="0"/>
              </a:rPr>
              <a:t>Overladenheid</a:t>
            </a:r>
            <a:r>
              <a:rPr lang="nl-NL" alt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nl-NL" b="1" dirty="0">
                <a:latin typeface="Arial" panose="020B0604020202020204" pitchFamily="34" charset="0"/>
                <a:cs typeface="Arial" panose="020B0604020202020204" pitchFamily="34" charset="0"/>
              </a:rPr>
              <a:t>voor de leerling terugdringen</a:t>
            </a:r>
          </a:p>
          <a:p>
            <a:pPr>
              <a:lnSpc>
                <a:spcPct val="100000"/>
              </a:lnSpc>
            </a:pPr>
            <a:r>
              <a:rPr lang="nl-NL" altLang="nl-NL" b="1" dirty="0">
                <a:latin typeface="Arial" panose="020B0604020202020204" pitchFamily="34" charset="0"/>
                <a:cs typeface="Arial" panose="020B0604020202020204" pitchFamily="34" charset="0"/>
              </a:rPr>
              <a:t>De kern omschrijven; ruimte voor eigen invulling van scholen</a:t>
            </a:r>
          </a:p>
          <a:p>
            <a:pPr>
              <a:lnSpc>
                <a:spcPct val="100000"/>
              </a:lnSpc>
            </a:pPr>
            <a:r>
              <a:rPr lang="nl-NL" altLang="nl-NL" b="1" dirty="0">
                <a:latin typeface="Arial" panose="020B0604020202020204" pitchFamily="34" charset="0"/>
                <a:cs typeface="Arial" panose="020B0604020202020204" pitchFamily="34" charset="0"/>
              </a:rPr>
              <a:t>Balans</a:t>
            </a:r>
            <a:r>
              <a:rPr lang="nl-NL" alt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nl-NL" b="1" dirty="0">
                <a:latin typeface="Arial" panose="020B0604020202020204" pitchFamily="34" charset="0"/>
                <a:cs typeface="Arial" panose="020B0604020202020204" pitchFamily="34" charset="0"/>
              </a:rPr>
              <a:t>in hoofddoelen van het onderwijs </a:t>
            </a:r>
            <a:r>
              <a:rPr lang="nl-NL" altLang="nl-NL" sz="1400" dirty="0">
                <a:latin typeface="Arial" panose="020B0604020202020204" pitchFamily="34" charset="0"/>
                <a:cs typeface="Arial" panose="020B0604020202020204" pitchFamily="34" charset="0"/>
              </a:rPr>
              <a:t>(kwalificatie, socialisatie en persoonsvorming)</a:t>
            </a:r>
            <a:endParaRPr lang="nl-NL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6D734C6-E527-4C0B-92CF-CCA2EA8AB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5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D3E0B-0788-4865-9732-29FCFB78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Niveau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208A5E-E646-481E-85DB-D8A4FE9C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nl-NL" dirty="0">
                <a:solidFill>
                  <a:srgbClr val="C700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SUPRA: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internationaal - verdragen en vergelijkingen</a:t>
            </a:r>
          </a:p>
          <a:p>
            <a:pPr>
              <a:buNone/>
              <a:defRPr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NL" i="1" dirty="0">
                <a:latin typeface="Arial" panose="020B0604020202020204" pitchFamily="34" charset="0"/>
                <a:cs typeface="Arial" panose="020B0604020202020204" pitchFamily="34" charset="0"/>
              </a:rPr>
              <a:t>(bijv. Bologna, Lissabon, ERK, PISA/TIMSS)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nl-NL" dirty="0">
                <a:solidFill>
                  <a:srgbClr val="C700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: landelijk - kaders	</a:t>
            </a:r>
          </a:p>
          <a:p>
            <a:pPr marL="0" indent="0">
              <a:buNone/>
              <a:defRPr/>
            </a:pPr>
            <a:r>
              <a:rPr lang="nl-NL" i="1" dirty="0">
                <a:latin typeface="Arial" panose="020B0604020202020204" pitchFamily="34" charset="0"/>
                <a:cs typeface="Arial" panose="020B0604020202020204" pitchFamily="34" charset="0"/>
              </a:rPr>
              <a:t>  (bijv. kerndoelen, eindtermen, examenprogramma</a:t>
            </a:r>
            <a:r>
              <a:rPr lang="nl-NL" altLang="nl-NL" i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nl-NL" i="1" dirty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nl-NL" dirty="0">
                <a:solidFill>
                  <a:srgbClr val="C700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: school/instituut/opleiding - in- en aanvulling door de school</a:t>
            </a:r>
          </a:p>
          <a:p>
            <a:pPr>
              <a:buNone/>
              <a:defRPr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NL" i="1" dirty="0">
                <a:latin typeface="Arial" panose="020B0604020202020204" pitchFamily="34" charset="0"/>
                <a:cs typeface="Arial" panose="020B0604020202020204" pitchFamily="34" charset="0"/>
              </a:rPr>
              <a:t>(school-leerplan, opleidingsprogramma)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nl-NL" dirty="0">
                <a:solidFill>
                  <a:srgbClr val="C700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: klas, groep, docent</a:t>
            </a:r>
          </a:p>
          <a:p>
            <a:pPr>
              <a:buNone/>
              <a:defRPr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NL" i="1" dirty="0">
                <a:latin typeface="Arial" panose="020B0604020202020204" pitchFamily="34" charset="0"/>
                <a:cs typeface="Arial" panose="020B0604020202020204" pitchFamily="34" charset="0"/>
              </a:rPr>
              <a:t>(les, lessenreeks, module, lesmateriaal, schoolboek, methode)</a:t>
            </a:r>
          </a:p>
          <a:p>
            <a:pPr>
              <a:defRPr/>
            </a:pPr>
            <a:r>
              <a:rPr lang="nl-NL" dirty="0">
                <a:solidFill>
                  <a:srgbClr val="C700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: leerling, individu</a:t>
            </a:r>
          </a:p>
          <a:p>
            <a:pPr>
              <a:buNone/>
              <a:defRPr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NL" i="1" dirty="0">
                <a:latin typeface="Arial" panose="020B0604020202020204" pitchFamily="34" charset="0"/>
                <a:cs typeface="Arial" panose="020B0604020202020204" pitchFamily="34" charset="0"/>
              </a:rPr>
              <a:t>(persoonlijke leerplan, individuele leerroutes; vgl. leven lang leren)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ECC89CC-4961-4582-850B-9E1B54C17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-1879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5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D3E0B-0788-4865-9732-29FCFB78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Niveau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208A5E-E646-481E-85DB-D8A4FE9C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SUPRA: internationaal - verdragen en vergelijkingen</a:t>
            </a:r>
          </a:p>
          <a:p>
            <a:pPr>
              <a:buNone/>
              <a:defRPr/>
            </a:pPr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NL" i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(bijv. Bologna, Lissabon, ERK, PISA/TIMSS)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nl-NL" dirty="0">
                <a:solidFill>
                  <a:srgbClr val="C700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: landelijk - kaders	</a:t>
            </a:r>
          </a:p>
          <a:p>
            <a:pPr marL="0" indent="0">
              <a:buNone/>
              <a:defRPr/>
            </a:pPr>
            <a:r>
              <a:rPr lang="nl-NL" i="1" dirty="0">
                <a:latin typeface="Arial" panose="020B0604020202020204" pitchFamily="34" charset="0"/>
                <a:cs typeface="Arial" panose="020B0604020202020204" pitchFamily="34" charset="0"/>
              </a:rPr>
              <a:t>  (bijv. kerndoelen, eindtermen, examenprogramma</a:t>
            </a:r>
            <a:r>
              <a:rPr lang="nl-NL" altLang="nl-NL" i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nl-NL" i="1" dirty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MESO: school/instituut/opleiding - in- en aanvulling door de school</a:t>
            </a:r>
          </a:p>
          <a:p>
            <a:pPr>
              <a:buNone/>
              <a:defRPr/>
            </a:pPr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NL" i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(school-leerplan, opleidingsprogramma)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MICRO: klas, groep, docent</a:t>
            </a:r>
          </a:p>
          <a:p>
            <a:pPr>
              <a:buNone/>
              <a:defRPr/>
            </a:pPr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NL" i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(les, lessenreeks, module, lesmateriaal, schoolboek, methode)</a:t>
            </a:r>
          </a:p>
          <a:p>
            <a:pPr>
              <a:defRPr/>
            </a:pPr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NANO: leerling, individu</a:t>
            </a:r>
          </a:p>
          <a:p>
            <a:pPr>
              <a:buNone/>
              <a:defRPr/>
            </a:pPr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NL" i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(persoonlijke leerplan, individuele leerroutes; vgl. leven lang leren)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7F33407-F136-46E8-86AA-CD674B664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7452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1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77996-BF8F-49DE-A147-D1BE2A96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Fasen: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860450-5B5C-4E30-8AD6-CD2CA826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NL" altLang="nl-NL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Onderbouw, middenbouw po; </a:t>
            </a:r>
            <a:r>
              <a:rPr lang="nl-NL" altLang="nl-NL" sz="3600" i="1" dirty="0">
                <a:latin typeface="Arial" panose="020B0604020202020204" pitchFamily="34" charset="0"/>
                <a:cs typeface="Arial" panose="020B0604020202020204" pitchFamily="34" charset="0"/>
              </a:rPr>
              <a:t>groep 1 – 4</a:t>
            </a:r>
          </a:p>
          <a:p>
            <a:pPr>
              <a:lnSpc>
                <a:spcPct val="100000"/>
              </a:lnSpc>
            </a:pPr>
            <a:r>
              <a:rPr lang="nl-NL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Middenbouw, bovenbouw po; </a:t>
            </a:r>
            <a:r>
              <a:rPr lang="nl-NL" sz="3600" i="1" dirty="0">
                <a:latin typeface="Arial" panose="020B0604020202020204" pitchFamily="34" charset="0"/>
                <a:cs typeface="Arial" panose="020B0604020202020204" pitchFamily="34" charset="0"/>
              </a:rPr>
              <a:t>groep 5 – 8</a:t>
            </a:r>
          </a:p>
          <a:p>
            <a:pPr>
              <a:lnSpc>
                <a:spcPct val="100000"/>
              </a:lnSpc>
            </a:pPr>
            <a:r>
              <a:rPr lang="nl-NL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Vo onderbouw</a:t>
            </a:r>
          </a:p>
          <a:p>
            <a:pPr>
              <a:lnSpc>
                <a:spcPct val="100000"/>
              </a:lnSpc>
            </a:pPr>
            <a:r>
              <a:rPr lang="nl-NL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Vo bovenbouw; advies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372BA30-A2B4-49CE-8DB6-D608B94AD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0" b="34503"/>
          <a:stretch/>
        </p:blipFill>
        <p:spPr>
          <a:xfrm>
            <a:off x="9947425" y="7452"/>
            <a:ext cx="2102231" cy="3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9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31254</TotalTime>
  <Words>629</Words>
  <Application>Microsoft Office PowerPoint</Application>
  <PresentationFormat>Breedbeeld</PresentationFormat>
  <Paragraphs>126</Paragraphs>
  <Slides>32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Kantoorthema</vt:lpstr>
      <vt:lpstr>DIGITALE GELETTERDHEID</vt:lpstr>
      <vt:lpstr>DIGITALE GELETTERDHEID KOEN BUITER</vt:lpstr>
      <vt:lpstr>Overzicht</vt:lpstr>
      <vt:lpstr>Curriculum.nu, proces </vt:lpstr>
      <vt:lpstr>Curriculum.nu, waarom? </vt:lpstr>
      <vt:lpstr>Opdracht: leerling staat centraal</vt:lpstr>
      <vt:lpstr>Niveau</vt:lpstr>
      <vt:lpstr>Niveau</vt:lpstr>
      <vt:lpstr>Fasen: </vt:lpstr>
      <vt:lpstr>Kort: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Visie</vt:lpstr>
      <vt:lpstr>PowerPoint-presentatie</vt:lpstr>
      <vt:lpstr>PowerPoint-presentatie</vt:lpstr>
      <vt:lpstr>PowerPoint-presentatie</vt:lpstr>
      <vt:lpstr>PowerPoint-presentatie</vt:lpstr>
      <vt:lpstr>Tweesporen-aanpak (advies)</vt:lpstr>
      <vt:lpstr>Risico’s</vt:lpstr>
      <vt:lpstr>Adviezen van het ontwikkelteam</vt:lpstr>
      <vt:lpstr>Vraag: 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Digitale Geletterdheid O2G2</dc:title>
  <dc:creator>Koen  Buiter</dc:creator>
  <cp:lastModifiedBy>Koen  Buiter</cp:lastModifiedBy>
  <cp:revision>135</cp:revision>
  <dcterms:created xsi:type="dcterms:W3CDTF">2016-12-22T13:23:42Z</dcterms:created>
  <dcterms:modified xsi:type="dcterms:W3CDTF">2019-11-07T09:01:59Z</dcterms:modified>
</cp:coreProperties>
</file>