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4"/>
  </p:notesMasterIdLst>
  <p:sldIdLst>
    <p:sldId id="256" r:id="rId2"/>
    <p:sldId id="258" r:id="rId3"/>
    <p:sldId id="273" r:id="rId4"/>
    <p:sldId id="272" r:id="rId5"/>
    <p:sldId id="274" r:id="rId6"/>
    <p:sldId id="275" r:id="rId7"/>
    <p:sldId id="281" r:id="rId8"/>
    <p:sldId id="279" r:id="rId9"/>
    <p:sldId id="277" r:id="rId10"/>
    <p:sldId id="278" r:id="rId11"/>
    <p:sldId id="276" r:id="rId12"/>
    <p:sldId id="283" r:id="rId13"/>
    <p:sldId id="284" r:id="rId14"/>
    <p:sldId id="280" r:id="rId15"/>
    <p:sldId id="282" r:id="rId16"/>
    <p:sldId id="268" r:id="rId17"/>
    <p:sldId id="316" r:id="rId18"/>
    <p:sldId id="315" r:id="rId19"/>
    <p:sldId id="314" r:id="rId20"/>
    <p:sldId id="313" r:id="rId21"/>
    <p:sldId id="317" r:id="rId22"/>
    <p:sldId id="312" r:id="rId23"/>
    <p:sldId id="311" r:id="rId24"/>
    <p:sldId id="318" r:id="rId25"/>
    <p:sldId id="319" r:id="rId26"/>
    <p:sldId id="320" r:id="rId27"/>
    <p:sldId id="308" r:id="rId28"/>
    <p:sldId id="306" r:id="rId29"/>
    <p:sldId id="304" r:id="rId30"/>
    <p:sldId id="305" r:id="rId31"/>
    <p:sldId id="302" r:id="rId32"/>
    <p:sldId id="30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A9009-E679-2218-6404-0CF38A481C92}" v="58" dt="2021-05-18T13:30:13.553"/>
    <p1510:client id="{6DC7C89F-B05F-2000-B465-E804545C1C25}" v="735" dt="2021-05-17T12:48:00.955"/>
    <p1510:client id="{6E3EA695-204A-477F-98BE-11B887E40011}" v="1195" dt="2021-05-18T13:24:28.490"/>
    <p1510:client id="{BCAD5B96-5384-4ACE-A52E-225EBC275114}" v="1491" dt="2021-06-15T10:43:28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/>
    <p:restoredTop sz="94684"/>
  </p:normalViewPr>
  <p:slideViewPr>
    <p:cSldViewPr snapToGrid="0">
      <p:cViewPr varScale="1">
        <p:scale>
          <a:sx n="106" d="100"/>
          <a:sy n="106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7E41-C61B-4CCA-A496-26D03B0A7D4E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E905E-E580-4DEB-BD26-792D189645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04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697-DF32-6C47-9E83-E6CC54F13BAA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5BA-FB52-9847-81A9-9D50D33900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68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697-DF32-6C47-9E83-E6CC54F13BAA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5BA-FB52-9847-81A9-9D50D33900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45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697-DF32-6C47-9E83-E6CC54F13BAA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5BA-FB52-9847-81A9-9D50D33900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08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697-DF32-6C47-9E83-E6CC54F13BAA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5BA-FB52-9847-81A9-9D50D33900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9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697-DF32-6C47-9E83-E6CC54F13BAA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5BA-FB52-9847-81A9-9D50D33900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23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697-DF32-6C47-9E83-E6CC54F13BAA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5BA-FB52-9847-81A9-9D50D33900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01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697-DF32-6C47-9E83-E6CC54F13BAA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5BA-FB52-9847-81A9-9D50D33900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834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697-DF32-6C47-9E83-E6CC54F13BAA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5BA-FB52-9847-81A9-9D50D33900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391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697-DF32-6C47-9E83-E6CC54F13BAA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5BA-FB52-9847-81A9-9D50D33900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72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697-DF32-6C47-9E83-E6CC54F13BAA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5BA-FB52-9847-81A9-9D50D33900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C697-DF32-6C47-9E83-E6CC54F13BAA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C5BA-FB52-9847-81A9-9D50D33900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4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C697-DF32-6C47-9E83-E6CC54F13BAA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C5BA-FB52-9847-81A9-9D50D33900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12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renskeweeda@informatica-actief.nl" TargetMode="External"/><Relationship Id="rId7" Type="http://schemas.openxmlformats.org/officeDocument/2006/relationships/image" Target="../media/image9.png"/><Relationship Id="rId2" Type="http://schemas.openxmlformats.org/officeDocument/2006/relationships/hyperlink" Target="mailto:paulbergervoet@informatica-actief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481A7-B84A-5643-A295-EE5A6FE9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8468"/>
            <a:ext cx="9144000" cy="1097378"/>
          </a:xfrm>
        </p:spPr>
        <p:txBody>
          <a:bodyPr>
            <a:normAutofit fontScale="90000"/>
          </a:bodyPr>
          <a:lstStyle/>
          <a:p>
            <a:r>
              <a:rPr lang="nl-NL" b="1" dirty="0">
                <a:latin typeface="Trebuchet MS" panose="020B0703020202090204" pitchFamily="34" charset="0"/>
              </a:rPr>
              <a:t>Keuzethema Algoritmiek 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BA5C633-5D01-C341-BB4C-FA9DB4BC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6832"/>
            <a:ext cx="9144000" cy="1767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dirty="0"/>
              <a:t>Workshop op de </a:t>
            </a:r>
            <a:r>
              <a:rPr lang="nl-NL" sz="2800" dirty="0" err="1"/>
              <a:t>i&amp;i-conferentie</a:t>
            </a:r>
            <a:r>
              <a:rPr lang="nl-NL" sz="2800" dirty="0"/>
              <a:t> 2022</a:t>
            </a:r>
          </a:p>
          <a:p>
            <a:r>
              <a:rPr lang="nl-NL" sz="2800" dirty="0"/>
              <a:t>Paul Bergervoet en Renske Weeda – Informatica-actief</a:t>
            </a:r>
          </a:p>
          <a:p>
            <a:r>
              <a:rPr lang="nl-NL" sz="2800" dirty="0"/>
              <a:t>10 november 2022</a:t>
            </a:r>
          </a:p>
          <a:p>
            <a:endParaRPr lang="nl-NL" sz="2800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47C152FA-0D3C-244C-B03F-0FE377476AAE}"/>
              </a:ext>
            </a:extLst>
          </p:cNvPr>
          <p:cNvGrpSpPr/>
          <p:nvPr/>
        </p:nvGrpSpPr>
        <p:grpSpPr>
          <a:xfrm>
            <a:off x="-6111" y="-30922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70F5DFB3-21DA-624A-AC5B-87C017FC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802477BF-F421-0A49-9BD7-7C81C92CB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55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Coderen? (vervolg)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26632"/>
            <a:ext cx="6821774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Wat we wel doen: </a:t>
            </a:r>
          </a:p>
          <a:p>
            <a:pPr>
              <a:spcBef>
                <a:spcPts val="200"/>
              </a:spcBef>
            </a:pPr>
            <a:r>
              <a:rPr lang="nl-NL" dirty="0">
                <a:cs typeface="Calibri"/>
              </a:rPr>
              <a:t>natuurlijke taal, </a:t>
            </a:r>
          </a:p>
          <a:p>
            <a:pPr>
              <a:spcBef>
                <a:spcPts val="200"/>
              </a:spcBef>
            </a:pPr>
            <a:r>
              <a:rPr lang="nl-NL" dirty="0">
                <a:cs typeface="Calibri"/>
              </a:rPr>
              <a:t>stroomdiagrammen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Dichtst bij programmeertaal staan de opdrachten waarin leerlingen een ‘precies’ stroomdiagram maken </a:t>
            </a:r>
            <a:br>
              <a:rPr lang="nl-NL" dirty="0">
                <a:cs typeface="Calibri"/>
              </a:rPr>
            </a:br>
            <a:r>
              <a:rPr lang="nl-NL" dirty="0">
                <a:cs typeface="Calibri"/>
              </a:rPr>
              <a:t>(daarin precies een index aangeven: ‘lijst[0]’ </a:t>
            </a:r>
            <a:r>
              <a:rPr lang="nl-NL" dirty="0" err="1">
                <a:cs typeface="Calibri"/>
              </a:rPr>
              <a:t>ipv</a:t>
            </a:r>
            <a:r>
              <a:rPr lang="nl-NL" dirty="0">
                <a:cs typeface="Calibri"/>
              </a:rPr>
              <a:t> ‘voorste’)</a:t>
            </a: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pic>
        <p:nvPicPr>
          <p:cNvPr id="8" name="Afbeelding 7">
            <a:extLst>
              <a:ext uri="{FF2B5EF4-FFF2-40B4-BE49-F238E27FC236}">
                <a16:creationId xmlns:a16="http://schemas.microsoft.com/office/drawing/2014/main" id="{77A0A0F4-C6B9-04C2-4F03-20CF7C91F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679" y="2222697"/>
            <a:ext cx="3454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8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Onderwerpen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1"/>
            <a:ext cx="10515600" cy="39790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Inleiding</a:t>
            </a:r>
            <a:r>
              <a:rPr lang="nl-NL" dirty="0">
                <a:cs typeface="Calibri"/>
              </a:rPr>
              <a:t>, met herhaling en intro-probleem (</a:t>
            </a:r>
            <a:r>
              <a:rPr lang="nl-NL" i="1" dirty="0">
                <a:cs typeface="Calibri"/>
              </a:rPr>
              <a:t>string matching Horspool</a:t>
            </a:r>
            <a:r>
              <a:rPr lang="nl-NL" dirty="0">
                <a:cs typeface="Calibri"/>
              </a:rPr>
              <a:t>)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Zoeken</a:t>
            </a:r>
            <a:r>
              <a:rPr lang="nl-NL" dirty="0">
                <a:cs typeface="Calibri"/>
              </a:rPr>
              <a:t>: </a:t>
            </a:r>
            <a:r>
              <a:rPr lang="nl-NL" i="1" dirty="0">
                <a:cs typeface="Calibri"/>
              </a:rPr>
              <a:t>lineair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vs</a:t>
            </a:r>
            <a:r>
              <a:rPr lang="nl-NL" dirty="0">
                <a:cs typeface="Calibri"/>
              </a:rPr>
              <a:t>, </a:t>
            </a:r>
            <a:r>
              <a:rPr lang="nl-NL" i="1" dirty="0">
                <a:cs typeface="Calibri"/>
              </a:rPr>
              <a:t>binair</a:t>
            </a:r>
            <a:r>
              <a:rPr lang="nl-NL" dirty="0">
                <a:cs typeface="Calibri"/>
              </a:rPr>
              <a:t>, </a:t>
            </a:r>
            <a:r>
              <a:rPr lang="nl-NL" i="1" dirty="0">
                <a:cs typeface="Calibri"/>
              </a:rPr>
              <a:t>zoekbomen</a:t>
            </a:r>
            <a:r>
              <a:rPr lang="nl-NL" dirty="0">
                <a:cs typeface="Calibri"/>
              </a:rPr>
              <a:t>, (verdieping: </a:t>
            </a:r>
            <a:r>
              <a:rPr lang="nl-NL" i="1" dirty="0" err="1">
                <a:cs typeface="Calibri"/>
              </a:rPr>
              <a:t>hash</a:t>
            </a:r>
            <a:r>
              <a:rPr lang="nl-NL" i="1" dirty="0">
                <a:cs typeface="Calibri"/>
              </a:rPr>
              <a:t> </a:t>
            </a:r>
            <a:r>
              <a:rPr lang="nl-NL" i="1" dirty="0" err="1">
                <a:cs typeface="Calibri"/>
              </a:rPr>
              <a:t>table</a:t>
            </a:r>
            <a:r>
              <a:rPr lang="nl-NL" dirty="0">
                <a:cs typeface="Calibri"/>
              </a:rPr>
              <a:t>) Strategieën bij zoeken, </a:t>
            </a:r>
            <a:r>
              <a:rPr lang="nl-NL" i="1" dirty="0">
                <a:cs typeface="Calibri"/>
              </a:rPr>
              <a:t>verdeel &amp; heers</a:t>
            </a:r>
            <a:r>
              <a:rPr lang="nl-NL" dirty="0">
                <a:cs typeface="Calibri"/>
              </a:rPr>
              <a:t>. Complexiteiten </a:t>
            </a:r>
            <a:r>
              <a:rPr lang="nl-NL" i="1" dirty="0">
                <a:cs typeface="Calibri"/>
              </a:rPr>
              <a:t>log(n)</a:t>
            </a:r>
            <a:r>
              <a:rPr lang="nl-NL" dirty="0">
                <a:cs typeface="Calibri"/>
              </a:rPr>
              <a:t> en </a:t>
            </a:r>
            <a:r>
              <a:rPr lang="nl-NL" i="1" dirty="0">
                <a:cs typeface="Calibri"/>
              </a:rPr>
              <a:t>n</a:t>
            </a:r>
            <a:r>
              <a:rPr lang="nl-NL" dirty="0">
                <a:cs typeface="Calibri"/>
              </a:rPr>
              <a:t>.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Sorteren:</a:t>
            </a:r>
            <a:r>
              <a:rPr lang="nl-NL" dirty="0">
                <a:cs typeface="Calibri"/>
              </a:rPr>
              <a:t> Verschillende algoritmen </a:t>
            </a:r>
            <a:r>
              <a:rPr lang="nl-NL" i="1" dirty="0">
                <a:cs typeface="Calibri"/>
              </a:rPr>
              <a:t>vergelijken</a:t>
            </a:r>
            <a:r>
              <a:rPr lang="nl-NL" dirty="0">
                <a:cs typeface="Calibri"/>
              </a:rPr>
              <a:t>, complexiteit </a:t>
            </a:r>
            <a:r>
              <a:rPr lang="nl-NL" i="1" dirty="0">
                <a:cs typeface="Calibri"/>
              </a:rPr>
              <a:t>n</a:t>
            </a:r>
            <a:r>
              <a:rPr lang="nl-NL" i="1" baseline="30000" dirty="0">
                <a:cs typeface="Calibri"/>
              </a:rPr>
              <a:t>2</a:t>
            </a:r>
            <a:r>
              <a:rPr lang="nl-NL" dirty="0">
                <a:cs typeface="Calibri"/>
              </a:rPr>
              <a:t> en </a:t>
            </a:r>
            <a:r>
              <a:rPr lang="nl-NL" i="1" dirty="0">
                <a:cs typeface="Calibri"/>
              </a:rPr>
              <a:t>n*</a:t>
            </a:r>
            <a:r>
              <a:rPr lang="nl-NL" i="1" dirty="0" err="1">
                <a:cs typeface="Calibri"/>
              </a:rPr>
              <a:t>lg</a:t>
            </a:r>
            <a:r>
              <a:rPr lang="nl-NL" i="1" dirty="0">
                <a:cs typeface="Calibri"/>
              </a:rPr>
              <a:t>(n)</a:t>
            </a:r>
            <a:r>
              <a:rPr lang="nl-NL" dirty="0">
                <a:cs typeface="Calibri"/>
              </a:rPr>
              <a:t>. Niveaus in uitwerking.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 err="1">
                <a:cs typeface="Calibri"/>
              </a:rPr>
              <a:t>Grafen</a:t>
            </a:r>
            <a:r>
              <a:rPr lang="nl-NL" dirty="0">
                <a:cs typeface="Calibri"/>
              </a:rPr>
              <a:t>: </a:t>
            </a:r>
            <a:r>
              <a:rPr lang="nl-NL" i="1" dirty="0">
                <a:cs typeface="Calibri"/>
              </a:rPr>
              <a:t>minimale opspannende boom</a:t>
            </a:r>
            <a:r>
              <a:rPr lang="nl-NL" dirty="0">
                <a:cs typeface="Calibri"/>
              </a:rPr>
              <a:t>: voorbeeld van </a:t>
            </a:r>
            <a:r>
              <a:rPr lang="nl-NL" i="1" dirty="0">
                <a:cs typeface="Calibri"/>
              </a:rPr>
              <a:t>subset-probleem</a:t>
            </a:r>
            <a:r>
              <a:rPr lang="nl-NL" dirty="0">
                <a:cs typeface="Calibri"/>
              </a:rPr>
              <a:t> (brute kracht is </a:t>
            </a:r>
            <a:r>
              <a:rPr lang="nl-NL" i="1" dirty="0">
                <a:cs typeface="Calibri"/>
              </a:rPr>
              <a:t>2</a:t>
            </a:r>
            <a:r>
              <a:rPr lang="nl-NL" i="1" baseline="30000" dirty="0">
                <a:cs typeface="Calibri"/>
              </a:rPr>
              <a:t>n</a:t>
            </a:r>
            <a:r>
              <a:rPr lang="nl-NL" dirty="0">
                <a:cs typeface="Calibri"/>
              </a:rPr>
              <a:t>). </a:t>
            </a:r>
            <a:r>
              <a:rPr lang="nl-NL" i="1" dirty="0">
                <a:cs typeface="Calibri"/>
              </a:rPr>
              <a:t>Gretige</a:t>
            </a:r>
            <a:r>
              <a:rPr lang="nl-NL" dirty="0">
                <a:cs typeface="Calibri"/>
              </a:rPr>
              <a:t> (</a:t>
            </a:r>
            <a:r>
              <a:rPr lang="nl-NL" dirty="0" err="1">
                <a:cs typeface="Calibri"/>
              </a:rPr>
              <a:t>greedy</a:t>
            </a:r>
            <a:r>
              <a:rPr lang="nl-NL" dirty="0">
                <a:cs typeface="Calibri"/>
              </a:rPr>
              <a:t>) strategie voor goede oplossingen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Handelsreizigersprobleem</a:t>
            </a:r>
            <a:r>
              <a:rPr lang="nl-NL" dirty="0">
                <a:cs typeface="Calibri"/>
              </a:rPr>
              <a:t>: voorbeeld van </a:t>
            </a:r>
            <a:r>
              <a:rPr lang="nl-NL" i="1" dirty="0">
                <a:cs typeface="Calibri"/>
              </a:rPr>
              <a:t>volgorde-probleem</a:t>
            </a:r>
            <a:r>
              <a:rPr lang="nl-NL" dirty="0">
                <a:cs typeface="Calibri"/>
              </a:rPr>
              <a:t> (brute kracht is </a:t>
            </a:r>
            <a:r>
              <a:rPr lang="nl-NL" i="1" dirty="0">
                <a:cs typeface="Calibri"/>
              </a:rPr>
              <a:t>n!</a:t>
            </a:r>
            <a:r>
              <a:rPr lang="nl-NL" dirty="0">
                <a:cs typeface="Calibri"/>
              </a:rPr>
              <a:t>) Er is geen snelle exacte oplossing, strategieën bij </a:t>
            </a:r>
            <a:r>
              <a:rPr lang="nl-NL" i="1" dirty="0">
                <a:cs typeface="Calibri"/>
              </a:rPr>
              <a:t>benaderen</a:t>
            </a:r>
            <a:r>
              <a:rPr lang="nl-NL" dirty="0">
                <a:cs typeface="Calibri"/>
              </a:rPr>
              <a:t> van de beste oplossing.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Algoritmen</a:t>
            </a:r>
            <a:r>
              <a:rPr lang="nl-NL" dirty="0">
                <a:cs typeface="Calibri"/>
              </a:rPr>
              <a:t> die het </a:t>
            </a:r>
            <a:r>
              <a:rPr lang="nl-NL" b="1" dirty="0">
                <a:cs typeface="Calibri"/>
              </a:rPr>
              <a:t>dagelijks leven</a:t>
            </a:r>
            <a:r>
              <a:rPr lang="nl-NL" dirty="0">
                <a:cs typeface="Calibri"/>
              </a:rPr>
              <a:t> beïnvloeden: </a:t>
            </a:r>
            <a:r>
              <a:rPr lang="nl-NL" i="1" dirty="0">
                <a:cs typeface="Calibri"/>
              </a:rPr>
              <a:t>gezichtsherkenning</a:t>
            </a:r>
            <a:r>
              <a:rPr lang="nl-NL" dirty="0">
                <a:cs typeface="Calibri"/>
              </a:rPr>
              <a:t>, </a:t>
            </a:r>
            <a:r>
              <a:rPr lang="nl-NL" i="1" dirty="0">
                <a:cs typeface="Calibri"/>
              </a:rPr>
              <a:t>ranking</a:t>
            </a:r>
            <a:r>
              <a:rPr lang="nl-NL" dirty="0">
                <a:cs typeface="Calibri"/>
              </a:rPr>
              <a:t>, </a:t>
            </a:r>
            <a:r>
              <a:rPr lang="nl-NL" i="1" dirty="0" err="1">
                <a:cs typeface="Calibri"/>
              </a:rPr>
              <a:t>SyRI</a:t>
            </a:r>
            <a:r>
              <a:rPr lang="nl-NL" dirty="0">
                <a:cs typeface="Calibri"/>
              </a:rPr>
              <a:t>.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672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Complexiteit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1"/>
            <a:ext cx="10515600" cy="39790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Inleiding</a:t>
            </a:r>
            <a:r>
              <a:rPr lang="nl-NL" dirty="0">
                <a:cs typeface="Calibri"/>
              </a:rPr>
              <a:t>, met herhaling en intro-probleem (</a:t>
            </a:r>
            <a:r>
              <a:rPr lang="nl-NL" i="1" dirty="0">
                <a:cs typeface="Calibri"/>
              </a:rPr>
              <a:t>string matching Horspool</a:t>
            </a:r>
            <a:r>
              <a:rPr lang="nl-NL" dirty="0">
                <a:cs typeface="Calibri"/>
              </a:rPr>
              <a:t>)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Zoeken</a:t>
            </a:r>
            <a:r>
              <a:rPr lang="nl-NL" dirty="0">
                <a:cs typeface="Calibri"/>
              </a:rPr>
              <a:t>: </a:t>
            </a:r>
            <a:r>
              <a:rPr lang="nl-NL" i="1" dirty="0">
                <a:cs typeface="Calibri"/>
              </a:rPr>
              <a:t>lineair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vs</a:t>
            </a:r>
            <a:r>
              <a:rPr lang="nl-NL" dirty="0">
                <a:cs typeface="Calibri"/>
              </a:rPr>
              <a:t>, </a:t>
            </a:r>
            <a:r>
              <a:rPr lang="nl-NL" i="1" dirty="0">
                <a:cs typeface="Calibri"/>
              </a:rPr>
              <a:t>binair</a:t>
            </a:r>
            <a:r>
              <a:rPr lang="nl-NL" dirty="0">
                <a:cs typeface="Calibri"/>
              </a:rPr>
              <a:t>, </a:t>
            </a:r>
            <a:r>
              <a:rPr lang="nl-NL" i="1" dirty="0">
                <a:cs typeface="Calibri"/>
              </a:rPr>
              <a:t>zoekbomen</a:t>
            </a:r>
            <a:r>
              <a:rPr lang="nl-NL" dirty="0">
                <a:cs typeface="Calibri"/>
              </a:rPr>
              <a:t>, (verdieping: </a:t>
            </a:r>
            <a:r>
              <a:rPr lang="nl-NL" i="1" dirty="0" err="1">
                <a:cs typeface="Calibri"/>
              </a:rPr>
              <a:t>hash</a:t>
            </a:r>
            <a:r>
              <a:rPr lang="nl-NL" i="1" dirty="0">
                <a:cs typeface="Calibri"/>
              </a:rPr>
              <a:t> </a:t>
            </a:r>
            <a:r>
              <a:rPr lang="nl-NL" i="1" dirty="0" err="1">
                <a:cs typeface="Calibri"/>
              </a:rPr>
              <a:t>table</a:t>
            </a:r>
            <a:r>
              <a:rPr lang="nl-NL" dirty="0">
                <a:cs typeface="Calibri"/>
              </a:rPr>
              <a:t>) Strategieën bij zoeken, </a:t>
            </a:r>
            <a:r>
              <a:rPr lang="nl-NL" i="1" dirty="0">
                <a:cs typeface="Calibri"/>
              </a:rPr>
              <a:t>verdeel &amp; heers</a:t>
            </a:r>
            <a:r>
              <a:rPr lang="nl-NL" dirty="0">
                <a:cs typeface="Calibri"/>
              </a:rPr>
              <a:t>. </a:t>
            </a:r>
            <a:r>
              <a:rPr lang="nl-NL" dirty="0">
                <a:solidFill>
                  <a:srgbClr val="FF0000"/>
                </a:solidFill>
                <a:cs typeface="Calibri"/>
              </a:rPr>
              <a:t>Complexiteiten </a:t>
            </a:r>
            <a:r>
              <a:rPr lang="nl-NL" i="1" dirty="0">
                <a:solidFill>
                  <a:srgbClr val="FF0000"/>
                </a:solidFill>
                <a:cs typeface="Calibri"/>
              </a:rPr>
              <a:t>log(n)</a:t>
            </a:r>
            <a:r>
              <a:rPr lang="nl-NL" dirty="0">
                <a:solidFill>
                  <a:srgbClr val="FF0000"/>
                </a:solidFill>
                <a:cs typeface="Calibri"/>
              </a:rPr>
              <a:t> en </a:t>
            </a:r>
            <a:r>
              <a:rPr lang="nl-NL" i="1" dirty="0">
                <a:solidFill>
                  <a:srgbClr val="FF0000"/>
                </a:solidFill>
                <a:cs typeface="Calibri"/>
              </a:rPr>
              <a:t>n</a:t>
            </a:r>
            <a:r>
              <a:rPr lang="nl-NL" dirty="0">
                <a:cs typeface="Calibri"/>
              </a:rPr>
              <a:t>.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Sorteren:</a:t>
            </a:r>
            <a:r>
              <a:rPr lang="nl-NL" dirty="0">
                <a:cs typeface="Calibri"/>
              </a:rPr>
              <a:t> Verschillende algoritmen </a:t>
            </a:r>
            <a:r>
              <a:rPr lang="nl-NL" i="1" dirty="0">
                <a:cs typeface="Calibri"/>
              </a:rPr>
              <a:t>vergelijken</a:t>
            </a:r>
            <a:r>
              <a:rPr lang="nl-NL" dirty="0">
                <a:cs typeface="Calibri"/>
              </a:rPr>
              <a:t>, </a:t>
            </a:r>
            <a:r>
              <a:rPr lang="nl-NL" dirty="0">
                <a:solidFill>
                  <a:srgbClr val="FF0000"/>
                </a:solidFill>
                <a:cs typeface="Calibri"/>
              </a:rPr>
              <a:t>complexiteit </a:t>
            </a:r>
            <a:r>
              <a:rPr lang="nl-NL" i="1" dirty="0">
                <a:solidFill>
                  <a:srgbClr val="FF0000"/>
                </a:solidFill>
                <a:cs typeface="Calibri"/>
              </a:rPr>
              <a:t>n</a:t>
            </a:r>
            <a:r>
              <a:rPr lang="nl-NL" i="1" baseline="30000" dirty="0">
                <a:solidFill>
                  <a:srgbClr val="FF0000"/>
                </a:solidFill>
                <a:cs typeface="Calibri"/>
              </a:rPr>
              <a:t>2</a:t>
            </a:r>
            <a:r>
              <a:rPr lang="nl-NL" dirty="0">
                <a:solidFill>
                  <a:srgbClr val="FF0000"/>
                </a:solidFill>
                <a:cs typeface="Calibri"/>
              </a:rPr>
              <a:t> en </a:t>
            </a:r>
            <a:r>
              <a:rPr lang="nl-NL" i="1" dirty="0">
                <a:solidFill>
                  <a:srgbClr val="FF0000"/>
                </a:solidFill>
                <a:cs typeface="Calibri"/>
              </a:rPr>
              <a:t>n*</a:t>
            </a:r>
            <a:r>
              <a:rPr lang="nl-NL" i="1" dirty="0" err="1">
                <a:solidFill>
                  <a:srgbClr val="FF0000"/>
                </a:solidFill>
                <a:cs typeface="Calibri"/>
              </a:rPr>
              <a:t>lg</a:t>
            </a:r>
            <a:r>
              <a:rPr lang="nl-NL" i="1" dirty="0">
                <a:solidFill>
                  <a:srgbClr val="FF0000"/>
                </a:solidFill>
                <a:cs typeface="Calibri"/>
              </a:rPr>
              <a:t>(n)</a:t>
            </a:r>
            <a:r>
              <a:rPr lang="nl-NL" dirty="0">
                <a:cs typeface="Calibri"/>
              </a:rPr>
              <a:t>. Niveaus in uitwerking.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 err="1">
                <a:cs typeface="Calibri"/>
              </a:rPr>
              <a:t>Grafen</a:t>
            </a:r>
            <a:r>
              <a:rPr lang="nl-NL" dirty="0">
                <a:cs typeface="Calibri"/>
              </a:rPr>
              <a:t>: </a:t>
            </a:r>
            <a:r>
              <a:rPr lang="nl-NL" i="1" dirty="0">
                <a:cs typeface="Calibri"/>
              </a:rPr>
              <a:t>minimale opspannende boom</a:t>
            </a:r>
            <a:r>
              <a:rPr lang="nl-NL" dirty="0">
                <a:cs typeface="Calibri"/>
              </a:rPr>
              <a:t>: voorbeeld van </a:t>
            </a:r>
            <a:r>
              <a:rPr lang="nl-NL" i="1" dirty="0">
                <a:cs typeface="Calibri"/>
              </a:rPr>
              <a:t>subset-probleem</a:t>
            </a:r>
            <a:r>
              <a:rPr lang="nl-NL" dirty="0">
                <a:cs typeface="Calibri"/>
              </a:rPr>
              <a:t> (</a:t>
            </a:r>
            <a:r>
              <a:rPr lang="nl-NL" dirty="0">
                <a:solidFill>
                  <a:srgbClr val="FF0000"/>
                </a:solidFill>
                <a:cs typeface="Calibri"/>
              </a:rPr>
              <a:t>brute kracht is </a:t>
            </a:r>
            <a:r>
              <a:rPr lang="nl-NL" i="1" dirty="0">
                <a:solidFill>
                  <a:srgbClr val="FF0000"/>
                </a:solidFill>
                <a:cs typeface="Calibri"/>
              </a:rPr>
              <a:t>2</a:t>
            </a:r>
            <a:r>
              <a:rPr lang="nl-NL" i="1" baseline="30000" dirty="0">
                <a:solidFill>
                  <a:srgbClr val="FF0000"/>
                </a:solidFill>
                <a:cs typeface="Calibri"/>
              </a:rPr>
              <a:t>n</a:t>
            </a:r>
            <a:r>
              <a:rPr lang="nl-NL" dirty="0">
                <a:cs typeface="Calibri"/>
              </a:rPr>
              <a:t>). </a:t>
            </a:r>
            <a:r>
              <a:rPr lang="nl-NL" i="1" dirty="0">
                <a:cs typeface="Calibri"/>
              </a:rPr>
              <a:t>Gretige</a:t>
            </a:r>
            <a:r>
              <a:rPr lang="nl-NL" dirty="0">
                <a:cs typeface="Calibri"/>
              </a:rPr>
              <a:t> (</a:t>
            </a:r>
            <a:r>
              <a:rPr lang="nl-NL" dirty="0" err="1">
                <a:cs typeface="Calibri"/>
              </a:rPr>
              <a:t>greedy</a:t>
            </a:r>
            <a:r>
              <a:rPr lang="nl-NL" dirty="0">
                <a:cs typeface="Calibri"/>
              </a:rPr>
              <a:t>) strategie voor goede oplossingen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Handelsreizigersprobleem</a:t>
            </a:r>
            <a:r>
              <a:rPr lang="nl-NL" dirty="0">
                <a:cs typeface="Calibri"/>
              </a:rPr>
              <a:t>: voorbeeld van </a:t>
            </a:r>
            <a:r>
              <a:rPr lang="nl-NL" i="1" dirty="0">
                <a:cs typeface="Calibri"/>
              </a:rPr>
              <a:t>volgorde-probleem</a:t>
            </a:r>
            <a:r>
              <a:rPr lang="nl-NL" dirty="0">
                <a:cs typeface="Calibri"/>
              </a:rPr>
              <a:t> (</a:t>
            </a:r>
            <a:r>
              <a:rPr lang="nl-NL" dirty="0">
                <a:solidFill>
                  <a:srgbClr val="FF0000"/>
                </a:solidFill>
                <a:cs typeface="Calibri"/>
              </a:rPr>
              <a:t>brute kracht is </a:t>
            </a:r>
            <a:r>
              <a:rPr lang="nl-NL" i="1" dirty="0">
                <a:solidFill>
                  <a:srgbClr val="FF0000"/>
                </a:solidFill>
                <a:cs typeface="Calibri"/>
              </a:rPr>
              <a:t>n!</a:t>
            </a:r>
            <a:r>
              <a:rPr lang="nl-NL" dirty="0">
                <a:cs typeface="Calibri"/>
              </a:rPr>
              <a:t>) Er is geen snelle exacte oplossing, strategieën bij </a:t>
            </a:r>
            <a:r>
              <a:rPr lang="nl-NL" i="1" dirty="0">
                <a:cs typeface="Calibri"/>
              </a:rPr>
              <a:t>benaderen</a:t>
            </a:r>
            <a:r>
              <a:rPr lang="nl-NL" dirty="0">
                <a:cs typeface="Calibri"/>
              </a:rPr>
              <a:t> van de beste oplossing.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Algoritmen</a:t>
            </a:r>
            <a:r>
              <a:rPr lang="nl-NL" dirty="0">
                <a:cs typeface="Calibri"/>
              </a:rPr>
              <a:t> die het </a:t>
            </a:r>
            <a:r>
              <a:rPr lang="nl-NL" b="1" dirty="0">
                <a:cs typeface="Calibri"/>
              </a:rPr>
              <a:t>dagelijks leven</a:t>
            </a:r>
            <a:r>
              <a:rPr lang="nl-NL" dirty="0">
                <a:cs typeface="Calibri"/>
              </a:rPr>
              <a:t> beïnvloeden: </a:t>
            </a:r>
            <a:r>
              <a:rPr lang="nl-NL" i="1" dirty="0">
                <a:cs typeface="Calibri"/>
              </a:rPr>
              <a:t>gezichtsherkenning</a:t>
            </a:r>
            <a:r>
              <a:rPr lang="nl-NL" dirty="0">
                <a:cs typeface="Calibri"/>
              </a:rPr>
              <a:t>, </a:t>
            </a:r>
            <a:r>
              <a:rPr lang="nl-NL" i="1" dirty="0">
                <a:cs typeface="Calibri"/>
              </a:rPr>
              <a:t>ranking</a:t>
            </a:r>
            <a:r>
              <a:rPr lang="nl-NL" dirty="0">
                <a:cs typeface="Calibri"/>
              </a:rPr>
              <a:t>, </a:t>
            </a:r>
            <a:r>
              <a:rPr lang="nl-NL" i="1" dirty="0" err="1">
                <a:cs typeface="Calibri"/>
              </a:rPr>
              <a:t>SyRI</a:t>
            </a:r>
            <a:r>
              <a:rPr lang="nl-NL" dirty="0">
                <a:cs typeface="Calibri"/>
              </a:rPr>
              <a:t>.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87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Probleemaanpak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1"/>
            <a:ext cx="10515600" cy="39790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Inleiding</a:t>
            </a:r>
            <a:r>
              <a:rPr lang="nl-NL" dirty="0">
                <a:cs typeface="Calibri"/>
              </a:rPr>
              <a:t>, met herhaling en intro-probleem (</a:t>
            </a:r>
            <a:r>
              <a:rPr lang="nl-NL" i="1" dirty="0">
                <a:cs typeface="Calibri"/>
              </a:rPr>
              <a:t>string matching Horspool</a:t>
            </a:r>
            <a:r>
              <a:rPr lang="nl-NL" dirty="0">
                <a:cs typeface="Calibri"/>
              </a:rPr>
              <a:t>)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Zoeken</a:t>
            </a:r>
            <a:r>
              <a:rPr lang="nl-NL" dirty="0">
                <a:cs typeface="Calibri"/>
              </a:rPr>
              <a:t>: </a:t>
            </a:r>
            <a:r>
              <a:rPr lang="nl-NL" i="1" dirty="0">
                <a:cs typeface="Calibri"/>
              </a:rPr>
              <a:t>lineair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vs</a:t>
            </a:r>
            <a:r>
              <a:rPr lang="nl-NL" dirty="0">
                <a:cs typeface="Calibri"/>
              </a:rPr>
              <a:t>, </a:t>
            </a:r>
            <a:r>
              <a:rPr lang="nl-NL" i="1" dirty="0">
                <a:cs typeface="Calibri"/>
              </a:rPr>
              <a:t>binair</a:t>
            </a:r>
            <a:r>
              <a:rPr lang="nl-NL" dirty="0">
                <a:cs typeface="Calibri"/>
              </a:rPr>
              <a:t>, </a:t>
            </a:r>
            <a:r>
              <a:rPr lang="nl-NL" i="1" dirty="0">
                <a:cs typeface="Calibri"/>
              </a:rPr>
              <a:t>zoekbomen</a:t>
            </a:r>
            <a:r>
              <a:rPr lang="nl-NL" dirty="0">
                <a:cs typeface="Calibri"/>
              </a:rPr>
              <a:t>, (verdieping: </a:t>
            </a:r>
            <a:r>
              <a:rPr lang="nl-NL" i="1" dirty="0" err="1">
                <a:cs typeface="Calibri"/>
              </a:rPr>
              <a:t>hash</a:t>
            </a:r>
            <a:r>
              <a:rPr lang="nl-NL" i="1" dirty="0">
                <a:cs typeface="Calibri"/>
              </a:rPr>
              <a:t> </a:t>
            </a:r>
            <a:r>
              <a:rPr lang="nl-NL" i="1" dirty="0" err="1">
                <a:cs typeface="Calibri"/>
              </a:rPr>
              <a:t>table</a:t>
            </a:r>
            <a:r>
              <a:rPr lang="nl-NL" dirty="0">
                <a:cs typeface="Calibri"/>
              </a:rPr>
              <a:t>) Strategieën bij zoeken, </a:t>
            </a:r>
            <a:r>
              <a:rPr lang="nl-NL" i="1" dirty="0">
                <a:solidFill>
                  <a:srgbClr val="FF0000"/>
                </a:solidFill>
                <a:cs typeface="Calibri"/>
              </a:rPr>
              <a:t>verdeel &amp; heers</a:t>
            </a:r>
            <a:r>
              <a:rPr lang="nl-NL" dirty="0">
                <a:cs typeface="Calibri"/>
              </a:rPr>
              <a:t>. Complexiteiten </a:t>
            </a:r>
            <a:r>
              <a:rPr lang="nl-NL" i="1" dirty="0">
                <a:cs typeface="Calibri"/>
              </a:rPr>
              <a:t>log(n)</a:t>
            </a:r>
            <a:r>
              <a:rPr lang="nl-NL" dirty="0">
                <a:cs typeface="Calibri"/>
              </a:rPr>
              <a:t> en </a:t>
            </a:r>
            <a:r>
              <a:rPr lang="nl-NL" i="1" dirty="0">
                <a:cs typeface="Calibri"/>
              </a:rPr>
              <a:t>n</a:t>
            </a:r>
            <a:r>
              <a:rPr lang="nl-NL" dirty="0">
                <a:cs typeface="Calibri"/>
              </a:rPr>
              <a:t>.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Sorteren:</a:t>
            </a:r>
            <a:r>
              <a:rPr lang="nl-NL" dirty="0">
                <a:cs typeface="Calibri"/>
              </a:rPr>
              <a:t> Verschillende algoritmen </a:t>
            </a:r>
            <a:r>
              <a:rPr lang="nl-NL" i="1" dirty="0">
                <a:cs typeface="Calibri"/>
              </a:rPr>
              <a:t>vergelijken</a:t>
            </a:r>
            <a:r>
              <a:rPr lang="nl-NL" dirty="0">
                <a:cs typeface="Calibri"/>
              </a:rPr>
              <a:t>, complexiteit </a:t>
            </a:r>
            <a:r>
              <a:rPr lang="nl-NL" i="1" dirty="0">
                <a:cs typeface="Calibri"/>
              </a:rPr>
              <a:t>n</a:t>
            </a:r>
            <a:r>
              <a:rPr lang="nl-NL" i="1" baseline="30000" dirty="0">
                <a:cs typeface="Calibri"/>
              </a:rPr>
              <a:t>2</a:t>
            </a:r>
            <a:r>
              <a:rPr lang="nl-NL" dirty="0">
                <a:cs typeface="Calibri"/>
              </a:rPr>
              <a:t> en </a:t>
            </a:r>
            <a:r>
              <a:rPr lang="nl-NL" i="1" dirty="0">
                <a:cs typeface="Calibri"/>
              </a:rPr>
              <a:t>n*</a:t>
            </a:r>
            <a:r>
              <a:rPr lang="nl-NL" i="1" dirty="0" err="1">
                <a:cs typeface="Calibri"/>
              </a:rPr>
              <a:t>lg</a:t>
            </a:r>
            <a:r>
              <a:rPr lang="nl-NL" i="1" dirty="0">
                <a:cs typeface="Calibri"/>
              </a:rPr>
              <a:t>(n)</a:t>
            </a:r>
            <a:r>
              <a:rPr lang="nl-NL" dirty="0">
                <a:cs typeface="Calibri"/>
              </a:rPr>
              <a:t>. Niveaus in uitwerking.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 err="1">
                <a:cs typeface="Calibri"/>
              </a:rPr>
              <a:t>Grafen</a:t>
            </a:r>
            <a:r>
              <a:rPr lang="nl-NL" dirty="0">
                <a:cs typeface="Calibri"/>
              </a:rPr>
              <a:t>: </a:t>
            </a:r>
            <a:r>
              <a:rPr lang="nl-NL" i="1" dirty="0">
                <a:cs typeface="Calibri"/>
              </a:rPr>
              <a:t>minimale opspannende boom</a:t>
            </a:r>
            <a:r>
              <a:rPr lang="nl-NL" dirty="0">
                <a:cs typeface="Calibri"/>
              </a:rPr>
              <a:t>: voorbeeld van </a:t>
            </a:r>
            <a:r>
              <a:rPr lang="nl-NL" i="1" dirty="0">
                <a:cs typeface="Calibri"/>
              </a:rPr>
              <a:t>subset-probleem</a:t>
            </a:r>
            <a:r>
              <a:rPr lang="nl-NL" dirty="0">
                <a:cs typeface="Calibri"/>
              </a:rPr>
              <a:t> (</a:t>
            </a:r>
            <a:r>
              <a:rPr lang="nl-NL" i="1" dirty="0">
                <a:solidFill>
                  <a:srgbClr val="FF0000"/>
                </a:solidFill>
                <a:cs typeface="Calibri"/>
              </a:rPr>
              <a:t>brute kracht</a:t>
            </a:r>
            <a:r>
              <a:rPr lang="nl-NL" dirty="0">
                <a:cs typeface="Calibri"/>
              </a:rPr>
              <a:t> is </a:t>
            </a:r>
            <a:r>
              <a:rPr lang="nl-NL" i="1" dirty="0">
                <a:cs typeface="Calibri"/>
              </a:rPr>
              <a:t>2</a:t>
            </a:r>
            <a:r>
              <a:rPr lang="nl-NL" i="1" baseline="30000" dirty="0">
                <a:cs typeface="Calibri"/>
              </a:rPr>
              <a:t>n</a:t>
            </a:r>
            <a:r>
              <a:rPr lang="nl-NL" dirty="0">
                <a:cs typeface="Calibri"/>
              </a:rPr>
              <a:t>). </a:t>
            </a:r>
            <a:r>
              <a:rPr lang="nl-NL" i="1" dirty="0">
                <a:solidFill>
                  <a:srgbClr val="FF0000"/>
                </a:solidFill>
                <a:cs typeface="Calibri"/>
              </a:rPr>
              <a:t>Gretige</a:t>
            </a:r>
            <a:r>
              <a:rPr lang="nl-NL" dirty="0">
                <a:cs typeface="Calibri"/>
              </a:rPr>
              <a:t> (</a:t>
            </a:r>
            <a:r>
              <a:rPr lang="nl-NL" i="1" dirty="0" err="1">
                <a:solidFill>
                  <a:srgbClr val="FF0000"/>
                </a:solidFill>
                <a:cs typeface="Calibri"/>
              </a:rPr>
              <a:t>greedy</a:t>
            </a:r>
            <a:r>
              <a:rPr lang="nl-NL" dirty="0">
                <a:cs typeface="Calibri"/>
              </a:rPr>
              <a:t>) strategie voor goede oplossingen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Handelsreizigersprobleem</a:t>
            </a:r>
            <a:r>
              <a:rPr lang="nl-NL" dirty="0">
                <a:cs typeface="Calibri"/>
              </a:rPr>
              <a:t>: voorbeeld van </a:t>
            </a:r>
            <a:r>
              <a:rPr lang="nl-NL" i="1" dirty="0">
                <a:cs typeface="Calibri"/>
              </a:rPr>
              <a:t>volgorde-probleem</a:t>
            </a:r>
            <a:r>
              <a:rPr lang="nl-NL" dirty="0">
                <a:cs typeface="Calibri"/>
              </a:rPr>
              <a:t> (brute kracht is </a:t>
            </a:r>
            <a:r>
              <a:rPr lang="nl-NL" i="1" dirty="0">
                <a:cs typeface="Calibri"/>
              </a:rPr>
              <a:t>n!</a:t>
            </a:r>
            <a:r>
              <a:rPr lang="nl-NL" dirty="0">
                <a:cs typeface="Calibri"/>
              </a:rPr>
              <a:t>) Er is geen snelle exacte oplossing, strategieën bij </a:t>
            </a:r>
            <a:r>
              <a:rPr lang="nl-NL" i="1" dirty="0">
                <a:solidFill>
                  <a:srgbClr val="FF0000"/>
                </a:solidFill>
                <a:cs typeface="Calibri"/>
              </a:rPr>
              <a:t>benaderen</a:t>
            </a:r>
            <a:r>
              <a:rPr lang="nl-NL" dirty="0">
                <a:cs typeface="Calibri"/>
              </a:rPr>
              <a:t> van de beste oplossing.</a:t>
            </a:r>
          </a:p>
          <a:p>
            <a:pPr marL="514350" indent="-514350">
              <a:spcBef>
                <a:spcPts val="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b="1" dirty="0">
                <a:cs typeface="Calibri"/>
              </a:rPr>
              <a:t>Algoritmen</a:t>
            </a:r>
            <a:r>
              <a:rPr lang="nl-NL" dirty="0">
                <a:cs typeface="Calibri"/>
              </a:rPr>
              <a:t> die het </a:t>
            </a:r>
            <a:r>
              <a:rPr lang="nl-NL" b="1" dirty="0">
                <a:cs typeface="Calibri"/>
              </a:rPr>
              <a:t>dagelijks leven</a:t>
            </a:r>
            <a:r>
              <a:rPr lang="nl-NL" dirty="0">
                <a:cs typeface="Calibri"/>
              </a:rPr>
              <a:t> beïnvloeden: </a:t>
            </a:r>
            <a:r>
              <a:rPr lang="nl-NL" i="1" dirty="0">
                <a:cs typeface="Calibri"/>
              </a:rPr>
              <a:t>gezichtsherkenning</a:t>
            </a:r>
            <a:r>
              <a:rPr lang="nl-NL" dirty="0">
                <a:cs typeface="Calibri"/>
              </a:rPr>
              <a:t>, </a:t>
            </a:r>
            <a:r>
              <a:rPr lang="nl-NL" i="1" dirty="0">
                <a:cs typeface="Calibri"/>
              </a:rPr>
              <a:t>ranking</a:t>
            </a:r>
            <a:r>
              <a:rPr lang="nl-NL" dirty="0">
                <a:cs typeface="Calibri"/>
              </a:rPr>
              <a:t>, </a:t>
            </a:r>
            <a:r>
              <a:rPr lang="nl-NL" i="1" dirty="0" err="1">
                <a:cs typeface="Calibri"/>
              </a:rPr>
              <a:t>SyRI</a:t>
            </a:r>
            <a:r>
              <a:rPr lang="nl-NL" dirty="0">
                <a:cs typeface="Calibri"/>
              </a:rPr>
              <a:t>.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4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Tour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6018213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We doorlopen het materiaal in sneltreinvaart, zodat er ruimte is voor het daadwerkelijk doen van </a:t>
            </a:r>
            <a:r>
              <a:rPr lang="nl-NL">
                <a:cs typeface="Calibri"/>
              </a:rPr>
              <a:t>vier workshopopdrachten.</a:t>
            </a:r>
            <a:endParaRPr lang="nl-NL" dirty="0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... noemen</a:t>
            </a: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pic>
        <p:nvPicPr>
          <p:cNvPr id="7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CF5490C4-726A-F164-22C6-C671333AE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3" y="2349708"/>
            <a:ext cx="4948603" cy="28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7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en-US" sz="4400" b="1" spc="-1" dirty="0" err="1">
                <a:latin typeface="Trebuchet MS" panose="020B0603020202020204" pitchFamily="34" charset="0"/>
              </a:rPr>
              <a:t>Toetsing</a:t>
            </a:r>
            <a:r>
              <a:rPr lang="en-US" sz="4400" b="1" spc="-1" dirty="0">
                <a:latin typeface="Trebuchet MS" panose="020B0603020202020204" pitchFamily="34" charset="0"/>
              </a:rPr>
              <a:t> van </a:t>
            </a:r>
            <a:r>
              <a:rPr lang="en-US" sz="4400" b="1" spc="-1" dirty="0" err="1">
                <a:latin typeface="Trebuchet MS" panose="020B0603020202020204" pitchFamily="34" charset="0"/>
              </a:rPr>
              <a:t>domein</a:t>
            </a:r>
            <a:r>
              <a:rPr lang="en-US" sz="4400" b="1" spc="-1" dirty="0">
                <a:latin typeface="Trebuchet MS" panose="020B0603020202020204" pitchFamily="34" charset="0"/>
              </a:rPr>
              <a:t> B: </a:t>
            </a:r>
            <a:r>
              <a:rPr lang="en-US" sz="4400" b="1" spc="-1" dirty="0" err="1">
                <a:latin typeface="Trebuchet MS" panose="020B0603020202020204" pitchFamily="34" charset="0"/>
              </a:rPr>
              <a:t>Grondslagen</a:t>
            </a:r>
            <a:endParaRPr lang="nl-NL" b="1" dirty="0">
              <a:latin typeface="Trebuchet MS" panose="020B060302020202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28596" indent="-428090"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Calibri"/>
              </a:rPr>
              <a:t>Voorbeeld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toetsvragen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bekijken</a:t>
            </a:r>
            <a:endParaRPr lang="nl-NL" spc="-1" dirty="0">
              <a:latin typeface="Calibri"/>
            </a:endParaRPr>
          </a:p>
          <a:p>
            <a:pPr marL="428596" indent="-428090"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Calibri"/>
              </a:rPr>
              <a:t>Varieren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met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vragen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:</a:t>
            </a:r>
            <a:endParaRPr lang="nl-NL" spc="-1" dirty="0">
              <a:latin typeface="Calibri"/>
            </a:endParaRPr>
          </a:p>
          <a:p>
            <a:pPr marL="746880" lvl="1" indent="-321067">
              <a:lnSpc>
                <a:spcPct val="90000"/>
              </a:lnSpc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makkelijker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moeilijker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bv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havo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vwo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toetsvoorbereiding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leerachterstanden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)</a:t>
            </a:r>
            <a:endParaRPr lang="nl-NL" sz="2800" spc="-1" dirty="0">
              <a:latin typeface="Calibri"/>
            </a:endParaRPr>
          </a:p>
          <a:p>
            <a:pPr marL="746880" lvl="1" indent="-321067">
              <a:lnSpc>
                <a:spcPct val="90000"/>
              </a:lnSpc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vorm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(open,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gesloten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746880" lvl="1" indent="-321067">
              <a:lnSpc>
                <a:spcPct val="90000"/>
              </a:lnSpc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vaardigheden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onderzoeken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aanpassen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creeëren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746880" lvl="1" indent="-321067">
              <a:lnSpc>
                <a:spcPct val="90000"/>
              </a:lnSpc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context met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zelfde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moeilijkheidsgraad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bv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voor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herkansing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43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44013" y="507067"/>
            <a:ext cx="10463382" cy="758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5300" tIns="25300" rIns="25300" bIns="253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BE2E1A"/>
                </a:solidFill>
                <a:latin typeface="Trebuchet MS" panose="020B0703020202090204" pitchFamily="34" charset="0"/>
              </a:rPr>
              <a:t>Algoritmiek</a:t>
            </a:r>
            <a:r>
              <a:rPr lang="en-US" sz="3200" b="1" spc="-1" dirty="0">
                <a:solidFill>
                  <a:srgbClr val="BE2E1A"/>
                </a:solidFill>
                <a:latin typeface="Trebuchet MS" panose="020B0703020202090204" pitchFamily="34" charset="0"/>
              </a:rPr>
              <a:t> (</a:t>
            </a:r>
            <a:r>
              <a:rPr lang="en-US" sz="3200" b="1" spc="-1" dirty="0" err="1">
                <a:solidFill>
                  <a:srgbClr val="BE2E1A"/>
                </a:solidFill>
                <a:latin typeface="Trebuchet MS" panose="020B0703020202090204" pitchFamily="34" charset="0"/>
              </a:rPr>
              <a:t>domein</a:t>
            </a:r>
            <a:r>
              <a:rPr lang="en-US" sz="3200" b="1" spc="-1" dirty="0">
                <a:solidFill>
                  <a:srgbClr val="BE2E1A"/>
                </a:solidFill>
                <a:latin typeface="Trebuchet MS" panose="020B0703020202090204" pitchFamily="34" charset="0"/>
              </a:rPr>
              <a:t> B: kern, </a:t>
            </a:r>
            <a:r>
              <a:rPr lang="en-US" sz="3200" b="1" spc="-1" dirty="0" err="1">
                <a:solidFill>
                  <a:srgbClr val="BE2E1A"/>
                </a:solidFill>
                <a:latin typeface="Trebuchet MS" panose="020B0703020202090204" pitchFamily="34" charset="0"/>
              </a:rPr>
              <a:t>domein</a:t>
            </a:r>
            <a:r>
              <a:rPr lang="en-US" sz="3200" b="1" spc="-1" dirty="0">
                <a:solidFill>
                  <a:srgbClr val="BE2E1A"/>
                </a:solidFill>
                <a:latin typeface="Trebuchet MS" panose="020B0703020202090204" pitchFamily="34" charset="0"/>
              </a:rPr>
              <a:t> G: </a:t>
            </a:r>
            <a:r>
              <a:rPr lang="en-US" sz="3200" b="1" spc="-1" dirty="0" err="1">
                <a:solidFill>
                  <a:srgbClr val="BE2E1A"/>
                </a:solidFill>
                <a:latin typeface="Trebuchet MS" panose="020B0703020202090204" pitchFamily="34" charset="0"/>
              </a:rPr>
              <a:t>verdieping</a:t>
            </a:r>
            <a:r>
              <a:rPr lang="en-US" sz="3200" b="1" spc="-1" dirty="0">
                <a:solidFill>
                  <a:srgbClr val="BE2E1A"/>
                </a:solidFill>
                <a:latin typeface="Trebuchet MS" panose="020B0703020202090204" pitchFamily="34" charset="0"/>
              </a:rPr>
              <a:t>)</a:t>
            </a:r>
            <a:endParaRPr lang="nl-NL" sz="3200" b="1" spc="-1" dirty="0">
              <a:latin typeface="Trebuchet MS" panose="020B0703020202090204" pitchFamily="34" charset="0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43760" y="1265565"/>
            <a:ext cx="10463382" cy="4933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5300" tIns="25300" rIns="25300" bIns="25300">
            <a:noAutofit/>
          </a:bodyPr>
          <a:lstStyle/>
          <a:p>
            <a:pPr marL="428596" indent="-428090"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nl-NL" sz="3200" spc="-1" dirty="0">
                <a:solidFill>
                  <a:srgbClr val="000000"/>
                </a:solidFill>
                <a:latin typeface="Calibri"/>
              </a:rPr>
              <a:t>Nieuw domein</a:t>
            </a:r>
            <a:endParaRPr lang="nl-NL" sz="3200" spc="-1" dirty="0">
              <a:latin typeface="Calibri"/>
            </a:endParaRPr>
          </a:p>
          <a:p>
            <a:pPr marL="428596" indent="-428090"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nl-NL" sz="3200" spc="-1" dirty="0">
                <a:solidFill>
                  <a:srgbClr val="000000"/>
                </a:solidFill>
                <a:latin typeface="Calibri"/>
              </a:rPr>
              <a:t>Inhoud pittig</a:t>
            </a:r>
            <a:endParaRPr lang="nl-NL" sz="3200" spc="-1" dirty="0">
              <a:latin typeface="Calibri"/>
            </a:endParaRPr>
          </a:p>
          <a:p>
            <a:pPr marL="428596" indent="-428090"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nl-NL" sz="3200" spc="-1" dirty="0">
                <a:solidFill>
                  <a:srgbClr val="000000"/>
                </a:solidFill>
                <a:latin typeface="Calibri"/>
              </a:rPr>
              <a:t>Lastig toetsen</a:t>
            </a:r>
            <a:endParaRPr lang="nl-NL" sz="3200" spc="-1" dirty="0">
              <a:latin typeface="Calibri"/>
            </a:endParaRPr>
          </a:p>
          <a:p>
            <a:pPr>
              <a:spcBef>
                <a:spcPts val="1406"/>
              </a:spcBef>
              <a:tabLst>
                <a:tab pos="0" algn="l"/>
              </a:tabLst>
            </a:pPr>
            <a:r>
              <a:rPr lang="nl-NL" sz="3200" spc="-1" dirty="0">
                <a:solidFill>
                  <a:srgbClr val="000000"/>
                </a:solidFill>
                <a:latin typeface="Calibri"/>
              </a:rPr>
              <a:t>Handreiking incl. voorbeeld </a:t>
            </a:r>
            <a:r>
              <a:rPr lang="nl-NL" sz="3200" spc="-1" dirty="0" err="1">
                <a:solidFill>
                  <a:srgbClr val="000000"/>
                </a:solidFill>
                <a:latin typeface="Calibri"/>
              </a:rPr>
              <a:t>toetsvragen</a:t>
            </a:r>
            <a:endParaRPr lang="nl-NL" sz="3200" spc="-1" dirty="0">
              <a:latin typeface="Calibri"/>
            </a:endParaRPr>
          </a:p>
        </p:txBody>
      </p:sp>
      <p:pic>
        <p:nvPicPr>
          <p:cNvPr id="131" name="Picture 4"/>
          <p:cNvPicPr/>
          <p:nvPr/>
        </p:nvPicPr>
        <p:blipFill>
          <a:blip r:embed="rId2"/>
          <a:stretch/>
        </p:blipFill>
        <p:spPr>
          <a:xfrm>
            <a:off x="843507" y="4086953"/>
            <a:ext cx="6108836" cy="1988947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BB6884-5EE8-450C-9F25-43011FD3D21F}"/>
              </a:ext>
            </a:extLst>
          </p:cNvPr>
          <p:cNvSpPr txBox="1"/>
          <p:nvPr/>
        </p:nvSpPr>
        <p:spPr>
          <a:xfrm>
            <a:off x="7423973" y="5788898"/>
            <a:ext cx="5645328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65"/>
              <a:t>https://www.slo.nl/zoeken/@19156/toetsing-domein-grondslagen/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4CA80-5909-4559-B78C-3CC20377A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947" y="1562186"/>
            <a:ext cx="2489935" cy="41132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sz="4400" b="1" spc="-1">
                <a:latin typeface="Trebuchet MS" panose="020B0603020202020204" pitchFamily="34" charset="0"/>
              </a:rPr>
              <a:t>Standaardalgoritmen: leerdoelen</a:t>
            </a:r>
            <a:endParaRPr lang="nl-NL" b="1" dirty="0">
              <a:latin typeface="Trebuchet MS" panose="020B060302020202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1"/>
            <a:ext cx="10515600" cy="41499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996"/>
              </a:spcBef>
              <a:buClr>
                <a:srgbClr val="000000"/>
              </a:buClr>
              <a:buSzPct val="45000"/>
              <a:buNone/>
            </a:pPr>
            <a:r>
              <a:rPr lang="nl-NL" u="sng" spc="-1" dirty="0">
                <a:latin typeface="Calibri"/>
              </a:rPr>
              <a:t>Eindterm:</a:t>
            </a:r>
            <a:r>
              <a:rPr lang="nl-NL" spc="-1" dirty="0">
                <a:latin typeface="Calibri"/>
              </a:rPr>
              <a:t> </a:t>
            </a:r>
            <a:r>
              <a:rPr lang="nl-NL" spc="-1" dirty="0" err="1">
                <a:latin typeface="Calibri"/>
              </a:rPr>
              <a:t>Subdomein</a:t>
            </a:r>
            <a:r>
              <a:rPr lang="nl-NL" spc="-1" dirty="0">
                <a:latin typeface="Calibri"/>
              </a:rPr>
              <a:t> B1: Algoritmen</a:t>
            </a:r>
          </a:p>
          <a:p>
            <a:pPr marL="303610" indent="-227707">
              <a:spcBef>
                <a:spcPts val="9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pc="-1" dirty="0">
                <a:latin typeface="Calibri"/>
              </a:rPr>
              <a:t>De kandidaat kan een oplossingsrichting voor een probleem uitwerken tot een algoritme, daarbij </a:t>
            </a:r>
            <a:r>
              <a:rPr lang="nl-NL" b="1" spc="-1" dirty="0">
                <a:latin typeface="Calibri"/>
              </a:rPr>
              <a:t>standaardalgoritmen herkennen en gebruiken</a:t>
            </a:r>
            <a:r>
              <a:rPr lang="nl-NL" spc="-1" dirty="0">
                <a:latin typeface="Calibri"/>
              </a:rPr>
              <a:t>, en de correctheid en efficiëntie van digitale artefacten onderzoeken via de achterliggende algoritmen</a:t>
            </a:r>
          </a:p>
          <a:p>
            <a:pPr marL="0" indent="0">
              <a:spcBef>
                <a:spcPts val="996"/>
              </a:spcBef>
              <a:buClr>
                <a:srgbClr val="000000"/>
              </a:buClr>
              <a:buSzPct val="45000"/>
              <a:buNone/>
            </a:pPr>
            <a:r>
              <a:rPr lang="nl-NL" u="sng" spc="-1" dirty="0">
                <a:latin typeface="Calibri"/>
              </a:rPr>
              <a:t>Leerdoel:</a:t>
            </a:r>
            <a:r>
              <a:rPr lang="nl-NL" spc="-1" dirty="0">
                <a:latin typeface="Calibri"/>
              </a:rPr>
              <a:t>  Een aantal standaardalgoritmen herkennen en gebruiken.</a:t>
            </a:r>
          </a:p>
          <a:p>
            <a:pPr marL="303610" indent="-227707">
              <a:spcBef>
                <a:spcPts val="9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pc="-1" dirty="0">
                <a:solidFill>
                  <a:srgbClr val="C00000"/>
                </a:solidFill>
                <a:latin typeface="Calibri"/>
              </a:rPr>
              <a:t>Welke standaardalgoritmen?</a:t>
            </a:r>
          </a:p>
          <a:p>
            <a:pPr marL="75903" indent="0">
              <a:spcBef>
                <a:spcPts val="996"/>
              </a:spcBef>
              <a:buClr>
                <a:srgbClr val="000000"/>
              </a:buClr>
              <a:buSzPct val="45000"/>
              <a:buNone/>
            </a:pPr>
            <a:r>
              <a:rPr lang="nl-NL" spc="-1" dirty="0">
                <a:latin typeface="Calibri"/>
              </a:rPr>
              <a:t>lineair zoeken, min/max, tellen, som, gemiddelde, filteren, sorteren...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6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pic>
        <p:nvPicPr>
          <p:cNvPr id="8" name="Afbeelding 7">
            <a:extLst>
              <a:ext uri="{FF2B5EF4-FFF2-40B4-BE49-F238E27FC236}">
                <a16:creationId xmlns:a16="http://schemas.microsoft.com/office/drawing/2014/main" id="{8EFE9349-7B06-CE3E-E617-B9A5BB4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830" y="-9870"/>
            <a:ext cx="3419201" cy="38359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>
            <a:normAutofit/>
          </a:bodyPr>
          <a:lstStyle/>
          <a:p>
            <a:r>
              <a:rPr lang="nl-NL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Verschillende soorten vragen</a:t>
            </a:r>
            <a:endParaRPr lang="nl-NL" b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8931442" cy="34342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 sz="2600">
                <a:cs typeface="Calibri"/>
              </a:rPr>
              <a:t>Leerdoel: Een aantal standaardalgoritmen herkennen en gebruiken</a:t>
            </a:r>
          </a:p>
          <a:p>
            <a:pPr marL="0" indent="0">
              <a:spcBef>
                <a:spcPts val="200"/>
              </a:spcBef>
              <a:buNone/>
            </a:pPr>
            <a:endParaRPr lang="nl-NL" sz="2600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endParaRPr lang="nl-NL" sz="2600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nl-NL" sz="2600">
                <a:cs typeface="Calibri"/>
              </a:rPr>
              <a:t>Hoe kan een leerling aantonen dat ze standaardagoritmen herkennen en kunnen gebruiken?</a:t>
            </a:r>
          </a:p>
          <a:p>
            <a:pPr marL="0" indent="0">
              <a:spcBef>
                <a:spcPts val="200"/>
              </a:spcBef>
              <a:buNone/>
            </a:pPr>
            <a:endParaRPr lang="nl-NL" sz="2600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endParaRPr lang="nl-NL" sz="2600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endParaRPr lang="nl-NL" sz="2600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nl-NL" sz="2600">
                <a:cs typeface="Calibri"/>
              </a:rPr>
              <a:t>Merk op: </a:t>
            </a:r>
          </a:p>
          <a:p>
            <a:pPr>
              <a:spcBef>
                <a:spcPts val="200"/>
              </a:spcBef>
            </a:pPr>
            <a:r>
              <a:rPr lang="nl-NL" sz="2600">
                <a:cs typeface="Calibri"/>
              </a:rPr>
              <a:t>maak het niet te moeilijk: houd het klein, geef evt iets voor</a:t>
            </a:r>
          </a:p>
          <a:p>
            <a:pPr>
              <a:spcBef>
                <a:spcPts val="200"/>
              </a:spcBef>
            </a:pPr>
            <a:r>
              <a:rPr lang="nl-NL" sz="2600">
                <a:cs typeface="Calibri"/>
              </a:rPr>
              <a:t>ook zwakkere leerlingen moeten de kans krijgen te laten zien wat ze </a:t>
            </a:r>
            <a:r>
              <a:rPr lang="nl-NL" sz="2600" b="1">
                <a:cs typeface="Calibri"/>
              </a:rPr>
              <a:t>wel</a:t>
            </a:r>
            <a:r>
              <a:rPr lang="nl-NL" sz="2600">
                <a:cs typeface="Calibri"/>
              </a:rPr>
              <a:t> kunnen: subvragen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A0D18F1E-F1A0-5D05-2259-92EAD7CAB080}"/>
              </a:ext>
            </a:extLst>
          </p:cNvPr>
          <p:cNvSpPr/>
          <p:nvPr/>
        </p:nvSpPr>
        <p:spPr>
          <a:xfrm>
            <a:off x="7930726" y="3910801"/>
            <a:ext cx="4200346" cy="955801"/>
          </a:xfrm>
          <a:prstGeom prst="wedgeRoundRectCallout">
            <a:avLst>
              <a:gd name="adj1" fmla="val -61397"/>
              <a:gd name="adj2" fmla="val -41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68"/>
              <a:t>OPDRACHT in tweetallen (2min):</a:t>
            </a:r>
            <a:endParaRPr lang="en-US" sz="1968" dirty="0"/>
          </a:p>
          <a:p>
            <a:r>
              <a:rPr lang="en-US" sz="1968"/>
              <a:t>Bedenk </a:t>
            </a:r>
            <a:r>
              <a:rPr lang="nl-NL" sz="1968"/>
              <a:t>een</a:t>
            </a:r>
            <a:r>
              <a:rPr lang="en-US" sz="1968"/>
              <a:t> aantal verschillende vragen</a:t>
            </a:r>
            <a:endParaRPr lang="en-US" sz="1968" dirty="0"/>
          </a:p>
        </p:txBody>
      </p:sp>
    </p:spTree>
    <p:extLst>
      <p:ext uri="{BB962C8B-B14F-4D97-AF65-F5344CB8AC3E}">
        <p14:creationId xmlns:p14="http://schemas.microsoft.com/office/powerpoint/2010/main" val="382318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>
            <a:normAutofit/>
          </a:bodyPr>
          <a:lstStyle/>
          <a:p>
            <a:r>
              <a:rPr lang="nl-NL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Moeilijkheid van vraagsoorten</a:t>
            </a:r>
            <a:endParaRPr lang="nl-NL" b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26632"/>
            <a:ext cx="11247519" cy="38621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 sz="2600">
                <a:cs typeface="Calibri"/>
              </a:rPr>
              <a:t>Traceren: </a:t>
            </a:r>
            <a:r>
              <a:rPr lang="nl-NL" sz="2600">
                <a:solidFill>
                  <a:srgbClr val="C00000"/>
                </a:solidFill>
                <a:cs typeface="Calibri"/>
              </a:rPr>
              <a:t>Bepaal het resultaat </a:t>
            </a:r>
            <a:r>
              <a:rPr lang="nl-NL" sz="2600">
                <a:cs typeface="Calibri"/>
              </a:rPr>
              <a:t>gegeven een invoer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sz="2600">
                <a:cs typeface="Calibri"/>
              </a:rPr>
              <a:t>Parsons puzzle: gegeven alle onderdelen, deze </a:t>
            </a:r>
            <a:r>
              <a:rPr lang="nl-NL" sz="2600">
                <a:solidFill>
                  <a:srgbClr val="C00000"/>
                </a:solidFill>
                <a:cs typeface="Calibri"/>
              </a:rPr>
              <a:t>op de juiste plek zetten</a:t>
            </a:r>
            <a:r>
              <a:rPr lang="nl-NL" sz="2600">
                <a:cs typeface="Calibri"/>
              </a:rPr>
              <a:t> (evt met afleiders)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sz="2600">
                <a:cs typeface="Calibri"/>
              </a:rPr>
              <a:t>Skelet: </a:t>
            </a:r>
            <a:r>
              <a:rPr lang="nl-NL" sz="2600">
                <a:solidFill>
                  <a:srgbClr val="C00000"/>
                </a:solidFill>
                <a:cs typeface="Calibri"/>
              </a:rPr>
              <a:t>vul</a:t>
            </a:r>
            <a:r>
              <a:rPr lang="nl-NL" sz="2600">
                <a:cs typeface="Calibri"/>
              </a:rPr>
              <a:t> de ontbrekende onderdelen </a:t>
            </a:r>
            <a:r>
              <a:rPr lang="nl-NL" sz="2600">
                <a:solidFill>
                  <a:srgbClr val="C00000"/>
                </a:solidFill>
                <a:cs typeface="Calibri"/>
              </a:rPr>
              <a:t>aan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sz="2600">
                <a:solidFill>
                  <a:srgbClr val="C00000"/>
                </a:solidFill>
                <a:cs typeface="Calibri"/>
              </a:rPr>
              <a:t>Vind</a:t>
            </a:r>
            <a:r>
              <a:rPr lang="nl-NL" sz="2600">
                <a:cs typeface="Calibri"/>
              </a:rPr>
              <a:t> de fout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sz="2600">
                <a:solidFill>
                  <a:srgbClr val="C00000"/>
                </a:solidFill>
                <a:cs typeface="Calibri"/>
              </a:rPr>
              <a:t>Corrigeer</a:t>
            </a:r>
            <a:r>
              <a:rPr lang="nl-NL" sz="2600">
                <a:cs typeface="Calibri"/>
              </a:rPr>
              <a:t> de fout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sz="2600">
                <a:cs typeface="Calibri"/>
              </a:rPr>
              <a:t>Omschrijf de </a:t>
            </a:r>
            <a:r>
              <a:rPr lang="nl-NL" sz="2600">
                <a:solidFill>
                  <a:srgbClr val="C00000"/>
                </a:solidFill>
                <a:cs typeface="Calibri"/>
              </a:rPr>
              <a:t>rol</a:t>
            </a:r>
            <a:r>
              <a:rPr lang="nl-NL" sz="2600">
                <a:cs typeface="Calibri"/>
              </a:rPr>
              <a:t> van een variabele t.o.v. het algoritme als geheel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sz="2600">
                <a:cs typeface="Calibri"/>
              </a:rPr>
              <a:t>Gegeven een algoritme, </a:t>
            </a:r>
            <a:r>
              <a:rPr lang="nl-NL" sz="2600">
                <a:solidFill>
                  <a:srgbClr val="C00000"/>
                </a:solidFill>
                <a:cs typeface="Calibri"/>
              </a:rPr>
              <a:t>vat</a:t>
            </a:r>
            <a:r>
              <a:rPr lang="nl-NL" sz="2600">
                <a:cs typeface="Calibri"/>
              </a:rPr>
              <a:t> het doel in eigen woorden </a:t>
            </a:r>
            <a:r>
              <a:rPr lang="nl-NL" sz="2600">
                <a:solidFill>
                  <a:srgbClr val="C00000"/>
                </a:solidFill>
                <a:cs typeface="Calibri"/>
              </a:rPr>
              <a:t>samen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sz="2600">
                <a:cs typeface="Calibri"/>
              </a:rPr>
              <a:t>Geef aan bij welk invoer een algoritme </a:t>
            </a:r>
            <a:r>
              <a:rPr lang="nl-NL" sz="2600">
                <a:solidFill>
                  <a:srgbClr val="C00000"/>
                </a:solidFill>
                <a:cs typeface="Calibri"/>
              </a:rPr>
              <a:t>wel/niet werkt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sz="2600">
                <a:solidFill>
                  <a:srgbClr val="C00000"/>
                </a:solidFill>
                <a:cs typeface="Calibri"/>
              </a:rPr>
              <a:t>Breidt</a:t>
            </a:r>
            <a:r>
              <a:rPr lang="nl-NL" sz="2600">
                <a:cs typeface="Calibri"/>
              </a:rPr>
              <a:t> het algoritme </a:t>
            </a:r>
            <a:r>
              <a:rPr lang="nl-NL" sz="2600">
                <a:solidFill>
                  <a:srgbClr val="C00000"/>
                </a:solidFill>
                <a:cs typeface="Calibri"/>
              </a:rPr>
              <a:t>uit</a:t>
            </a:r>
            <a:r>
              <a:rPr lang="nl-NL" sz="2600">
                <a:cs typeface="Calibri"/>
              </a:rPr>
              <a:t> zodat ... (telt hoe de max vaak voorkomt)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sz="2600">
                <a:solidFill>
                  <a:srgbClr val="C00000"/>
                </a:solidFill>
                <a:cs typeface="Calibri"/>
              </a:rPr>
              <a:t>Pas</a:t>
            </a:r>
            <a:r>
              <a:rPr lang="nl-NL" sz="2600">
                <a:cs typeface="Calibri"/>
              </a:rPr>
              <a:t> </a:t>
            </a:r>
            <a:r>
              <a:rPr lang="nl-NL" sz="2600">
                <a:solidFill>
                  <a:srgbClr val="C00000"/>
                </a:solidFill>
                <a:cs typeface="Calibri"/>
              </a:rPr>
              <a:t>aan</a:t>
            </a:r>
            <a:r>
              <a:rPr lang="nl-NL" sz="2600">
                <a:cs typeface="Calibri"/>
              </a:rPr>
              <a:t> zodat ... (b.v. voor het minimum werkt)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sz="2600">
                <a:solidFill>
                  <a:srgbClr val="C00000"/>
                </a:solidFill>
                <a:cs typeface="Calibri"/>
              </a:rPr>
              <a:t>Verbeter</a:t>
            </a:r>
            <a:r>
              <a:rPr lang="nl-NL" sz="2600">
                <a:cs typeface="Calibri"/>
              </a:rPr>
              <a:t> de </a:t>
            </a:r>
            <a:r>
              <a:rPr lang="nl-NL" sz="2600">
                <a:solidFill>
                  <a:srgbClr val="C00000"/>
                </a:solidFill>
                <a:ea typeface="+mn-lt"/>
                <a:cs typeface="+mn-lt"/>
              </a:rPr>
              <a:t>efficiëntie</a:t>
            </a:r>
            <a:r>
              <a:rPr lang="nl-NL" sz="2600">
                <a:cs typeface="Calibri"/>
              </a:rPr>
              <a:t> van het algoritme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cxnSp>
        <p:nvCxnSpPr>
          <p:cNvPr id="7" name="Straight Arrow Connector 4">
            <a:extLst>
              <a:ext uri="{FF2B5EF4-FFF2-40B4-BE49-F238E27FC236}">
                <a16:creationId xmlns:a16="http://schemas.microsoft.com/office/drawing/2014/main" id="{1FA0D79C-6F65-415E-3121-76A056ED93C6}"/>
              </a:ext>
            </a:extLst>
          </p:cNvPr>
          <p:cNvCxnSpPr>
            <a:cxnSpLocks/>
          </p:cNvCxnSpPr>
          <p:nvPr/>
        </p:nvCxnSpPr>
        <p:spPr>
          <a:xfrm>
            <a:off x="562625" y="3103058"/>
            <a:ext cx="0" cy="239967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>
            <a:extLst>
              <a:ext uri="{FF2B5EF4-FFF2-40B4-BE49-F238E27FC236}">
                <a16:creationId xmlns:a16="http://schemas.microsoft.com/office/drawing/2014/main" id="{7710E6EA-0947-653C-DD3A-EB70A5B652AD}"/>
              </a:ext>
            </a:extLst>
          </p:cNvPr>
          <p:cNvSpPr txBox="1"/>
          <p:nvPr/>
        </p:nvSpPr>
        <p:spPr>
          <a:xfrm rot="16200000">
            <a:off x="-556572" y="3750654"/>
            <a:ext cx="17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inzicht</a:t>
            </a:r>
            <a:endParaRPr lang="nl-NL" sz="1265">
              <a:solidFill>
                <a:srgbClr val="C00000"/>
              </a:solidFill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2D51D3E-1A85-DDAA-41A5-024E4B6BB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282" y="3293741"/>
            <a:ext cx="3029718" cy="33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2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Programma voor deze workshop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4037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Bespreking eindtermen in het kernprogramma en het keuzethema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Toelichting op de keuzes die gemaakt zijn in de module algoritmiek</a:t>
            </a:r>
          </a:p>
          <a:p>
            <a:pPr>
              <a:spcBef>
                <a:spcPts val="200"/>
              </a:spcBef>
            </a:pPr>
            <a:r>
              <a:rPr lang="nl-NL" dirty="0">
                <a:cs typeface="Calibri"/>
              </a:rPr>
              <a:t>inhoud, </a:t>
            </a:r>
          </a:p>
          <a:p>
            <a:pPr>
              <a:spcBef>
                <a:spcPts val="200"/>
              </a:spcBef>
            </a:pPr>
            <a:r>
              <a:rPr lang="nl-NL" dirty="0">
                <a:cs typeface="Calibri"/>
              </a:rPr>
              <a:t>wijze van formuleren/programmeren, </a:t>
            </a:r>
          </a:p>
          <a:p>
            <a:pPr>
              <a:spcBef>
                <a:spcPts val="200"/>
              </a:spcBef>
            </a:pPr>
            <a:r>
              <a:rPr lang="nl-NL" dirty="0">
                <a:cs typeface="Calibri"/>
              </a:rPr>
              <a:t>niveaus in opdrachten, werkvormen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nl-NL" dirty="0" err="1">
                <a:cs typeface="Calibri"/>
              </a:rPr>
              <a:t>Walkthrough</a:t>
            </a:r>
            <a:r>
              <a:rPr lang="nl-NL" dirty="0">
                <a:cs typeface="Calibri"/>
              </a:rPr>
              <a:t>, met speciale aandacht voor</a:t>
            </a:r>
          </a:p>
          <a:p>
            <a:pPr>
              <a:spcBef>
                <a:spcPts val="200"/>
              </a:spcBef>
            </a:pPr>
            <a:r>
              <a:rPr lang="nl-NL" dirty="0">
                <a:cs typeface="Calibri"/>
              </a:rPr>
              <a:t>ontwerpactiviteiten</a:t>
            </a:r>
          </a:p>
          <a:p>
            <a:pPr>
              <a:spcBef>
                <a:spcPts val="200"/>
              </a:spcBef>
            </a:pPr>
            <a:r>
              <a:rPr lang="nl-NL" dirty="0">
                <a:cs typeface="Calibri"/>
              </a:rPr>
              <a:t>werkvormen in de opdrachten</a:t>
            </a: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971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Waarom vragen aanpassen</a:t>
            </a:r>
            <a:endParaRPr lang="nl-NL" b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Zelfde moeilijkheid: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herkansing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tweede variant toets</a:t>
            </a:r>
          </a:p>
          <a:p>
            <a:pPr marL="0" indent="0">
              <a:spcBef>
                <a:spcPts val="200"/>
              </a:spcBef>
              <a:buNone/>
            </a:pPr>
            <a:endParaRPr lang="nl-NL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Variëren in moeilijkheid: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havo/vwo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onderscheid sterk/zwakke leerlingen</a:t>
            </a: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28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Vragen aanpassen</a:t>
            </a:r>
            <a:endParaRPr lang="nl-NL" b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 b="1">
                <a:cs typeface="Calibri"/>
              </a:rPr>
              <a:t>Antwoordsoort: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Meerkeuze: de leerling tussen verschillende algoritmes laten kiezen (makkelijker)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Open vraag (moeilijker)</a:t>
            </a:r>
          </a:p>
          <a:p>
            <a:pPr marL="0" indent="0">
              <a:spcBef>
                <a:spcPts val="200"/>
              </a:spcBef>
              <a:buNone/>
            </a:pPr>
            <a:endParaRPr lang="nl-NL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nl-NL" b="1">
                <a:cs typeface="Calibri"/>
              </a:rPr>
              <a:t>Inhoudelijk uitbreiden: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Aangepaste </a:t>
            </a:r>
            <a:r>
              <a:rPr lang="nl-NL" i="1">
                <a:cs typeface="Calibri"/>
              </a:rPr>
              <a:t>invoerwaarden</a:t>
            </a:r>
            <a:r>
              <a:rPr lang="nl-NL">
                <a:cs typeface="Calibri"/>
              </a:rPr>
              <a:t>: lege lijst, negatieve waarden filteren/foutmelding (moeilijker)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Aangepaste </a:t>
            </a:r>
            <a:r>
              <a:rPr lang="nl-NL" i="1">
                <a:cs typeface="Calibri"/>
              </a:rPr>
              <a:t>invoertype</a:t>
            </a:r>
            <a:r>
              <a:rPr lang="nl-NL">
                <a:cs typeface="Calibri"/>
              </a:rPr>
              <a:t>: invoerwaarden met kommagetallen eerst afronden (moeilijker)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Aangepaste </a:t>
            </a:r>
            <a:r>
              <a:rPr lang="nl-NL" i="1">
                <a:cs typeface="Calibri"/>
              </a:rPr>
              <a:t>uitvoertype</a:t>
            </a:r>
            <a:r>
              <a:rPr lang="nl-NL">
                <a:cs typeface="Calibri"/>
              </a:rPr>
              <a:t>: waarde opleveren vs afdrukken (moeilijker)</a:t>
            </a:r>
          </a:p>
          <a:p>
            <a:pPr>
              <a:spcBef>
                <a:spcPts val="200"/>
              </a:spcBef>
            </a:pPr>
            <a:endParaRPr lang="nl-NL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nl-NL" b="1">
                <a:cs typeface="Calibri"/>
              </a:rPr>
              <a:t>Gebruik contexten: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Voor min/max: Highscore, temperatuur, regenval, cijfer, lengte, datagebruik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Gecombineerde context met min/max:</a:t>
            </a:r>
          </a:p>
          <a:p>
            <a:pPr lvl="1">
              <a:spcBef>
                <a:spcPts val="200"/>
              </a:spcBef>
            </a:pPr>
            <a:r>
              <a:rPr lang="nl-NL">
                <a:cs typeface="Calibri"/>
              </a:rPr>
              <a:t>tel aantal voorkomens van max highscore/regenval/temperatuur/cijfer/datagebruik</a:t>
            </a:r>
          </a:p>
          <a:p>
            <a:pPr lvl="1">
              <a:spcBef>
                <a:spcPts val="200"/>
              </a:spcBef>
            </a:pPr>
            <a:r>
              <a:rPr lang="nl-NL">
                <a:cs typeface="Calibri"/>
              </a:rPr>
              <a:t>filter min/max eruit (bv. laagste toetscijfer telt niet mee, of uitschieter datagebruik door wifi storing)</a:t>
            </a:r>
          </a:p>
          <a:p>
            <a:pPr>
              <a:spcBef>
                <a:spcPts val="200"/>
              </a:spcBef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73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228"/>
            <a:ext cx="10515600" cy="1325563"/>
          </a:xfrm>
        </p:spPr>
        <p:txBody>
          <a:bodyPr>
            <a:normAutofit/>
          </a:bodyPr>
          <a:lstStyle/>
          <a:p>
            <a:r>
              <a:rPr lang="nl-NL" sz="40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Vanuit één algoritme variëren in niveau</a:t>
            </a:r>
            <a:endParaRPr lang="nl-NL" sz="4000" b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Voorbeeld algoritme: </a:t>
            </a:r>
            <a:r>
              <a:rPr lang="nl-NL" i="1">
                <a:cs typeface="Calibri"/>
              </a:rPr>
              <a:t>bepaal of een woord een palindroom is</a:t>
            </a:r>
            <a:r>
              <a:rPr lang="nl-NL">
                <a:cs typeface="Calibri"/>
              </a:rPr>
              <a:t>. </a:t>
            </a:r>
          </a:p>
          <a:p>
            <a:pPr marL="0" indent="0">
              <a:spcBef>
                <a:spcPts val="200"/>
              </a:spcBef>
              <a:buNone/>
            </a:pPr>
            <a:endParaRPr lang="nl-NL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Lezen en uitvoeren van het algoritme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Debuggen van het algoritme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Algoritme opstellen door drag&amp;drop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Stellingen over een algoritme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Zelf een algoritme opstellen op basis van gegeven oplossingsrichting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Zelf een algoritme opstellen op basis van probleem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Recursief algoritme opstellen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sp>
        <p:nvSpPr>
          <p:cNvPr id="7" name="CustomShape 3">
            <a:extLst>
              <a:ext uri="{FF2B5EF4-FFF2-40B4-BE49-F238E27FC236}">
                <a16:creationId xmlns:a16="http://schemas.microsoft.com/office/drawing/2014/main" id="{7648C2CB-BB05-952F-55CC-285170BCDBC5}"/>
              </a:ext>
            </a:extLst>
          </p:cNvPr>
          <p:cNvSpPr/>
          <p:nvPr/>
        </p:nvSpPr>
        <p:spPr>
          <a:xfrm>
            <a:off x="721097" y="3429000"/>
            <a:ext cx="253" cy="23754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1A9A5B7A-BE14-F740-3A53-04C669D2A5E6}"/>
              </a:ext>
            </a:extLst>
          </p:cNvPr>
          <p:cNvSpPr/>
          <p:nvPr/>
        </p:nvSpPr>
        <p:spPr>
          <a:xfrm rot="16200000">
            <a:off x="-389280" y="4178330"/>
            <a:ext cx="1384554" cy="3667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250" tIns="31625" rIns="63250" bIns="31625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968" spc="-1">
                <a:solidFill>
                  <a:srgbClr val="C00000"/>
                </a:solidFill>
                <a:latin typeface="Calibri"/>
                <a:ea typeface="Arial"/>
              </a:rPr>
              <a:t>moeilijkheid</a:t>
            </a:r>
            <a:endParaRPr lang="nl-NL" sz="1968" spc="-1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522BCA4F-2A74-A02F-B35D-2C33AFF3B8FB}"/>
              </a:ext>
            </a:extLst>
          </p:cNvPr>
          <p:cNvSpPr/>
          <p:nvPr/>
        </p:nvSpPr>
        <p:spPr>
          <a:xfrm>
            <a:off x="10138835" y="2054052"/>
            <a:ext cx="1935714" cy="1107134"/>
          </a:xfrm>
          <a:prstGeom prst="wedgeRoundRectCallout">
            <a:avLst>
              <a:gd name="adj1" fmla="val -96018"/>
              <a:gd name="adj2" fmla="val 99205"/>
              <a:gd name="adj3" fmla="val 16667"/>
            </a:avLst>
          </a:prstGeom>
          <a:solidFill>
            <a:srgbClr val="F0E183"/>
          </a:soli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63250" tIns="31625" rIns="63250" bIns="31625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27" spc="-1">
                <a:latin typeface="Calibri"/>
                <a:ea typeface="Arial"/>
              </a:rPr>
              <a:t>Voorbeelden van elk niveau op volgende dia’s</a:t>
            </a:r>
            <a:endParaRPr lang="nl-NL" sz="1827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262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Vanuit één algoritme variëren in </a:t>
            </a:r>
            <a:br>
              <a:rPr lang="nl-NL" sz="36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</a:br>
            <a:r>
              <a:rPr lang="nl-NL" sz="36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niveau: </a:t>
            </a:r>
            <a:r>
              <a:rPr lang="nl-NL" sz="3600" b="1" i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palindroom</a:t>
            </a:r>
            <a:endParaRPr lang="nl-NL" sz="3600" b="1" i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Type 1: lezen en uitvoeren van het algoritme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31F61F9B-A659-1440-7B49-1174482A3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8385243" y="68667"/>
            <a:ext cx="3896535" cy="6789333"/>
          </a:xfrm>
          <a:prstGeom prst="rect">
            <a:avLst/>
          </a:prstGeom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15F57EB-A50B-123B-934A-5F4156F9B83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24297" y="4353801"/>
            <a:ext cx="7249251" cy="1607065"/>
          </a:xfrm>
          <a:prstGeom prst="rect">
            <a:avLst/>
          </a:prstGeom>
          <a:ln>
            <a:noFill/>
          </a:ln>
        </p:spPr>
      </p:pic>
      <p:sp>
        <p:nvSpPr>
          <p:cNvPr id="9" name="CustomShape 5">
            <a:extLst>
              <a:ext uri="{FF2B5EF4-FFF2-40B4-BE49-F238E27FC236}">
                <a16:creationId xmlns:a16="http://schemas.microsoft.com/office/drawing/2014/main" id="{3D8070EC-114D-9526-AAAA-D7B3FE52FFCD}"/>
              </a:ext>
            </a:extLst>
          </p:cNvPr>
          <p:cNvSpPr/>
          <p:nvPr/>
        </p:nvSpPr>
        <p:spPr>
          <a:xfrm>
            <a:off x="4464939" y="3294872"/>
            <a:ext cx="1798081" cy="521942"/>
          </a:xfrm>
          <a:prstGeom prst="wedgeRoundRectCallout">
            <a:avLst>
              <a:gd name="adj1" fmla="val -64471"/>
              <a:gd name="adj2" fmla="val 139338"/>
              <a:gd name="adj3" fmla="val 16667"/>
            </a:avLst>
          </a:prstGeom>
          <a:solidFill>
            <a:srgbClr val="F0E183"/>
          </a:soli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63250" tIns="31625" rIns="63250" bIns="31625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27" spc="-1">
                <a:solidFill>
                  <a:srgbClr val="000000"/>
                </a:solidFill>
                <a:latin typeface="Calibri"/>
                <a:ea typeface="Arial"/>
              </a:rPr>
              <a:t>traceren</a:t>
            </a:r>
            <a:endParaRPr lang="nl-NL" sz="1827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8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Vanuit één algoritme variëren in </a:t>
            </a:r>
            <a:br>
              <a:rPr lang="nl-NL" sz="36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</a:br>
            <a:r>
              <a:rPr lang="nl-NL" sz="36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niveau: </a:t>
            </a:r>
            <a:r>
              <a:rPr lang="nl-NL" sz="3600" b="1" i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palindroom</a:t>
            </a:r>
            <a:endParaRPr lang="nl-NL" sz="3600" b="1" i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Type 2: debuggen van het algoritme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sp>
        <p:nvSpPr>
          <p:cNvPr id="10" name="CustomShape 7">
            <a:extLst>
              <a:ext uri="{FF2B5EF4-FFF2-40B4-BE49-F238E27FC236}">
                <a16:creationId xmlns:a16="http://schemas.microsoft.com/office/drawing/2014/main" id="{B351D7E3-0D15-C42C-C604-A69410638730}"/>
              </a:ext>
            </a:extLst>
          </p:cNvPr>
          <p:cNvSpPr/>
          <p:nvPr/>
        </p:nvSpPr>
        <p:spPr>
          <a:xfrm>
            <a:off x="7246284" y="5597698"/>
            <a:ext cx="1798081" cy="521942"/>
          </a:xfrm>
          <a:prstGeom prst="wedgeRoundRectCallout">
            <a:avLst>
              <a:gd name="adj1" fmla="val -71009"/>
              <a:gd name="adj2" fmla="val -53467"/>
              <a:gd name="adj3" fmla="val 16667"/>
            </a:avLst>
          </a:prstGeom>
          <a:solidFill>
            <a:srgbClr val="F0E183"/>
          </a:soli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63250" tIns="31625" rIns="63250" bIns="31625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27" spc="-1">
                <a:solidFill>
                  <a:srgbClr val="000000"/>
                </a:solidFill>
                <a:latin typeface="Calibri"/>
                <a:ea typeface="Arial"/>
              </a:rPr>
              <a:t>verbeteren (efficiëntie)</a:t>
            </a:r>
            <a:endParaRPr lang="nl-NL" sz="1827" spc="-1">
              <a:latin typeface="Calibri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41FB6CC6-312F-E56D-85A0-3F82F9062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97833" y="3287949"/>
            <a:ext cx="8287409" cy="2241082"/>
          </a:xfrm>
          <a:prstGeom prst="rect">
            <a:avLst/>
          </a:prstGeom>
          <a:ln>
            <a:noFill/>
          </a:ln>
        </p:spPr>
      </p:pic>
      <p:sp>
        <p:nvSpPr>
          <p:cNvPr id="12" name="CustomShape 5">
            <a:extLst>
              <a:ext uri="{FF2B5EF4-FFF2-40B4-BE49-F238E27FC236}">
                <a16:creationId xmlns:a16="http://schemas.microsoft.com/office/drawing/2014/main" id="{49F810F7-46A0-ACED-A9DF-E1A91F368D85}"/>
              </a:ext>
            </a:extLst>
          </p:cNvPr>
          <p:cNvSpPr/>
          <p:nvPr/>
        </p:nvSpPr>
        <p:spPr>
          <a:xfrm>
            <a:off x="6844937" y="2526203"/>
            <a:ext cx="1798081" cy="521942"/>
          </a:xfrm>
          <a:prstGeom prst="wedgeRoundRectCallout">
            <a:avLst>
              <a:gd name="adj1" fmla="val -60143"/>
              <a:gd name="adj2" fmla="val 117905"/>
              <a:gd name="adj3" fmla="val 16667"/>
            </a:avLst>
          </a:prstGeom>
          <a:solidFill>
            <a:srgbClr val="F0E183"/>
          </a:soli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63250" tIns="31625" rIns="63250" bIns="31625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27" spc="-1">
                <a:solidFill>
                  <a:srgbClr val="000000"/>
                </a:solidFill>
                <a:latin typeface="Calibri"/>
                <a:ea typeface="Arial"/>
              </a:rPr>
              <a:t>analyseren</a:t>
            </a:r>
            <a:endParaRPr lang="nl-NL" sz="1827" spc="-1">
              <a:latin typeface="Calibri"/>
            </a:endParaRP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36BEFB54-FBB6-E816-A2F4-BCC7358B84BD}"/>
              </a:ext>
            </a:extLst>
          </p:cNvPr>
          <p:cNvSpPr/>
          <p:nvPr/>
        </p:nvSpPr>
        <p:spPr>
          <a:xfrm>
            <a:off x="7486201" y="3526070"/>
            <a:ext cx="1798081" cy="521942"/>
          </a:xfrm>
          <a:prstGeom prst="wedgeRoundRectCallout">
            <a:avLst>
              <a:gd name="adj1" fmla="val -71009"/>
              <a:gd name="adj2" fmla="val 52185"/>
              <a:gd name="adj3" fmla="val 16667"/>
            </a:avLst>
          </a:prstGeom>
          <a:solidFill>
            <a:srgbClr val="F0E183"/>
          </a:soli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63250" tIns="31625" rIns="63250" bIns="31625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27" spc="-1">
                <a:solidFill>
                  <a:srgbClr val="000000"/>
                </a:solidFill>
                <a:latin typeface="Calibri"/>
                <a:ea typeface="Arial"/>
              </a:rPr>
              <a:t>aanpassen</a:t>
            </a:r>
            <a:endParaRPr lang="nl-NL" sz="1827" spc="-1">
              <a:latin typeface="Calibri"/>
            </a:endParaRPr>
          </a:p>
        </p:txBody>
      </p:sp>
      <p:pic>
        <p:nvPicPr>
          <p:cNvPr id="14" name="Afbeelding 2">
            <a:extLst>
              <a:ext uri="{FF2B5EF4-FFF2-40B4-BE49-F238E27FC236}">
                <a16:creationId xmlns:a16="http://schemas.microsoft.com/office/drawing/2014/main" id="{7C7E97B9-4769-34EA-A542-2FF0686C5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9066739" y="897134"/>
            <a:ext cx="3151250" cy="55795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69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Vanuit één algoritme variëren in </a:t>
            </a:r>
            <a:br>
              <a:rPr lang="nl-NL" sz="36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</a:br>
            <a:r>
              <a:rPr lang="nl-NL" sz="36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niveau: </a:t>
            </a:r>
            <a:r>
              <a:rPr lang="nl-NL" sz="3600" b="1" i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palindroom</a:t>
            </a:r>
            <a:endParaRPr lang="nl-NL" sz="3600" b="1" i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Type 3: algoritme opstellen door drag&amp;drop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63366AE8-56E7-A1E0-233F-09EEE0289A7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23654" y="3274317"/>
            <a:ext cx="4458139" cy="3244997"/>
          </a:xfrm>
          <a:prstGeom prst="rect">
            <a:avLst/>
          </a:prstGeom>
          <a:ln>
            <a:noFill/>
          </a:ln>
        </p:spPr>
      </p:pic>
      <p:sp>
        <p:nvSpPr>
          <p:cNvPr id="9" name="CustomShape 5">
            <a:extLst>
              <a:ext uri="{FF2B5EF4-FFF2-40B4-BE49-F238E27FC236}">
                <a16:creationId xmlns:a16="http://schemas.microsoft.com/office/drawing/2014/main" id="{928F98A0-595A-97C4-5B19-F881F816D976}"/>
              </a:ext>
            </a:extLst>
          </p:cNvPr>
          <p:cNvSpPr/>
          <p:nvPr/>
        </p:nvSpPr>
        <p:spPr>
          <a:xfrm>
            <a:off x="10331" y="4113362"/>
            <a:ext cx="3020955" cy="521942"/>
          </a:xfrm>
          <a:prstGeom prst="wedgeRoundRectCallout">
            <a:avLst>
              <a:gd name="adj1" fmla="val 63229"/>
              <a:gd name="adj2" fmla="val 143004"/>
              <a:gd name="adj3" fmla="val 16667"/>
            </a:avLst>
          </a:prstGeom>
          <a:solidFill>
            <a:srgbClr val="F0E183"/>
          </a:soli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63250" tIns="31625" rIns="63250" bIns="31625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27" spc="-1">
                <a:solidFill>
                  <a:srgbClr val="000000"/>
                </a:solidFill>
                <a:latin typeface="Calibri"/>
                <a:ea typeface="Arial"/>
              </a:rPr>
              <a:t>evt afleiders toevoegen</a:t>
            </a:r>
          </a:p>
          <a:p>
            <a:pPr algn="ctr">
              <a:lnSpc>
                <a:spcPct val="100000"/>
              </a:lnSpc>
            </a:pPr>
            <a:r>
              <a:rPr lang="en-US" sz="1827" spc="-1">
                <a:solidFill>
                  <a:srgbClr val="000000"/>
                </a:solidFill>
                <a:latin typeface="Calibri"/>
              </a:rPr>
              <a:t>(moeilijker)</a:t>
            </a:r>
            <a:endParaRPr lang="nl-NL" sz="1827" spc="-1">
              <a:latin typeface="Calibri"/>
            </a:endParaRP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CC4F1427-1460-B343-C4CA-6DC860DF2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9048908" y="1116031"/>
            <a:ext cx="4963886" cy="57419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9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-10041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pic>
        <p:nvPicPr>
          <p:cNvPr id="10" name="Picture 6">
            <a:extLst>
              <a:ext uri="{FF2B5EF4-FFF2-40B4-BE49-F238E27FC236}">
                <a16:creationId xmlns:a16="http://schemas.microsoft.com/office/drawing/2014/main" id="{66757C10-1002-DDEF-4FC2-7824CD2F5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8428260" y="-70413"/>
            <a:ext cx="3779761" cy="6964063"/>
          </a:xfrm>
          <a:prstGeom prst="rect">
            <a:avLst/>
          </a:prstGeom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Vanuit één algoritme variëren in </a:t>
            </a:r>
            <a:br>
              <a:rPr lang="nl-NL" sz="36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</a:br>
            <a:r>
              <a:rPr lang="nl-NL" sz="36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niveau: </a:t>
            </a:r>
            <a:r>
              <a:rPr lang="nl-NL" sz="3600" b="1" i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palindroom</a:t>
            </a:r>
            <a:endParaRPr lang="nl-NL" sz="3600" b="1" i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Type 4: stellingen over een algoritme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6146C0A-7929-3805-89E0-34E39AF3F10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14172" y="3216221"/>
            <a:ext cx="8396360" cy="1303211"/>
          </a:xfrm>
          <a:prstGeom prst="rect">
            <a:avLst/>
          </a:prstGeom>
          <a:ln>
            <a:noFill/>
          </a:ln>
        </p:spPr>
      </p:pic>
      <p:sp>
        <p:nvSpPr>
          <p:cNvPr id="11" name="CustomShape 5">
            <a:extLst>
              <a:ext uri="{FF2B5EF4-FFF2-40B4-BE49-F238E27FC236}">
                <a16:creationId xmlns:a16="http://schemas.microsoft.com/office/drawing/2014/main" id="{93E56181-AECE-C1D5-5DC0-DA1D48209D74}"/>
              </a:ext>
            </a:extLst>
          </p:cNvPr>
          <p:cNvSpPr/>
          <p:nvPr/>
        </p:nvSpPr>
        <p:spPr>
          <a:xfrm>
            <a:off x="6933822" y="5097540"/>
            <a:ext cx="1798081" cy="521942"/>
          </a:xfrm>
          <a:prstGeom prst="wedgeRoundRectCallout">
            <a:avLst>
              <a:gd name="adj1" fmla="val -63765"/>
              <a:gd name="adj2" fmla="val -126675"/>
              <a:gd name="adj3" fmla="val 16667"/>
            </a:avLst>
          </a:prstGeom>
          <a:solidFill>
            <a:srgbClr val="F0E183"/>
          </a:soli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63250" tIns="31625" rIns="63250" bIns="31625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27" spc="-1">
                <a:solidFill>
                  <a:srgbClr val="000000"/>
                </a:solidFill>
                <a:latin typeface="Calibri"/>
                <a:ea typeface="Arial"/>
              </a:rPr>
              <a:t>evalueren</a:t>
            </a:r>
            <a:endParaRPr lang="nl-NL" sz="1827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04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542"/>
            <a:ext cx="10515600" cy="1325563"/>
          </a:xfrm>
        </p:spPr>
        <p:txBody>
          <a:bodyPr/>
          <a:lstStyle/>
          <a:p>
            <a:r>
              <a:rPr lang="nl-NL" sz="44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Vanuit één algoritme variëren in </a:t>
            </a:r>
            <a:br>
              <a:rPr lang="nl-NL" sz="44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</a:br>
            <a:r>
              <a:rPr lang="nl-NL" sz="44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niveau: </a:t>
            </a:r>
            <a:r>
              <a:rPr lang="nl-NL" sz="4400" b="1" i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palindroom</a:t>
            </a:r>
            <a:endParaRPr lang="nl-NL" b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Type 5: zelf een algoritme opstellen op basis van gegeven oplossingsrichting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7DEFEB5-813E-2EFC-B6D9-03B71152919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98450" y="3654000"/>
            <a:ext cx="7187519" cy="676779"/>
          </a:xfrm>
          <a:prstGeom prst="rect">
            <a:avLst/>
          </a:prstGeom>
          <a:ln>
            <a:noFill/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BB4742F-2A43-E6F9-97BD-357F44C16967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8450" y="4491688"/>
            <a:ext cx="7583213" cy="948502"/>
          </a:xfrm>
          <a:prstGeom prst="rect">
            <a:avLst/>
          </a:prstGeom>
          <a:ln>
            <a:noFill/>
          </a:ln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D8043F20-F5B1-5309-89E7-6F4955BE8469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9325589" y="1579125"/>
            <a:ext cx="2358227" cy="2256773"/>
          </a:xfrm>
          <a:prstGeom prst="rect">
            <a:avLst/>
          </a:prstGeom>
          <a:ln>
            <a:noFill/>
          </a:ln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ECEEA3BF-CD5F-EF92-E787-504D908CFD5A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8566738" y="3835898"/>
            <a:ext cx="3549864" cy="3022102"/>
          </a:xfrm>
          <a:prstGeom prst="rect">
            <a:avLst/>
          </a:prstGeom>
          <a:ln>
            <a:noFill/>
          </a:ln>
        </p:spPr>
      </p:pic>
      <p:sp>
        <p:nvSpPr>
          <p:cNvPr id="11" name="CustomShape 5">
            <a:extLst>
              <a:ext uri="{FF2B5EF4-FFF2-40B4-BE49-F238E27FC236}">
                <a16:creationId xmlns:a16="http://schemas.microsoft.com/office/drawing/2014/main" id="{07E43902-73B0-60E5-E8BC-2BED2FEFF0CD}"/>
              </a:ext>
            </a:extLst>
          </p:cNvPr>
          <p:cNvSpPr/>
          <p:nvPr/>
        </p:nvSpPr>
        <p:spPr>
          <a:xfrm>
            <a:off x="5260966" y="5960233"/>
            <a:ext cx="1798081" cy="521942"/>
          </a:xfrm>
          <a:prstGeom prst="wedgeRoundRectCallout">
            <a:avLst>
              <a:gd name="adj1" fmla="val -63765"/>
              <a:gd name="adj2" fmla="val -126675"/>
              <a:gd name="adj3" fmla="val 16667"/>
            </a:avLst>
          </a:prstGeom>
          <a:solidFill>
            <a:srgbClr val="F0E183"/>
          </a:soli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63250" tIns="31625" rIns="63250" bIns="31625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27" spc="-1">
                <a:solidFill>
                  <a:srgbClr val="000000"/>
                </a:solidFill>
                <a:latin typeface="Calibri"/>
                <a:ea typeface="Arial"/>
              </a:rPr>
              <a:t>algoritme beschrijven </a:t>
            </a:r>
            <a:endParaRPr lang="nl-NL" sz="1827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00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15"/>
            <a:ext cx="10515600" cy="1325563"/>
          </a:xfrm>
        </p:spPr>
        <p:txBody>
          <a:bodyPr/>
          <a:lstStyle/>
          <a:p>
            <a:r>
              <a:rPr lang="nl-NL" sz="44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Vanuit één algoritme variëren in </a:t>
            </a:r>
            <a:br>
              <a:rPr lang="nl-NL" sz="44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</a:br>
            <a:r>
              <a:rPr lang="nl-NL" sz="44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niveau: </a:t>
            </a:r>
            <a:r>
              <a:rPr lang="nl-NL" sz="4400" b="1" i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palindroom</a:t>
            </a:r>
            <a:endParaRPr lang="nl-NL" b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Type 6: zelf een algoritme opstellen op basis van probleem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-21267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C783BB6-F044-1CDC-F131-9029112BF03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42462" y="3321852"/>
            <a:ext cx="9088825" cy="1419591"/>
          </a:xfrm>
          <a:prstGeom prst="rect">
            <a:avLst/>
          </a:prstGeom>
          <a:ln>
            <a:noFill/>
          </a:ln>
        </p:spPr>
      </p:pic>
      <p:sp>
        <p:nvSpPr>
          <p:cNvPr id="8" name="CustomShape 5">
            <a:extLst>
              <a:ext uri="{FF2B5EF4-FFF2-40B4-BE49-F238E27FC236}">
                <a16:creationId xmlns:a16="http://schemas.microsoft.com/office/drawing/2014/main" id="{C9E60719-1F1E-14C6-06A9-93DF613A37AF}"/>
              </a:ext>
            </a:extLst>
          </p:cNvPr>
          <p:cNvSpPr/>
          <p:nvPr/>
        </p:nvSpPr>
        <p:spPr>
          <a:xfrm>
            <a:off x="9793503" y="4741443"/>
            <a:ext cx="1798081" cy="521942"/>
          </a:xfrm>
          <a:prstGeom prst="wedgeRoundRectCallout">
            <a:avLst>
              <a:gd name="adj1" fmla="val -63765"/>
              <a:gd name="adj2" fmla="val -126675"/>
              <a:gd name="adj3" fmla="val 16667"/>
            </a:avLst>
          </a:prstGeom>
          <a:solidFill>
            <a:srgbClr val="F0E183"/>
          </a:soli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63250" tIns="31625" rIns="63250" bIns="31625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27" spc="-1">
                <a:solidFill>
                  <a:srgbClr val="000000"/>
                </a:solidFill>
                <a:latin typeface="Calibri"/>
                <a:ea typeface="Arial"/>
              </a:rPr>
              <a:t>algoritme bedenken </a:t>
            </a:r>
            <a:endParaRPr lang="nl-NL" sz="1827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0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458"/>
            <a:ext cx="10515600" cy="1325563"/>
          </a:xfrm>
        </p:spPr>
        <p:txBody>
          <a:bodyPr/>
          <a:lstStyle/>
          <a:p>
            <a:r>
              <a:rPr lang="nl-NL" sz="44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Vanuit één algoritme variëren in </a:t>
            </a:r>
            <a:br>
              <a:rPr lang="nl-NL" sz="44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</a:br>
            <a:r>
              <a:rPr lang="nl-NL" sz="4400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niveau: </a:t>
            </a:r>
            <a:r>
              <a:rPr lang="nl-NL" sz="4400" b="1" i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palindroom</a:t>
            </a:r>
            <a:endParaRPr lang="nl-NL" b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Type 7: recursief algoritme opstellen (alleen vwo)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5A635CEB-010E-5A95-397C-FABDF9C0A87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74981" y="2981247"/>
            <a:ext cx="9838215" cy="39539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798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>
                <a:latin typeface="Trebuchet MS" panose="020B0703020202090204" pitchFamily="34" charset="0"/>
                <a:cs typeface="Calibri Light"/>
              </a:rPr>
              <a:t>Eindtermen keuzethema Algoritmiek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250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nl-NL" b="1" i="1" dirty="0" err="1">
                <a:ea typeface="+mn-lt"/>
                <a:cs typeface="+mn-lt"/>
              </a:rPr>
              <a:t>Subdomein</a:t>
            </a:r>
            <a:r>
              <a:rPr lang="nl-NL" b="1" i="1" dirty="0">
                <a:ea typeface="+mn-lt"/>
                <a:cs typeface="+mn-lt"/>
              </a:rPr>
              <a:t> G1: Complexiteit van algoritmen</a:t>
            </a:r>
            <a:endParaRPr lang="nl-NL" dirty="0">
              <a:ea typeface="+mn-lt"/>
              <a:cs typeface="+mn-lt"/>
            </a:endParaRPr>
          </a:p>
          <a:p>
            <a:pPr>
              <a:buNone/>
            </a:pPr>
            <a:r>
              <a:rPr lang="nl-NL" dirty="0">
                <a:ea typeface="+mn-lt"/>
                <a:cs typeface="+mn-lt"/>
              </a:rPr>
              <a:t>31. De kandidaat kan</a:t>
            </a:r>
            <a:br>
              <a:rPr lang="nl-NL" dirty="0">
                <a:ea typeface="+mn-lt"/>
                <a:cs typeface="+mn-lt"/>
              </a:rPr>
            </a:br>
            <a:r>
              <a:rPr lang="nl-NL" dirty="0">
                <a:ea typeface="+mn-lt"/>
                <a:cs typeface="+mn-lt"/>
              </a:rPr>
              <a:t>(havo:) van gegeven algoritmen de complexiteit vergelijken, en kan klassieke ‘moeilijke’ problemen herkennen en benoemen.</a:t>
            </a:r>
            <a:br>
              <a:rPr lang="nl-NL" dirty="0">
                <a:ea typeface="+mn-lt"/>
                <a:cs typeface="+mn-lt"/>
              </a:rPr>
            </a:br>
            <a:r>
              <a:rPr lang="nl-NL" dirty="0">
                <a:ea typeface="+mn-lt"/>
                <a:cs typeface="+mn-lt"/>
              </a:rPr>
              <a:t>(vwo:) het verschil tussen exponentiële en </a:t>
            </a:r>
            <a:r>
              <a:rPr lang="nl-NL" dirty="0" err="1">
                <a:ea typeface="+mn-lt"/>
                <a:cs typeface="+mn-lt"/>
              </a:rPr>
              <a:t>polynomiale</a:t>
            </a:r>
            <a:r>
              <a:rPr lang="nl-NL" dirty="0">
                <a:ea typeface="+mn-lt"/>
                <a:cs typeface="+mn-lt"/>
              </a:rPr>
              <a:t> complexiteit uitleggen, kan algoritmen op basis hiervan onderscheiden, en kan klassieke ‘moeilijke’ problemen herkennen en benoemen.</a:t>
            </a:r>
          </a:p>
          <a:p>
            <a:pPr>
              <a:buNone/>
            </a:pPr>
            <a:r>
              <a:rPr lang="nl-NL" b="1" i="1" dirty="0" err="1">
                <a:ea typeface="+mn-lt"/>
                <a:cs typeface="+mn-lt"/>
              </a:rPr>
              <a:t>Subdomein</a:t>
            </a:r>
            <a:r>
              <a:rPr lang="nl-NL" b="1" i="1" dirty="0">
                <a:ea typeface="+mn-lt"/>
                <a:cs typeface="+mn-lt"/>
              </a:rPr>
              <a:t> G2: Berekenbaarheid</a:t>
            </a:r>
            <a:endParaRPr lang="nl-NL" dirty="0">
              <a:ea typeface="+mn-lt"/>
              <a:cs typeface="+mn-lt"/>
            </a:endParaRPr>
          </a:p>
          <a:p>
            <a:pPr>
              <a:buNone/>
            </a:pPr>
            <a:r>
              <a:rPr lang="nl-NL" dirty="0">
                <a:ea typeface="+mn-lt"/>
                <a:cs typeface="+mn-lt"/>
              </a:rPr>
              <a:t>32. De kandidaat kan berekeningen op verschillende abstractieniveaus karakteriseren en relateren, en kan klassieke </a:t>
            </a:r>
            <a:r>
              <a:rPr lang="nl-NL" i="1" dirty="0">
                <a:ea typeface="+mn-lt"/>
                <a:cs typeface="+mn-lt"/>
              </a:rPr>
              <a:t>onberekenbare </a:t>
            </a:r>
            <a:r>
              <a:rPr lang="nl-NL" dirty="0">
                <a:ea typeface="+mn-lt"/>
                <a:cs typeface="+mn-lt"/>
              </a:rPr>
              <a:t>problemen herkennen en benoemen.</a:t>
            </a:r>
          </a:p>
          <a:p>
            <a:pPr>
              <a:buNone/>
            </a:pPr>
            <a:r>
              <a:rPr lang="nl-NL" b="1" i="1" dirty="0" err="1">
                <a:ea typeface="+mn-lt"/>
                <a:cs typeface="+mn-lt"/>
              </a:rPr>
              <a:t>Subdomein</a:t>
            </a:r>
            <a:r>
              <a:rPr lang="nl-NL" b="1" i="1" dirty="0">
                <a:ea typeface="+mn-lt"/>
                <a:cs typeface="+mn-lt"/>
              </a:rPr>
              <a:t> G3: Logica</a:t>
            </a:r>
            <a:endParaRPr lang="nl-NL" dirty="0">
              <a:ea typeface="+mn-lt"/>
              <a:cs typeface="+mn-lt"/>
            </a:endParaRPr>
          </a:p>
          <a:p>
            <a:pPr>
              <a:buNone/>
            </a:pPr>
            <a:r>
              <a:rPr lang="nl-NL" dirty="0">
                <a:ea typeface="+mn-lt"/>
                <a:cs typeface="+mn-lt"/>
              </a:rPr>
              <a:t>33. De kandidaat kan eigenschappen van digitale artefacten uitdrukken in logische formules.</a:t>
            </a:r>
          </a:p>
          <a:p>
            <a:pPr marL="0" indent="0">
              <a:spcBef>
                <a:spcPts val="200"/>
              </a:spcBef>
              <a:buNone/>
            </a:pPr>
            <a:endParaRPr lang="nl-NL" b="1" dirty="0">
              <a:cs typeface="Calibri"/>
            </a:endParaRPr>
          </a:p>
          <a:p>
            <a:endParaRPr lang="nl-NL">
              <a:cs typeface="Calibri" panose="020F0502020204030204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423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378"/>
            <a:ext cx="10515600" cy="1325563"/>
          </a:xfrm>
        </p:spPr>
        <p:txBody>
          <a:bodyPr/>
          <a:lstStyle/>
          <a:p>
            <a:r>
              <a:rPr lang="nl-NL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Zelfde 7 vragen met andere algoritmen</a:t>
            </a:r>
            <a:br>
              <a:rPr lang="nl-NL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</a:br>
            <a:endParaRPr lang="nl-NL" b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>
                <a:cs typeface="Calibri"/>
              </a:rPr>
              <a:t>Voorbeelden van alternatieve algoritmen: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Anagram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Winstmaximalisatie met Bitcoins</a:t>
            </a:r>
          </a:p>
          <a:p>
            <a:pPr>
              <a:spcBef>
                <a:spcPts val="200"/>
              </a:spcBef>
            </a:pPr>
            <a:r>
              <a:rPr lang="nl-NL">
                <a:cs typeface="Calibri"/>
              </a:rPr>
              <a:t>...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sp>
        <p:nvSpPr>
          <p:cNvPr id="7" name="CustomShape 3">
            <a:extLst>
              <a:ext uri="{FF2B5EF4-FFF2-40B4-BE49-F238E27FC236}">
                <a16:creationId xmlns:a16="http://schemas.microsoft.com/office/drawing/2014/main" id="{6A824E3C-D99B-55F5-2616-EBDAC1178B4F}"/>
              </a:ext>
            </a:extLst>
          </p:cNvPr>
          <p:cNvSpPr/>
          <p:nvPr/>
        </p:nvSpPr>
        <p:spPr>
          <a:xfrm>
            <a:off x="5770457" y="3743929"/>
            <a:ext cx="6333892" cy="2964671"/>
          </a:xfrm>
          <a:prstGeom prst="rect">
            <a:avLst/>
          </a:prstGeom>
          <a:noFill/>
          <a:ln w="47520">
            <a:solidFill>
              <a:srgbClr val="A8011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5300" tIns="25300" rIns="25300" bIns="25300">
            <a:normAutofit/>
          </a:bodyPr>
          <a:lstStyle/>
          <a:p>
            <a:pPr marL="746880" lvl="1" indent="-321067">
              <a:lnSpc>
                <a:spcPct val="90000"/>
              </a:lnSpc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nl-NL" sz="1687" spc="-1">
                <a:solidFill>
                  <a:srgbClr val="000000"/>
                </a:solidFill>
                <a:latin typeface="Calibri"/>
                <a:ea typeface="DejaVu Sans"/>
              </a:rPr>
              <a:t>Lezen en uitvoeren van het algoritme</a:t>
            </a:r>
            <a:endParaRPr lang="nl-NL" sz="1687" spc="-1">
              <a:latin typeface="Calibri"/>
            </a:endParaRPr>
          </a:p>
          <a:p>
            <a:pPr marL="746880" lvl="1" indent="-321067">
              <a:lnSpc>
                <a:spcPct val="90000"/>
              </a:lnSpc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nl-NL" sz="1687" spc="-1">
                <a:solidFill>
                  <a:srgbClr val="000000"/>
                </a:solidFill>
                <a:latin typeface="Calibri"/>
                <a:ea typeface="DejaVu Sans"/>
              </a:rPr>
              <a:t>Debuggen van het algoritme</a:t>
            </a:r>
            <a:endParaRPr lang="nl-NL" sz="1687" spc="-1">
              <a:latin typeface="Calibri"/>
            </a:endParaRPr>
          </a:p>
          <a:p>
            <a:pPr marL="746880" lvl="1" indent="-321067">
              <a:lnSpc>
                <a:spcPct val="90000"/>
              </a:lnSpc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nl-NL" sz="1687" spc="-1">
                <a:solidFill>
                  <a:srgbClr val="000000"/>
                </a:solidFill>
                <a:latin typeface="Calibri"/>
                <a:ea typeface="DejaVu Sans"/>
              </a:rPr>
              <a:t>Algoritme opstellen door drag&amp;drop</a:t>
            </a:r>
            <a:endParaRPr lang="nl-NL" sz="1687" spc="-1">
              <a:latin typeface="Calibri"/>
            </a:endParaRPr>
          </a:p>
          <a:p>
            <a:pPr marL="746880" lvl="1" indent="-321067">
              <a:lnSpc>
                <a:spcPct val="90000"/>
              </a:lnSpc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nl-NL" sz="1687" spc="-1">
                <a:solidFill>
                  <a:srgbClr val="000000"/>
                </a:solidFill>
                <a:latin typeface="Calibri"/>
                <a:ea typeface="DejaVu Sans"/>
              </a:rPr>
              <a:t>Stellingen over een algoritme</a:t>
            </a:r>
            <a:endParaRPr lang="nl-NL" sz="1687" spc="-1">
              <a:latin typeface="Calibri"/>
            </a:endParaRPr>
          </a:p>
          <a:p>
            <a:pPr marL="746880" lvl="1" indent="-321067">
              <a:lnSpc>
                <a:spcPct val="90000"/>
              </a:lnSpc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nl-NL" sz="1687" spc="-1">
                <a:solidFill>
                  <a:srgbClr val="000000"/>
                </a:solidFill>
                <a:latin typeface="Calibri"/>
                <a:ea typeface="DejaVu Sans"/>
              </a:rPr>
              <a:t>Zelf een algoritme opstellen met gegeven oplossingsrichting</a:t>
            </a:r>
            <a:endParaRPr lang="nl-NL" sz="1687" spc="-1">
              <a:latin typeface="Calibri"/>
            </a:endParaRPr>
          </a:p>
          <a:p>
            <a:pPr marL="746880" lvl="1" indent="-321067">
              <a:lnSpc>
                <a:spcPct val="90000"/>
              </a:lnSpc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nl-NL" sz="1687" spc="-1">
                <a:solidFill>
                  <a:srgbClr val="000000"/>
                </a:solidFill>
                <a:latin typeface="Calibri"/>
                <a:ea typeface="DejaVu Sans"/>
              </a:rPr>
              <a:t>Zelf een algoritme opstellen op basis van probleem</a:t>
            </a:r>
            <a:endParaRPr lang="nl-NL" sz="1687" spc="-1">
              <a:latin typeface="Calibri"/>
            </a:endParaRPr>
          </a:p>
          <a:p>
            <a:pPr marL="746880" lvl="1" indent="-321067">
              <a:lnSpc>
                <a:spcPct val="90000"/>
              </a:lnSpc>
              <a:spcBef>
                <a:spcPts val="1406"/>
              </a:spcBef>
              <a:buClr>
                <a:srgbClr val="000000"/>
              </a:buClr>
              <a:buFont typeface="Arial"/>
              <a:buChar char="•"/>
            </a:pPr>
            <a:r>
              <a:rPr lang="nl-NL" sz="1687" spc="-1">
                <a:solidFill>
                  <a:srgbClr val="000000"/>
                </a:solidFill>
                <a:latin typeface="Calibri"/>
                <a:ea typeface="DejaVu Sans"/>
              </a:rPr>
              <a:t>Recursief algoritme opstellen</a:t>
            </a:r>
            <a:endParaRPr lang="nl-NL" sz="1687" spc="-1">
              <a:latin typeface="Calibri"/>
            </a:endParaRPr>
          </a:p>
          <a:p>
            <a:pPr>
              <a:spcBef>
                <a:spcPts val="1406"/>
              </a:spcBef>
            </a:pPr>
            <a:endParaRPr lang="nl-NL" sz="1687" spc="-1">
              <a:latin typeface="Calibri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B374BB16-BFCB-CE7A-E8C7-E2CF41E44DEA}"/>
              </a:ext>
            </a:extLst>
          </p:cNvPr>
          <p:cNvSpPr/>
          <p:nvPr/>
        </p:nvSpPr>
        <p:spPr>
          <a:xfrm>
            <a:off x="6124912" y="3964040"/>
            <a:ext cx="253" cy="23754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5D1C9B4B-D375-213A-1598-CE88CB8D6B55}"/>
              </a:ext>
            </a:extLst>
          </p:cNvPr>
          <p:cNvSpPr/>
          <p:nvPr/>
        </p:nvSpPr>
        <p:spPr>
          <a:xfrm rot="16200000">
            <a:off x="5246047" y="4949047"/>
            <a:ext cx="1384554" cy="3667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250" tIns="31625" rIns="63250" bIns="31625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968" spc="-1">
                <a:solidFill>
                  <a:srgbClr val="C00000"/>
                </a:solidFill>
                <a:latin typeface="Calibri"/>
                <a:ea typeface="Arial"/>
              </a:rPr>
              <a:t>moeilijkheid</a:t>
            </a:r>
            <a:endParaRPr lang="nl-NL" sz="1968" spc="-1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663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Vragen? Opmerkingen? Aanvullingen?</a:t>
            </a:r>
            <a:endParaRPr lang="nl-NL" b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6098"/>
            <a:ext cx="10515600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1406"/>
              </a:spcBef>
              <a:buNone/>
              <a:tabLst>
                <a:tab pos="0" algn="l"/>
              </a:tabLst>
            </a:pPr>
            <a:r>
              <a:rPr lang="en-US" sz="2800" spc="-1">
                <a:solidFill>
                  <a:srgbClr val="000000"/>
                </a:solidFill>
                <a:latin typeface="Calibri"/>
                <a:hlinkClick r:id="rId2"/>
              </a:rPr>
              <a:t>paulbergervoet@informatica-actief.nl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pPr marL="0" indent="0">
              <a:spcBef>
                <a:spcPts val="1406"/>
              </a:spcBef>
              <a:buNone/>
              <a:tabLst>
                <a:tab pos="0" algn="l"/>
              </a:tabLst>
            </a:pPr>
            <a:r>
              <a:rPr lang="en-US" sz="2800" spc="-1">
                <a:solidFill>
                  <a:srgbClr val="000000"/>
                </a:solidFill>
                <a:latin typeface="Calibri"/>
                <a:hlinkClick r:id="rId3"/>
              </a:rPr>
              <a:t>renskeweeda@informatica-actief.nl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pic>
        <p:nvPicPr>
          <p:cNvPr id="7" name="Picture 4" descr="Applied Software | Revit Tag giving you a Question Mark?">
            <a:extLst>
              <a:ext uri="{FF2B5EF4-FFF2-40B4-BE49-F238E27FC236}">
                <a16:creationId xmlns:a16="http://schemas.microsoft.com/office/drawing/2014/main" id="{B3BF67B3-5232-1256-34EC-081FA5A0D12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212579" y="1884422"/>
            <a:ext cx="3160007" cy="3447435"/>
          </a:xfrm>
          <a:prstGeom prst="rect">
            <a:avLst/>
          </a:prstGeom>
          <a:ln>
            <a:noFill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4FC506B9-9E78-797A-DE9D-CE6310E6299B}"/>
              </a:ext>
            </a:extLst>
          </p:cNvPr>
          <p:cNvSpPr txBox="1"/>
          <p:nvPr/>
        </p:nvSpPr>
        <p:spPr>
          <a:xfrm>
            <a:off x="7508236" y="6475012"/>
            <a:ext cx="5645328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65"/>
              <a:t>https://www.slo.nl/zoeken/@19156/toetsing-domein-grondslagen/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506D203-F60D-F7DC-D910-8ACECF26B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0900" y="3653689"/>
            <a:ext cx="1661639" cy="27449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187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Pro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xx</a:t>
            </a: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16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>
                <a:latin typeface="Trebuchet MS" panose="020B0703020202090204" pitchFamily="34" charset="0"/>
                <a:cs typeface="Calibri Light"/>
              </a:rPr>
              <a:t>Algoritmen in kerndomein 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6474"/>
            <a:ext cx="10515600" cy="4098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 b="1" dirty="0">
                <a:cs typeface="Calibri"/>
              </a:rPr>
              <a:t>Eindtermen in het kerndomein B liggen al behoorlijk hoog, je kunt ze maar zeer beperkt doen in het basisprogramma.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nl-NL" sz="2000" i="1" dirty="0">
                <a:ea typeface="+mn-lt"/>
                <a:cs typeface="+mn-lt"/>
              </a:rPr>
              <a:t>14: De kandidaat kan een oplossingsrichting voor een probleem uitwerken tot een algoritme, daarbij standaardalgoritmen herkennen en gebruiken, en de correctheid en efficiëntie van digitale artefacten onderzoeken via de achterliggende algoritmen.</a:t>
            </a:r>
            <a:endParaRPr lang="nl-NL" sz="2000" i="1" dirty="0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endParaRPr lang="nl-NL" b="1" dirty="0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nl-NL" b="1" dirty="0">
                <a:cs typeface="Calibri"/>
              </a:rPr>
              <a:t>Aspecten:</a:t>
            </a:r>
          </a:p>
          <a:p>
            <a:pPr marL="457200" indent="-457200">
              <a:spcBef>
                <a:spcPts val="200"/>
              </a:spcBef>
            </a:pPr>
            <a:r>
              <a:rPr lang="nl-NL" sz="2400" dirty="0">
                <a:cs typeface="Calibri" panose="020F0502020204030204"/>
              </a:rPr>
              <a:t>Algoritmen beoordelen op efficiëntie</a:t>
            </a:r>
          </a:p>
          <a:p>
            <a:pPr marL="457200" indent="-457200">
              <a:spcBef>
                <a:spcPts val="200"/>
              </a:spcBef>
            </a:pPr>
            <a:r>
              <a:rPr lang="nl-NL" sz="2400">
                <a:cs typeface="Calibri" panose="020F0502020204030204"/>
              </a:rPr>
              <a:t>Standaardalgoritmen (bv. lineair zoeken, min/max, filteren, sorteren)</a:t>
            </a:r>
            <a:endParaRPr lang="nl-NL" sz="2400" dirty="0">
              <a:cs typeface="Calibri" panose="020F0502020204030204"/>
            </a:endParaRPr>
          </a:p>
          <a:p>
            <a:pPr marL="457200" indent="-457200">
              <a:spcBef>
                <a:spcPts val="200"/>
              </a:spcBef>
            </a:pPr>
            <a:r>
              <a:rPr lang="nl-NL" sz="2400" dirty="0">
                <a:cs typeface="Calibri" panose="020F0502020204030204"/>
              </a:rPr>
              <a:t>Correctheid</a:t>
            </a:r>
          </a:p>
          <a:p>
            <a:pPr marL="457200" indent="-457200">
              <a:spcBef>
                <a:spcPts val="200"/>
              </a:spcBef>
            </a:pPr>
            <a:endParaRPr lang="nl-NL" dirty="0">
              <a:cs typeface="Calibri" panose="020F0502020204030204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14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Afbakening kern en keuze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10515600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Eindterm 14 in kernprogramma gaat vooral over bedenken/ontwerpen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Eindtermen G1 en G2 gaan sterk over abstracte aspecten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Geen gezonde/levensvatbare inhoud als je niet op de ingeslagen weg in de kerndomeinen doorgaat en daar de eindtermen van het keuzethema aan </a:t>
            </a:r>
            <a:r>
              <a:rPr lang="nl-NL" b="1" i="1" dirty="0">
                <a:cs typeface="Calibri"/>
              </a:rPr>
              <a:t>toevoegt</a:t>
            </a:r>
            <a:r>
              <a:rPr lang="nl-NL" dirty="0">
                <a:cs typeface="Calibri"/>
              </a:rPr>
              <a:t>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Onze keuze: nog steeds ontwerpen, correctheid + formele efficiëntie, maar op een bredere en moeilijker klasse van algoritmen.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44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Welke algoritmen?</a:t>
            </a:r>
          </a:p>
        </p:txBody>
      </p:sp>
      <p:pic>
        <p:nvPicPr>
          <p:cNvPr id="10" name="Tijdelijke aanduiding voor inhoud 9" descr="Behandelde efficientieklassen, van logaritmisch tot exponentieel&#10;&#10;">
            <a:extLst>
              <a:ext uri="{FF2B5EF4-FFF2-40B4-BE49-F238E27FC236}">
                <a16:creationId xmlns:a16="http://schemas.microsoft.com/office/drawing/2014/main" id="{00330138-8011-D887-3E8E-3FD5329EC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245" y="2062715"/>
            <a:ext cx="7175166" cy="4395120"/>
          </a:xfr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91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Didactische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1"/>
            <a:ext cx="10515600" cy="41290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Niet gericht op het </a:t>
            </a:r>
            <a:r>
              <a:rPr lang="nl-NL" i="1" dirty="0">
                <a:cs typeface="Calibri"/>
              </a:rPr>
              <a:t>leren</a:t>
            </a:r>
            <a:r>
              <a:rPr lang="nl-NL" dirty="0">
                <a:cs typeface="Calibri"/>
              </a:rPr>
              <a:t> van (bestaande) algoritmes.</a:t>
            </a:r>
          </a:p>
          <a:p>
            <a:endParaRPr lang="nl-NL" dirty="0">
              <a:cs typeface="Calibri"/>
            </a:endParaRPr>
          </a:p>
          <a:p>
            <a:pPr marL="0" indent="0">
              <a:buNone/>
            </a:pPr>
            <a:r>
              <a:rPr lang="nl-NL" dirty="0">
                <a:cs typeface="Calibri"/>
              </a:rPr>
              <a:t>We willen juist dat leerlingen zelf (stukjes van) algoritmen bedenken en dan analyseren. Daarvoor is er een opbouw in activiteiten.</a:t>
            </a:r>
          </a:p>
          <a:p>
            <a:pPr marL="0" indent="0">
              <a:buNone/>
            </a:pPr>
            <a:r>
              <a:rPr lang="nl-NL" dirty="0">
                <a:cs typeface="Calibri"/>
              </a:rPr>
              <a:t>•	Stellingen beoordelen bij een algoritme</a:t>
            </a:r>
          </a:p>
          <a:p>
            <a:pPr marL="0" indent="0">
              <a:buNone/>
            </a:pPr>
            <a:r>
              <a:rPr lang="nl-NL" dirty="0">
                <a:cs typeface="Calibri"/>
              </a:rPr>
              <a:t>•	Presentatie laat de stappen van een algoritme zien, </a:t>
            </a:r>
            <a:br>
              <a:rPr lang="nl-NL" dirty="0">
                <a:cs typeface="Calibri"/>
              </a:rPr>
            </a:br>
            <a:r>
              <a:rPr lang="nl-NL" dirty="0">
                <a:cs typeface="Calibri"/>
              </a:rPr>
              <a:t>	leerlingen formuleren het algoritme.</a:t>
            </a:r>
          </a:p>
          <a:p>
            <a:pPr marL="0" indent="0">
              <a:buNone/>
            </a:pPr>
            <a:r>
              <a:rPr lang="nl-NL" dirty="0">
                <a:cs typeface="Calibri"/>
              </a:rPr>
              <a:t>•	Algoritmen verbeteren, leerlingen maken betere oplossing.</a:t>
            </a:r>
          </a:p>
          <a:p>
            <a:pPr marL="0" indent="0">
              <a:buNone/>
            </a:pPr>
            <a:r>
              <a:rPr lang="nl-NL" dirty="0">
                <a:cs typeface="Calibri"/>
              </a:rPr>
              <a:t>•	Leerlingen bedenken zelf algoritme, voorbeelden geven hints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80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 err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Problem</a:t>
            </a:r>
            <a:r>
              <a:rPr lang="nl-NL" b="1" dirty="0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 </a:t>
            </a:r>
            <a:r>
              <a:rPr lang="nl-NL" b="1" dirty="0" err="1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solving</a:t>
            </a:r>
            <a:endParaRPr lang="nl-NL" b="1" dirty="0">
              <a:latin typeface="Trebuchet MS" panose="020B0703020202090204" pitchFamily="34" charset="0"/>
              <a:ea typeface="Verdana" panose="020B0604030504040204" pitchFamily="34" charset="0"/>
              <a:cs typeface="Thonburi" pitchFamily="2" charset="-3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6060524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De lessen zijn gericht op </a:t>
            </a:r>
            <a:r>
              <a:rPr lang="nl-NL" i="1" dirty="0" err="1">
                <a:cs typeface="Calibri"/>
              </a:rPr>
              <a:t>problem</a:t>
            </a:r>
            <a:r>
              <a:rPr lang="nl-NL" i="1" dirty="0">
                <a:cs typeface="Calibri"/>
              </a:rPr>
              <a:t> </a:t>
            </a:r>
            <a:r>
              <a:rPr lang="nl-NL" i="1" dirty="0" err="1">
                <a:cs typeface="Calibri"/>
              </a:rPr>
              <a:t>solving</a:t>
            </a:r>
            <a:r>
              <a:rPr lang="nl-NL" dirty="0">
                <a:cs typeface="Calibri"/>
              </a:rPr>
              <a:t>. Een algoritme bedenk je om een bepaald probleem op te lossen.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Daarbij komen de eindtermen vanzelf in beeld: een algoritme dat te lang rekent is geen oplossing van je probleem!</a:t>
            </a: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pic>
        <p:nvPicPr>
          <p:cNvPr id="8" name="Afbeelding 7">
            <a:extLst>
              <a:ext uri="{FF2B5EF4-FFF2-40B4-BE49-F238E27FC236}">
                <a16:creationId xmlns:a16="http://schemas.microsoft.com/office/drawing/2014/main" id="{C6A432CF-8AC8-B7AD-C307-02A0AB0EB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724" y="2526632"/>
            <a:ext cx="4455076" cy="32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6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FD5F-5293-A945-B3FD-C47F862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134"/>
            <a:ext cx="10515600" cy="1325563"/>
          </a:xfrm>
        </p:spPr>
        <p:txBody>
          <a:bodyPr/>
          <a:lstStyle/>
          <a:p>
            <a:r>
              <a:rPr lang="nl-NL" b="1" dirty="0">
                <a:latin typeface="Trebuchet MS" panose="020B0703020202090204" pitchFamily="34" charset="0"/>
                <a:ea typeface="Verdana" panose="020B0604030504040204" pitchFamily="34" charset="0"/>
                <a:cs typeface="Thonburi" pitchFamily="2" charset="-34"/>
              </a:rPr>
              <a:t>Coderen?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C1631-0ABD-974D-B1AC-4EFD87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32"/>
            <a:ext cx="7419975" cy="3434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In het materiaal zijn geen opdrachten opgenomen waarin leerlingen een algoritme moeten uitprogrammeren.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nl-NL" dirty="0">
                <a:cs typeface="Calibri"/>
              </a:rPr>
              <a:t>Reden: te tijdrovend door alle overhead (90% van je programma is weergave, besturing, etc. Slechts een klein stukje is het algoritme)</a:t>
            </a: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pPr marL="0" indent="0">
              <a:spcBef>
                <a:spcPts val="200"/>
              </a:spcBef>
              <a:buNone/>
            </a:pPr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B1445A3-C9B6-4546-ACBB-5088AE8828DC}"/>
              </a:ext>
            </a:extLst>
          </p:cNvPr>
          <p:cNvGrpSpPr/>
          <p:nvPr/>
        </p:nvGrpSpPr>
        <p:grpSpPr>
          <a:xfrm>
            <a:off x="0" y="0"/>
            <a:ext cx="12217989" cy="1107248"/>
            <a:chOff x="0" y="-3016"/>
            <a:chExt cx="12217989" cy="110724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A9FAB2D1-FBF8-6D4B-A4AA-3B2016F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963886" cy="1104232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F164209-EE23-B842-BBB6-FD00B424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662" y="-3016"/>
              <a:ext cx="8145327" cy="1097378"/>
            </a:xfrm>
            <a:prstGeom prst="rect">
              <a:avLst/>
            </a:prstGeom>
          </p:spPr>
        </p:pic>
      </p:grpSp>
      <p:pic>
        <p:nvPicPr>
          <p:cNvPr id="8" name="Afbeelding 7">
            <a:extLst>
              <a:ext uri="{FF2B5EF4-FFF2-40B4-BE49-F238E27FC236}">
                <a16:creationId xmlns:a16="http://schemas.microsoft.com/office/drawing/2014/main" id="{8F2191A4-AB8C-9ECB-2356-55F7EADCB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053" y="3429000"/>
            <a:ext cx="2900747" cy="25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7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1427</TotalTime>
  <Words>1723</Words>
  <Application>Microsoft Macintosh PowerPoint</Application>
  <PresentationFormat>Breedbeeld</PresentationFormat>
  <Paragraphs>204</Paragraphs>
  <Slides>32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Trebuchet MS</vt:lpstr>
      <vt:lpstr>Wingdings</vt:lpstr>
      <vt:lpstr>Office Theme</vt:lpstr>
      <vt:lpstr>Keuzethema Algoritmiek </vt:lpstr>
      <vt:lpstr>Programma voor deze workshop</vt:lpstr>
      <vt:lpstr>Eindtermen keuzethema Algoritmiek</vt:lpstr>
      <vt:lpstr>Algoritmen in kerndomein B</vt:lpstr>
      <vt:lpstr>Afbakening kern en keuze</vt:lpstr>
      <vt:lpstr>Welke algoritmen?</vt:lpstr>
      <vt:lpstr>Didactische aanpak</vt:lpstr>
      <vt:lpstr>Problem solving</vt:lpstr>
      <vt:lpstr>Coderen?</vt:lpstr>
      <vt:lpstr>Coderen? (vervolg)</vt:lpstr>
      <vt:lpstr>Onderwerpen</vt:lpstr>
      <vt:lpstr>Complexiteit</vt:lpstr>
      <vt:lpstr>Probleemaanpak</vt:lpstr>
      <vt:lpstr>Tour</vt:lpstr>
      <vt:lpstr>Toetsing van domein B: Grondslagen</vt:lpstr>
      <vt:lpstr>PowerPoint-presentatie</vt:lpstr>
      <vt:lpstr>Standaardalgoritmen: leerdoelen</vt:lpstr>
      <vt:lpstr>Verschillende soorten vragen</vt:lpstr>
      <vt:lpstr>Moeilijkheid van vraagsoorten</vt:lpstr>
      <vt:lpstr>Waarom vragen aanpassen</vt:lpstr>
      <vt:lpstr>Vragen aanpassen</vt:lpstr>
      <vt:lpstr>Vanuit één algoritme variëren in niveau</vt:lpstr>
      <vt:lpstr>Vanuit één algoritme variëren in  niveau: palindroom</vt:lpstr>
      <vt:lpstr>Vanuit één algoritme variëren in  niveau: palindroom</vt:lpstr>
      <vt:lpstr>Vanuit één algoritme variëren in  niveau: palindroom</vt:lpstr>
      <vt:lpstr>Vanuit één algoritme variëren in  niveau: palindroom</vt:lpstr>
      <vt:lpstr>Vanuit één algoritme variëren in  niveau: palindroom</vt:lpstr>
      <vt:lpstr>Vanuit één algoritme variëren in  niveau: palindroom</vt:lpstr>
      <vt:lpstr>Vanuit één algoritme variëren in  niveau: palindroom</vt:lpstr>
      <vt:lpstr>Zelfde 7 vragen met andere algoritmen </vt:lpstr>
      <vt:lpstr>Vragen? Opmerkingen? Aanvullingen?</vt:lpstr>
      <vt:lpstr>Pro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Keuzethema Q Maatschappelijke en individuele invloed van informatica  </dc:title>
  <dc:creator>Pieter Vorstenbosch</dc:creator>
  <cp:lastModifiedBy>Eelco Dijkstra</cp:lastModifiedBy>
  <cp:revision>192</cp:revision>
  <dcterms:created xsi:type="dcterms:W3CDTF">2021-03-09T17:24:26Z</dcterms:created>
  <dcterms:modified xsi:type="dcterms:W3CDTF">2022-11-14T19:01:08Z</dcterms:modified>
</cp:coreProperties>
</file>