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FT+phlZ/hxiupZ8IJHKy+z4M9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7.xml"/><Relationship Id="rId22" Type="http://schemas.openxmlformats.org/officeDocument/2006/relationships/font" Target="fonts/ArialNarrow-boldItalic.fntdata"/><Relationship Id="rId10" Type="http://schemas.openxmlformats.org/officeDocument/2006/relationships/slide" Target="slides/slide6.xml"/><Relationship Id="rId21" Type="http://schemas.openxmlformats.org/officeDocument/2006/relationships/font" Target="fonts/ArialNarrow-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ial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Deze powerpoint bevat ondersteuning bij les 1 van de lesmodule usability. Hierbij wordt het volgende onderwerp behandeld:</a:t>
            </a:r>
            <a:endParaRPr/>
          </a:p>
          <a:p>
            <a:pPr indent="0" lvl="0" marL="0" rtl="0" algn="l">
              <a:spcBef>
                <a:spcPts val="0"/>
              </a:spcBef>
              <a:spcAft>
                <a:spcPts val="0"/>
              </a:spcAft>
              <a:buNone/>
            </a:pPr>
            <a:r>
              <a:rPr lang="en-US"/>
              <a:t>1. Aspecten van usability.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Operability gaat over </a:t>
            </a:r>
            <a:r>
              <a:rPr b="0" i="0" lang="en-US" sz="1200">
                <a:solidFill>
                  <a:schemeClr val="dk1"/>
                </a:solidFill>
                <a:latin typeface="Calibri"/>
                <a:ea typeface="Calibri"/>
                <a:cs typeface="Calibri"/>
                <a:sym typeface="Calibri"/>
              </a:rPr>
              <a:t>de mate waarin een product of systeem attributen heeft die het makkelijk maken om het te bedienen.</a:t>
            </a:r>
            <a:r>
              <a:rPr lang="en-US"/>
              <a:t> Het gaat er hierbij dus om of de tool kan worden ingezet voor de bedoelde taak, op een handige manier. </a:t>
            </a:r>
            <a:endParaRPr/>
          </a:p>
        </p:txBody>
      </p:sp>
      <p:sp>
        <p:nvSpPr>
          <p:cNvPr id="176" name="Google Shape;17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Vraag de leerlingen of ze liever een Audi of Skoda hebben. Waarom? Deze auto’s hebben allebei andere systemen. Het kan zijn dat je de een plezieriger vindt dan de ander.</a:t>
            </a:r>
            <a:endParaRPr/>
          </a:p>
        </p:txBody>
      </p:sp>
      <p:sp>
        <p:nvSpPr>
          <p:cNvPr id="185" name="Google Shape;18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User interface aesthetics gaat over de </a:t>
            </a:r>
            <a:r>
              <a:rPr lang="en-US"/>
              <a:t>mate waarin een gebruikersinterface het de gebruiker mogelijk maakt om een plezierige en bevredigende interactie met het systeem te hebben.</a:t>
            </a:r>
            <a:endParaRPr/>
          </a:p>
          <a:p>
            <a:pPr indent="0" lvl="0" marL="0" rtl="0" algn="l">
              <a:spcBef>
                <a:spcPts val="0"/>
              </a:spcBef>
              <a:spcAft>
                <a:spcPts val="0"/>
              </a:spcAft>
              <a:buNone/>
            </a:pPr>
            <a:r>
              <a:t/>
            </a:r>
            <a:endParaRPr/>
          </a:p>
        </p:txBody>
      </p:sp>
      <p:sp>
        <p:nvSpPr>
          <p:cNvPr id="196" name="Google Shape;19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In Acrobat Reader DC kan je documenten laten voorlezen. Voor welke groep is dit erg handig? (Mensen die niet goed meer kunnen zien, bijvoorbeeld)</a:t>
            </a:r>
            <a:endParaRPr/>
          </a:p>
        </p:txBody>
      </p:sp>
      <p:sp>
        <p:nvSpPr>
          <p:cNvPr id="205" name="Google Shape;20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Accessibility draait om d</a:t>
            </a:r>
            <a:r>
              <a:rPr lang="en-US"/>
              <a:t>e mate waarin een product of systeem gebruikt kan worden door mensen met de meest uiteenlopende kenmerken en bekwaamheden om een gespecificeerd doel te bereiken in een gespecificeerde gebruikscontext.</a:t>
            </a:r>
            <a:endParaRPr/>
          </a:p>
        </p:txBody>
      </p:sp>
      <p:sp>
        <p:nvSpPr>
          <p:cNvPr id="214" name="Google Shape;21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Usability bestaat uit verschillende aspecten. Deze zijn appropriateness recognisability, learnability, operability, user error protection, user interface aesthetics en accessibility.</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 de slide zijn meerdere programma’s van microsoft te zien. Welk programma gebruik je waarvoor?</a:t>
            </a:r>
            <a:endParaRPr/>
          </a:p>
        </p:txBody>
      </p:sp>
      <p:sp>
        <p:nvSpPr>
          <p:cNvPr id="114" name="Google Shape;11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Het aspect appropriateness recognisability gaat over d</a:t>
            </a:r>
            <a:r>
              <a:rPr b="0" i="0" lang="en-US" sz="1200">
                <a:solidFill>
                  <a:schemeClr val="dk1"/>
                </a:solidFill>
                <a:latin typeface="Calibri"/>
                <a:ea typeface="Calibri"/>
                <a:cs typeface="Calibri"/>
                <a:sym typeface="Calibri"/>
              </a:rPr>
              <a:t>e mate waarin gebruikers kunnen herkennen of een product of systeem geschikt is voor hun behoeften.</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 de slide is de agenda bij een boekingssite te zien. Een gebruiker kan hierbij niet op data klikken die al geweest zijn. Dit plaatje is gemaakt op 7 juli. Je ziet dus dat data voor de 7</a:t>
            </a:r>
            <a:r>
              <a:rPr baseline="30000" lang="en-US"/>
              <a:t>e</a:t>
            </a:r>
            <a:r>
              <a:rPr lang="en-US"/>
              <a:t> niet op geklikt kan worden. Op deze manier wordt voorkomen dat de gebruiker een fout maakt.</a:t>
            </a:r>
            <a:endParaRPr/>
          </a:p>
        </p:txBody>
      </p:sp>
      <p:sp>
        <p:nvSpPr>
          <p:cNvPr id="130" name="Google Shape;13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Het aspect user error protection gaat om de mate waarin het systeem gebruikers beschermt tegen het maken van fouten.</a:t>
            </a:r>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Snapchat is voor de meeste van jullie een erg bekende app. Maar leg maar eens uit aan je opa of oma hoe je een story post. Zij zullen hier veel meer moeite mee hebben. Je hebt een grote kans dat zij niet weten wat een story is, laat staan hoe je deze moet maken. </a:t>
            </a:r>
            <a:endParaRPr/>
          </a:p>
          <a:p>
            <a:pPr indent="0" lvl="0" marL="0" rtl="0" algn="l">
              <a:spcBef>
                <a:spcPts val="0"/>
              </a:spcBef>
              <a:spcAft>
                <a:spcPts val="0"/>
              </a:spcAft>
              <a:buNone/>
            </a:pPr>
            <a:r>
              <a:rPr lang="en-US">
                <a:solidFill>
                  <a:srgbClr val="FF0000"/>
                </a:solidFill>
              </a:rPr>
              <a:t>De learnability van een systeem hangt dus af van de (beoogde) gebruikers ervan.</a:t>
            </a:r>
            <a:endParaRPr>
              <a:solidFill>
                <a:srgbClr val="FF0000"/>
              </a:solidFill>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Learnability gaat over </a:t>
            </a:r>
            <a:r>
              <a:rPr b="0" i="0" lang="en-US" sz="1200">
                <a:solidFill>
                  <a:schemeClr val="dk1"/>
                </a:solidFill>
                <a:latin typeface="Calibri"/>
                <a:ea typeface="Calibri"/>
                <a:cs typeface="Calibri"/>
                <a:sym typeface="Calibri"/>
              </a:rPr>
              <a:t>de mate </a:t>
            </a:r>
            <a:r>
              <a:rPr lang="en-US"/>
              <a:t>waarin een product of systeem gebruikt kan worden door gespecificeerde gebruikers om gespecificeerde leerdoelen te bereiken met betrekking tot het effectieve, efficiënte, risico-vrije en bevredigende gebruik van het product of systeem in een gespecificeerde gebruikscontext.</a:t>
            </a:r>
            <a:r>
              <a:rPr b="0" i="0" lang="en-US" sz="1200">
                <a:solidFill>
                  <a:schemeClr val="dk1"/>
                </a:solidFill>
                <a:latin typeface="Calibri"/>
                <a:ea typeface="Calibri"/>
                <a:cs typeface="Calibri"/>
                <a:sym typeface="Calibri"/>
              </a:rPr>
              <a:t> In andere woorden: Hoe snel leert iemand jouw applicatie te gebruiken?</a:t>
            </a:r>
            <a:endParaRPr/>
          </a:p>
        </p:txBody>
      </p:sp>
      <p:sp>
        <p:nvSpPr>
          <p:cNvPr id="157" name="Google Shape;15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Vraag de leerlingen welk programma ze het liefst gebruiken; Word of Google docs? Waarom?</a:t>
            </a:r>
            <a:br>
              <a:rPr lang="en-US"/>
            </a:br>
            <a:r>
              <a:rPr lang="en-US"/>
              <a:t>Vaak gebruiken mensen die ontwerpen in hun documenten willen liever Word, en mensen die makkelijk samen willen werken Google docs.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1" name="Google Shape;91;p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92" name="Google Shape;92;p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93" name="Google Shape;93;p1"/>
          <p:cNvSpPr/>
          <p:nvPr/>
        </p:nvSpPr>
        <p:spPr>
          <a:xfrm>
            <a:off x="4265930" y="0"/>
            <a:ext cx="7926070"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94" name="Google Shape;94;p1"/>
          <p:cNvSpPr/>
          <p:nvPr/>
        </p:nvSpPr>
        <p:spPr>
          <a:xfrm>
            <a:off x="4628515"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USABILITY</a:t>
            </a:r>
            <a:endParaRPr b="1" i="0" sz="6000" u="none" cap="none" strike="noStrike">
              <a:solidFill>
                <a:schemeClr val="lt1"/>
              </a:solidFill>
              <a:latin typeface="Arial Narrow"/>
              <a:ea typeface="Arial Narrow"/>
              <a:cs typeface="Arial Narrow"/>
              <a:sym typeface="Arial Narrow"/>
            </a:endParaRPr>
          </a:p>
        </p:txBody>
      </p:sp>
      <p:sp>
        <p:nvSpPr>
          <p:cNvPr id="95" name="Google Shape;95;p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Les 1</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9" name="Google Shape;179;p10"/>
          <p:cNvSpPr txBox="1"/>
          <p:nvPr>
            <p:ph idx="1" type="body"/>
          </p:nvPr>
        </p:nvSpPr>
        <p:spPr>
          <a:xfrm>
            <a:off x="838200" y="2924358"/>
            <a:ext cx="10515600" cy="356851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De mate waarin een product of systeem attributen heeft die het makkelijk maken om het te bedienen.</a:t>
            </a:r>
            <a:endParaRPr/>
          </a:p>
        </p:txBody>
      </p:sp>
      <p:sp>
        <p:nvSpPr>
          <p:cNvPr id="180" name="Google Shape;180;p10"/>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OPERABILITY</a:t>
            </a:r>
            <a:endParaRPr b="0" i="0" sz="3200" u="none" cap="none" strike="noStrike">
              <a:solidFill>
                <a:schemeClr val="lt1"/>
              </a:solidFill>
              <a:latin typeface="Calibri"/>
              <a:ea typeface="Calibri"/>
              <a:cs typeface="Calibri"/>
              <a:sym typeface="Calibri"/>
            </a:endParaRPr>
          </a:p>
        </p:txBody>
      </p:sp>
      <p:pic>
        <p:nvPicPr>
          <p:cNvPr id="181" name="Google Shape;181;p10"/>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8" name="Google Shape;18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189" name="Google Shape;189;p11"/>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90" name="Google Shape;190;p11"/>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USER INTERFACE AESTHETICS</a:t>
            </a:r>
            <a:endParaRPr b="0" i="0" sz="3200" u="none" cap="none" strike="noStrike">
              <a:solidFill>
                <a:schemeClr val="lt1"/>
              </a:solidFill>
              <a:latin typeface="Calibri"/>
              <a:ea typeface="Calibri"/>
              <a:cs typeface="Calibri"/>
              <a:sym typeface="Calibri"/>
            </a:endParaRPr>
          </a:p>
        </p:txBody>
      </p:sp>
      <p:pic>
        <p:nvPicPr>
          <p:cNvPr descr="Modellen &gt; Home &gt; Audi Nederland" id="191" name="Google Shape;191;p11"/>
          <p:cNvPicPr preferRelativeResize="0"/>
          <p:nvPr/>
        </p:nvPicPr>
        <p:blipFill rotWithShape="1">
          <a:blip r:embed="rId4">
            <a:alphaModFix/>
          </a:blip>
          <a:srcRect b="0" l="0" r="0" t="0"/>
          <a:stretch/>
        </p:blipFill>
        <p:spPr>
          <a:xfrm>
            <a:off x="-1183051" y="2455017"/>
            <a:ext cx="8096250" cy="3476625"/>
          </a:xfrm>
          <a:prstGeom prst="rect">
            <a:avLst/>
          </a:prstGeom>
          <a:noFill/>
          <a:ln>
            <a:noFill/>
          </a:ln>
        </p:spPr>
      </p:pic>
      <p:pic>
        <p:nvPicPr>
          <p:cNvPr descr="ŠKODA Modellen » Bekijk élk model, filter op je voorkeur" id="192" name="Google Shape;192;p11"/>
          <p:cNvPicPr preferRelativeResize="0"/>
          <p:nvPr/>
        </p:nvPicPr>
        <p:blipFill rotWithShape="1">
          <a:blip r:embed="rId5">
            <a:alphaModFix/>
          </a:blip>
          <a:srcRect b="0" l="0" r="0" t="0"/>
          <a:stretch/>
        </p:blipFill>
        <p:spPr>
          <a:xfrm>
            <a:off x="4891948" y="2700337"/>
            <a:ext cx="7211438" cy="29859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9" name="Google Shape;199;p12"/>
          <p:cNvSpPr txBox="1"/>
          <p:nvPr>
            <p:ph idx="1" type="body"/>
          </p:nvPr>
        </p:nvSpPr>
        <p:spPr>
          <a:xfrm>
            <a:off x="838200" y="3098259"/>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De mate waarin een gebruikersinterface het de gebruiker mogelijk maakt om een plezierige en bevredigende interactie met het systeem te hebben.</a:t>
            </a:r>
            <a:endParaRPr/>
          </a:p>
        </p:txBody>
      </p:sp>
      <p:pic>
        <p:nvPicPr>
          <p:cNvPr id="200" name="Google Shape;200;p12"/>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01" name="Google Shape;201;p12"/>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USER INTERFACE AESTHETICS</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08" name="Google Shape;208;p13"/>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09" name="Google Shape;209;p13"/>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ACCESSIBILITY</a:t>
            </a:r>
            <a:endParaRPr b="0" i="0" sz="3200" u="none" cap="none" strike="noStrike">
              <a:solidFill>
                <a:schemeClr val="lt1"/>
              </a:solidFill>
              <a:latin typeface="Calibri"/>
              <a:ea typeface="Calibri"/>
              <a:cs typeface="Calibri"/>
              <a:sym typeface="Calibri"/>
            </a:endParaRPr>
          </a:p>
        </p:txBody>
      </p:sp>
      <p:pic>
        <p:nvPicPr>
          <p:cNvPr id="210" name="Google Shape;210;p13"/>
          <p:cNvPicPr preferRelativeResize="0"/>
          <p:nvPr/>
        </p:nvPicPr>
        <p:blipFill rotWithShape="1">
          <a:blip r:embed="rId4">
            <a:alphaModFix/>
          </a:blip>
          <a:srcRect b="0" l="0" r="0" t="0"/>
          <a:stretch/>
        </p:blipFill>
        <p:spPr>
          <a:xfrm>
            <a:off x="3276600" y="1962150"/>
            <a:ext cx="5638800" cy="384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7" name="Google Shape;217;p14"/>
          <p:cNvSpPr txBox="1"/>
          <p:nvPr>
            <p:ph idx="1" type="body"/>
          </p:nvPr>
        </p:nvSpPr>
        <p:spPr>
          <a:xfrm>
            <a:off x="838200" y="3098259"/>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De mate waarin een product of systeem gebruikt kan worden door mensen met de meest uiteenlopende kenmerken en bekwaamheden om een gespecificeerd doel te bereiken in een gespecificeerde gebruikscontext.</a:t>
            </a:r>
            <a:endParaRPr/>
          </a:p>
        </p:txBody>
      </p:sp>
      <p:pic>
        <p:nvPicPr>
          <p:cNvPr id="218" name="Google Shape;218;p14"/>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19" name="Google Shape;219;p14"/>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ACCESSIBILITY</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02" name="Google Shape;102;p2"/>
          <p:cNvSpPr/>
          <p:nvPr/>
        </p:nvSpPr>
        <p:spPr>
          <a:xfrm>
            <a:off x="838200" y="365125"/>
            <a:ext cx="10515600" cy="1042435"/>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rPr b="1" i="0" lang="en-US" sz="3200" u="none" cap="none" strike="noStrike">
                <a:solidFill>
                  <a:schemeClr val="lt1"/>
                </a:solidFill>
                <a:latin typeface="Arial Narrow"/>
                <a:ea typeface="Arial Narrow"/>
                <a:cs typeface="Arial Narrow"/>
                <a:sym typeface="Arial Narrow"/>
              </a:rPr>
              <a:t>USABILITY ISO 25010</a:t>
            </a:r>
            <a:endParaRPr b="0" i="0" sz="3200" u="none" cap="none" strike="noStrike">
              <a:solidFill>
                <a:schemeClr val="lt1"/>
              </a:solidFill>
              <a:latin typeface="Calibri"/>
              <a:ea typeface="Calibri"/>
              <a:cs typeface="Calibri"/>
              <a:sym typeface="Calibri"/>
            </a:endParaRPr>
          </a:p>
        </p:txBody>
      </p:sp>
      <p:sp>
        <p:nvSpPr>
          <p:cNvPr id="103" name="Google Shape;103;p2"/>
          <p:cNvSpPr/>
          <p:nvPr/>
        </p:nvSpPr>
        <p:spPr>
          <a:xfrm>
            <a:off x="618094" y="1676329"/>
            <a:ext cx="10397235" cy="4351338"/>
          </a:xfrm>
          <a:prstGeom prst="ellipse">
            <a:avLst/>
          </a:prstGeom>
          <a:solidFill>
            <a:srgbClr val="D0CECE"/>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a:off x="3197763" y="4181874"/>
            <a:ext cx="1840825" cy="1575429"/>
          </a:xfrm>
          <a:prstGeom prst="ellipse">
            <a:avLst/>
          </a:prstGeom>
          <a:solidFill>
            <a:schemeClr val="lt1"/>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Learnability</a:t>
            </a:r>
            <a:endParaRPr b="1" i="0" sz="1800" u="none" cap="none" strike="noStrike">
              <a:solidFill>
                <a:schemeClr val="dk1"/>
              </a:solidFill>
              <a:latin typeface="Calibri"/>
              <a:ea typeface="Calibri"/>
              <a:cs typeface="Calibri"/>
              <a:sym typeface="Calibri"/>
            </a:endParaRPr>
          </a:p>
        </p:txBody>
      </p:sp>
      <p:sp>
        <p:nvSpPr>
          <p:cNvPr id="105" name="Google Shape;105;p2"/>
          <p:cNvSpPr/>
          <p:nvPr/>
        </p:nvSpPr>
        <p:spPr>
          <a:xfrm>
            <a:off x="7171383" y="3835091"/>
            <a:ext cx="1988991" cy="1785650"/>
          </a:xfrm>
          <a:prstGeom prst="ellipse">
            <a:avLst/>
          </a:prstGeom>
          <a:solidFill>
            <a:schemeClr val="lt1"/>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Accessability</a:t>
            </a:r>
            <a:endParaRPr b="1" i="0" sz="1800" u="none" cap="none" strike="noStrike">
              <a:solidFill>
                <a:schemeClr val="dk1"/>
              </a:solidFill>
              <a:latin typeface="Calibri"/>
              <a:ea typeface="Calibri"/>
              <a:cs typeface="Calibri"/>
              <a:sym typeface="Calibri"/>
            </a:endParaRPr>
          </a:p>
        </p:txBody>
      </p:sp>
      <p:sp>
        <p:nvSpPr>
          <p:cNvPr id="106" name="Google Shape;106;p2"/>
          <p:cNvSpPr/>
          <p:nvPr/>
        </p:nvSpPr>
        <p:spPr>
          <a:xfrm>
            <a:off x="6183885" y="2197042"/>
            <a:ext cx="1840825" cy="1575429"/>
          </a:xfrm>
          <a:prstGeom prst="ellipse">
            <a:avLst/>
          </a:prstGeom>
          <a:solidFill>
            <a:schemeClr val="lt1"/>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Operability</a:t>
            </a:r>
            <a:endParaRPr b="1" i="0" sz="1800" u="none" cap="none" strike="noStrike">
              <a:solidFill>
                <a:schemeClr val="dk1"/>
              </a:solidFill>
              <a:latin typeface="Calibri"/>
              <a:ea typeface="Calibri"/>
              <a:cs typeface="Calibri"/>
              <a:sym typeface="Calibri"/>
            </a:endParaRPr>
          </a:p>
        </p:txBody>
      </p:sp>
      <p:sp>
        <p:nvSpPr>
          <p:cNvPr id="107" name="Google Shape;107;p2"/>
          <p:cNvSpPr/>
          <p:nvPr/>
        </p:nvSpPr>
        <p:spPr>
          <a:xfrm>
            <a:off x="3275695" y="1986347"/>
            <a:ext cx="2732422" cy="2103096"/>
          </a:xfrm>
          <a:prstGeom prst="ellipse">
            <a:avLst/>
          </a:prstGeom>
          <a:solidFill>
            <a:schemeClr val="lt1"/>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Appropriateness recognisability</a:t>
            </a:r>
            <a:endParaRPr b="1" i="0" sz="1800" u="none" cap="none" strike="noStrike">
              <a:solidFill>
                <a:schemeClr val="dk1"/>
              </a:solidFill>
              <a:latin typeface="Calibri"/>
              <a:ea typeface="Calibri"/>
              <a:cs typeface="Calibri"/>
              <a:sym typeface="Calibri"/>
            </a:endParaRPr>
          </a:p>
        </p:txBody>
      </p:sp>
      <p:sp>
        <p:nvSpPr>
          <p:cNvPr id="108" name="Google Shape;108;p2"/>
          <p:cNvSpPr/>
          <p:nvPr/>
        </p:nvSpPr>
        <p:spPr>
          <a:xfrm>
            <a:off x="5184573" y="3975458"/>
            <a:ext cx="1840825" cy="1575429"/>
          </a:xfrm>
          <a:prstGeom prst="ellipse">
            <a:avLst/>
          </a:prstGeom>
          <a:solidFill>
            <a:schemeClr val="lt1"/>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User error protection</a:t>
            </a:r>
            <a:endParaRPr b="1" i="0" sz="1800" u="none" cap="none" strike="noStrike">
              <a:solidFill>
                <a:schemeClr val="dk1"/>
              </a:solidFill>
              <a:latin typeface="Calibri"/>
              <a:ea typeface="Calibri"/>
              <a:cs typeface="Calibri"/>
              <a:sym typeface="Calibri"/>
            </a:endParaRPr>
          </a:p>
        </p:txBody>
      </p:sp>
      <p:sp>
        <p:nvSpPr>
          <p:cNvPr id="109" name="Google Shape;109;p2"/>
          <p:cNvSpPr txBox="1"/>
          <p:nvPr>
            <p:ph type="title"/>
          </p:nvPr>
        </p:nvSpPr>
        <p:spPr>
          <a:xfrm>
            <a:off x="1047963" y="3253526"/>
            <a:ext cx="626723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Usability</a:t>
            </a:r>
            <a:endParaRPr/>
          </a:p>
        </p:txBody>
      </p:sp>
      <p:sp>
        <p:nvSpPr>
          <p:cNvPr id="110" name="Google Shape;110;p2"/>
          <p:cNvSpPr/>
          <p:nvPr/>
        </p:nvSpPr>
        <p:spPr>
          <a:xfrm>
            <a:off x="8262843" y="2400029"/>
            <a:ext cx="1840825" cy="1575429"/>
          </a:xfrm>
          <a:prstGeom prst="ellipse">
            <a:avLst/>
          </a:prstGeom>
          <a:solidFill>
            <a:schemeClr val="lt1"/>
          </a:solidFill>
          <a:ln cap="flat" cmpd="sng" w="571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User interface aesthetics</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APPROPRIATENESS OF RECOGNISABILITY</a:t>
            </a:r>
            <a:endParaRPr b="1" sz="3200">
              <a:latin typeface="Arial Narrow"/>
              <a:ea typeface="Arial Narrow"/>
              <a:cs typeface="Arial Narrow"/>
              <a:sym typeface="Arial Narrow"/>
            </a:endParaRPr>
          </a:p>
        </p:txBody>
      </p:sp>
      <p:pic>
        <p:nvPicPr>
          <p:cNvPr id="117" name="Google Shape;117;p3"/>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descr="Office 365 ProPlus | SURFspot" id="118" name="Google Shape;118;p3"/>
          <p:cNvPicPr preferRelativeResize="0"/>
          <p:nvPr/>
        </p:nvPicPr>
        <p:blipFill rotWithShape="1">
          <a:blip r:embed="rId4">
            <a:alphaModFix/>
          </a:blip>
          <a:srcRect b="0" l="0" r="0" t="0"/>
          <a:stretch/>
        </p:blipFill>
        <p:spPr>
          <a:xfrm>
            <a:off x="2145241" y="365125"/>
            <a:ext cx="7901517" cy="72361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APPROPRIATENESS OF RECOGNISABILITY</a:t>
            </a:r>
            <a:endParaRPr b="1" sz="3200">
              <a:latin typeface="Arial Narrow"/>
              <a:ea typeface="Arial Narrow"/>
              <a:cs typeface="Arial Narrow"/>
              <a:sym typeface="Arial Narrow"/>
            </a:endParaRPr>
          </a:p>
        </p:txBody>
      </p:sp>
      <p:pic>
        <p:nvPicPr>
          <p:cNvPr id="125" name="Google Shape;125;p4"/>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26" name="Google Shape;126;p4"/>
          <p:cNvSpPr/>
          <p:nvPr/>
        </p:nvSpPr>
        <p:spPr>
          <a:xfrm>
            <a:off x="1168400" y="3105835"/>
            <a:ext cx="1000587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De mate waarin gebruikers kunnen herkennen of een product of systeem geschikt is voor hun behoeften.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USER ERROR PROTECTION</a:t>
            </a:r>
            <a:endParaRPr b="1" sz="3200">
              <a:latin typeface="Arial Narrow"/>
              <a:ea typeface="Arial Narrow"/>
              <a:cs typeface="Arial Narrow"/>
              <a:sym typeface="Arial Narrow"/>
            </a:endParaRPr>
          </a:p>
        </p:txBody>
      </p:sp>
      <p:pic>
        <p:nvPicPr>
          <p:cNvPr id="133" name="Google Shape;133;p5"/>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id="134" name="Google Shape;134;p5"/>
          <p:cNvPicPr preferRelativeResize="0"/>
          <p:nvPr/>
        </p:nvPicPr>
        <p:blipFill rotWithShape="1">
          <a:blip r:embed="rId4">
            <a:alphaModFix/>
          </a:blip>
          <a:srcRect b="0" l="0" r="0" t="0"/>
          <a:stretch/>
        </p:blipFill>
        <p:spPr>
          <a:xfrm>
            <a:off x="3590064" y="2738967"/>
            <a:ext cx="5162550" cy="2971800"/>
          </a:xfrm>
          <a:prstGeom prst="rect">
            <a:avLst/>
          </a:prstGeom>
          <a:noFill/>
          <a:ln>
            <a:noFill/>
          </a:ln>
        </p:spPr>
      </p:pic>
      <p:sp>
        <p:nvSpPr>
          <p:cNvPr id="135" name="Google Shape;135;p5"/>
          <p:cNvSpPr/>
          <p:nvPr/>
        </p:nvSpPr>
        <p:spPr>
          <a:xfrm>
            <a:off x="-2565400" y="6297381"/>
            <a:ext cx="1000587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Datum: 7 juli 2015</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USER ERROR PROTECTION</a:t>
            </a:r>
            <a:endParaRPr b="1" sz="3200">
              <a:latin typeface="Arial Narrow"/>
              <a:ea typeface="Arial Narrow"/>
              <a:cs typeface="Arial Narrow"/>
              <a:sym typeface="Arial Narrow"/>
            </a:endParaRPr>
          </a:p>
        </p:txBody>
      </p:sp>
      <p:pic>
        <p:nvPicPr>
          <p:cNvPr id="142" name="Google Shape;142;p6"/>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43" name="Google Shape;143;p6"/>
          <p:cNvSpPr/>
          <p:nvPr/>
        </p:nvSpPr>
        <p:spPr>
          <a:xfrm>
            <a:off x="1168400" y="3105835"/>
            <a:ext cx="10005878"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dk1"/>
                </a:solidFill>
                <a:latin typeface="Calibri"/>
                <a:ea typeface="Calibri"/>
                <a:cs typeface="Calibri"/>
                <a:sym typeface="Calibri"/>
              </a:rPr>
              <a:t>De mate waarin het systeem gebruikers beschermt tegen het maken van fouten.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50" name="Google Shape;150;p7"/>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LEARNABILITY</a:t>
            </a:r>
            <a:endParaRPr b="0" i="0" sz="3200" u="none" cap="none" strike="noStrike">
              <a:solidFill>
                <a:schemeClr val="lt1"/>
              </a:solidFill>
              <a:latin typeface="Calibri"/>
              <a:ea typeface="Calibri"/>
              <a:cs typeface="Calibri"/>
              <a:sym typeface="Calibri"/>
            </a:endParaRPr>
          </a:p>
        </p:txBody>
      </p:sp>
      <p:sp>
        <p:nvSpPr>
          <p:cNvPr id="151" name="Google Shape;15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Snapchat houdt groei vast: 210 miljoen dagelijkse gebruikers | RTL ..." id="152" name="Google Shape;152;p7"/>
          <p:cNvPicPr preferRelativeResize="0"/>
          <p:nvPr/>
        </p:nvPicPr>
        <p:blipFill rotWithShape="1">
          <a:blip r:embed="rId3">
            <a:alphaModFix/>
          </a:blip>
          <a:srcRect b="0" l="0" r="0" t="0"/>
          <a:stretch/>
        </p:blipFill>
        <p:spPr>
          <a:xfrm>
            <a:off x="2384926" y="1825624"/>
            <a:ext cx="7735712" cy="4351338"/>
          </a:xfrm>
          <a:prstGeom prst="rect">
            <a:avLst/>
          </a:prstGeom>
          <a:noFill/>
          <a:ln>
            <a:noFill/>
          </a:ln>
        </p:spPr>
      </p:pic>
      <p:pic>
        <p:nvPicPr>
          <p:cNvPr id="153" name="Google Shape;153;p7"/>
          <p:cNvPicPr preferRelativeResize="0"/>
          <p:nvPr/>
        </p:nvPicPr>
        <p:blipFill rotWithShape="1">
          <a:blip r:embed="rId4">
            <a:alphaModFix/>
          </a:blip>
          <a:srcRect b="0" l="0" r="0" t="0"/>
          <a:stretch/>
        </p:blipFill>
        <p:spPr>
          <a:xfrm>
            <a:off x="10274156" y="4551452"/>
            <a:ext cx="2578815" cy="435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0" name="Google Shape;160;p8"/>
          <p:cNvSpPr txBox="1"/>
          <p:nvPr>
            <p:ph idx="1" type="body"/>
          </p:nvPr>
        </p:nvSpPr>
        <p:spPr>
          <a:xfrm>
            <a:off x="838200" y="2768688"/>
            <a:ext cx="10515600" cy="236535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De mate waarin een product of systeem gebruikt kan worden door gespecificeerde gebruikers om gespecificeerde leerdoelen te bereiken met betrekking tot het effectieve, efficiënte, risico-vrije en bevredigende gebruik van het product of systeem in een gespecificeerde gebruikscontext.</a:t>
            </a:r>
            <a:endParaRPr/>
          </a:p>
        </p:txBody>
      </p:sp>
      <p:sp>
        <p:nvSpPr>
          <p:cNvPr id="161" name="Google Shape;161;p8"/>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LEARNABILITY</a:t>
            </a:r>
            <a:endParaRPr b="0" i="0" sz="3200" u="none" cap="none" strike="noStrike">
              <a:solidFill>
                <a:schemeClr val="lt1"/>
              </a:solidFill>
              <a:latin typeface="Calibri"/>
              <a:ea typeface="Calibri"/>
              <a:cs typeface="Calibri"/>
              <a:sym typeface="Calibri"/>
            </a:endParaRPr>
          </a:p>
        </p:txBody>
      </p:sp>
      <p:pic>
        <p:nvPicPr>
          <p:cNvPr id="162" name="Google Shape;162;p8"/>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9" name="Google Shape;169;p9"/>
          <p:cNvSpPr txBox="1"/>
          <p:nvPr/>
        </p:nvSpPr>
        <p:spPr>
          <a:xfrm>
            <a:off x="838200" y="365124"/>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Clr>
                <a:schemeClr val="lt1"/>
              </a:buClr>
              <a:buSzPts val="3200"/>
              <a:buFont typeface="Arial Narrow"/>
              <a:buNone/>
            </a:pPr>
            <a:r>
              <a:rPr b="1" i="0" lang="en-US" sz="3200" u="none" cap="none" strike="noStrike">
                <a:solidFill>
                  <a:schemeClr val="lt1"/>
                </a:solidFill>
                <a:latin typeface="Arial Narrow"/>
                <a:ea typeface="Arial Narrow"/>
                <a:cs typeface="Arial Narrow"/>
                <a:sym typeface="Arial Narrow"/>
              </a:rPr>
              <a:t>OPERABILITY</a:t>
            </a:r>
            <a:endParaRPr b="0" i="0" sz="3200" u="none" cap="none" strike="noStrike">
              <a:solidFill>
                <a:schemeClr val="lt1"/>
              </a:solidFill>
              <a:latin typeface="Calibri"/>
              <a:ea typeface="Calibri"/>
              <a:cs typeface="Calibri"/>
              <a:sym typeface="Calibri"/>
            </a:endParaRPr>
          </a:p>
        </p:txBody>
      </p:sp>
      <p:pic>
        <p:nvPicPr>
          <p:cNvPr descr="MS Word: docs onderweg maken, bewerken en delen - Apps op Google Play" id="170" name="Google Shape;170;p9"/>
          <p:cNvPicPr preferRelativeResize="0"/>
          <p:nvPr/>
        </p:nvPicPr>
        <p:blipFill rotWithShape="1">
          <a:blip r:embed="rId3">
            <a:alphaModFix/>
          </a:blip>
          <a:srcRect b="0" l="0" r="0" t="0"/>
          <a:stretch/>
        </p:blipFill>
        <p:spPr>
          <a:xfrm>
            <a:off x="1719714" y="2189388"/>
            <a:ext cx="3561347" cy="3561347"/>
          </a:xfrm>
          <a:prstGeom prst="rect">
            <a:avLst/>
          </a:prstGeom>
          <a:noFill/>
          <a:ln>
            <a:noFill/>
          </a:ln>
        </p:spPr>
      </p:pic>
      <p:pic>
        <p:nvPicPr>
          <p:cNvPr descr="Google Documenten - Apps op Google Play" id="171" name="Google Shape;171;p9"/>
          <p:cNvPicPr preferRelativeResize="0"/>
          <p:nvPr/>
        </p:nvPicPr>
        <p:blipFill rotWithShape="1">
          <a:blip r:embed="rId4">
            <a:alphaModFix/>
          </a:blip>
          <a:srcRect b="0" l="0" r="0" t="0"/>
          <a:stretch/>
        </p:blipFill>
        <p:spPr>
          <a:xfrm>
            <a:off x="6910939" y="2306053"/>
            <a:ext cx="3561347" cy="3561347"/>
          </a:xfrm>
          <a:prstGeom prst="rect">
            <a:avLst/>
          </a:prstGeom>
          <a:noFill/>
          <a:ln>
            <a:noFill/>
          </a:ln>
        </p:spPr>
      </p:pic>
      <p:pic>
        <p:nvPicPr>
          <p:cNvPr id="172" name="Google Shape;172;p9"/>
          <p:cNvPicPr preferRelativeResize="0"/>
          <p:nvPr/>
        </p:nvPicPr>
        <p:blipFill rotWithShape="1">
          <a:blip r:embed="rId5">
            <a:alphaModFix/>
          </a:blip>
          <a:srcRect b="0" l="0" r="0" t="0"/>
          <a:stretch/>
        </p:blipFill>
        <p:spPr>
          <a:xfrm>
            <a:off x="10274156" y="4551452"/>
            <a:ext cx="2578815" cy="4351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2020-03-30T15:41:38Z</dcterms:created>
  <dc:creator>Kes Greuter</dc:creator>
</cp:coreProperties>
</file>