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Arial Narrow"/>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jaK1xzZGKZ9+N7HXfteSat+wrK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ArialNarrow-regular.fntdata"/><Relationship Id="rId10" Type="http://schemas.openxmlformats.org/officeDocument/2006/relationships/slide" Target="slides/slide6.xml"/><Relationship Id="rId13" Type="http://schemas.openxmlformats.org/officeDocument/2006/relationships/font" Target="fonts/ArialNarrow-italic.fntdata"/><Relationship Id="rId12" Type="http://schemas.openxmlformats.org/officeDocument/2006/relationships/font" Target="fonts/ArialNarrow-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ArialNarrow-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Deze powerpoint bevat ondersteuning bij les 10 van de lesmodule usability. Hierbij worden de volgende onderwerpen behandeld:</a:t>
            </a:r>
            <a:endParaRPr/>
          </a:p>
          <a:p>
            <a:pPr indent="-228600" lvl="0" marL="228600" rtl="0" algn="l">
              <a:spcBef>
                <a:spcPts val="0"/>
              </a:spcBef>
              <a:spcAft>
                <a:spcPts val="0"/>
              </a:spcAft>
              <a:buClr>
                <a:schemeClr val="dk1"/>
              </a:buClr>
              <a:buSzPts val="1200"/>
              <a:buFont typeface="Calibri"/>
              <a:buAutoNum type="arabicPeriod"/>
            </a:pPr>
            <a:r>
              <a:rPr lang="en-US"/>
              <a:t>A/B testen</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Humana is een zorgverzekeringsmaatschappij die graag zijn advertenties wilde verbeteren. Op de slide zie je de advertentie die zij lange tijd gebruikt hadden. Op de advertentie is veel tekst te zien en geen duidelijk en concreet bericht.</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99" name="Google Shape;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Het bedrijf maakte een andere variant, versie B. In deze variant is de test veel simpeler en concreet. Gebruikers klikten 433% vaker op deze advertentie dan op de vorige. Na dit success besloot Humana om nog eens te kijken naar verbeterpunten voor de advertentie.</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De weer vernieuwe versie maakt gebruik van taal die gerelateerd is aan het kopen van het product, zoals ‘shop’. In deze versie is de keuze voor de gebruikers veel duidelijker. Waar eerst gevraagd werd of de gebruikers aan de slag wilden met het product, wordt nu </a:t>
            </a:r>
            <a:r>
              <a:rPr lang="en-US"/>
              <a:t>expliciet</a:t>
            </a:r>
            <a:r>
              <a:rPr lang="en-US" sz="1200">
                <a:solidFill>
                  <a:schemeClr val="dk1"/>
                </a:solidFill>
                <a:latin typeface="Calibri"/>
                <a:ea typeface="Calibri"/>
                <a:cs typeface="Calibri"/>
                <a:sym typeface="Calibri"/>
              </a:rPr>
              <a:t> gevraagd of de gebruikers dit product willen aanschaffen. Gebruikers klikten nog weer 192% vaker op de advertentie van deze versie. </a:t>
            </a:r>
            <a:endParaRPr sz="1200">
              <a:solidFill>
                <a:schemeClr val="dk1"/>
              </a:solidFill>
              <a:latin typeface="Calibri"/>
              <a:ea typeface="Calibri"/>
              <a:cs typeface="Calibri"/>
              <a:sym typeface="Calibri"/>
            </a:endParaRPr>
          </a:p>
        </p:txBody>
      </p:sp>
      <p:sp>
        <p:nvSpPr>
          <p:cNvPr id="113" name="Google Shape;11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In vorig voorbeeld paste Humana A/B testen toe. Bij A/B testen worden verschillende varianten gecreëerd om te testen welke variant het beste resultaat levert. Tijdens deze test krijgen gebruikers een andere variant te zien. Gebruikers weten niet dat ze getest worden.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Bij een A/B test kun je veel onderdelen aanpassen om het verschil in resultaten te testen. Voorbeelden van zulke onderdelen zijn pagina’s, elementen, titels, prijzen, video’s, content en nog veel meer.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20" name="Google Shape;12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Voordelen bij A/B testen is dat de omzet van een bedrijf flink kan verbeteren. Daarbij kun je deze test snel uitvoeren, waarbij je dus wanneer de test niet goed uitpakt toch weinig verlies draait. De test laat zien welke onderdelen van het product werken en welke niet. De test wordt gedaan met echte gebruikers.</a:t>
            </a:r>
            <a:endParaRPr sz="1200">
              <a:solidFill>
                <a:schemeClr val="dk1"/>
              </a:solidFill>
              <a:latin typeface="Calibri"/>
              <a:ea typeface="Calibri"/>
              <a:cs typeface="Calibri"/>
              <a:sym typeface="Calibri"/>
            </a:endParaRPr>
          </a:p>
        </p:txBody>
      </p:sp>
      <p:sp>
        <p:nvSpPr>
          <p:cNvPr id="130" name="Google Shape;13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verticale teks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e titel en teks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objec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ekop"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van twee"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elijking"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een titel"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g"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met bijschrift"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fbeelding met bijschrift"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90" name="Google Shape;9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91" name="Google Shape;91;p1"/>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92" name="Google Shape;92;p1"/>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93" name="Google Shape;93;p1"/>
          <p:cNvSpPr/>
          <p:nvPr/>
        </p:nvSpPr>
        <p:spPr>
          <a:xfrm>
            <a:off x="4265930" y="-241300"/>
            <a:ext cx="7926070" cy="7272338"/>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94" name="Google Shape;94;p1"/>
          <p:cNvSpPr/>
          <p:nvPr/>
        </p:nvSpPr>
        <p:spPr>
          <a:xfrm>
            <a:off x="4628515"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6000" u="none" cap="none" strike="noStrike">
                <a:solidFill>
                  <a:schemeClr val="lt1"/>
                </a:solidFill>
                <a:latin typeface="Arial Narrow"/>
                <a:ea typeface="Arial Narrow"/>
                <a:cs typeface="Arial Narrow"/>
                <a:sym typeface="Arial Narrow"/>
              </a:rPr>
              <a:t>USABILITY</a:t>
            </a:r>
            <a:endParaRPr b="1" i="0" sz="6000" u="none" cap="none" strike="noStrike">
              <a:solidFill>
                <a:schemeClr val="lt1"/>
              </a:solidFill>
              <a:latin typeface="Arial Narrow"/>
              <a:ea typeface="Arial Narrow"/>
              <a:cs typeface="Arial Narrow"/>
              <a:sym typeface="Arial Narrow"/>
            </a:endParaRPr>
          </a:p>
        </p:txBody>
      </p:sp>
      <p:sp>
        <p:nvSpPr>
          <p:cNvPr id="95" name="Google Shape;95;p1"/>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Les 10</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Humana</a:t>
            </a:r>
            <a:endParaRPr sz="3200"/>
          </a:p>
        </p:txBody>
      </p:sp>
      <p:pic>
        <p:nvPicPr>
          <p:cNvPr id="102" name="Google Shape;102;p2"/>
          <p:cNvPicPr preferRelativeResize="0"/>
          <p:nvPr/>
        </p:nvPicPr>
        <p:blipFill rotWithShape="1">
          <a:blip r:embed="rId3">
            <a:alphaModFix/>
          </a:blip>
          <a:srcRect b="0" l="0" r="0" t="0"/>
          <a:stretch/>
        </p:blipFill>
        <p:spPr>
          <a:xfrm>
            <a:off x="737571" y="1690688"/>
            <a:ext cx="10716857" cy="448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Humana versie B</a:t>
            </a:r>
            <a:endParaRPr sz="3200"/>
          </a:p>
        </p:txBody>
      </p:sp>
      <p:pic>
        <p:nvPicPr>
          <p:cNvPr id="109" name="Google Shape;109;p3"/>
          <p:cNvPicPr preferRelativeResize="0"/>
          <p:nvPr/>
        </p:nvPicPr>
        <p:blipFill rotWithShape="1">
          <a:blip r:embed="rId3">
            <a:alphaModFix/>
          </a:blip>
          <a:srcRect b="0" l="0" r="0" t="0"/>
          <a:stretch/>
        </p:blipFill>
        <p:spPr>
          <a:xfrm>
            <a:off x="926184" y="1772608"/>
            <a:ext cx="10339632" cy="47202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Humana versie C</a:t>
            </a:r>
            <a:endParaRPr sz="3200"/>
          </a:p>
        </p:txBody>
      </p:sp>
      <p:pic>
        <p:nvPicPr>
          <p:cNvPr id="116" name="Google Shape;116;p4"/>
          <p:cNvPicPr preferRelativeResize="0"/>
          <p:nvPr/>
        </p:nvPicPr>
        <p:blipFill rotWithShape="1">
          <a:blip r:embed="rId3">
            <a:alphaModFix/>
          </a:blip>
          <a:srcRect b="0" l="0" r="0" t="0"/>
          <a:stretch/>
        </p:blipFill>
        <p:spPr>
          <a:xfrm>
            <a:off x="864179" y="1937168"/>
            <a:ext cx="10489621" cy="39287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A/B testen</a:t>
            </a:r>
            <a:endParaRPr sz="3200"/>
          </a:p>
        </p:txBody>
      </p:sp>
      <p:pic>
        <p:nvPicPr>
          <p:cNvPr id="123" name="Google Shape;123;p5"/>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pic>
        <p:nvPicPr>
          <p:cNvPr id="124" name="Google Shape;124;p5"/>
          <p:cNvPicPr preferRelativeResize="0"/>
          <p:nvPr/>
        </p:nvPicPr>
        <p:blipFill rotWithShape="1">
          <a:blip r:embed="rId4">
            <a:alphaModFix/>
          </a:blip>
          <a:srcRect b="0" l="0" r="0" t="0"/>
          <a:stretch/>
        </p:blipFill>
        <p:spPr>
          <a:xfrm>
            <a:off x="391064" y="1903443"/>
            <a:ext cx="5317104" cy="2225615"/>
          </a:xfrm>
          <a:prstGeom prst="rect">
            <a:avLst/>
          </a:prstGeom>
          <a:noFill/>
          <a:ln>
            <a:noFill/>
          </a:ln>
        </p:spPr>
      </p:pic>
      <p:pic>
        <p:nvPicPr>
          <p:cNvPr id="125" name="Google Shape;125;p5"/>
          <p:cNvPicPr preferRelativeResize="0"/>
          <p:nvPr/>
        </p:nvPicPr>
        <p:blipFill rotWithShape="1">
          <a:blip r:embed="rId5">
            <a:alphaModFix/>
          </a:blip>
          <a:srcRect b="0" l="0" r="0" t="0"/>
          <a:stretch/>
        </p:blipFill>
        <p:spPr>
          <a:xfrm>
            <a:off x="5708168" y="1690688"/>
            <a:ext cx="5474616" cy="2499281"/>
          </a:xfrm>
          <a:prstGeom prst="rect">
            <a:avLst/>
          </a:prstGeom>
          <a:noFill/>
          <a:ln>
            <a:noFill/>
          </a:ln>
        </p:spPr>
      </p:pic>
      <p:pic>
        <p:nvPicPr>
          <p:cNvPr id="126" name="Google Shape;126;p5"/>
          <p:cNvPicPr preferRelativeResize="0"/>
          <p:nvPr/>
        </p:nvPicPr>
        <p:blipFill rotWithShape="1">
          <a:blip r:embed="rId6">
            <a:alphaModFix/>
          </a:blip>
          <a:srcRect b="0" l="0" r="0" t="0"/>
          <a:stretch/>
        </p:blipFill>
        <p:spPr>
          <a:xfrm>
            <a:off x="2508537" y="4129058"/>
            <a:ext cx="6399262" cy="23967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1676400" y="365125"/>
            <a:ext cx="10515600" cy="1325700"/>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Alfa/Beta testen</a:t>
            </a:r>
            <a:endParaRPr sz="3200"/>
          </a:p>
        </p:txBody>
      </p:sp>
      <p:pic>
        <p:nvPicPr>
          <p:cNvPr id="133" name="Google Shape;133;p6"/>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34" name="Google Shape;134;p6"/>
          <p:cNvSpPr/>
          <p:nvPr/>
        </p:nvSpPr>
        <p:spPr>
          <a:xfrm>
            <a:off x="838200" y="2113058"/>
            <a:ext cx="6096000" cy="28315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Calibri"/>
                <a:ea typeface="Calibri"/>
                <a:cs typeface="Calibri"/>
                <a:sym typeface="Calibri"/>
              </a:rPr>
              <a:t>Voordelen:</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Verbetering omzet</a:t>
            </a:r>
            <a:endParaRPr sz="32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Snel uitvoeren</a:t>
            </a:r>
            <a:endParaRPr sz="32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Kijk wat werkt</a:t>
            </a:r>
            <a:endParaRPr sz="32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Gebruik van echte gebruikers</a:t>
            </a:r>
            <a:endParaRPr sz="32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2020-04-08T19:41:33Z</dcterms:created>
  <dc:creator>Kes Greuter</dc:creator>
</cp:coreProperties>
</file>