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Arial Narr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E7OlUgCtVZsUs9ydlWgJmUfhZ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alNarrow-regular.fntdata"/><Relationship Id="rId25" Type="http://schemas.openxmlformats.org/officeDocument/2006/relationships/slide" Target="slides/slide21.xml"/><Relationship Id="rId28" Type="http://schemas.openxmlformats.org/officeDocument/2006/relationships/font" Target="fonts/ArialNarrow-italic.fntdata"/><Relationship Id="rId27" Type="http://schemas.openxmlformats.org/officeDocument/2006/relationships/font" Target="fonts/ArialNarrow-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alNarrow-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Deze powerpoint bevat de quiz behorende bij les 2. De quiz bevat 10 statements die ieders wel of niet bij usability horen. Let op! Na elke statement is het antwoord te zien in de volgende slide.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Dit is het aspect learnability.</a:t>
            </a:r>
            <a:endParaRPr/>
          </a:p>
          <a:p>
            <a:pPr indent="0" lvl="0" marL="0" rtl="0" algn="l">
              <a:spcBef>
                <a:spcPts val="0"/>
              </a:spcBef>
              <a:spcAft>
                <a:spcPts val="0"/>
              </a:spcAft>
              <a:buNone/>
            </a:pPr>
            <a:r>
              <a:t/>
            </a:r>
            <a:endParaRPr/>
          </a:p>
        </p:txBody>
      </p:sp>
      <p:sp>
        <p:nvSpPr>
          <p:cNvPr id="217" name="Google Shape;21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Dit valt niet onder usability, maar wel onder user experience. Dit past namelijk bij het aspect desirability.</a:t>
            </a:r>
            <a:endParaRPr/>
          </a:p>
        </p:txBody>
      </p:sp>
      <p:sp>
        <p:nvSpPr>
          <p:cNvPr id="243" name="Google Shape;24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Dit is user experience. Het past bij het aspect value.</a:t>
            </a:r>
            <a:endParaRPr/>
          </a:p>
        </p:txBody>
      </p:sp>
      <p:sp>
        <p:nvSpPr>
          <p:cNvPr id="269" name="Google Shape;26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Dit is user experience en past bij desirability. </a:t>
            </a:r>
            <a:endParaRPr/>
          </a:p>
        </p:txBody>
      </p:sp>
      <p:sp>
        <p:nvSpPr>
          <p:cNvPr id="295" name="Google Shape;29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Het helpen van de gebruiker bij het uitvoeren van een taak valt onder usability. Ook bij foutmeldingen moet de gebruiker geholpen worden.</a:t>
            </a:r>
            <a:endParaRPr/>
          </a:p>
        </p:txBody>
      </p:sp>
      <p:sp>
        <p:nvSpPr>
          <p:cNvPr id="321" name="Google Shape;32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Een goede usability maakt een product efficient.</a:t>
            </a:r>
            <a:endParaRPr/>
          </a:p>
        </p:txBody>
      </p:sp>
      <p:sp>
        <p:nvSpPr>
          <p:cNvPr id="347" name="Google Shape;34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Goede usability maakt een taak gemakkelijk.</a:t>
            </a:r>
            <a:endParaRPr/>
          </a:p>
          <a:p>
            <a:pPr indent="0" lvl="0" marL="0" rtl="0" algn="l">
              <a:spcBef>
                <a:spcPts val="0"/>
              </a:spcBef>
              <a:spcAft>
                <a:spcPts val="0"/>
              </a:spcAft>
              <a:buNone/>
            </a:pPr>
            <a:r>
              <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Goede usability maakt een taak intuitief.</a:t>
            </a:r>
            <a:endParaRPr/>
          </a:p>
        </p:txBody>
      </p:sp>
      <p:sp>
        <p:nvSpPr>
          <p:cNvPr id="139" name="Google Shape;13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Usability verwijdert hindernissen.</a:t>
            </a:r>
            <a:endParaRPr/>
          </a:p>
        </p:txBody>
      </p:sp>
      <p:sp>
        <p:nvSpPr>
          <p:cNvPr id="165" name="Google Shape;16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Dit was wel onderdeel van user experience, maar niet binnen het aspect usability. Dit past bij het aspect desirability.</a:t>
            </a:r>
            <a:endParaRPr/>
          </a:p>
        </p:txBody>
      </p:sp>
      <p:sp>
        <p:nvSpPr>
          <p:cNvPr id="191" name="Google Shape;19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1" name="Google Shape;91;p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92" name="Google Shape;92;p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93" name="Google Shape;93;p1"/>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94" name="Google Shape;94;p1"/>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QUIZ</a:t>
            </a:r>
            <a:endParaRPr b="1" i="0" sz="6000" u="none" cap="none" strike="noStrike">
              <a:solidFill>
                <a:schemeClr val="lt1"/>
              </a:solidFill>
              <a:latin typeface="Arial Narrow"/>
              <a:ea typeface="Arial Narrow"/>
              <a:cs typeface="Arial Narrow"/>
              <a:sym typeface="Arial Narrow"/>
            </a:endParaRPr>
          </a:p>
        </p:txBody>
      </p:sp>
      <p:sp>
        <p:nvSpPr>
          <p:cNvPr id="95" name="Google Shape;95;p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96" name="Google Shape;96;p1"/>
          <p:cNvSpPr/>
          <p:nvPr/>
        </p:nvSpPr>
        <p:spPr>
          <a:xfrm>
            <a:off x="3285892" y="370113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Les 2: 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07" name="Google Shape;20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08" name="Google Shape;208;p10"/>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09" name="Google Shape;209;p10"/>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10" name="Google Shape;210;p10"/>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11" name="Google Shape;211;p10"/>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moet gebruikt kunnen worden zonder veel te moeten leren.’</a:t>
            </a:r>
            <a:endParaRPr b="1" i="0" sz="6000" u="none" cap="none" strike="noStrike">
              <a:solidFill>
                <a:schemeClr val="lt1"/>
              </a:solidFill>
              <a:latin typeface="Arial Narrow"/>
              <a:ea typeface="Arial Narrow"/>
              <a:cs typeface="Arial Narrow"/>
              <a:sym typeface="Arial Narrow"/>
            </a:endParaRPr>
          </a:p>
        </p:txBody>
      </p:sp>
      <p:sp>
        <p:nvSpPr>
          <p:cNvPr id="212" name="Google Shape;212;p10"/>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13" name="Google Shape;213;p10"/>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20" name="Google Shape;220;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21" name="Google Shape;221;p1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22" name="Google Shape;222;p1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23" name="Google Shape;223;p11"/>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24" name="Google Shape;224;p11"/>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Wel usability!</a:t>
            </a:r>
            <a:endParaRPr b="1" i="0" sz="8800" u="none" cap="none" strike="noStrike">
              <a:solidFill>
                <a:schemeClr val="lt1"/>
              </a:solidFill>
              <a:latin typeface="Arial Narrow"/>
              <a:ea typeface="Arial Narrow"/>
              <a:cs typeface="Arial Narrow"/>
              <a:sym typeface="Arial Narrow"/>
            </a:endParaRPr>
          </a:p>
        </p:txBody>
      </p:sp>
      <p:sp>
        <p:nvSpPr>
          <p:cNvPr id="225" name="Google Shape;225;p1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26" name="Google Shape;226;p11"/>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33" name="Google Shape;23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34" name="Google Shape;234;p12"/>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35" name="Google Shape;235;p12"/>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36" name="Google Shape;236;p12"/>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37" name="Google Shape;237;p12"/>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‘De ervaring van het product moet leuk en boeiend zijn.’</a:t>
            </a:r>
            <a:endParaRPr b="1" i="0" sz="6000" u="none" cap="none" strike="noStrike">
              <a:solidFill>
                <a:schemeClr val="lt1"/>
              </a:solidFill>
              <a:latin typeface="Arial Narrow"/>
              <a:ea typeface="Arial Narrow"/>
              <a:cs typeface="Arial Narrow"/>
              <a:sym typeface="Arial Narrow"/>
            </a:endParaRPr>
          </a:p>
        </p:txBody>
      </p:sp>
      <p:sp>
        <p:nvSpPr>
          <p:cNvPr id="238" name="Google Shape;238;p12"/>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39" name="Google Shape;239;p12"/>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46" name="Google Shape;246;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47" name="Google Shape;247;p13"/>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48" name="Google Shape;248;p13"/>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49" name="Google Shape;249;p13"/>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50" name="Google Shape;250;p13"/>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Geen usability!</a:t>
            </a:r>
            <a:endParaRPr b="1" i="0" sz="8800" u="none" cap="none" strike="noStrike">
              <a:solidFill>
                <a:schemeClr val="lt1"/>
              </a:solidFill>
              <a:latin typeface="Arial Narrow"/>
              <a:ea typeface="Arial Narrow"/>
              <a:cs typeface="Arial Narrow"/>
              <a:sym typeface="Arial Narrow"/>
            </a:endParaRPr>
          </a:p>
        </p:txBody>
      </p:sp>
      <p:sp>
        <p:nvSpPr>
          <p:cNvPr id="251" name="Google Shape;251;p13"/>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52" name="Google Shape;252;p13"/>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59" name="Google Shape;259;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60" name="Google Shape;260;p14"/>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61" name="Google Shape;261;p14"/>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62" name="Google Shape;262;p14"/>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63" name="Google Shape;263;p14"/>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moet waarde bieden voor de gebruiker.’</a:t>
            </a:r>
            <a:endParaRPr b="1" i="0" sz="6000" u="none" cap="none" strike="noStrike">
              <a:solidFill>
                <a:schemeClr val="lt1"/>
              </a:solidFill>
              <a:latin typeface="Arial Narrow"/>
              <a:ea typeface="Arial Narrow"/>
              <a:cs typeface="Arial Narrow"/>
              <a:sym typeface="Arial Narrow"/>
            </a:endParaRPr>
          </a:p>
        </p:txBody>
      </p:sp>
      <p:sp>
        <p:nvSpPr>
          <p:cNvPr id="264" name="Google Shape;264;p14"/>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65" name="Google Shape;265;p14"/>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72" name="Google Shape;272;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73" name="Google Shape;273;p15"/>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74" name="Google Shape;274;p15"/>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75" name="Google Shape;275;p15"/>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76" name="Google Shape;276;p15"/>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Geen usability!</a:t>
            </a:r>
            <a:endParaRPr b="1" i="0" sz="8800" u="none" cap="none" strike="noStrike">
              <a:solidFill>
                <a:schemeClr val="lt1"/>
              </a:solidFill>
              <a:latin typeface="Arial Narrow"/>
              <a:ea typeface="Arial Narrow"/>
              <a:cs typeface="Arial Narrow"/>
              <a:sym typeface="Arial Narrow"/>
            </a:endParaRPr>
          </a:p>
        </p:txBody>
      </p:sp>
      <p:sp>
        <p:nvSpPr>
          <p:cNvPr id="277" name="Google Shape;277;p15"/>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78" name="Google Shape;278;p15"/>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85" name="Google Shape;285;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86" name="Google Shape;286;p16"/>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287" name="Google Shape;287;p16"/>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288" name="Google Shape;288;p16"/>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289" name="Google Shape;289;p16"/>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moet er netjes uitzien.’</a:t>
            </a:r>
            <a:endParaRPr b="1" i="0" sz="6000" u="none" cap="none" strike="noStrike">
              <a:solidFill>
                <a:schemeClr val="lt1"/>
              </a:solidFill>
              <a:latin typeface="Arial Narrow"/>
              <a:ea typeface="Arial Narrow"/>
              <a:cs typeface="Arial Narrow"/>
              <a:sym typeface="Arial Narrow"/>
            </a:endParaRPr>
          </a:p>
        </p:txBody>
      </p:sp>
      <p:sp>
        <p:nvSpPr>
          <p:cNvPr id="290" name="Google Shape;290;p16"/>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91" name="Google Shape;291;p16"/>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98" name="Google Shape;298;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99" name="Google Shape;299;p17"/>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300" name="Google Shape;300;p17"/>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301" name="Google Shape;301;p17"/>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302" name="Google Shape;302;p17"/>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Geen usability!</a:t>
            </a:r>
            <a:endParaRPr b="1" i="0" sz="8800" u="none" cap="none" strike="noStrike">
              <a:solidFill>
                <a:schemeClr val="lt1"/>
              </a:solidFill>
              <a:latin typeface="Arial Narrow"/>
              <a:ea typeface="Arial Narrow"/>
              <a:cs typeface="Arial Narrow"/>
              <a:sym typeface="Arial Narrow"/>
            </a:endParaRPr>
          </a:p>
        </p:txBody>
      </p:sp>
      <p:sp>
        <p:nvSpPr>
          <p:cNvPr id="303" name="Google Shape;303;p17"/>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304" name="Google Shape;304;p17"/>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11" name="Google Shape;311;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312" name="Google Shape;312;p18"/>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313" name="Google Shape;313;p18"/>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314" name="Google Shape;314;p18"/>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315" name="Google Shape;315;p18"/>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moet waardevolle foutmeldingen geven.’</a:t>
            </a:r>
            <a:endParaRPr b="1" i="0" sz="6000" u="none" cap="none" strike="noStrike">
              <a:solidFill>
                <a:schemeClr val="lt1"/>
              </a:solidFill>
              <a:latin typeface="Arial Narrow"/>
              <a:ea typeface="Arial Narrow"/>
              <a:cs typeface="Arial Narrow"/>
              <a:sym typeface="Arial Narrow"/>
            </a:endParaRPr>
          </a:p>
        </p:txBody>
      </p:sp>
      <p:sp>
        <p:nvSpPr>
          <p:cNvPr id="316" name="Google Shape;316;p18"/>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317" name="Google Shape;317;p18"/>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24" name="Google Shape;324;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325" name="Google Shape;325;p19"/>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326" name="Google Shape;326;p19"/>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327" name="Google Shape;327;p19"/>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328" name="Google Shape;328;p19"/>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Wel usability!</a:t>
            </a:r>
            <a:endParaRPr b="1" i="0" sz="8800" u="none" cap="none" strike="noStrike">
              <a:solidFill>
                <a:schemeClr val="lt1"/>
              </a:solidFill>
              <a:latin typeface="Arial Narrow"/>
              <a:ea typeface="Arial Narrow"/>
              <a:cs typeface="Arial Narrow"/>
              <a:sym typeface="Arial Narrow"/>
            </a:endParaRPr>
          </a:p>
        </p:txBody>
      </p:sp>
      <p:sp>
        <p:nvSpPr>
          <p:cNvPr id="329" name="Google Shape;329;p19"/>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330" name="Google Shape;330;p19"/>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03" name="Google Shape;10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04" name="Google Shape;104;p2"/>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05" name="Google Shape;105;p2"/>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06" name="Google Shape;106;p2"/>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07" name="Google Shape;107;p2"/>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creëren van gemak voor de gebruiker is het belangrijkst.’</a:t>
            </a:r>
            <a:endParaRPr b="1" i="0" sz="6000" u="none" cap="none" strike="noStrike">
              <a:solidFill>
                <a:schemeClr val="lt1"/>
              </a:solidFill>
              <a:latin typeface="Arial Narrow"/>
              <a:ea typeface="Arial Narrow"/>
              <a:cs typeface="Arial Narrow"/>
              <a:sym typeface="Arial Narrow"/>
            </a:endParaRPr>
          </a:p>
        </p:txBody>
      </p:sp>
      <p:sp>
        <p:nvSpPr>
          <p:cNvPr id="108" name="Google Shape;108;p2"/>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09" name="Google Shape;109;p2"/>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37" name="Google Shape;33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338" name="Google Shape;338;p20"/>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339" name="Google Shape;339;p20"/>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340" name="Google Shape;340;p20"/>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341" name="Google Shape;341;p20"/>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moet efficiënt zijn.’</a:t>
            </a:r>
            <a:endParaRPr b="1" i="0" sz="6000" u="none" cap="none" strike="noStrike">
              <a:solidFill>
                <a:schemeClr val="lt1"/>
              </a:solidFill>
              <a:latin typeface="Arial Narrow"/>
              <a:ea typeface="Arial Narrow"/>
              <a:cs typeface="Arial Narrow"/>
              <a:sym typeface="Arial Narrow"/>
            </a:endParaRPr>
          </a:p>
        </p:txBody>
      </p:sp>
      <p:sp>
        <p:nvSpPr>
          <p:cNvPr id="342" name="Google Shape;342;p20"/>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343" name="Google Shape;343;p20"/>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50" name="Google Shape;350;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351" name="Google Shape;351;p2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352" name="Google Shape;352;p2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353" name="Google Shape;353;p21"/>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354" name="Google Shape;354;p21"/>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Wel usability!</a:t>
            </a:r>
            <a:endParaRPr b="1" i="0" sz="8800" u="none" cap="none" strike="noStrike">
              <a:solidFill>
                <a:schemeClr val="lt1"/>
              </a:solidFill>
              <a:latin typeface="Arial Narrow"/>
              <a:ea typeface="Arial Narrow"/>
              <a:cs typeface="Arial Narrow"/>
              <a:sym typeface="Arial Narrow"/>
            </a:endParaRPr>
          </a:p>
        </p:txBody>
      </p:sp>
      <p:sp>
        <p:nvSpPr>
          <p:cNvPr id="355" name="Google Shape;355;p2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356" name="Google Shape;356;p21"/>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16" name="Google Shape;116;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17" name="Google Shape;117;p3"/>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18" name="Google Shape;118;p3"/>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19" name="Google Shape;119;p3"/>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20" name="Google Shape;120;p3"/>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Wel usability!</a:t>
            </a:r>
            <a:endParaRPr b="1" i="0" sz="8800" u="none" cap="none" strike="noStrike">
              <a:solidFill>
                <a:schemeClr val="lt1"/>
              </a:solidFill>
              <a:latin typeface="Arial Narrow"/>
              <a:ea typeface="Arial Narrow"/>
              <a:cs typeface="Arial Narrow"/>
              <a:sym typeface="Arial Narrow"/>
            </a:endParaRPr>
          </a:p>
        </p:txBody>
      </p:sp>
      <p:sp>
        <p:nvSpPr>
          <p:cNvPr id="121" name="Google Shape;121;p3"/>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22" name="Google Shape;122;p3"/>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29" name="Google Shape;12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30" name="Google Shape;130;p4"/>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31" name="Google Shape;131;p4"/>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32" name="Google Shape;132;p4"/>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33" name="Google Shape;133;p4"/>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‘Een ontwerp moet intuïtief zijn.’</a:t>
            </a:r>
            <a:endParaRPr b="1" i="0" sz="6000" u="none" cap="none" strike="noStrike">
              <a:solidFill>
                <a:schemeClr val="lt1"/>
              </a:solidFill>
              <a:latin typeface="Arial Narrow"/>
              <a:ea typeface="Arial Narrow"/>
              <a:cs typeface="Arial Narrow"/>
              <a:sym typeface="Arial Narrow"/>
            </a:endParaRPr>
          </a:p>
        </p:txBody>
      </p:sp>
      <p:sp>
        <p:nvSpPr>
          <p:cNvPr id="134" name="Google Shape;134;p4"/>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35" name="Google Shape;135;p4"/>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42" name="Google Shape;142;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43" name="Google Shape;143;p5"/>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44" name="Google Shape;144;p5"/>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45" name="Google Shape;145;p5"/>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46" name="Google Shape;146;p5"/>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Wel usability!</a:t>
            </a:r>
            <a:endParaRPr b="1" i="0" sz="8800" u="none" cap="none" strike="noStrike">
              <a:solidFill>
                <a:schemeClr val="lt1"/>
              </a:solidFill>
              <a:latin typeface="Arial Narrow"/>
              <a:ea typeface="Arial Narrow"/>
              <a:cs typeface="Arial Narrow"/>
              <a:sym typeface="Arial Narrow"/>
            </a:endParaRPr>
          </a:p>
        </p:txBody>
      </p:sp>
      <p:sp>
        <p:nvSpPr>
          <p:cNvPr id="147" name="Google Shape;147;p5"/>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48" name="Google Shape;148;p5"/>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55" name="Google Shape;155;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56" name="Google Shape;156;p6"/>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57" name="Google Shape;157;p6"/>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58" name="Google Shape;158;p6"/>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59" name="Google Shape;159;p6"/>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mag geen fouten bevatten.’</a:t>
            </a:r>
            <a:endParaRPr b="1" i="0" sz="6000" u="none" cap="none" strike="noStrike">
              <a:solidFill>
                <a:schemeClr val="lt1"/>
              </a:solidFill>
              <a:latin typeface="Arial Narrow"/>
              <a:ea typeface="Arial Narrow"/>
              <a:cs typeface="Arial Narrow"/>
              <a:sym typeface="Arial Narrow"/>
            </a:endParaRPr>
          </a:p>
        </p:txBody>
      </p:sp>
      <p:sp>
        <p:nvSpPr>
          <p:cNvPr id="160" name="Google Shape;160;p6"/>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61" name="Google Shape;161;p6"/>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8" name="Google Shape;168;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69" name="Google Shape;169;p7"/>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70" name="Google Shape;170;p7"/>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71" name="Google Shape;171;p7"/>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72" name="Google Shape;172;p7"/>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Wel usability!</a:t>
            </a:r>
            <a:endParaRPr b="1" i="0" sz="8800" u="none" cap="none" strike="noStrike">
              <a:solidFill>
                <a:schemeClr val="lt1"/>
              </a:solidFill>
              <a:latin typeface="Arial Narrow"/>
              <a:ea typeface="Arial Narrow"/>
              <a:cs typeface="Arial Narrow"/>
              <a:sym typeface="Arial Narrow"/>
            </a:endParaRPr>
          </a:p>
        </p:txBody>
      </p:sp>
      <p:sp>
        <p:nvSpPr>
          <p:cNvPr id="173" name="Google Shape;173;p7"/>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74" name="Google Shape;174;p7"/>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81" name="Google Shape;181;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82" name="Google Shape;182;p8"/>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83" name="Google Shape;183;p8"/>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84" name="Google Shape;184;p8"/>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85" name="Google Shape;185;p8"/>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‘Het product moet op het eerste gezicht een goed gevoel brengen aan de gebruiker.’</a:t>
            </a:r>
            <a:endParaRPr b="1" i="0" sz="6000" u="none" cap="none" strike="noStrike">
              <a:solidFill>
                <a:schemeClr val="lt1"/>
              </a:solidFill>
              <a:latin typeface="Arial Narrow"/>
              <a:ea typeface="Arial Narrow"/>
              <a:cs typeface="Arial Narrow"/>
              <a:sym typeface="Arial Narrow"/>
            </a:endParaRPr>
          </a:p>
        </p:txBody>
      </p:sp>
      <p:sp>
        <p:nvSpPr>
          <p:cNvPr id="186" name="Google Shape;186;p8"/>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187" name="Google Shape;187;p8"/>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94" name="Google Shape;194;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95" name="Google Shape;195;p9"/>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196" name="Google Shape;196;p9"/>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197" name="Google Shape;197;p9"/>
          <p:cNvSpPr/>
          <p:nvPr/>
        </p:nvSpPr>
        <p:spPr>
          <a:xfrm>
            <a:off x="2518611" y="0"/>
            <a:ext cx="9673389"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98" name="Google Shape;198;p9"/>
          <p:cNvSpPr/>
          <p:nvPr/>
        </p:nvSpPr>
        <p:spPr>
          <a:xfrm>
            <a:off x="3290771"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lt1"/>
                </a:solidFill>
                <a:latin typeface="Arial Narrow"/>
                <a:ea typeface="Arial Narrow"/>
                <a:cs typeface="Arial Narrow"/>
                <a:sym typeface="Arial Narrow"/>
              </a:rPr>
              <a:t>Geen usability!</a:t>
            </a:r>
            <a:endParaRPr b="1" i="0" sz="8800" u="none" cap="none" strike="noStrike">
              <a:solidFill>
                <a:schemeClr val="lt1"/>
              </a:solidFill>
              <a:latin typeface="Arial Narrow"/>
              <a:ea typeface="Arial Narrow"/>
              <a:cs typeface="Arial Narrow"/>
              <a:sym typeface="Arial Narrow"/>
            </a:endParaRPr>
          </a:p>
        </p:txBody>
      </p:sp>
      <p:sp>
        <p:nvSpPr>
          <p:cNvPr id="199" name="Google Shape;199;p9"/>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Narrow"/>
              <a:ea typeface="Arial Narrow"/>
              <a:cs typeface="Arial Narrow"/>
              <a:sym typeface="Arial Narrow"/>
            </a:endParaRPr>
          </a:p>
        </p:txBody>
      </p:sp>
      <p:sp>
        <p:nvSpPr>
          <p:cNvPr id="200" name="Google Shape;200;p9"/>
          <p:cNvSpPr/>
          <p:nvPr/>
        </p:nvSpPr>
        <p:spPr>
          <a:xfrm>
            <a:off x="3290771" y="291189"/>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Usability of niet?</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2020-03-31T12:10:06Z</dcterms:created>
  <dc:creator>Kes Greuter</dc:creator>
</cp:coreProperties>
</file>