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6858000" cx="12192000"/>
  <p:notesSz cx="6858000" cy="9144000"/>
  <p:embeddedFontLst>
    <p:embeddedFont>
      <p:font typeface="Arial Narrow"/>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3" roundtripDataSignature="AMtx7miO90U+/yZXSN3cQVn1+3BzjB65Y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alNarrow-bold.fntdata"/><Relationship Id="rId11" Type="http://schemas.openxmlformats.org/officeDocument/2006/relationships/slide" Target="slides/slide7.xml"/><Relationship Id="rId22" Type="http://schemas.openxmlformats.org/officeDocument/2006/relationships/font" Target="fonts/ArialNarrow-boldItalic.fntdata"/><Relationship Id="rId10" Type="http://schemas.openxmlformats.org/officeDocument/2006/relationships/slide" Target="slides/slide6.xml"/><Relationship Id="rId21" Type="http://schemas.openxmlformats.org/officeDocument/2006/relationships/font" Target="fonts/ArialNarrow-italic.fntdata"/><Relationship Id="rId13" Type="http://schemas.openxmlformats.org/officeDocument/2006/relationships/slide" Target="slides/slide9.xml"/><Relationship Id="rId12" Type="http://schemas.openxmlformats.org/officeDocument/2006/relationships/slide" Target="slides/slide8.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ArialNarrow-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nl-NL"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Deze powerpoint bevat ondersteuning bij les 2 van de lesmodule usability. Hierbij worden de  volgende onderwerpen behandeld:</a:t>
            </a:r>
            <a:endParaRPr/>
          </a:p>
          <a:p>
            <a:pPr indent="-228600" lvl="0" marL="228600" rtl="0" algn="l">
              <a:spcBef>
                <a:spcPts val="0"/>
              </a:spcBef>
              <a:spcAft>
                <a:spcPts val="0"/>
              </a:spcAft>
              <a:buClr>
                <a:schemeClr val="dk1"/>
              </a:buClr>
              <a:buSzPts val="1200"/>
              <a:buFont typeface="Calibri"/>
              <a:buAutoNum type="arabicPeriod"/>
            </a:pPr>
            <a:r>
              <a:rPr lang="nl-NL"/>
              <a:t>Aspecten user experience</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Welk gevoel brengt deze site met zich mee?</a:t>
            </a:r>
            <a:endParaRPr/>
          </a:p>
        </p:txBody>
      </p:sp>
      <p:sp>
        <p:nvSpPr>
          <p:cNvPr id="173" name="Google Shape;173;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En deze site, vergeleken met de vorige site? </a:t>
            </a:r>
            <a:endParaRPr/>
          </a:p>
        </p:txBody>
      </p:sp>
      <p:sp>
        <p:nvSpPr>
          <p:cNvPr id="182" name="Google Shape;182;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Het aspect desirability gaat over de mate waarin het product door uiterlijk, gedrag en service tegemoet komt aan vaak onuitgesproken gebruikers verwachtingen.</a:t>
            </a:r>
            <a:endParaRPr/>
          </a:p>
          <a:p>
            <a:pPr indent="0" lvl="0" marL="0" rtl="0" algn="l">
              <a:spcBef>
                <a:spcPts val="0"/>
              </a:spcBef>
              <a:spcAft>
                <a:spcPts val="0"/>
              </a:spcAft>
              <a:buNone/>
            </a:pPr>
            <a:r>
              <a:t/>
            </a:r>
            <a:endParaRPr/>
          </a:p>
          <a:p>
            <a:pPr indent="0" lvl="0" marL="0" rtl="0" algn="l">
              <a:spcBef>
                <a:spcPts val="0"/>
              </a:spcBef>
              <a:spcAft>
                <a:spcPts val="0"/>
              </a:spcAft>
              <a:buNone/>
            </a:pPr>
            <a:r>
              <a:rPr lang="nl-NL"/>
              <a:t>Bij een webshop geldt de verwachting vanuit de gebruikers dat de site overzicht biedt om gemakkelijk een product te vinden.</a:t>
            </a:r>
            <a:endParaRPr/>
          </a:p>
        </p:txBody>
      </p:sp>
      <p:sp>
        <p:nvSpPr>
          <p:cNvPr id="191" name="Google Shape;191;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Welke telefoon hebben de leerlingen liever? Waarom? De Nokia is veel simpeler te gebruiken…maar de Iphone brengt de gebruiker veel meer waarde. De Iphone heft namelijk naast een optie om te telefoneren heel veel andere functies.</a:t>
            </a:r>
            <a:endParaRPr/>
          </a:p>
        </p:txBody>
      </p:sp>
      <p:sp>
        <p:nvSpPr>
          <p:cNvPr id="199" name="Google Shape;19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Het aspect value gaat over de mate waarin het product waarde brengt aan de gebruiker.</a:t>
            </a:r>
            <a:endParaRPr/>
          </a:p>
        </p:txBody>
      </p:sp>
      <p:sp>
        <p:nvSpPr>
          <p:cNvPr id="209" name="Google Shape;209;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Vorige les hebben de we aspecten van usability besproken. Deze waren approproateness of recognisability, learnability, operability, user error protection, user inferface aesthetics en accessability.</a:t>
            </a:r>
            <a:endParaRPr/>
          </a:p>
        </p:txBody>
      </p:sp>
      <p:sp>
        <p:nvSpPr>
          <p:cNvPr id="99" name="Google Shape;9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Deze les gaan we het hebben over user experience. User experience bestaat uit meerdere aspecten. Deze zijn usability, usefulness, findability, credibility, desirability en value.</a:t>
            </a:r>
            <a:endParaRPr/>
          </a:p>
        </p:txBody>
      </p:sp>
      <p:sp>
        <p:nvSpPr>
          <p:cNvPr id="107" name="Google Shape;10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nl-NL"/>
              <a:t>Dit is diet water. Dit water heeft geen caloriëen, een neutrale smaak en goed voor je diëet……Is dit nuttig?</a:t>
            </a:r>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lang="nl-NL" sz="1200">
                <a:solidFill>
                  <a:schemeClr val="dk1"/>
                </a:solidFill>
                <a:latin typeface="Calibri"/>
                <a:ea typeface="Calibri"/>
                <a:cs typeface="Calibri"/>
                <a:sym typeface="Calibri"/>
              </a:rPr>
              <a:t>Dit product is water met een andere naam.</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nl-NL"/>
              <a:t>Het aspect usefulness gaat over </a:t>
            </a:r>
            <a:r>
              <a:rPr lang="nl-NL" sz="1200">
                <a:solidFill>
                  <a:schemeClr val="dk1"/>
                </a:solidFill>
                <a:latin typeface="Calibri"/>
                <a:ea typeface="Calibri"/>
                <a:cs typeface="Calibri"/>
                <a:sym typeface="Calibri"/>
              </a:rPr>
              <a:t>de mate waarin het product nut brengt bij de gebruiker. Hierbij worden praktische voordelen als plezier of aantrekkelijkheid ook als nuttig beschouwd. Hierbij vraag je je af: Wat heeft de gebruiker nodig waar dit product of dienst in kan voorzien?</a:t>
            </a:r>
            <a:endParaRPr sz="12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Wanneer je een krant leest kom je verschillende secties tegen, zoals financieel, buitenland en sport. In deze secties kun je de informatie vinden die onder de sectie valt. Stel je nou voor dat alle artikelen random door de krant verspreid waren. Dit zou het lezen van de krant een frustrerende ervaring maken. </a:t>
            </a:r>
            <a:endParaRPr/>
          </a:p>
        </p:txBody>
      </p:sp>
      <p:sp>
        <p:nvSpPr>
          <p:cNvPr id="139" name="Google Shape;13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Het aspect findability gaat over </a:t>
            </a:r>
            <a:r>
              <a:rPr lang="nl-NL" sz="1200">
                <a:solidFill>
                  <a:schemeClr val="dk1"/>
                </a:solidFill>
                <a:latin typeface="Calibri"/>
                <a:ea typeface="Calibri"/>
                <a:cs typeface="Calibri"/>
                <a:sym typeface="Calibri"/>
              </a:rPr>
              <a:t>de mate waarin informatie die het product bevat gemakkelijk gevonden kan worden.</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48" name="Google Shape;148;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5" name="Google Shape;15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Deze armband zou je beter in sporten maken. De makers van deze armband claimen dat het speciale techniek bevat die reageert op de natuurlijke energie van je lichaam. Deze armband is onderzocht en uit de resultaten blijkt dat deze armband niets meer doet voor de atletische vooruitgang dan een placebo. De credibility van dit product is dus laag omdat het product geen functies biedt om je sport resultaat te verbeteren.</a:t>
            </a:r>
            <a:endParaRPr/>
          </a:p>
        </p:txBody>
      </p:sp>
      <p:sp>
        <p:nvSpPr>
          <p:cNvPr id="156" name="Google Shape;15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nl-NL"/>
              <a:t>Het aspect credibility gaat over </a:t>
            </a:r>
            <a:r>
              <a:rPr lang="nl-NL" sz="1200">
                <a:solidFill>
                  <a:schemeClr val="dk1"/>
                </a:solidFill>
                <a:latin typeface="Calibri"/>
                <a:ea typeface="Calibri"/>
                <a:cs typeface="Calibri"/>
                <a:sym typeface="Calibri"/>
              </a:rPr>
              <a:t>de mate waarop een gebruiker kan vertrouwen dat het product of de website de beloofde functies uit kan voeren zonder problemen en dit ook blijft doen voor een redelijke tijd.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a:p>
        </p:txBody>
      </p:sp>
      <p:sp>
        <p:nvSpPr>
          <p:cNvPr id="165" name="Google Shape;165;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dia" type="title">
  <p:cSld name="TITLE">
    <p:spTree>
      <p:nvGrpSpPr>
        <p:cNvPr id="15" name="Shape 15"/>
        <p:cNvGrpSpPr/>
        <p:nvPr/>
      </p:nvGrpSpPr>
      <p:grpSpPr>
        <a:xfrm>
          <a:off x="0" y="0"/>
          <a:ext cx="0" cy="0"/>
          <a:chOff x="0" y="0"/>
          <a:chExt cx="0" cy="0"/>
        </a:xfrm>
      </p:grpSpPr>
      <p:sp>
        <p:nvSpPr>
          <p:cNvPr id="16" name="Google Shape;16;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verticale tekst" type="vertTx">
  <p:cSld name="VERTICAL_TEXT">
    <p:spTree>
      <p:nvGrpSpPr>
        <p:cNvPr id="72" name="Shape 72"/>
        <p:cNvGrpSpPr/>
        <p:nvPr/>
      </p:nvGrpSpPr>
      <p:grpSpPr>
        <a:xfrm>
          <a:off x="0" y="0"/>
          <a:ext cx="0" cy="0"/>
          <a:chOff x="0" y="0"/>
          <a:chExt cx="0" cy="0"/>
        </a:xfrm>
      </p:grpSpPr>
      <p:sp>
        <p:nvSpPr>
          <p:cNvPr id="73" name="Google Shape;7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5"/>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e titel en tekst" type="vertTitleAndTx">
  <p:cSld name="VERTICAL_TITLE_AND_VERTICAL_TEXT">
    <p:spTree>
      <p:nvGrpSpPr>
        <p:cNvPr id="78" name="Shape 78"/>
        <p:cNvGrpSpPr/>
        <p:nvPr/>
      </p:nvGrpSpPr>
      <p:grpSpPr>
        <a:xfrm>
          <a:off x="0" y="0"/>
          <a:ext cx="0" cy="0"/>
          <a:chOff x="0" y="0"/>
          <a:chExt cx="0" cy="0"/>
        </a:xfrm>
      </p:grpSpPr>
      <p:sp>
        <p:nvSpPr>
          <p:cNvPr id="79" name="Google Shape;79;p26"/>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6"/>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en object" type="obj">
  <p:cSld name="OBJECT">
    <p:spTree>
      <p:nvGrpSpPr>
        <p:cNvPr id="21" name="Shape 21"/>
        <p:cNvGrpSpPr/>
        <p:nvPr/>
      </p:nvGrpSpPr>
      <p:grpSpPr>
        <a:xfrm>
          <a:off x="0" y="0"/>
          <a:ext cx="0" cy="0"/>
          <a:chOff x="0" y="0"/>
          <a:chExt cx="0" cy="0"/>
        </a:xfrm>
      </p:grpSpPr>
      <p:sp>
        <p:nvSpPr>
          <p:cNvPr id="22" name="Google Shape;2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ekop" type="secHead">
  <p:cSld name="SECTION_HEADER">
    <p:spTree>
      <p:nvGrpSpPr>
        <p:cNvPr id="27" name="Shape 27"/>
        <p:cNvGrpSpPr/>
        <p:nvPr/>
      </p:nvGrpSpPr>
      <p:grpSpPr>
        <a:xfrm>
          <a:off x="0" y="0"/>
          <a:ext cx="0" cy="0"/>
          <a:chOff x="0" y="0"/>
          <a:chExt cx="0" cy="0"/>
        </a:xfrm>
      </p:grpSpPr>
      <p:sp>
        <p:nvSpPr>
          <p:cNvPr id="28" name="Google Shape;28;p18"/>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8"/>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van twee" type="twoObj">
  <p:cSld name="TWO_OBJECTS">
    <p:spTree>
      <p:nvGrpSpPr>
        <p:cNvPr id="33" name="Shape 33"/>
        <p:cNvGrpSpPr/>
        <p:nvPr/>
      </p:nvGrpSpPr>
      <p:grpSpPr>
        <a:xfrm>
          <a:off x="0" y="0"/>
          <a:ext cx="0" cy="0"/>
          <a:chOff x="0" y="0"/>
          <a:chExt cx="0" cy="0"/>
        </a:xfrm>
      </p:grpSpPr>
      <p:sp>
        <p:nvSpPr>
          <p:cNvPr id="34" name="Google Shape;3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9"/>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9"/>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elijking" type="twoTxTwoObj">
  <p:cSld name="TWO_OBJECTS_WITH_TEXT">
    <p:spTree>
      <p:nvGrpSpPr>
        <p:cNvPr id="40" name="Shape 40"/>
        <p:cNvGrpSpPr/>
        <p:nvPr/>
      </p:nvGrpSpPr>
      <p:grpSpPr>
        <a:xfrm>
          <a:off x="0" y="0"/>
          <a:ext cx="0" cy="0"/>
          <a:chOff x="0" y="0"/>
          <a:chExt cx="0" cy="0"/>
        </a:xfrm>
      </p:grpSpPr>
      <p:sp>
        <p:nvSpPr>
          <p:cNvPr id="41" name="Google Shape;41;p20"/>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0"/>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0"/>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0"/>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0"/>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lleen titel" type="titleOnly">
  <p:cSld name="TITLE_ONLY">
    <p:spTree>
      <p:nvGrpSpPr>
        <p:cNvPr id="49" name="Shape 49"/>
        <p:cNvGrpSpPr/>
        <p:nvPr/>
      </p:nvGrpSpPr>
      <p:grpSpPr>
        <a:xfrm>
          <a:off x="0" y="0"/>
          <a:ext cx="0" cy="0"/>
          <a:chOff x="0" y="0"/>
          <a:chExt cx="0" cy="0"/>
        </a:xfrm>
      </p:grpSpPr>
      <p:sp>
        <p:nvSpPr>
          <p:cNvPr id="50" name="Google Shape;5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g" type="blank">
  <p:cSld name="BLANK">
    <p:spTree>
      <p:nvGrpSpPr>
        <p:cNvPr id="54" name="Shape 54"/>
        <p:cNvGrpSpPr/>
        <p:nvPr/>
      </p:nvGrpSpPr>
      <p:grpSpPr>
        <a:xfrm>
          <a:off x="0" y="0"/>
          <a:ext cx="0" cy="0"/>
          <a:chOff x="0" y="0"/>
          <a:chExt cx="0" cy="0"/>
        </a:xfrm>
      </p:grpSpPr>
      <p:sp>
        <p:nvSpPr>
          <p:cNvPr id="55" name="Google Shape;55;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oud met bijschrift" type="objTx">
  <p:cSld name="OBJECT_WITH_CAPTION_TEXT">
    <p:spTree>
      <p:nvGrpSpPr>
        <p:cNvPr id="58" name="Shape 58"/>
        <p:cNvGrpSpPr/>
        <p:nvPr/>
      </p:nvGrpSpPr>
      <p:grpSpPr>
        <a:xfrm>
          <a:off x="0" y="0"/>
          <a:ext cx="0" cy="0"/>
          <a:chOff x="0" y="0"/>
          <a:chExt cx="0" cy="0"/>
        </a:xfrm>
      </p:grpSpPr>
      <p:sp>
        <p:nvSpPr>
          <p:cNvPr id="59" name="Google Shape;59;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fbeelding met bijschrift" type="picTx">
  <p:cSld name="PICTURE_WITH_CAPTION_TEXT">
    <p:spTree>
      <p:nvGrpSpPr>
        <p:cNvPr id="65" name="Shape 65"/>
        <p:cNvGrpSpPr/>
        <p:nvPr/>
      </p:nvGrpSpPr>
      <p:grpSpPr>
        <a:xfrm>
          <a:off x="0" y="0"/>
          <a:ext cx="0" cy="0"/>
          <a:chOff x="0" y="0"/>
          <a:chExt cx="0" cy="0"/>
        </a:xfrm>
      </p:grpSpPr>
      <p:sp>
        <p:nvSpPr>
          <p:cNvPr id="66" name="Google Shape;66;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4"/>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4"/>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nl-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nl-N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t/>
            </a:r>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
        <p:nvSpPr>
          <p:cNvPr id="91" name="Google Shape;91;p1"/>
          <p:cNvSpPr/>
          <p:nvPr/>
        </p:nvSpPr>
        <p:spPr>
          <a:xfrm>
            <a:off x="5977217" y="3241224"/>
            <a:ext cx="237565" cy="375552"/>
          </a:xfrm>
          <a:prstGeom prst="rect">
            <a:avLst/>
          </a:prstGeom>
          <a:noFill/>
          <a:ln>
            <a:noFill/>
          </a:ln>
        </p:spPr>
        <p:txBody>
          <a:bodyPr anchorCtr="0" anchor="t" bIns="45700" lIns="91425" spcFirstLastPara="1" rIns="91425" wrap="square" tIns="45700">
            <a:spAutoFit/>
          </a:bodyPr>
          <a:lstStyle/>
          <a:p>
            <a:pPr indent="0" lvl="0" marL="0" marR="0" rtl="0" algn="ctr">
              <a:lnSpc>
                <a:spcPct val="107000"/>
              </a:lnSpc>
              <a:spcBef>
                <a:spcPts val="0"/>
              </a:spcBef>
              <a:spcAft>
                <a:spcPts val="0"/>
              </a:spcAft>
              <a:buNone/>
            </a:pPr>
            <a:r>
              <a:rPr b="0" i="0" lang="nl-NL" sz="1800" u="none" cap="none" strike="noStrike">
                <a:solidFill>
                  <a:schemeClr val="dk1"/>
                </a:solidFill>
                <a:latin typeface="Calibri"/>
                <a:ea typeface="Calibri"/>
                <a:cs typeface="Calibri"/>
                <a:sym typeface="Calibri"/>
              </a:rPr>
              <a:t> </a:t>
            </a:r>
            <a:endParaRPr/>
          </a:p>
        </p:txBody>
      </p:sp>
      <p:pic>
        <p:nvPicPr>
          <p:cNvPr id="92" name="Google Shape;92;p1"/>
          <p:cNvPicPr preferRelativeResize="0"/>
          <p:nvPr/>
        </p:nvPicPr>
        <p:blipFill rotWithShape="1">
          <a:blip r:embed="rId3">
            <a:alphaModFix/>
          </a:blip>
          <a:srcRect b="0" l="0" r="0" t="0"/>
          <a:stretch/>
        </p:blipFill>
        <p:spPr>
          <a:xfrm>
            <a:off x="0" y="0"/>
            <a:ext cx="4372610" cy="7004050"/>
          </a:xfrm>
          <a:prstGeom prst="rect">
            <a:avLst/>
          </a:prstGeom>
          <a:noFill/>
          <a:ln>
            <a:noFill/>
          </a:ln>
        </p:spPr>
      </p:pic>
      <p:sp>
        <p:nvSpPr>
          <p:cNvPr id="93" name="Google Shape;93;p1"/>
          <p:cNvSpPr/>
          <p:nvPr/>
        </p:nvSpPr>
        <p:spPr>
          <a:xfrm>
            <a:off x="4265930" y="0"/>
            <a:ext cx="7926070" cy="6858000"/>
          </a:xfrm>
          <a:prstGeom prst="rect">
            <a:avLst/>
          </a:prstGeom>
          <a:solidFill>
            <a:srgbClr val="59AEBB"/>
          </a:solidFill>
          <a:ln>
            <a:noFill/>
          </a:ln>
        </p:spPr>
        <p:txBody>
          <a:bodyPr anchorCtr="0" anchor="ctr" bIns="45700" lIns="91425" spcFirstLastPara="1" rIns="91425" wrap="square" tIns="45700">
            <a:noAutofit/>
          </a:bodyPr>
          <a:lstStyle/>
          <a:p>
            <a:pPr indent="0" lvl="0" marL="0" marR="0" rtl="0" algn="ctr">
              <a:lnSpc>
                <a:spcPct val="107000"/>
              </a:lnSpc>
              <a:spcBef>
                <a:spcPts val="0"/>
              </a:spcBef>
              <a:spcAft>
                <a:spcPts val="0"/>
              </a:spcAft>
              <a:buNone/>
            </a:pPr>
            <a:r>
              <a:t/>
            </a:r>
            <a:endParaRPr b="0" i="0" sz="1100" u="none" cap="none" strike="noStrike">
              <a:solidFill>
                <a:schemeClr val="lt1"/>
              </a:solidFill>
              <a:latin typeface="Calibri"/>
              <a:ea typeface="Calibri"/>
              <a:cs typeface="Calibri"/>
              <a:sym typeface="Calibri"/>
            </a:endParaRPr>
          </a:p>
        </p:txBody>
      </p:sp>
      <p:sp>
        <p:nvSpPr>
          <p:cNvPr id="94" name="Google Shape;94;p1"/>
          <p:cNvSpPr/>
          <p:nvPr/>
        </p:nvSpPr>
        <p:spPr>
          <a:xfrm>
            <a:off x="4628515" y="2950477"/>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nl-NL" sz="6000" u="none" cap="none" strike="noStrike">
                <a:solidFill>
                  <a:schemeClr val="lt1"/>
                </a:solidFill>
                <a:latin typeface="Arial Narrow"/>
                <a:ea typeface="Arial Narrow"/>
                <a:cs typeface="Arial Narrow"/>
                <a:sym typeface="Arial Narrow"/>
              </a:rPr>
              <a:t>USABILITY</a:t>
            </a:r>
            <a:endParaRPr b="1" i="0" sz="6000" u="none" cap="none" strike="noStrike">
              <a:solidFill>
                <a:schemeClr val="lt1"/>
              </a:solidFill>
              <a:latin typeface="Arial Narrow"/>
              <a:ea typeface="Arial Narrow"/>
              <a:cs typeface="Arial Narrow"/>
              <a:sym typeface="Arial Narrow"/>
            </a:endParaRPr>
          </a:p>
        </p:txBody>
      </p:sp>
      <p:sp>
        <p:nvSpPr>
          <p:cNvPr id="95" name="Google Shape;95;p1"/>
          <p:cNvSpPr/>
          <p:nvPr/>
        </p:nvSpPr>
        <p:spPr>
          <a:xfrm>
            <a:off x="4628515" y="3664175"/>
            <a:ext cx="7200900" cy="666299"/>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nl-NL" sz="2800" u="none" cap="none" strike="noStrike">
                <a:solidFill>
                  <a:schemeClr val="lt1"/>
                </a:solidFill>
                <a:latin typeface="Arial Narrow"/>
                <a:ea typeface="Arial Narrow"/>
                <a:cs typeface="Arial Narrow"/>
                <a:sym typeface="Arial Narrow"/>
              </a:rPr>
              <a:t>Les 2</a:t>
            </a:r>
            <a:endParaRPr b="1" i="0" sz="2800" u="none" cap="none" strike="noStrike">
              <a:solidFill>
                <a:schemeClr val="lt1"/>
              </a:solidFill>
              <a:latin typeface="Arial Narrow"/>
              <a:ea typeface="Arial Narrow"/>
              <a:cs typeface="Arial Narrow"/>
              <a:sym typeface="Arial Narrow"/>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0"/>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DESIRABILITY</a:t>
            </a:r>
            <a:endParaRPr sz="3200"/>
          </a:p>
        </p:txBody>
      </p:sp>
      <p:pic>
        <p:nvPicPr>
          <p:cNvPr id="176" name="Google Shape;176;p10"/>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77" name="Google Shape;177;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78" name="Google Shape;178;p10"/>
          <p:cNvPicPr preferRelativeResize="0"/>
          <p:nvPr/>
        </p:nvPicPr>
        <p:blipFill rotWithShape="1">
          <a:blip r:embed="rId4">
            <a:alphaModFix/>
          </a:blip>
          <a:srcRect b="0" l="0" r="0" t="0"/>
          <a:stretch/>
        </p:blipFill>
        <p:spPr>
          <a:xfrm>
            <a:off x="838200" y="1831832"/>
            <a:ext cx="9709298" cy="434513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DESIRABILITY</a:t>
            </a:r>
            <a:endParaRPr sz="3200"/>
          </a:p>
        </p:txBody>
      </p:sp>
      <p:pic>
        <p:nvPicPr>
          <p:cNvPr id="185" name="Google Shape;185;p11"/>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86" name="Google Shape;186;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7" name="Google Shape;187;p11"/>
          <p:cNvPicPr preferRelativeResize="0"/>
          <p:nvPr/>
        </p:nvPicPr>
        <p:blipFill rotWithShape="1">
          <a:blip r:embed="rId4">
            <a:alphaModFix/>
          </a:blip>
          <a:srcRect b="0" l="0" r="0" t="0"/>
          <a:stretch/>
        </p:blipFill>
        <p:spPr>
          <a:xfrm>
            <a:off x="1417834" y="1843843"/>
            <a:ext cx="8928243" cy="43331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2"/>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DESIRABILITY</a:t>
            </a:r>
            <a:endParaRPr sz="3200"/>
          </a:p>
        </p:txBody>
      </p:sp>
      <p:pic>
        <p:nvPicPr>
          <p:cNvPr id="194" name="Google Shape;194;p12"/>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95" name="Google Shape;195;p12"/>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nl-NL"/>
              <a:t>De mate waarin het product door uiterlijk, gedrag en service, tegemoetkomt aan vaak onuitgesproken gebruikers verwachtingen.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3"/>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VALUE</a:t>
            </a:r>
            <a:endParaRPr sz="3200"/>
          </a:p>
        </p:txBody>
      </p:sp>
      <p:pic>
        <p:nvPicPr>
          <p:cNvPr id="202" name="Google Shape;202;p13"/>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03" name="Google Shape;203;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04" name="Google Shape;204;p13"/>
          <p:cNvPicPr preferRelativeResize="0"/>
          <p:nvPr/>
        </p:nvPicPr>
        <p:blipFill rotWithShape="1">
          <a:blip r:embed="rId4">
            <a:alphaModFix/>
          </a:blip>
          <a:srcRect b="0" l="0" r="0" t="0"/>
          <a:stretch/>
        </p:blipFill>
        <p:spPr>
          <a:xfrm>
            <a:off x="2786836" y="1723525"/>
            <a:ext cx="2080438" cy="4453438"/>
          </a:xfrm>
          <a:prstGeom prst="rect">
            <a:avLst/>
          </a:prstGeom>
          <a:noFill/>
          <a:ln>
            <a:noFill/>
          </a:ln>
        </p:spPr>
      </p:pic>
      <p:pic>
        <p:nvPicPr>
          <p:cNvPr descr="Apple iPhone 11 Pro 512GB - ZONZOO" id="205" name="Google Shape;205;p13"/>
          <p:cNvPicPr preferRelativeResize="0"/>
          <p:nvPr/>
        </p:nvPicPr>
        <p:blipFill rotWithShape="1">
          <a:blip r:embed="rId5">
            <a:alphaModFix/>
          </a:blip>
          <a:srcRect b="0" l="0" r="0" t="0"/>
          <a:stretch/>
        </p:blipFill>
        <p:spPr>
          <a:xfrm>
            <a:off x="6269666" y="1792309"/>
            <a:ext cx="3209926" cy="425315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VALUE</a:t>
            </a:r>
            <a:endParaRPr sz="3200"/>
          </a:p>
        </p:txBody>
      </p:sp>
      <p:pic>
        <p:nvPicPr>
          <p:cNvPr id="212" name="Google Shape;212;p14"/>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213" name="Google Shape;213;p14"/>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nl-NL"/>
              <a:t>De mate waarin het product waarde brengt aan de gebruiker.</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USABILITY</a:t>
            </a:r>
            <a:endParaRPr sz="3200"/>
          </a:p>
        </p:txBody>
      </p:sp>
      <p:pic>
        <p:nvPicPr>
          <p:cNvPr id="102" name="Google Shape;102;p2"/>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pic>
        <p:nvPicPr>
          <p:cNvPr id="103" name="Google Shape;103;p2"/>
          <p:cNvPicPr preferRelativeResize="0"/>
          <p:nvPr/>
        </p:nvPicPr>
        <p:blipFill rotWithShape="1">
          <a:blip r:embed="rId4">
            <a:alphaModFix/>
          </a:blip>
          <a:srcRect b="0" l="0" r="0" t="0"/>
          <a:stretch/>
        </p:blipFill>
        <p:spPr>
          <a:xfrm>
            <a:off x="1948173" y="2185352"/>
            <a:ext cx="8295653" cy="368536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 type="body"/>
          </p:nvPr>
        </p:nvSpPr>
        <p:spPr>
          <a:xfrm>
            <a:off x="906473" y="2307036"/>
            <a:ext cx="3541859" cy="223361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nl-NL"/>
              <a:t>User experience</a:t>
            </a:r>
            <a:endParaRPr/>
          </a:p>
        </p:txBody>
      </p:sp>
      <p:sp>
        <p:nvSpPr>
          <p:cNvPr id="110" name="Google Shape;110;p3"/>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USER EXPERIENCE</a:t>
            </a:r>
            <a:endParaRPr sz="3200"/>
          </a:p>
        </p:txBody>
      </p:sp>
      <p:pic>
        <p:nvPicPr>
          <p:cNvPr id="111" name="Google Shape;111;p3"/>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12" name="Google Shape;112;p3"/>
          <p:cNvSpPr/>
          <p:nvPr/>
        </p:nvSpPr>
        <p:spPr>
          <a:xfrm>
            <a:off x="725655" y="1919306"/>
            <a:ext cx="9664049" cy="4634931"/>
          </a:xfrm>
          <a:prstGeom prst="roundRect">
            <a:avLst>
              <a:gd fmla="val 16667" name="adj"/>
            </a:avLst>
          </a:prstGeom>
          <a:noFill/>
          <a:ln cap="flat" cmpd="sng" w="57150">
            <a:solidFill>
              <a:srgbClr val="00206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113" name="Google Shape;113;p3"/>
          <p:cNvSpPr/>
          <p:nvPr/>
        </p:nvSpPr>
        <p:spPr>
          <a:xfrm>
            <a:off x="4286738" y="3609890"/>
            <a:ext cx="1901344" cy="1326912"/>
          </a:xfrm>
          <a:prstGeom prst="hexagon">
            <a:avLst>
              <a:gd fmla="val 25000" name="adj"/>
              <a:gd fmla="val 115470" name="vf"/>
            </a:avLst>
          </a:prstGeom>
          <a:solidFill>
            <a:srgbClr val="FBE4D4"/>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NL" sz="1800" u="none" cap="none" strike="noStrike">
                <a:solidFill>
                  <a:schemeClr val="dk1"/>
                </a:solidFill>
                <a:latin typeface="Calibri"/>
                <a:ea typeface="Calibri"/>
                <a:cs typeface="Calibri"/>
                <a:sym typeface="Calibri"/>
              </a:rPr>
              <a:t>Usability</a:t>
            </a:r>
            <a:endParaRPr b="0" i="0" sz="1800" u="none" cap="none" strike="noStrike">
              <a:solidFill>
                <a:schemeClr val="dk1"/>
              </a:solidFill>
              <a:latin typeface="Calibri"/>
              <a:ea typeface="Calibri"/>
              <a:cs typeface="Calibri"/>
              <a:sym typeface="Calibri"/>
            </a:endParaRPr>
          </a:p>
        </p:txBody>
      </p:sp>
      <p:sp>
        <p:nvSpPr>
          <p:cNvPr id="114" name="Google Shape;114;p3"/>
          <p:cNvSpPr/>
          <p:nvPr/>
        </p:nvSpPr>
        <p:spPr>
          <a:xfrm>
            <a:off x="5842326" y="2932547"/>
            <a:ext cx="1901344" cy="1326912"/>
          </a:xfrm>
          <a:prstGeom prst="hexagon">
            <a:avLst>
              <a:gd fmla="val 25000" name="adj"/>
              <a:gd fmla="val 115470" name="vf"/>
            </a:avLst>
          </a:prstGeom>
          <a:solidFill>
            <a:schemeClr val="lt1"/>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NL" sz="1800" u="none" cap="none" strike="noStrike">
                <a:solidFill>
                  <a:schemeClr val="dk1"/>
                </a:solidFill>
                <a:latin typeface="Calibri"/>
                <a:ea typeface="Calibri"/>
                <a:cs typeface="Calibri"/>
                <a:sym typeface="Calibri"/>
              </a:rPr>
              <a:t>Usefulness</a:t>
            </a:r>
            <a:endParaRPr b="0" i="0" sz="1800" u="none" cap="none" strike="noStrike">
              <a:solidFill>
                <a:schemeClr val="dk1"/>
              </a:solidFill>
              <a:latin typeface="Calibri"/>
              <a:ea typeface="Calibri"/>
              <a:cs typeface="Calibri"/>
              <a:sym typeface="Calibri"/>
            </a:endParaRPr>
          </a:p>
        </p:txBody>
      </p:sp>
      <p:sp>
        <p:nvSpPr>
          <p:cNvPr id="115" name="Google Shape;115;p3"/>
          <p:cNvSpPr/>
          <p:nvPr/>
        </p:nvSpPr>
        <p:spPr>
          <a:xfrm>
            <a:off x="5848871" y="4236634"/>
            <a:ext cx="1901344" cy="1326912"/>
          </a:xfrm>
          <a:prstGeom prst="hexagon">
            <a:avLst>
              <a:gd fmla="val 25000" name="adj"/>
              <a:gd fmla="val 115470" name="vf"/>
            </a:avLst>
          </a:prstGeom>
          <a:solidFill>
            <a:schemeClr val="lt1"/>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NL" sz="1800" u="none" cap="none" strike="noStrike">
                <a:solidFill>
                  <a:schemeClr val="dk1"/>
                </a:solidFill>
                <a:latin typeface="Calibri"/>
                <a:ea typeface="Calibri"/>
                <a:cs typeface="Calibri"/>
                <a:sym typeface="Calibri"/>
              </a:rPr>
              <a:t>Findability</a:t>
            </a:r>
            <a:endParaRPr b="0" i="0" sz="1800" u="none" cap="none" strike="noStrike">
              <a:solidFill>
                <a:schemeClr val="dk1"/>
              </a:solidFill>
              <a:latin typeface="Calibri"/>
              <a:ea typeface="Calibri"/>
              <a:cs typeface="Calibri"/>
              <a:sym typeface="Calibri"/>
            </a:endParaRPr>
          </a:p>
        </p:txBody>
      </p:sp>
      <p:sp>
        <p:nvSpPr>
          <p:cNvPr id="116" name="Google Shape;116;p3"/>
          <p:cNvSpPr/>
          <p:nvPr/>
        </p:nvSpPr>
        <p:spPr>
          <a:xfrm>
            <a:off x="7397914" y="2255891"/>
            <a:ext cx="1901344" cy="1326912"/>
          </a:xfrm>
          <a:prstGeom prst="hexagon">
            <a:avLst>
              <a:gd fmla="val 25000" name="adj"/>
              <a:gd fmla="val 115470" name="vf"/>
            </a:avLst>
          </a:prstGeom>
          <a:solidFill>
            <a:schemeClr val="lt1"/>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NL" sz="1800" u="none" cap="none" strike="noStrike">
                <a:solidFill>
                  <a:schemeClr val="dk1"/>
                </a:solidFill>
                <a:latin typeface="Calibri"/>
                <a:ea typeface="Calibri"/>
                <a:cs typeface="Calibri"/>
                <a:sym typeface="Calibri"/>
              </a:rPr>
              <a:t>Credibility</a:t>
            </a:r>
            <a:endParaRPr b="0" i="0" sz="1800" u="none" cap="none" strike="noStrike">
              <a:solidFill>
                <a:schemeClr val="dk1"/>
              </a:solidFill>
              <a:latin typeface="Calibri"/>
              <a:ea typeface="Calibri"/>
              <a:cs typeface="Calibri"/>
              <a:sym typeface="Calibri"/>
            </a:endParaRPr>
          </a:p>
        </p:txBody>
      </p:sp>
      <p:sp>
        <p:nvSpPr>
          <p:cNvPr id="117" name="Google Shape;117;p3"/>
          <p:cNvSpPr/>
          <p:nvPr/>
        </p:nvSpPr>
        <p:spPr>
          <a:xfrm>
            <a:off x="7410549" y="3573178"/>
            <a:ext cx="1901344" cy="1326912"/>
          </a:xfrm>
          <a:prstGeom prst="hexagon">
            <a:avLst>
              <a:gd fmla="val 25000" name="adj"/>
              <a:gd fmla="val 115470" name="vf"/>
            </a:avLst>
          </a:prstGeom>
          <a:solidFill>
            <a:schemeClr val="lt1"/>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NL" sz="1800" u="none" cap="none" strike="noStrike">
                <a:solidFill>
                  <a:schemeClr val="dk1"/>
                </a:solidFill>
                <a:latin typeface="Calibri"/>
                <a:ea typeface="Calibri"/>
                <a:cs typeface="Calibri"/>
                <a:sym typeface="Calibri"/>
              </a:rPr>
              <a:t>Desirability</a:t>
            </a:r>
            <a:endParaRPr b="0" i="0" sz="1800" u="none" cap="none" strike="noStrike">
              <a:solidFill>
                <a:schemeClr val="dk1"/>
              </a:solidFill>
              <a:latin typeface="Calibri"/>
              <a:ea typeface="Calibri"/>
              <a:cs typeface="Calibri"/>
              <a:sym typeface="Calibri"/>
            </a:endParaRPr>
          </a:p>
        </p:txBody>
      </p:sp>
      <p:sp>
        <p:nvSpPr>
          <p:cNvPr id="118" name="Google Shape;118;p3"/>
          <p:cNvSpPr/>
          <p:nvPr/>
        </p:nvSpPr>
        <p:spPr>
          <a:xfrm>
            <a:off x="7417159" y="4913290"/>
            <a:ext cx="1901344" cy="1326912"/>
          </a:xfrm>
          <a:prstGeom prst="hexagon">
            <a:avLst>
              <a:gd fmla="val 25000" name="adj"/>
              <a:gd fmla="val 115470" name="vf"/>
            </a:avLst>
          </a:prstGeom>
          <a:solidFill>
            <a:schemeClr val="lt1"/>
          </a:solidFill>
          <a:ln cap="flat" cmpd="sng" w="12700">
            <a:solidFill>
              <a:srgbClr val="C55A1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nl-NL" sz="1800" u="none" cap="none" strike="noStrike">
                <a:solidFill>
                  <a:schemeClr val="dk1"/>
                </a:solidFill>
                <a:latin typeface="Calibri"/>
                <a:ea typeface="Calibri"/>
                <a:cs typeface="Calibri"/>
                <a:sym typeface="Calibri"/>
              </a:rPr>
              <a:t>Value</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USEFULNESS</a:t>
            </a:r>
            <a:endParaRPr sz="3200"/>
          </a:p>
        </p:txBody>
      </p:sp>
      <p:pic>
        <p:nvPicPr>
          <p:cNvPr id="125" name="Google Shape;125;p4"/>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26" name="Google Shape;126;p4"/>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p:txBody>
      </p:sp>
      <p:pic>
        <p:nvPicPr>
          <p:cNvPr id="127" name="Google Shape;127;p4"/>
          <p:cNvPicPr preferRelativeResize="0"/>
          <p:nvPr/>
        </p:nvPicPr>
        <p:blipFill rotWithShape="1">
          <a:blip r:embed="rId4">
            <a:alphaModFix/>
          </a:blip>
          <a:srcRect b="0" l="0" r="0" t="0"/>
          <a:stretch/>
        </p:blipFill>
        <p:spPr>
          <a:xfrm>
            <a:off x="3023278" y="2014626"/>
            <a:ext cx="6145444" cy="44782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USEFULNESS</a:t>
            </a:r>
            <a:endParaRPr sz="3200"/>
          </a:p>
        </p:txBody>
      </p:sp>
      <p:pic>
        <p:nvPicPr>
          <p:cNvPr id="134" name="Google Shape;134;p5"/>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35" name="Google Shape;135;p5"/>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nl-NL"/>
              <a:t>De mate waarin het product nut brengt bij de gebruiker. Hierbij worden praktische voordelen als plezier of aantrekkelijkheid ook als nuttig beschouwd. </a:t>
            </a:r>
            <a:endParaRPr/>
          </a:p>
          <a:p>
            <a:pPr indent="0" lvl="0" marL="0" rtl="0" algn="ctr">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6"/>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FINDABILITY</a:t>
            </a:r>
            <a:endParaRPr sz="3200"/>
          </a:p>
        </p:txBody>
      </p:sp>
      <p:pic>
        <p:nvPicPr>
          <p:cNvPr id="142" name="Google Shape;142;p6"/>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43" name="Google Shape;143;p6"/>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p:txBody>
      </p:sp>
      <p:pic>
        <p:nvPicPr>
          <p:cNvPr descr="Sports Section | Newspaper In Education" id="144" name="Google Shape;144;p6"/>
          <p:cNvPicPr preferRelativeResize="0"/>
          <p:nvPr/>
        </p:nvPicPr>
        <p:blipFill rotWithShape="1">
          <a:blip r:embed="rId4">
            <a:alphaModFix/>
          </a:blip>
          <a:srcRect b="0" l="0" r="0" t="0"/>
          <a:stretch/>
        </p:blipFill>
        <p:spPr>
          <a:xfrm>
            <a:off x="3195637" y="1890713"/>
            <a:ext cx="5800725" cy="4286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7"/>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FINDABILITY</a:t>
            </a:r>
            <a:endParaRPr sz="3200"/>
          </a:p>
        </p:txBody>
      </p:sp>
      <p:pic>
        <p:nvPicPr>
          <p:cNvPr id="151" name="Google Shape;151;p7"/>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52" name="Google Shape;152;p7"/>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nl-NL"/>
              <a:t>De mate waarin informatie die het product bevat gemakkelijk gevonden kan worden.</a:t>
            </a:r>
            <a:endParaRPr/>
          </a:p>
          <a:p>
            <a:pPr indent="0" lvl="0" marL="0" rtl="0" algn="ctr">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8"/>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CREDIBILITY</a:t>
            </a:r>
            <a:endParaRPr sz="3200"/>
          </a:p>
        </p:txBody>
      </p:sp>
      <p:pic>
        <p:nvPicPr>
          <p:cNvPr id="159" name="Google Shape;159;p8"/>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60" name="Google Shape;160;p8"/>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t/>
            </a:r>
            <a:endParaRPr/>
          </a:p>
        </p:txBody>
      </p:sp>
      <p:pic>
        <p:nvPicPr>
          <p:cNvPr id="161" name="Google Shape;161;p8"/>
          <p:cNvPicPr preferRelativeResize="0"/>
          <p:nvPr/>
        </p:nvPicPr>
        <p:blipFill rotWithShape="1">
          <a:blip r:embed="rId4">
            <a:alphaModFix/>
          </a:blip>
          <a:srcRect b="0" l="0" r="0" t="0"/>
          <a:stretch/>
        </p:blipFill>
        <p:spPr>
          <a:xfrm>
            <a:off x="2649161" y="2032704"/>
            <a:ext cx="6893677" cy="45936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9"/>
          <p:cNvSpPr txBox="1"/>
          <p:nvPr>
            <p:ph type="title"/>
          </p:nvPr>
        </p:nvSpPr>
        <p:spPr>
          <a:xfrm>
            <a:off x="838200" y="365125"/>
            <a:ext cx="10515600" cy="1325563"/>
          </a:xfrm>
          <a:prstGeom prst="rect">
            <a:avLst/>
          </a:prstGeom>
          <a:solidFill>
            <a:srgbClr val="59AEBB"/>
          </a:solidFill>
          <a:ln>
            <a:noFill/>
          </a:ln>
        </p:spPr>
        <p:txBody>
          <a:bodyPr anchorCtr="0" anchor="ctr" bIns="45700" lIns="91425" spcFirstLastPara="1" rIns="91425" wrap="square" tIns="45700">
            <a:noAutofit/>
          </a:bodyPr>
          <a:lstStyle/>
          <a:p>
            <a:pPr indent="0" lvl="0" marL="0" rtl="0" algn="ctr">
              <a:lnSpc>
                <a:spcPct val="107000"/>
              </a:lnSpc>
              <a:spcBef>
                <a:spcPts val="0"/>
              </a:spcBef>
              <a:spcAft>
                <a:spcPts val="0"/>
              </a:spcAft>
              <a:buClr>
                <a:schemeClr val="lt1"/>
              </a:buClr>
              <a:buSzPts val="3200"/>
              <a:buFont typeface="Arial Narrow"/>
              <a:buNone/>
            </a:pPr>
            <a:r>
              <a:rPr b="1" lang="nl-NL" sz="3200">
                <a:solidFill>
                  <a:schemeClr val="lt1"/>
                </a:solidFill>
                <a:latin typeface="Arial Narrow"/>
                <a:ea typeface="Arial Narrow"/>
                <a:cs typeface="Arial Narrow"/>
                <a:sym typeface="Arial Narrow"/>
              </a:rPr>
              <a:t>CREDIBILITY</a:t>
            </a:r>
            <a:endParaRPr sz="3200"/>
          </a:p>
        </p:txBody>
      </p:sp>
      <p:pic>
        <p:nvPicPr>
          <p:cNvPr id="168" name="Google Shape;168;p9"/>
          <p:cNvPicPr preferRelativeResize="0"/>
          <p:nvPr/>
        </p:nvPicPr>
        <p:blipFill rotWithShape="1">
          <a:blip r:embed="rId3">
            <a:alphaModFix/>
          </a:blip>
          <a:srcRect b="0" l="0" r="0" t="0"/>
          <a:stretch/>
        </p:blipFill>
        <p:spPr>
          <a:xfrm>
            <a:off x="10274156" y="4551452"/>
            <a:ext cx="2578815" cy="4351338"/>
          </a:xfrm>
          <a:prstGeom prst="rect">
            <a:avLst/>
          </a:prstGeom>
          <a:noFill/>
          <a:ln>
            <a:noFill/>
          </a:ln>
        </p:spPr>
      </p:pic>
      <p:sp>
        <p:nvSpPr>
          <p:cNvPr id="169" name="Google Shape;169;p9"/>
          <p:cNvSpPr txBox="1"/>
          <p:nvPr>
            <p:ph idx="1" type="body"/>
          </p:nvPr>
        </p:nvSpPr>
        <p:spPr>
          <a:xfrm>
            <a:off x="838200" y="2935705"/>
            <a:ext cx="10515600" cy="324125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nl-NL"/>
              <a:t>De mate waarop een gebruiker kan vertrouwen dat het product of de website de beloofde functies uit kan voeren zonder problemen en dit ook blijft doen voor een redelijke tijd. </a:t>
            </a:r>
            <a:endParaRPr/>
          </a:p>
          <a:p>
            <a:pPr indent="0" lvl="0" marL="0" rtl="0" algn="ctr">
              <a:lnSpc>
                <a:spcPct val="90000"/>
              </a:lnSpc>
              <a:spcBef>
                <a:spcPts val="1000"/>
              </a:spcBef>
              <a:spcAft>
                <a:spcPts val="0"/>
              </a:spcAft>
              <a:buClr>
                <a:schemeClr val="dk1"/>
              </a:buClr>
              <a:buSzPts val="28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antoorthema">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2020-03-31T12:10:08Z</dcterms:created>
  <dc:creator>Kes Greuter</dc:creator>
</cp:coreProperties>
</file>