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8"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71370" autoAdjust="0"/>
  </p:normalViewPr>
  <p:slideViewPr>
    <p:cSldViewPr snapToGrid="0">
      <p:cViewPr varScale="1">
        <p:scale>
          <a:sx n="40" d="100"/>
          <a:sy n="40" d="100"/>
        </p:scale>
        <p:origin x="-96"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CD56A-0EB3-41BA-B781-936DC59E1A39}" type="datetimeFigureOut">
              <a:rPr lang="en-GB" smtClean="0"/>
              <a:t>10/05/2020</a:t>
            </a:fld>
            <a:endParaRPr lang="en-GB"/>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1ED08-F709-491E-92BD-42C6A336A1CC}" type="slidenum">
              <a:rPr lang="en-GB" smtClean="0"/>
              <a:t>‹nr.›</a:t>
            </a:fld>
            <a:endParaRPr lang="en-GB"/>
          </a:p>
        </p:txBody>
      </p:sp>
    </p:spTree>
    <p:extLst>
      <p:ext uri="{BB962C8B-B14F-4D97-AF65-F5344CB8AC3E}">
        <p14:creationId xmlns:p14="http://schemas.microsoft.com/office/powerpoint/2010/main" val="1388279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Deze </a:t>
            </a:r>
            <a:r>
              <a:rPr lang="nl-NL" dirty="0" err="1"/>
              <a:t>powerpoint</a:t>
            </a:r>
            <a:r>
              <a:rPr lang="nl-NL" dirty="0"/>
              <a:t> bevat ondersteuning bij les 3 van de lesmodule </a:t>
            </a:r>
            <a:r>
              <a:rPr lang="nl-NL" dirty="0" err="1"/>
              <a:t>usability</a:t>
            </a:r>
            <a:r>
              <a:rPr lang="nl-NL" dirty="0"/>
              <a:t>. Hierbij wordt het volgende onderwerp behandeld:</a:t>
            </a:r>
          </a:p>
          <a:p>
            <a:pPr marL="228600" indent="-228600">
              <a:buAutoNum type="arabicPeriod"/>
            </a:pPr>
            <a:r>
              <a:rPr lang="nl-NL" dirty="0"/>
              <a:t>Design principes van Dieter Rams</a:t>
            </a:r>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a:t>
            </a:fld>
            <a:endParaRPr lang="en-GB"/>
          </a:p>
        </p:txBody>
      </p:sp>
    </p:spTree>
    <p:extLst>
      <p:ext uri="{BB962C8B-B14F-4D97-AF65-F5344CB8AC3E}">
        <p14:creationId xmlns:p14="http://schemas.microsoft.com/office/powerpoint/2010/main" val="763445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1" i="0" u="none" strike="noStrike" kern="1200" dirty="0">
                <a:solidFill>
                  <a:schemeClr val="tx1"/>
                </a:solidFill>
                <a:effectLst/>
                <a:latin typeface="+mn-lt"/>
                <a:ea typeface="+mn-ea"/>
                <a:cs typeface="+mn-cs"/>
              </a:rPr>
              <a:t>Een goed design is onopvallend.</a:t>
            </a:r>
          </a:p>
          <a:p>
            <a:pPr rtl="0"/>
            <a:r>
              <a:rPr lang="nl-NL" sz="1200" b="0" i="0" u="none" strike="noStrike" kern="1200" dirty="0">
                <a:solidFill>
                  <a:schemeClr val="tx1"/>
                </a:solidFill>
                <a:effectLst/>
                <a:latin typeface="+mn-lt"/>
                <a:ea typeface="+mn-ea"/>
                <a:cs typeface="+mn-cs"/>
              </a:rPr>
              <a:t>Producten met een doel zijn hulpmiddelen. Deze zijn geen decoratieve objecten of kunst. Het ontwerp van een product moet zowel neutraal als ingetogen zijn, om daarbij ook ruimte te laten voor de eigen stijl van de gebruiker. </a:t>
            </a:r>
            <a:endParaRPr lang="nl-NL" b="0" dirty="0">
              <a:effectLst/>
            </a:endParaRPr>
          </a:p>
          <a:p>
            <a:br>
              <a:rPr lang="nl-NL" dirty="0"/>
            </a:br>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10</a:t>
            </a:fld>
            <a:endParaRPr lang="en-GB"/>
          </a:p>
        </p:txBody>
      </p:sp>
    </p:spTree>
    <p:extLst>
      <p:ext uri="{BB962C8B-B14F-4D97-AF65-F5344CB8AC3E}">
        <p14:creationId xmlns:p14="http://schemas.microsoft.com/office/powerpoint/2010/main" val="1610423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1" i="0" u="none" strike="noStrike" kern="1200" dirty="0">
                <a:solidFill>
                  <a:schemeClr val="tx1"/>
                </a:solidFill>
                <a:effectLst/>
                <a:latin typeface="+mn-lt"/>
                <a:ea typeface="+mn-ea"/>
                <a:cs typeface="+mn-cs"/>
              </a:rPr>
              <a:t>Een goed design is eerlijk. </a:t>
            </a:r>
          </a:p>
          <a:p>
            <a:pPr rtl="0"/>
            <a:r>
              <a:rPr lang="nl-NL" sz="1200" b="0" i="0" u="none" strike="noStrike" kern="1200" dirty="0">
                <a:solidFill>
                  <a:schemeClr val="tx1"/>
                </a:solidFill>
                <a:effectLst/>
                <a:latin typeface="+mn-lt"/>
                <a:ea typeface="+mn-ea"/>
                <a:cs typeface="+mn-cs"/>
              </a:rPr>
              <a:t>Een goed ontwerp maakt het product niet meer innovatief, krachtig of waardig dan het eigenlijk is. Het probeert niet de consument te manipuleren met beloftes die niet waargemaakt kunnen worden. Bij dit product kun je precies zien wat het doet.</a:t>
            </a:r>
            <a:endParaRPr lang="nl-NL" b="0" dirty="0">
              <a:effectLst/>
            </a:endParaRPr>
          </a:p>
          <a:p>
            <a:br>
              <a:rPr lang="nl-NL" dirty="0"/>
            </a:br>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11</a:t>
            </a:fld>
            <a:endParaRPr lang="en-GB"/>
          </a:p>
        </p:txBody>
      </p:sp>
    </p:spTree>
    <p:extLst>
      <p:ext uri="{BB962C8B-B14F-4D97-AF65-F5344CB8AC3E}">
        <p14:creationId xmlns:p14="http://schemas.microsoft.com/office/powerpoint/2010/main" val="3187999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1" i="0" u="none" strike="noStrike" kern="1200" dirty="0">
                <a:solidFill>
                  <a:schemeClr val="tx1"/>
                </a:solidFill>
                <a:effectLst/>
                <a:latin typeface="+mn-lt"/>
                <a:ea typeface="+mn-ea"/>
                <a:cs typeface="+mn-cs"/>
              </a:rPr>
              <a:t>Een goed design is langdurig.</a:t>
            </a:r>
          </a:p>
          <a:p>
            <a:pPr rtl="0"/>
            <a:r>
              <a:rPr lang="nl-NL" sz="1200" b="0" i="0" u="none" strike="noStrike" kern="1200" dirty="0">
                <a:solidFill>
                  <a:schemeClr val="tx1"/>
                </a:solidFill>
                <a:effectLst/>
                <a:latin typeface="+mn-lt"/>
                <a:ea typeface="+mn-ea"/>
                <a:cs typeface="+mn-cs"/>
              </a:rPr>
              <a:t>Een goed design probeert niet modieus te zijn en veroudert daardoor niet.</a:t>
            </a:r>
            <a:endParaRPr lang="nl-NL" b="0" dirty="0">
              <a:effectLst/>
            </a:endParaRPr>
          </a:p>
          <a:p>
            <a:br>
              <a:rPr lang="nl-NL" dirty="0"/>
            </a:br>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12</a:t>
            </a:fld>
            <a:endParaRPr lang="en-GB"/>
          </a:p>
        </p:txBody>
      </p:sp>
    </p:spTree>
    <p:extLst>
      <p:ext uri="{BB962C8B-B14F-4D97-AF65-F5344CB8AC3E}">
        <p14:creationId xmlns:p14="http://schemas.microsoft.com/office/powerpoint/2010/main" val="4205075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1" i="0" u="none" strike="noStrike" kern="1200" dirty="0">
                <a:solidFill>
                  <a:schemeClr val="tx1"/>
                </a:solidFill>
                <a:effectLst/>
                <a:latin typeface="+mn-lt"/>
                <a:ea typeface="+mn-ea"/>
                <a:cs typeface="+mn-cs"/>
              </a:rPr>
              <a:t>Een goed design is grondig ontworpen tot het laatste detail.</a:t>
            </a:r>
          </a:p>
          <a:p>
            <a:pPr rtl="0"/>
            <a:r>
              <a:rPr lang="nl-NL" sz="1200" b="0" i="0" u="none" strike="noStrike" kern="1200" dirty="0">
                <a:solidFill>
                  <a:schemeClr val="tx1"/>
                </a:solidFill>
                <a:effectLst/>
                <a:latin typeface="+mn-lt"/>
                <a:ea typeface="+mn-ea"/>
                <a:cs typeface="+mn-cs"/>
              </a:rPr>
              <a:t>Niets van het ontwerp mag willekeurig zijn, of aan toeval worden overgelaten. Zorg en nauwkeurigheid in het ontwerp tonen respect voor de gebruiker.</a:t>
            </a:r>
            <a:endParaRPr lang="nl-NL" b="0" dirty="0">
              <a:effectLst/>
            </a:endParaRPr>
          </a:p>
          <a:p>
            <a:br>
              <a:rPr lang="nl-NL" dirty="0"/>
            </a:br>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13</a:t>
            </a:fld>
            <a:endParaRPr lang="en-GB"/>
          </a:p>
        </p:txBody>
      </p:sp>
    </p:spTree>
    <p:extLst>
      <p:ext uri="{BB962C8B-B14F-4D97-AF65-F5344CB8AC3E}">
        <p14:creationId xmlns:p14="http://schemas.microsoft.com/office/powerpoint/2010/main" val="936843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1" i="0" u="none" strike="noStrike" kern="1200" dirty="0">
                <a:solidFill>
                  <a:schemeClr val="tx1"/>
                </a:solidFill>
                <a:effectLst/>
                <a:latin typeface="+mn-lt"/>
                <a:ea typeface="+mn-ea"/>
                <a:cs typeface="+mn-cs"/>
              </a:rPr>
              <a:t>Een goed design is milieuvriendelijk. </a:t>
            </a:r>
          </a:p>
          <a:p>
            <a:pPr rtl="0"/>
            <a:r>
              <a:rPr lang="nl-NL" sz="1200" b="0" i="0" u="none" strike="noStrike" kern="1200" dirty="0">
                <a:solidFill>
                  <a:schemeClr val="tx1"/>
                </a:solidFill>
                <a:effectLst/>
                <a:latin typeface="+mn-lt"/>
                <a:ea typeface="+mn-ea"/>
                <a:cs typeface="+mn-cs"/>
              </a:rPr>
              <a:t>Een ontwerp moet zo min mogelijk materialen gebruiken en fysieke en visuele vervuiling beperken tijdens de levensduur van het product. Dit plankensysteem gebruikt alleen benodigde materialen.</a:t>
            </a:r>
            <a:endParaRPr lang="nl-NL" b="0" dirty="0">
              <a:effectLst/>
            </a:endParaRPr>
          </a:p>
          <a:p>
            <a:br>
              <a:rPr lang="nl-NL" dirty="0"/>
            </a:br>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14</a:t>
            </a:fld>
            <a:endParaRPr lang="en-GB"/>
          </a:p>
        </p:txBody>
      </p:sp>
    </p:spTree>
    <p:extLst>
      <p:ext uri="{BB962C8B-B14F-4D97-AF65-F5344CB8AC3E}">
        <p14:creationId xmlns:p14="http://schemas.microsoft.com/office/powerpoint/2010/main" val="3342109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1" i="0" u="none" strike="noStrike" kern="1200" dirty="0">
                <a:solidFill>
                  <a:schemeClr val="tx1"/>
                </a:solidFill>
                <a:effectLst/>
                <a:latin typeface="+mn-lt"/>
                <a:ea typeface="+mn-ea"/>
                <a:cs typeface="+mn-cs"/>
              </a:rPr>
              <a:t>Een goed design is zo minimaal mogelijk. </a:t>
            </a:r>
          </a:p>
          <a:p>
            <a:pPr rtl="0"/>
            <a:r>
              <a:rPr lang="nl-NL" sz="1200" b="0" i="0" u="none" strike="noStrike" kern="1200" dirty="0">
                <a:solidFill>
                  <a:schemeClr val="tx1"/>
                </a:solidFill>
                <a:effectLst/>
                <a:latin typeface="+mn-lt"/>
                <a:ea typeface="+mn-ea"/>
                <a:cs typeface="+mn-cs"/>
              </a:rPr>
              <a:t>Minder is beter omdat het ontwerp zich focust op de essentiële aspecten.</a:t>
            </a:r>
            <a:endParaRPr lang="nl-NL" b="0" dirty="0">
              <a:effectLst/>
            </a:endParaRPr>
          </a:p>
          <a:p>
            <a:br>
              <a:rPr lang="nl-NL" dirty="0"/>
            </a:br>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15</a:t>
            </a:fld>
            <a:endParaRPr lang="en-GB"/>
          </a:p>
        </p:txBody>
      </p:sp>
    </p:spTree>
    <p:extLst>
      <p:ext uri="{BB962C8B-B14F-4D97-AF65-F5344CB8AC3E}">
        <p14:creationId xmlns:p14="http://schemas.microsoft.com/office/powerpoint/2010/main" val="1931801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0" i="0" u="none" strike="noStrike" kern="1200" dirty="0">
                <a:solidFill>
                  <a:schemeClr val="tx1"/>
                </a:solidFill>
                <a:effectLst/>
                <a:latin typeface="+mn-lt"/>
                <a:ea typeface="+mn-ea"/>
                <a:cs typeface="+mn-cs"/>
              </a:rPr>
              <a:t>Deze design principes inspireren product designers nog steeds. We zien dit terug in bijvoorbeeld Apple. Kijk bijvoorbeeld naar deze zakradio van Braun (ontworpen door Dieter Rams), en de Apple </a:t>
            </a:r>
            <a:r>
              <a:rPr lang="nl-NL" sz="1200" b="0" i="0" u="none" strike="noStrike" kern="1200" dirty="0" err="1">
                <a:solidFill>
                  <a:schemeClr val="tx1"/>
                </a:solidFill>
                <a:effectLst/>
                <a:latin typeface="+mn-lt"/>
                <a:ea typeface="+mn-ea"/>
                <a:cs typeface="+mn-cs"/>
              </a:rPr>
              <a:t>Ipod</a:t>
            </a:r>
            <a:r>
              <a:rPr lang="nl-NL" sz="1200" b="0" i="0" u="none" strike="noStrike" kern="1200" dirty="0">
                <a:solidFill>
                  <a:schemeClr val="tx1"/>
                </a:solidFill>
                <a:effectLst/>
                <a:latin typeface="+mn-lt"/>
                <a:ea typeface="+mn-ea"/>
                <a:cs typeface="+mn-cs"/>
              </a:rPr>
              <a:t>.</a:t>
            </a:r>
            <a:endParaRPr lang="nl-NL" b="0" dirty="0">
              <a:effectLst/>
            </a:endParaRPr>
          </a:p>
          <a:p>
            <a:br>
              <a:rPr lang="nl-NL" dirty="0"/>
            </a:br>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16</a:t>
            </a:fld>
            <a:endParaRPr lang="en-GB"/>
          </a:p>
        </p:txBody>
      </p:sp>
    </p:spTree>
    <p:extLst>
      <p:ext uri="{BB962C8B-B14F-4D97-AF65-F5344CB8AC3E}">
        <p14:creationId xmlns:p14="http://schemas.microsoft.com/office/powerpoint/2010/main" val="2796733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0" i="0" u="none" strike="noStrike" kern="1200" dirty="0">
                <a:solidFill>
                  <a:schemeClr val="tx1"/>
                </a:solidFill>
                <a:effectLst/>
                <a:latin typeface="+mn-lt"/>
                <a:ea typeface="+mn-ea"/>
                <a:cs typeface="+mn-cs"/>
              </a:rPr>
              <a:t>Hier nog een ander voorbeeld.</a:t>
            </a:r>
            <a:endParaRPr lang="nl-NL" b="0" dirty="0">
              <a:effectLst/>
            </a:endParaRPr>
          </a:p>
          <a:p>
            <a:br>
              <a:rPr lang="nl-NL" dirty="0"/>
            </a:br>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17</a:t>
            </a:fld>
            <a:endParaRPr lang="en-GB"/>
          </a:p>
        </p:txBody>
      </p:sp>
    </p:spTree>
    <p:extLst>
      <p:ext uri="{BB962C8B-B14F-4D97-AF65-F5344CB8AC3E}">
        <p14:creationId xmlns:p14="http://schemas.microsoft.com/office/powerpoint/2010/main" val="99553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In hoofdstuk 2B hebben de leerlingen gelezen over Jakob </a:t>
            </a:r>
            <a:r>
              <a:rPr lang="nl-NL" dirty="0" err="1"/>
              <a:t>Nielsen</a:t>
            </a:r>
            <a:r>
              <a:rPr lang="nl-NL" dirty="0"/>
              <a:t>. </a:t>
            </a:r>
            <a:r>
              <a:rPr lang="nl-NL" sz="1200" kern="1200" dirty="0">
                <a:solidFill>
                  <a:schemeClr val="tx1"/>
                </a:solidFill>
                <a:effectLst/>
                <a:latin typeface="+mn-lt"/>
                <a:ea typeface="+mn-ea"/>
                <a:cs typeface="+mn-cs"/>
              </a:rPr>
              <a:t>Jakob </a:t>
            </a:r>
            <a:r>
              <a:rPr lang="nl-NL" sz="1200" kern="1200" dirty="0" err="1">
                <a:solidFill>
                  <a:schemeClr val="tx1"/>
                </a:solidFill>
                <a:effectLst/>
                <a:latin typeface="+mn-lt"/>
                <a:ea typeface="+mn-ea"/>
                <a:cs typeface="+mn-cs"/>
              </a:rPr>
              <a:t>Nielsen</a:t>
            </a:r>
            <a:r>
              <a:rPr lang="nl-NL" sz="1200" kern="1200" dirty="0">
                <a:solidFill>
                  <a:schemeClr val="tx1"/>
                </a:solidFill>
                <a:effectLst/>
                <a:latin typeface="+mn-lt"/>
                <a:ea typeface="+mn-ea"/>
                <a:cs typeface="+mn-cs"/>
              </a:rPr>
              <a:t> heeft een aantal richtlijnen ontwikkeld die je gebruiken kan tijdens het ontwerpen en </a:t>
            </a:r>
            <a:r>
              <a:rPr lang="nl-NL" sz="1200" kern="1200" dirty="0" err="1">
                <a:solidFill>
                  <a:schemeClr val="tx1"/>
                </a:solidFill>
                <a:effectLst/>
                <a:latin typeface="+mn-lt"/>
                <a:ea typeface="+mn-ea"/>
                <a:cs typeface="+mn-cs"/>
              </a:rPr>
              <a:t>optimalizeren</a:t>
            </a:r>
            <a:r>
              <a:rPr lang="nl-NL" sz="1200" kern="1200" dirty="0">
                <a:solidFill>
                  <a:schemeClr val="tx1"/>
                </a:solidFill>
                <a:effectLst/>
                <a:latin typeface="+mn-lt"/>
                <a:ea typeface="+mn-ea"/>
                <a:cs typeface="+mn-cs"/>
              </a:rPr>
              <a:t> van een nieuw product. Deze richtlijnen zijn bedoeld om inzicht te geven in de meest voorkomende problemen van </a:t>
            </a:r>
            <a:r>
              <a:rPr lang="nl-NL" sz="1200" kern="1200" dirty="0" err="1">
                <a:solidFill>
                  <a:schemeClr val="tx1"/>
                </a:solidFill>
                <a:effectLst/>
                <a:latin typeface="+mn-lt"/>
                <a:ea typeface="+mn-ea"/>
                <a:cs typeface="+mn-cs"/>
              </a:rPr>
              <a:t>usability</a:t>
            </a:r>
            <a:r>
              <a:rPr lang="nl-NL"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2</a:t>
            </a:fld>
            <a:endParaRPr lang="en-GB"/>
          </a:p>
        </p:txBody>
      </p:sp>
    </p:spTree>
    <p:extLst>
      <p:ext uri="{BB962C8B-B14F-4D97-AF65-F5344CB8AC3E}">
        <p14:creationId xmlns:p14="http://schemas.microsoft.com/office/powerpoint/2010/main" val="1149242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Nog</a:t>
            </a:r>
            <a:r>
              <a:rPr lang="en-US" dirty="0"/>
              <a:t> even </a:t>
            </a:r>
            <a:r>
              <a:rPr lang="en-US" dirty="0" err="1"/>
              <a:t>ter</a:t>
            </a:r>
            <a:r>
              <a:rPr lang="en-US" dirty="0"/>
              <a:t> </a:t>
            </a:r>
            <a:r>
              <a:rPr lang="en-US" dirty="0" err="1"/>
              <a:t>herhaling</a:t>
            </a:r>
            <a:r>
              <a:rPr lang="en-US" dirty="0"/>
              <a:t>, </a:t>
            </a:r>
            <a:r>
              <a:rPr lang="en-US" dirty="0" err="1"/>
              <a:t>dit</a:t>
            </a:r>
            <a:r>
              <a:rPr lang="en-US" dirty="0"/>
              <a:t> </a:t>
            </a:r>
            <a:r>
              <a:rPr lang="en-US" dirty="0" err="1"/>
              <a:t>waren</a:t>
            </a:r>
            <a:r>
              <a:rPr lang="en-US" dirty="0"/>
              <a:t> de 10 </a:t>
            </a:r>
            <a:r>
              <a:rPr lang="en-US" dirty="0" err="1"/>
              <a:t>heuristieken</a:t>
            </a:r>
            <a:r>
              <a:rPr lang="en-US" dirty="0"/>
              <a:t> van Nielsen.</a:t>
            </a:r>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3</a:t>
            </a:fld>
            <a:endParaRPr lang="en-GB"/>
          </a:p>
        </p:txBody>
      </p:sp>
    </p:spTree>
    <p:extLst>
      <p:ext uri="{BB962C8B-B14F-4D97-AF65-F5344CB8AC3E}">
        <p14:creationId xmlns:p14="http://schemas.microsoft.com/office/powerpoint/2010/main" val="4006655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kern="1200" dirty="0">
                <a:solidFill>
                  <a:schemeClr val="tx1"/>
                </a:solidFill>
                <a:effectLst/>
                <a:latin typeface="+mn-lt"/>
                <a:ea typeface="+mn-ea"/>
                <a:cs typeface="+mn-cs"/>
              </a:rPr>
              <a:t>We weten al dat </a:t>
            </a:r>
            <a:r>
              <a:rPr lang="nl-NL" sz="1200" kern="1200" dirty="0" err="1">
                <a:solidFill>
                  <a:schemeClr val="tx1"/>
                </a:solidFill>
                <a:effectLst/>
                <a:latin typeface="+mn-lt"/>
                <a:ea typeface="+mn-ea"/>
                <a:cs typeface="+mn-cs"/>
              </a:rPr>
              <a:t>usability</a:t>
            </a:r>
            <a:r>
              <a:rPr lang="nl-NL" sz="1200" kern="1200" dirty="0">
                <a:solidFill>
                  <a:schemeClr val="tx1"/>
                </a:solidFill>
                <a:effectLst/>
                <a:latin typeface="+mn-lt"/>
                <a:ea typeface="+mn-ea"/>
                <a:cs typeface="+mn-cs"/>
              </a:rPr>
              <a:t> een onderdeel is van user </a:t>
            </a:r>
            <a:r>
              <a:rPr lang="nl-NL" sz="1200" kern="1200" dirty="0" err="1">
                <a:solidFill>
                  <a:schemeClr val="tx1"/>
                </a:solidFill>
                <a:effectLst/>
                <a:latin typeface="+mn-lt"/>
                <a:ea typeface="+mn-ea"/>
                <a:cs typeface="+mn-cs"/>
              </a:rPr>
              <a:t>experience</a:t>
            </a:r>
            <a:r>
              <a:rPr lang="nl-NL" sz="1200" kern="1200" dirty="0">
                <a:solidFill>
                  <a:schemeClr val="tx1"/>
                </a:solidFill>
                <a:effectLst/>
                <a:latin typeface="+mn-lt"/>
                <a:ea typeface="+mn-ea"/>
                <a:cs typeface="+mn-cs"/>
              </a:rPr>
              <a:t>, waarbij </a:t>
            </a:r>
            <a:r>
              <a:rPr lang="nl-NL" sz="1200" kern="1200" dirty="0" err="1">
                <a:solidFill>
                  <a:schemeClr val="tx1"/>
                </a:solidFill>
                <a:effectLst/>
                <a:latin typeface="+mn-lt"/>
                <a:ea typeface="+mn-ea"/>
                <a:cs typeface="+mn-cs"/>
              </a:rPr>
              <a:t>usability</a:t>
            </a:r>
            <a:r>
              <a:rPr lang="nl-NL" sz="1200" kern="1200" dirty="0">
                <a:solidFill>
                  <a:schemeClr val="tx1"/>
                </a:solidFill>
                <a:effectLst/>
                <a:latin typeface="+mn-lt"/>
                <a:ea typeface="+mn-ea"/>
                <a:cs typeface="+mn-cs"/>
              </a:rPr>
              <a:t> zich richt op de gebruiksvriendelijkheid en bruikbaarheid van een product. User </a:t>
            </a:r>
            <a:r>
              <a:rPr lang="nl-NL" sz="1200" kern="1200" dirty="0" err="1">
                <a:solidFill>
                  <a:schemeClr val="tx1"/>
                </a:solidFill>
                <a:effectLst/>
                <a:latin typeface="+mn-lt"/>
                <a:ea typeface="+mn-ea"/>
                <a:cs typeface="+mn-cs"/>
              </a:rPr>
              <a:t>experience</a:t>
            </a:r>
            <a:r>
              <a:rPr lang="nl-NL" sz="1200" kern="1200" dirty="0">
                <a:solidFill>
                  <a:schemeClr val="tx1"/>
                </a:solidFill>
                <a:effectLst/>
                <a:latin typeface="+mn-lt"/>
                <a:ea typeface="+mn-ea"/>
                <a:cs typeface="+mn-cs"/>
              </a:rPr>
              <a:t> richt zich verder ook op het ontwerpen van producten met meer focus op het uiterlijk van het product. Dit betekent niet per se dat een product er mooi uit moet zien. Het ontwerp van een product moet passen bij de functie, locatie en gebruikswijze van een product. Design wordt gebruikt om het doel van het product te ondersteunen.  Deze vorm van design wordt ook wel product design genoemd en valt onder user </a:t>
            </a:r>
            <a:r>
              <a:rPr lang="nl-NL" sz="1200" kern="1200" dirty="0" err="1">
                <a:solidFill>
                  <a:schemeClr val="tx1"/>
                </a:solidFill>
                <a:effectLst/>
                <a:latin typeface="+mn-lt"/>
                <a:ea typeface="+mn-ea"/>
                <a:cs typeface="+mn-cs"/>
              </a:rPr>
              <a:t>experience</a:t>
            </a:r>
            <a:r>
              <a:rPr lang="nl-NL" sz="1200" kern="1200" dirty="0">
                <a:solidFill>
                  <a:schemeClr val="tx1"/>
                </a:solidFill>
                <a:effectLst/>
                <a:latin typeface="+mn-lt"/>
                <a:ea typeface="+mn-ea"/>
                <a:cs typeface="+mn-cs"/>
              </a:rPr>
              <a:t>.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nl-NL"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4</a:t>
            </a:fld>
            <a:endParaRPr lang="en-GB"/>
          </a:p>
        </p:txBody>
      </p:sp>
    </p:spTree>
    <p:extLst>
      <p:ext uri="{BB962C8B-B14F-4D97-AF65-F5344CB8AC3E}">
        <p14:creationId xmlns:p14="http://schemas.microsoft.com/office/powerpoint/2010/main" val="194577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200" kern="1200" dirty="0">
                <a:solidFill>
                  <a:schemeClr val="tx1"/>
                </a:solidFill>
                <a:effectLst/>
                <a:latin typeface="+mn-lt"/>
                <a:ea typeface="+mn-ea"/>
                <a:cs typeface="+mn-cs"/>
              </a:rPr>
              <a:t>Een bekende naam op het gebied van user </a:t>
            </a:r>
            <a:r>
              <a:rPr lang="nl-NL" sz="1200" kern="1200" dirty="0" err="1">
                <a:solidFill>
                  <a:schemeClr val="tx1"/>
                </a:solidFill>
                <a:effectLst/>
                <a:latin typeface="+mn-lt"/>
                <a:ea typeface="+mn-ea"/>
                <a:cs typeface="+mn-cs"/>
              </a:rPr>
              <a:t>experience</a:t>
            </a:r>
            <a:r>
              <a:rPr lang="nl-NL" sz="1200" kern="1200" dirty="0">
                <a:solidFill>
                  <a:schemeClr val="tx1"/>
                </a:solidFill>
                <a:effectLst/>
                <a:latin typeface="+mn-lt"/>
                <a:ea typeface="+mn-ea"/>
                <a:cs typeface="+mn-cs"/>
              </a:rPr>
              <a:t> is Dieter Rams. Dieter Rams is een Duitse meubelmaker, architect en industrieel vormgever. In 1970 werd hij steeds bezorgder over de vormgeving rondom producten. Hij vond dat er verwarring was in formaten, kleuren en geluiden. Daarom vroeg hij zich af ‘Is mijn design een goed design?’. Op basis hiervan ontwikkelde hij tien principes. Aangezien product design gaat om het ondersteunen van de functie van het product vallen een aantal van deze principes ook onder </a:t>
            </a:r>
            <a:r>
              <a:rPr lang="nl-NL" sz="1200" kern="1200" dirty="0" err="1">
                <a:solidFill>
                  <a:schemeClr val="tx1"/>
                </a:solidFill>
                <a:effectLst/>
                <a:latin typeface="+mn-lt"/>
                <a:ea typeface="+mn-ea"/>
                <a:cs typeface="+mn-cs"/>
              </a:rPr>
              <a:t>usability</a:t>
            </a:r>
            <a:r>
              <a:rPr lang="nl-NL" sz="1200" kern="1200" dirty="0">
                <a:solidFill>
                  <a:schemeClr val="tx1"/>
                </a:solidFill>
                <a:effectLst/>
                <a:latin typeface="+mn-lt"/>
                <a:ea typeface="+mn-ea"/>
                <a:cs typeface="+mn-cs"/>
              </a:rPr>
              <a:t>. Met deze tien principes wees hij designers op het gebruik van design ter ondersteuning van de functie van hun product:</a:t>
            </a:r>
            <a:endParaRPr lang="en-GB" dirty="0"/>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5</a:t>
            </a:fld>
            <a:endParaRPr lang="en-GB"/>
          </a:p>
        </p:txBody>
      </p:sp>
    </p:spTree>
    <p:extLst>
      <p:ext uri="{BB962C8B-B14F-4D97-AF65-F5344CB8AC3E}">
        <p14:creationId xmlns:p14="http://schemas.microsoft.com/office/powerpoint/2010/main" val="181998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a:r>
              <a:rPr lang="en-US" sz="1200" b="1" kern="1200" dirty="0">
                <a:solidFill>
                  <a:schemeClr val="tx1"/>
                </a:solidFill>
                <a:effectLst/>
                <a:latin typeface="+mn-lt"/>
                <a:ea typeface="+mn-ea"/>
                <a:cs typeface="+mn-cs"/>
              </a:rPr>
              <a:t>Ten </a:t>
            </a:r>
            <a:r>
              <a:rPr lang="en-US" sz="1200" b="1" kern="1200" dirty="0" err="1">
                <a:solidFill>
                  <a:schemeClr val="tx1"/>
                </a:solidFill>
                <a:effectLst/>
                <a:latin typeface="+mn-lt"/>
                <a:ea typeface="+mn-ea"/>
                <a:cs typeface="+mn-cs"/>
              </a:rPr>
              <a:t>eerste</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moet</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een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goed</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ontwerp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innovatief</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zijn</a:t>
            </a:r>
            <a:r>
              <a:rPr lang="en-US" sz="1200" b="1" kern="1200" dirty="0">
                <a:solidFill>
                  <a:schemeClr val="tx1"/>
                </a:solidFill>
                <a:effectLst/>
                <a:latin typeface="+mn-lt"/>
                <a:ea typeface="+mn-ea"/>
                <a:cs typeface="+mn-cs"/>
              </a:rPr>
              <a:t>. </a:t>
            </a:r>
          </a:p>
          <a:p>
            <a:pPr rtl="0"/>
            <a:r>
              <a:rPr lang="nl-NL" sz="1200" b="0" i="0" u="none" strike="noStrike" kern="1200" dirty="0">
                <a:solidFill>
                  <a:schemeClr val="tx1"/>
                </a:solidFill>
                <a:effectLst/>
                <a:latin typeface="+mn-lt"/>
                <a:ea typeface="+mn-ea"/>
                <a:cs typeface="+mn-cs"/>
              </a:rPr>
              <a:t>Het maakt geen bestaande producten na. De innovatie van een product moet te vinden zijn in al zijn functies.  Een voorbeeld hiervan is de radio/telefoon combinatie op de slide. In die tijd was deze combinatie nooit eerder gemaakt.</a:t>
            </a: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6</a:t>
            </a:fld>
            <a:endParaRPr lang="en-GB"/>
          </a:p>
        </p:txBody>
      </p:sp>
    </p:spTree>
    <p:extLst>
      <p:ext uri="{BB962C8B-B14F-4D97-AF65-F5344CB8AC3E}">
        <p14:creationId xmlns:p14="http://schemas.microsoft.com/office/powerpoint/2010/main" val="3297905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a:r>
              <a:rPr lang="en-US" sz="1200" b="1" kern="1200" dirty="0" err="1">
                <a:solidFill>
                  <a:schemeClr val="tx1"/>
                </a:solidFill>
                <a:effectLst/>
                <a:latin typeface="+mn-lt"/>
                <a:ea typeface="+mn-ea"/>
                <a:cs typeface="+mn-cs"/>
              </a:rPr>
              <a:t>Een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goed</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ontwerp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maakt</a:t>
            </a:r>
            <a:r>
              <a:rPr lang="en-US" sz="1200" b="1" kern="1200" dirty="0">
                <a:solidFill>
                  <a:schemeClr val="tx1"/>
                </a:solidFill>
                <a:effectLst/>
                <a:latin typeface="+mn-lt"/>
                <a:ea typeface="+mn-ea"/>
                <a:cs typeface="+mn-cs"/>
              </a:rPr>
              <a:t> het product </a:t>
            </a:r>
            <a:r>
              <a:rPr lang="en-US" sz="1200" b="1" kern="1200" dirty="0" err="1">
                <a:solidFill>
                  <a:schemeClr val="tx1"/>
                </a:solidFill>
                <a:effectLst/>
                <a:latin typeface="+mn-lt"/>
                <a:ea typeface="+mn-ea"/>
                <a:cs typeface="+mn-cs"/>
              </a:rPr>
              <a:t>nuttig</a:t>
            </a:r>
            <a:r>
              <a:rPr lang="en-US" sz="1200" kern="1200" dirty="0">
                <a:solidFill>
                  <a:schemeClr val="tx1"/>
                </a:solidFill>
                <a:effectLst/>
                <a:latin typeface="+mn-lt"/>
                <a:ea typeface="+mn-ea"/>
                <a:cs typeface="+mn-cs"/>
              </a:rPr>
              <a:t>.</a:t>
            </a:r>
          </a:p>
          <a:p>
            <a:pPr rtl="0"/>
            <a:r>
              <a:rPr lang="nl-NL" sz="1200" b="0" i="0" u="none" strike="noStrike" kern="1200" dirty="0">
                <a:solidFill>
                  <a:schemeClr val="tx1"/>
                </a:solidFill>
                <a:effectLst/>
                <a:latin typeface="+mn-lt"/>
                <a:ea typeface="+mn-ea"/>
                <a:cs typeface="+mn-cs"/>
              </a:rPr>
              <a:t>Een product wordt gekocht om te gebruiken. Het product moet dus voldoen aan het doel van het gebruik, zowel in bases als extra functies. </a:t>
            </a:r>
            <a:endParaRPr lang="nl-NL" b="0" dirty="0">
              <a:effectLst/>
            </a:endParaRPr>
          </a:p>
          <a:p>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7</a:t>
            </a:fld>
            <a:endParaRPr lang="en-GB"/>
          </a:p>
        </p:txBody>
      </p:sp>
    </p:spTree>
    <p:extLst>
      <p:ext uri="{BB962C8B-B14F-4D97-AF65-F5344CB8AC3E}">
        <p14:creationId xmlns:p14="http://schemas.microsoft.com/office/powerpoint/2010/main" val="1187628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1" i="0" u="none" strike="noStrike" kern="1200" dirty="0">
                <a:solidFill>
                  <a:schemeClr val="tx1"/>
                </a:solidFill>
                <a:effectLst/>
                <a:latin typeface="+mn-lt"/>
                <a:ea typeface="+mn-ea"/>
                <a:cs typeface="+mn-cs"/>
              </a:rPr>
              <a:t>Een goed ontwerp is esthetisch. </a:t>
            </a:r>
          </a:p>
          <a:p>
            <a:pPr rtl="0"/>
            <a:r>
              <a:rPr lang="nl-NL" sz="1200" b="0" i="0" u="none" strike="noStrike" kern="1200" dirty="0">
                <a:solidFill>
                  <a:schemeClr val="tx1"/>
                </a:solidFill>
                <a:effectLst/>
                <a:latin typeface="+mn-lt"/>
                <a:ea typeface="+mn-ea"/>
                <a:cs typeface="+mn-cs"/>
              </a:rPr>
              <a:t>Een product moet ‘mooi’ of ‘elegant’ zijn. Producten die we namelijk elke dag gebruiken hebben effect op ons en hoe we ons voelen. Alleen goed doordachte producten kunnen echt mooi zijn. </a:t>
            </a:r>
            <a:endParaRPr lang="nl-NL" b="0" dirty="0">
              <a:effectLst/>
            </a:endParaRPr>
          </a:p>
          <a:p>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8</a:t>
            </a:fld>
            <a:endParaRPr lang="en-GB"/>
          </a:p>
        </p:txBody>
      </p:sp>
    </p:spTree>
    <p:extLst>
      <p:ext uri="{BB962C8B-B14F-4D97-AF65-F5344CB8AC3E}">
        <p14:creationId xmlns:p14="http://schemas.microsoft.com/office/powerpoint/2010/main" val="2476371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rtl="0" fontAlgn="base"/>
            <a:r>
              <a:rPr lang="nl-NL" sz="1200" b="1" i="0" u="none" strike="noStrike" kern="1200" dirty="0">
                <a:solidFill>
                  <a:schemeClr val="tx1"/>
                </a:solidFill>
                <a:effectLst/>
                <a:latin typeface="+mn-lt"/>
                <a:ea typeface="+mn-ea"/>
                <a:cs typeface="+mn-cs"/>
              </a:rPr>
              <a:t>Een goed ontwerp is esthetisch. </a:t>
            </a:r>
          </a:p>
          <a:p>
            <a:pPr rtl="0"/>
            <a:r>
              <a:rPr lang="nl-NL" sz="1200" b="0" i="0" u="none" strike="noStrike" kern="1200" dirty="0">
                <a:solidFill>
                  <a:schemeClr val="tx1"/>
                </a:solidFill>
                <a:effectLst/>
                <a:latin typeface="+mn-lt"/>
                <a:ea typeface="+mn-ea"/>
                <a:cs typeface="+mn-cs"/>
              </a:rPr>
              <a:t>Een product moet ‘mooi’ of ‘elegant’ zijn. Producten die we namelijk elke dag gebruiken hebben effect op ons en hoe we ons voelen. Alleen goed doordachte producten kunnen echt mooi zijn. </a:t>
            </a:r>
            <a:endParaRPr lang="nl-NL" b="0" dirty="0">
              <a:effectLst/>
            </a:endParaRPr>
          </a:p>
          <a:p>
            <a:br>
              <a:rPr lang="nl-NL" dirty="0"/>
            </a:br>
            <a:br>
              <a:rPr lang="nl-NL" dirty="0"/>
            </a:br>
            <a:endParaRPr lang="nl-NL" b="0" dirty="0">
              <a:effectLst/>
            </a:endParaRPr>
          </a:p>
          <a:p>
            <a:br>
              <a:rPr lang="nl-NL" dirty="0"/>
            </a:br>
            <a:endParaRPr lang="en-GB"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2B0F3EEB-CCA6-4127-8B4A-21FD3C97470E}" type="slidenum">
              <a:rPr lang="en-GB" smtClean="0"/>
              <a:t>9</a:t>
            </a:fld>
            <a:endParaRPr lang="en-GB"/>
          </a:p>
        </p:txBody>
      </p:sp>
    </p:spTree>
    <p:extLst>
      <p:ext uri="{BB962C8B-B14F-4D97-AF65-F5344CB8AC3E}">
        <p14:creationId xmlns:p14="http://schemas.microsoft.com/office/powerpoint/2010/main" val="146275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6BDDD-8A50-460D-BAF2-E35946B855E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GB"/>
          </a:p>
        </p:txBody>
      </p:sp>
      <p:sp>
        <p:nvSpPr>
          <p:cNvPr id="3" name="Ondertitel 2">
            <a:extLst>
              <a:ext uri="{FF2B5EF4-FFF2-40B4-BE49-F238E27FC236}">
                <a16:creationId xmlns:a16="http://schemas.microsoft.com/office/drawing/2014/main" id="{7938B64A-0CA6-4DA3-B23B-1D5A8DA02D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GB"/>
          </a:p>
        </p:txBody>
      </p:sp>
      <p:sp>
        <p:nvSpPr>
          <p:cNvPr id="4" name="Tijdelijke aanduiding voor datum 3">
            <a:extLst>
              <a:ext uri="{FF2B5EF4-FFF2-40B4-BE49-F238E27FC236}">
                <a16:creationId xmlns:a16="http://schemas.microsoft.com/office/drawing/2014/main" id="{72E939AF-FD1C-4C1D-AF85-8CC469E89055}"/>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5" name="Tijdelijke aanduiding voor voettekst 4">
            <a:extLst>
              <a:ext uri="{FF2B5EF4-FFF2-40B4-BE49-F238E27FC236}">
                <a16:creationId xmlns:a16="http://schemas.microsoft.com/office/drawing/2014/main" id="{0BFDA06A-6288-498C-9A13-63BDDF0EA4E8}"/>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2EB78F35-CD7B-4BE5-83F7-BB31A8A803EC}"/>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384116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A327F2-4678-4B59-9EF4-C3DB1B08C7CB}"/>
              </a:ext>
            </a:extLst>
          </p:cNvPr>
          <p:cNvSpPr>
            <a:spLocks noGrp="1"/>
          </p:cNvSpPr>
          <p:nvPr>
            <p:ph type="title"/>
          </p:nvPr>
        </p:nvSpPr>
        <p:spPr/>
        <p:txBody>
          <a:bodyPr/>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E14E0BD5-38F6-4615-A9FD-BEE18D708CCB}"/>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EA24CB5B-E320-43CC-B7D4-673D7353D822}"/>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5" name="Tijdelijke aanduiding voor voettekst 4">
            <a:extLst>
              <a:ext uri="{FF2B5EF4-FFF2-40B4-BE49-F238E27FC236}">
                <a16:creationId xmlns:a16="http://schemas.microsoft.com/office/drawing/2014/main" id="{1E6AF3C2-7902-4122-A3A2-3DEC4BA51936}"/>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62F95B95-A2D1-4513-BE73-67416BE9F3CC}"/>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276797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5E861B0F-6944-420E-ADD2-656F7775B915}"/>
              </a:ext>
            </a:extLst>
          </p:cNvPr>
          <p:cNvSpPr>
            <a:spLocks noGrp="1"/>
          </p:cNvSpPr>
          <p:nvPr>
            <p:ph type="title" orient="vert"/>
          </p:nvPr>
        </p:nvSpPr>
        <p:spPr>
          <a:xfrm>
            <a:off x="8724900" y="365125"/>
            <a:ext cx="2628900" cy="5811838"/>
          </a:xfrm>
        </p:spPr>
        <p:txBody>
          <a:bodyPr vert="eaVert"/>
          <a:lstStyle/>
          <a:p>
            <a:r>
              <a:rPr lang="nl-NL"/>
              <a:t>Klik om stijl te bewerken</a:t>
            </a:r>
            <a:endParaRPr lang="en-GB"/>
          </a:p>
        </p:txBody>
      </p:sp>
      <p:sp>
        <p:nvSpPr>
          <p:cNvPr id="3" name="Tijdelijke aanduiding voor verticale tekst 2">
            <a:extLst>
              <a:ext uri="{FF2B5EF4-FFF2-40B4-BE49-F238E27FC236}">
                <a16:creationId xmlns:a16="http://schemas.microsoft.com/office/drawing/2014/main" id="{75EE70BA-5A33-4AB5-AF15-394C344533C9}"/>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4EB90C99-B08D-4582-BD1A-CF93A3BE7D39}"/>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5" name="Tijdelijke aanduiding voor voettekst 4">
            <a:extLst>
              <a:ext uri="{FF2B5EF4-FFF2-40B4-BE49-F238E27FC236}">
                <a16:creationId xmlns:a16="http://schemas.microsoft.com/office/drawing/2014/main" id="{F7043453-E052-4B79-9BD6-389D65EED169}"/>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12C8E338-D24E-444A-A2BB-58C9E22D68F6}"/>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257079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48FED9-DAF7-4C84-9302-59D3DC6A061C}"/>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B19AF992-3995-4E40-849B-57B0A8DC353D}"/>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60C94BF0-BBA8-44A2-91D9-38B2A685468C}"/>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5" name="Tijdelijke aanduiding voor voettekst 4">
            <a:extLst>
              <a:ext uri="{FF2B5EF4-FFF2-40B4-BE49-F238E27FC236}">
                <a16:creationId xmlns:a16="http://schemas.microsoft.com/office/drawing/2014/main" id="{AD3B224A-31F6-47A0-B19D-38045192C07C}"/>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E75BE31E-1380-49BA-9E7F-F08BFE232132}"/>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4730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2F10D9-C00E-4D3A-B04D-3F72A23708BF}"/>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D9394521-B6EE-45AA-ADB2-3F61C47B6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47D19F8E-8008-4B88-958C-6438C88A80F0}"/>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5" name="Tijdelijke aanduiding voor voettekst 4">
            <a:extLst>
              <a:ext uri="{FF2B5EF4-FFF2-40B4-BE49-F238E27FC236}">
                <a16:creationId xmlns:a16="http://schemas.microsoft.com/office/drawing/2014/main" id="{65F20539-45EF-4B0B-9172-E63EF4546A81}"/>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405DA1BF-9F69-444F-B15D-B56D27123F23}"/>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343975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2234D0-03EA-4D60-AA28-1AE319CB2A77}"/>
              </a:ext>
            </a:extLst>
          </p:cNvPr>
          <p:cNvSpPr>
            <a:spLocks noGrp="1"/>
          </p:cNvSpPr>
          <p:nvPr>
            <p:ph type="title"/>
          </p:nvPr>
        </p:nvSpPr>
        <p:spPr/>
        <p:txBody>
          <a:body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D1D7E24D-394C-4FA2-8298-DF72A06A86C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inhoud 3">
            <a:extLst>
              <a:ext uri="{FF2B5EF4-FFF2-40B4-BE49-F238E27FC236}">
                <a16:creationId xmlns:a16="http://schemas.microsoft.com/office/drawing/2014/main" id="{7E7ACDC9-D9DF-47F9-A88B-97E2DC6C1D42}"/>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datum 4">
            <a:extLst>
              <a:ext uri="{FF2B5EF4-FFF2-40B4-BE49-F238E27FC236}">
                <a16:creationId xmlns:a16="http://schemas.microsoft.com/office/drawing/2014/main" id="{B167E095-F658-4D07-9E7E-EB78AB0E1922}"/>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6" name="Tijdelijke aanduiding voor voettekst 5">
            <a:extLst>
              <a:ext uri="{FF2B5EF4-FFF2-40B4-BE49-F238E27FC236}">
                <a16:creationId xmlns:a16="http://schemas.microsoft.com/office/drawing/2014/main" id="{6293AA74-4E94-454E-BDDA-0EE818D27C7D}"/>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4B83EFF9-D995-4A1E-A2A0-B22EAC0098BC}"/>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158902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B24F0F-58DB-4B0C-B513-1503E6D53EA4}"/>
              </a:ext>
            </a:extLst>
          </p:cNvPr>
          <p:cNvSpPr>
            <a:spLocks noGrp="1"/>
          </p:cNvSpPr>
          <p:nvPr>
            <p:ph type="title"/>
          </p:nvPr>
        </p:nvSpPr>
        <p:spPr>
          <a:xfrm>
            <a:off x="839788" y="365125"/>
            <a:ext cx="10515600" cy="1325563"/>
          </a:xfrm>
        </p:spPr>
        <p:txBody>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691B7AB2-7F7E-4286-BEBB-82F0AE64F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EC644C9F-951A-4C6F-965E-4D300A8D8FD6}"/>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5" name="Tijdelijke aanduiding voor tekst 4">
            <a:extLst>
              <a:ext uri="{FF2B5EF4-FFF2-40B4-BE49-F238E27FC236}">
                <a16:creationId xmlns:a16="http://schemas.microsoft.com/office/drawing/2014/main" id="{77CB3019-6112-4969-AF4E-A82FB193ED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93B318F9-AEC5-48BA-A59F-4F6B76B1AB84}"/>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7" name="Tijdelijke aanduiding voor datum 6">
            <a:extLst>
              <a:ext uri="{FF2B5EF4-FFF2-40B4-BE49-F238E27FC236}">
                <a16:creationId xmlns:a16="http://schemas.microsoft.com/office/drawing/2014/main" id="{18B72E6D-EC48-43AC-A717-8FC7D027E9D9}"/>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8" name="Tijdelijke aanduiding voor voettekst 7">
            <a:extLst>
              <a:ext uri="{FF2B5EF4-FFF2-40B4-BE49-F238E27FC236}">
                <a16:creationId xmlns:a16="http://schemas.microsoft.com/office/drawing/2014/main" id="{6C79B583-0BA0-4111-948B-4B783632A560}"/>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25AD021B-37FE-44FC-B552-017A999DE698}"/>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195385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62B342-F68B-407D-ABD3-61A6495DFC50}"/>
              </a:ext>
            </a:extLst>
          </p:cNvPr>
          <p:cNvSpPr>
            <a:spLocks noGrp="1"/>
          </p:cNvSpPr>
          <p:nvPr>
            <p:ph type="title"/>
          </p:nvPr>
        </p:nvSpPr>
        <p:spPr/>
        <p:txBody>
          <a:bodyPr/>
          <a:lstStyle/>
          <a:p>
            <a:r>
              <a:rPr lang="nl-NL"/>
              <a:t>Klik om stijl te bewerken</a:t>
            </a:r>
            <a:endParaRPr lang="en-GB"/>
          </a:p>
        </p:txBody>
      </p:sp>
      <p:sp>
        <p:nvSpPr>
          <p:cNvPr id="3" name="Tijdelijke aanduiding voor datum 2">
            <a:extLst>
              <a:ext uri="{FF2B5EF4-FFF2-40B4-BE49-F238E27FC236}">
                <a16:creationId xmlns:a16="http://schemas.microsoft.com/office/drawing/2014/main" id="{41557BA4-5F43-48DB-8572-0EA7C854088E}"/>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4" name="Tijdelijke aanduiding voor voettekst 3">
            <a:extLst>
              <a:ext uri="{FF2B5EF4-FFF2-40B4-BE49-F238E27FC236}">
                <a16:creationId xmlns:a16="http://schemas.microsoft.com/office/drawing/2014/main" id="{81922F69-187F-4791-9EA5-EE580D29B3F9}"/>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46F70984-A5BE-42ED-9D7F-E9B42D91D362}"/>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147111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9FC1A71-B9E1-4AC6-81EF-F5055163A577}"/>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3" name="Tijdelijke aanduiding voor voettekst 2">
            <a:extLst>
              <a:ext uri="{FF2B5EF4-FFF2-40B4-BE49-F238E27FC236}">
                <a16:creationId xmlns:a16="http://schemas.microsoft.com/office/drawing/2014/main" id="{F61CB68B-2394-488D-83FF-2FE443452028}"/>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A91DB328-7CF7-4D9A-884B-A2C687B66648}"/>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415684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2BA72-5DA2-48F2-AA54-7AE619D7DED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inhoud 2">
            <a:extLst>
              <a:ext uri="{FF2B5EF4-FFF2-40B4-BE49-F238E27FC236}">
                <a16:creationId xmlns:a16="http://schemas.microsoft.com/office/drawing/2014/main" id="{14982906-806F-4D30-B3A8-52B739DD3C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tekst 3">
            <a:extLst>
              <a:ext uri="{FF2B5EF4-FFF2-40B4-BE49-F238E27FC236}">
                <a16:creationId xmlns:a16="http://schemas.microsoft.com/office/drawing/2014/main" id="{B95900A0-E441-433B-BE6B-EF7DA7CC9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44792383-9479-4CBF-921F-FBDC90360AE3}"/>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6" name="Tijdelijke aanduiding voor voettekst 5">
            <a:extLst>
              <a:ext uri="{FF2B5EF4-FFF2-40B4-BE49-F238E27FC236}">
                <a16:creationId xmlns:a16="http://schemas.microsoft.com/office/drawing/2014/main" id="{F4D58587-6C4E-4D4C-8A27-06FD763AC022}"/>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C58FD677-F719-42BA-ADC2-1F55212E9411}"/>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41768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84BD87-68B5-4ABA-9E35-72B8B106FE7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GB"/>
          </a:p>
        </p:txBody>
      </p:sp>
      <p:sp>
        <p:nvSpPr>
          <p:cNvPr id="3" name="Tijdelijke aanduiding voor afbeelding 2">
            <a:extLst>
              <a:ext uri="{FF2B5EF4-FFF2-40B4-BE49-F238E27FC236}">
                <a16:creationId xmlns:a16="http://schemas.microsoft.com/office/drawing/2014/main" id="{2ADA11FE-3AF1-4956-9EAB-A664740B8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ijdelijke aanduiding voor tekst 3">
            <a:extLst>
              <a:ext uri="{FF2B5EF4-FFF2-40B4-BE49-F238E27FC236}">
                <a16:creationId xmlns:a16="http://schemas.microsoft.com/office/drawing/2014/main" id="{E945CEA4-2970-449E-BE37-B83F949E0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BE27FAB4-CA9A-42C7-B05B-6EEF6E30EA27}"/>
              </a:ext>
            </a:extLst>
          </p:cNvPr>
          <p:cNvSpPr>
            <a:spLocks noGrp="1"/>
          </p:cNvSpPr>
          <p:nvPr>
            <p:ph type="dt" sz="half" idx="10"/>
          </p:nvPr>
        </p:nvSpPr>
        <p:spPr/>
        <p:txBody>
          <a:bodyPr/>
          <a:lstStyle/>
          <a:p>
            <a:fld id="{775FCCF6-278D-44C2-93FB-6C9CE553CFC0}" type="datetimeFigureOut">
              <a:rPr lang="en-GB" smtClean="0"/>
              <a:t>10/05/2020</a:t>
            </a:fld>
            <a:endParaRPr lang="en-GB"/>
          </a:p>
        </p:txBody>
      </p:sp>
      <p:sp>
        <p:nvSpPr>
          <p:cNvPr id="6" name="Tijdelijke aanduiding voor voettekst 5">
            <a:extLst>
              <a:ext uri="{FF2B5EF4-FFF2-40B4-BE49-F238E27FC236}">
                <a16:creationId xmlns:a16="http://schemas.microsoft.com/office/drawing/2014/main" id="{2E25F7AC-06F3-40C8-A8A9-743FDCD61615}"/>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94D7F388-2F6A-4ED5-B77B-196F1490F9A9}"/>
              </a:ext>
            </a:extLst>
          </p:cNvPr>
          <p:cNvSpPr>
            <a:spLocks noGrp="1"/>
          </p:cNvSpPr>
          <p:nvPr>
            <p:ph type="sldNum" sz="quarter" idx="12"/>
          </p:nvPr>
        </p:nvSpPr>
        <p:spPr/>
        <p:txBody>
          <a:bodyPr/>
          <a:lstStyle/>
          <a:p>
            <a:fld id="{C0F10FAC-C05D-4D38-A9AB-D8F3BBA72E93}" type="slidenum">
              <a:rPr lang="en-GB" smtClean="0"/>
              <a:t>‹nr.›</a:t>
            </a:fld>
            <a:endParaRPr lang="en-GB"/>
          </a:p>
        </p:txBody>
      </p:sp>
    </p:spTree>
    <p:extLst>
      <p:ext uri="{BB962C8B-B14F-4D97-AF65-F5344CB8AC3E}">
        <p14:creationId xmlns:p14="http://schemas.microsoft.com/office/powerpoint/2010/main" val="24231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600258B-FD24-4E0A-8D94-E97EA4E8D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GB"/>
          </a:p>
        </p:txBody>
      </p:sp>
      <p:sp>
        <p:nvSpPr>
          <p:cNvPr id="3" name="Tijdelijke aanduiding voor tekst 2">
            <a:extLst>
              <a:ext uri="{FF2B5EF4-FFF2-40B4-BE49-F238E27FC236}">
                <a16:creationId xmlns:a16="http://schemas.microsoft.com/office/drawing/2014/main" id="{85FBAC1D-BC4B-41F1-A5C9-81BADB823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4" name="Tijdelijke aanduiding voor datum 3">
            <a:extLst>
              <a:ext uri="{FF2B5EF4-FFF2-40B4-BE49-F238E27FC236}">
                <a16:creationId xmlns:a16="http://schemas.microsoft.com/office/drawing/2014/main" id="{58CC4F4E-1BBA-4032-918F-8D10AE405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CCF6-278D-44C2-93FB-6C9CE553CFC0}" type="datetimeFigureOut">
              <a:rPr lang="en-GB" smtClean="0"/>
              <a:t>10/05/2020</a:t>
            </a:fld>
            <a:endParaRPr lang="en-GB"/>
          </a:p>
        </p:txBody>
      </p:sp>
      <p:sp>
        <p:nvSpPr>
          <p:cNvPr id="5" name="Tijdelijke aanduiding voor voettekst 4">
            <a:extLst>
              <a:ext uri="{FF2B5EF4-FFF2-40B4-BE49-F238E27FC236}">
                <a16:creationId xmlns:a16="http://schemas.microsoft.com/office/drawing/2014/main" id="{98B2F1E7-02D8-4EBC-9B54-392E32DFE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D55CBC5A-6680-4E99-AD41-E0F6277A55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10FAC-C05D-4D38-A9AB-D8F3BBA72E93}" type="slidenum">
              <a:rPr lang="en-GB" smtClean="0"/>
              <a:t>‹nr.›</a:t>
            </a:fld>
            <a:endParaRPr lang="en-GB"/>
          </a:p>
        </p:txBody>
      </p:sp>
    </p:spTree>
    <p:extLst>
      <p:ext uri="{BB962C8B-B14F-4D97-AF65-F5344CB8AC3E}">
        <p14:creationId xmlns:p14="http://schemas.microsoft.com/office/powerpoint/2010/main" val="3531025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8A2C44-2B63-43FE-BB1F-4E8EB7E0823A}"/>
              </a:ext>
            </a:extLst>
          </p:cNvPr>
          <p:cNvSpPr>
            <a:spLocks noGrp="1"/>
          </p:cNvSpPr>
          <p:nvPr>
            <p:ph type="ctrTitle"/>
          </p:nvPr>
        </p:nvSpPr>
        <p:spPr/>
        <p:txBody>
          <a:bodyPr/>
          <a:lstStyle/>
          <a:p>
            <a:endParaRPr lang="en-GB"/>
          </a:p>
        </p:txBody>
      </p:sp>
      <p:sp>
        <p:nvSpPr>
          <p:cNvPr id="3" name="Ondertitel 2">
            <a:extLst>
              <a:ext uri="{FF2B5EF4-FFF2-40B4-BE49-F238E27FC236}">
                <a16:creationId xmlns:a16="http://schemas.microsoft.com/office/drawing/2014/main" id="{7E81BAD0-076F-4EE4-8A9E-5C942AEDF99D}"/>
              </a:ext>
            </a:extLst>
          </p:cNvPr>
          <p:cNvSpPr>
            <a:spLocks noGrp="1"/>
          </p:cNvSpPr>
          <p:nvPr>
            <p:ph type="subTitle" idx="1"/>
          </p:nvPr>
        </p:nvSpPr>
        <p:spPr/>
        <p:txBody>
          <a:bodyPr/>
          <a:lstStyle/>
          <a:p>
            <a:endParaRPr lang="en-GB"/>
          </a:p>
        </p:txBody>
      </p:sp>
      <p:sp>
        <p:nvSpPr>
          <p:cNvPr id="4" name="Rechthoek 3">
            <a:extLst>
              <a:ext uri="{FF2B5EF4-FFF2-40B4-BE49-F238E27FC236}">
                <a16:creationId xmlns:a16="http://schemas.microsoft.com/office/drawing/2014/main" id="{6C480201-D69A-4E31-B90F-6DA71B81E690}"/>
              </a:ext>
            </a:extLst>
          </p:cNvPr>
          <p:cNvSpPr/>
          <p:nvPr/>
        </p:nvSpPr>
        <p:spPr>
          <a:xfrm>
            <a:off x="5977217" y="3241224"/>
            <a:ext cx="237565" cy="375552"/>
          </a:xfrm>
          <a:prstGeom prst="rect">
            <a:avLst/>
          </a:prstGeom>
        </p:spPr>
        <p:txBody>
          <a:bodyPr wrap="square">
            <a:spAutoFit/>
          </a:bodyPr>
          <a:lstStyle/>
          <a:p>
            <a:pPr algn="ct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 </a:t>
            </a:r>
          </a:p>
        </p:txBody>
      </p:sp>
      <p:pic>
        <p:nvPicPr>
          <p:cNvPr id="5" name="Afbeelding 4">
            <a:extLst>
              <a:ext uri="{FF2B5EF4-FFF2-40B4-BE49-F238E27FC236}">
                <a16:creationId xmlns:a16="http://schemas.microsoft.com/office/drawing/2014/main" id="{4FD6C607-C51A-4AD0-9FFE-AC7DE49198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372610" cy="7004050"/>
          </a:xfrm>
          <a:prstGeom prst="rect">
            <a:avLst/>
          </a:prstGeom>
          <a:noFill/>
          <a:ln>
            <a:noFill/>
          </a:ln>
        </p:spPr>
      </p:pic>
      <p:sp>
        <p:nvSpPr>
          <p:cNvPr id="9" name="Rechthoek 8">
            <a:extLst>
              <a:ext uri="{FF2B5EF4-FFF2-40B4-BE49-F238E27FC236}">
                <a16:creationId xmlns:a16="http://schemas.microsoft.com/office/drawing/2014/main" id="{34D8C62D-86C0-447B-A4F7-CEAD8B340977}"/>
              </a:ext>
            </a:extLst>
          </p:cNvPr>
          <p:cNvSpPr/>
          <p:nvPr/>
        </p:nvSpPr>
        <p:spPr>
          <a:xfrm>
            <a:off x="4265930" y="0"/>
            <a:ext cx="7926070" cy="6858000"/>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GB" sz="1100" dirty="0">
              <a:effectLst/>
              <a:ea typeface="Calibri" panose="020F0502020204030204" pitchFamily="34" charset="0"/>
              <a:cs typeface="Times New Roman" panose="02020603050405020304" pitchFamily="18" charset="0"/>
            </a:endParaRPr>
          </a:p>
        </p:txBody>
      </p:sp>
      <p:sp>
        <p:nvSpPr>
          <p:cNvPr id="7" name="Rechthoek 6">
            <a:extLst>
              <a:ext uri="{FF2B5EF4-FFF2-40B4-BE49-F238E27FC236}">
                <a16:creationId xmlns:a16="http://schemas.microsoft.com/office/drawing/2014/main" id="{8A2E2B48-3907-416D-A7A0-A8270EF9F887}"/>
              </a:ext>
            </a:extLst>
          </p:cNvPr>
          <p:cNvSpPr/>
          <p:nvPr/>
        </p:nvSpPr>
        <p:spPr>
          <a:xfrm>
            <a:off x="4628515" y="2950477"/>
            <a:ext cx="7200900" cy="666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6000" b="1" dirty="0">
                <a:latin typeface="Arial Narrow" panose="020B0606020202030204" pitchFamily="34" charset="0"/>
              </a:rPr>
              <a:t>USABILITY</a:t>
            </a:r>
            <a:endParaRPr lang="en-GB" sz="6000" b="1" dirty="0">
              <a:latin typeface="Arial Narrow" panose="020B0606020202030204" pitchFamily="34" charset="0"/>
            </a:endParaRPr>
          </a:p>
        </p:txBody>
      </p:sp>
      <p:sp>
        <p:nvSpPr>
          <p:cNvPr id="11" name="Rechthoek 10">
            <a:extLst>
              <a:ext uri="{FF2B5EF4-FFF2-40B4-BE49-F238E27FC236}">
                <a16:creationId xmlns:a16="http://schemas.microsoft.com/office/drawing/2014/main" id="{8DA27452-B0BA-407A-A89C-B6ABBE6A7EA0}"/>
              </a:ext>
            </a:extLst>
          </p:cNvPr>
          <p:cNvSpPr/>
          <p:nvPr/>
        </p:nvSpPr>
        <p:spPr>
          <a:xfrm>
            <a:off x="4628515" y="3664175"/>
            <a:ext cx="7200900" cy="6662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800" b="1" dirty="0">
                <a:latin typeface="Arial Narrow" panose="020B0606020202030204" pitchFamily="34" charset="0"/>
              </a:rPr>
              <a:t>Les 3</a:t>
            </a:r>
            <a:endParaRPr lang="en-GB" sz="2800" b="1" dirty="0">
              <a:latin typeface="Arial Narrow" panose="020B0606020202030204" pitchFamily="34" charset="0"/>
            </a:endParaRPr>
          </a:p>
        </p:txBody>
      </p:sp>
    </p:spTree>
    <p:extLst>
      <p:ext uri="{BB962C8B-B14F-4D97-AF65-F5344CB8AC3E}">
        <p14:creationId xmlns:p14="http://schemas.microsoft.com/office/powerpoint/2010/main" val="2421274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ea typeface="Calibri" panose="020F0502020204030204" pitchFamily="34" charset="0"/>
                <a:cs typeface="Times New Roman" panose="02020603050405020304" pitchFamily="18" charset="0"/>
              </a:rPr>
              <a:t>5: Een goed ontwerp is onopvallend</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dirty="0"/>
              <a:t>Een aansteker uit 1968, ontworpen door Dieter Rams.</a:t>
            </a:r>
            <a:endParaRPr lang="nl-NL" b="0" dirty="0">
              <a:effectLst/>
            </a:endParaRPr>
          </a:p>
        </p:txBody>
      </p:sp>
      <p:pic>
        <p:nvPicPr>
          <p:cNvPr id="12290" name="Picture 2">
            <a:extLst>
              <a:ext uri="{FF2B5EF4-FFF2-40B4-BE49-F238E27FC236}">
                <a16:creationId xmlns:a16="http://schemas.microsoft.com/office/drawing/2014/main" id="{885D3715-9A35-469C-93FF-E31F691E06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36" t="8401" r="15920" b="13229"/>
          <a:stretch/>
        </p:blipFill>
        <p:spPr bwMode="auto">
          <a:xfrm>
            <a:off x="4271750" y="1878805"/>
            <a:ext cx="3316406" cy="3553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7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ea typeface="Calibri" panose="020F0502020204030204" pitchFamily="34" charset="0"/>
                <a:cs typeface="Times New Roman" panose="02020603050405020304" pitchFamily="18" charset="0"/>
              </a:rPr>
              <a:t>6: Een goed ontwerp is eerlijk</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dirty="0"/>
              <a:t>Een platte luidspreker, recorder en controle paneel uit 1962-’64, ontworpen door Dieter Rams</a:t>
            </a:r>
            <a:endParaRPr lang="nl-NL" b="0" dirty="0">
              <a:effectLst/>
            </a:endParaRPr>
          </a:p>
          <a:p>
            <a:endParaRPr lang="nl-NL" b="0" dirty="0">
              <a:effectLst/>
            </a:endParaRPr>
          </a:p>
        </p:txBody>
      </p:sp>
      <p:pic>
        <p:nvPicPr>
          <p:cNvPr id="11266" name="Picture 2">
            <a:extLst>
              <a:ext uri="{FF2B5EF4-FFF2-40B4-BE49-F238E27FC236}">
                <a16:creationId xmlns:a16="http://schemas.microsoft.com/office/drawing/2014/main" id="{F0FD5727-2BFD-4D00-A971-3845CA2E0C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386" b="29802"/>
          <a:stretch/>
        </p:blipFill>
        <p:spPr bwMode="auto">
          <a:xfrm>
            <a:off x="2884428" y="1972898"/>
            <a:ext cx="6414310" cy="261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33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ea typeface="Calibri" panose="020F0502020204030204" pitchFamily="34" charset="0"/>
                <a:cs typeface="Times New Roman" panose="02020603050405020304" pitchFamily="18" charset="0"/>
              </a:rPr>
              <a:t>7: Een goed ontwerp is langdurig.</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2197768" y="5620215"/>
            <a:ext cx="8742135" cy="1106906"/>
          </a:xfrm>
        </p:spPr>
        <p:txBody>
          <a:bodyPr>
            <a:normAutofit/>
          </a:bodyPr>
          <a:lstStyle/>
          <a:p>
            <a:pPr marL="0" indent="0">
              <a:buNone/>
            </a:pPr>
            <a:r>
              <a:rPr lang="nl-NL" dirty="0"/>
              <a:t>Een stoel uit 1962, ontworpen door Dieter Rams</a:t>
            </a:r>
            <a:endParaRPr lang="nl-NL" b="0" dirty="0">
              <a:effectLst/>
            </a:endParaRPr>
          </a:p>
          <a:p>
            <a:pPr marL="0" indent="0">
              <a:buNone/>
            </a:pPr>
            <a:endParaRPr lang="nl-NL" b="0" dirty="0">
              <a:effectLst/>
            </a:endParaRPr>
          </a:p>
        </p:txBody>
      </p:sp>
      <p:pic>
        <p:nvPicPr>
          <p:cNvPr id="10242" name="Picture 2">
            <a:extLst>
              <a:ext uri="{FF2B5EF4-FFF2-40B4-BE49-F238E27FC236}">
                <a16:creationId xmlns:a16="http://schemas.microsoft.com/office/drawing/2014/main" id="{4D1645A6-EED8-4869-A4B8-7E54AD0F3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1762125"/>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106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ea typeface="Calibri" panose="020F0502020204030204" pitchFamily="34" charset="0"/>
                <a:cs typeface="Times New Roman" panose="02020603050405020304" pitchFamily="18" charset="0"/>
              </a:rPr>
              <a:t>8: Een goed ontwerp is grondig ontworpen tot aan het laatste detail</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dirty="0"/>
              <a:t>Rekenmachine uit 1987, ontworpen door Dietrich </a:t>
            </a:r>
            <a:r>
              <a:rPr lang="nl-NL" dirty="0" err="1"/>
              <a:t>Lubs</a:t>
            </a:r>
            <a:r>
              <a:rPr lang="nl-NL" dirty="0"/>
              <a:t> (een collega uit het design team van Dieter Rams).</a:t>
            </a:r>
            <a:endParaRPr lang="nl-NL" b="0" dirty="0">
              <a:effectLst/>
            </a:endParaRPr>
          </a:p>
        </p:txBody>
      </p:sp>
      <p:pic>
        <p:nvPicPr>
          <p:cNvPr id="9218" name="Picture 2">
            <a:extLst>
              <a:ext uri="{FF2B5EF4-FFF2-40B4-BE49-F238E27FC236}">
                <a16:creationId xmlns:a16="http://schemas.microsoft.com/office/drawing/2014/main" id="{F36044A1-90AE-4528-88C0-E4B502B69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1666875"/>
            <a:ext cx="35242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193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a:latin typeface="Arial Narrow" panose="020B0606020202030204" pitchFamily="34" charset="0"/>
                <a:ea typeface="Calibri" panose="020F0502020204030204" pitchFamily="34" charset="0"/>
                <a:cs typeface="Times New Roman" panose="02020603050405020304" pitchFamily="18" charset="0"/>
              </a:rPr>
              <a:t>9: Een goed ontwerp is milieuvriendelijk</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a:t>Universeel planken systeem uit 1960, ontworpen door Dieter Rams</a:t>
            </a:r>
            <a:endParaRPr lang="nl-NL" b="0">
              <a:effectLst/>
            </a:endParaRPr>
          </a:p>
          <a:p>
            <a:endParaRPr lang="nl-NL" b="0" dirty="0">
              <a:effectLst/>
            </a:endParaRPr>
          </a:p>
        </p:txBody>
      </p:sp>
      <p:pic>
        <p:nvPicPr>
          <p:cNvPr id="8194" name="Picture 2">
            <a:extLst>
              <a:ext uri="{FF2B5EF4-FFF2-40B4-BE49-F238E27FC236}">
                <a16:creationId xmlns:a16="http://schemas.microsoft.com/office/drawing/2014/main" id="{175D2E7B-EC25-4992-B0D3-3D068F43A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043" y="1852791"/>
            <a:ext cx="3767424" cy="3767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99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a:latin typeface="Arial Narrow" panose="020B0606020202030204" pitchFamily="34" charset="0"/>
                <a:ea typeface="Calibri" panose="020F0502020204030204" pitchFamily="34" charset="0"/>
                <a:cs typeface="Times New Roman" panose="02020603050405020304" pitchFamily="18" charset="0"/>
              </a:rPr>
              <a:t>10: Een goed ontwerp is zo minimaal mogelijk</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dirty="0"/>
              <a:t>Een speaker uit 1958, ontwerpen door Dieter Rams</a:t>
            </a:r>
            <a:endParaRPr lang="nl-NL" b="0" dirty="0">
              <a:effectLst/>
            </a:endParaRPr>
          </a:p>
          <a:p>
            <a:pPr marL="0" indent="0">
              <a:buNone/>
            </a:pPr>
            <a:endParaRPr lang="nl-NL" b="0" dirty="0">
              <a:effectLst/>
            </a:endParaRPr>
          </a:p>
        </p:txBody>
      </p:sp>
      <p:pic>
        <p:nvPicPr>
          <p:cNvPr id="14338" name="Picture 2">
            <a:extLst>
              <a:ext uri="{FF2B5EF4-FFF2-40B4-BE49-F238E27FC236}">
                <a16:creationId xmlns:a16="http://schemas.microsoft.com/office/drawing/2014/main" id="{4DA0CCE6-5885-4F8D-AA9E-08BA283F2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5880" y="1961255"/>
            <a:ext cx="3388393" cy="3388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575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ea typeface="Calibri" panose="020F0502020204030204" pitchFamily="34" charset="0"/>
                <a:cs typeface="Times New Roman" panose="02020603050405020304" pitchFamily="18" charset="0"/>
              </a:rPr>
              <a:t>Tegenwoordig</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b="0" dirty="0">
                <a:effectLst/>
              </a:rPr>
              <a:t>Een zakradio </a:t>
            </a:r>
            <a:r>
              <a:rPr lang="nl-NL" dirty="0"/>
              <a:t>van Braun (ontworpen door Dieter Rams) (links) en de Apple </a:t>
            </a:r>
            <a:r>
              <a:rPr lang="nl-NL" dirty="0" err="1"/>
              <a:t>Ipod</a:t>
            </a:r>
            <a:r>
              <a:rPr lang="nl-NL" dirty="0"/>
              <a:t> (rechts).</a:t>
            </a:r>
            <a:endParaRPr lang="nl-NL" b="0" dirty="0">
              <a:effectLst/>
            </a:endParaRPr>
          </a:p>
          <a:p>
            <a:pPr marL="0" indent="0">
              <a:buNone/>
            </a:pPr>
            <a:endParaRPr lang="nl-NL" b="0" dirty="0">
              <a:effectLst/>
            </a:endParaRPr>
          </a:p>
        </p:txBody>
      </p:sp>
      <p:pic>
        <p:nvPicPr>
          <p:cNvPr id="16386" name="Picture 2">
            <a:extLst>
              <a:ext uri="{FF2B5EF4-FFF2-40B4-BE49-F238E27FC236}">
                <a16:creationId xmlns:a16="http://schemas.microsoft.com/office/drawing/2014/main" id="{031272D6-1571-4F04-9EAA-4ECD76FFEE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6721" y="1798396"/>
            <a:ext cx="4498557" cy="3714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037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a:latin typeface="Arial Narrow" panose="020B0606020202030204" pitchFamily="34" charset="0"/>
                <a:ea typeface="Calibri" panose="020F0502020204030204" pitchFamily="34" charset="0"/>
                <a:cs typeface="Times New Roman" panose="02020603050405020304" pitchFamily="18" charset="0"/>
              </a:rPr>
              <a:t>Tegenwoordig</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b="0" dirty="0">
                <a:effectLst/>
              </a:rPr>
              <a:t>De rekenmachine app van Apple </a:t>
            </a:r>
            <a:r>
              <a:rPr lang="nl-NL" dirty="0"/>
              <a:t>(links) en de Braun (door Dieter Rams) rekenmachine (rechts).</a:t>
            </a:r>
            <a:endParaRPr lang="nl-NL" b="0" dirty="0">
              <a:effectLst/>
            </a:endParaRPr>
          </a:p>
          <a:p>
            <a:pPr marL="0" indent="0">
              <a:buNone/>
            </a:pPr>
            <a:endParaRPr lang="nl-NL" b="0" dirty="0">
              <a:effectLst/>
            </a:endParaRPr>
          </a:p>
        </p:txBody>
      </p:sp>
      <p:pic>
        <p:nvPicPr>
          <p:cNvPr id="17410" name="Picture 2">
            <a:extLst>
              <a:ext uri="{FF2B5EF4-FFF2-40B4-BE49-F238E27FC236}">
                <a16:creationId xmlns:a16="http://schemas.microsoft.com/office/drawing/2014/main" id="{42B0046A-61CA-40EF-B6C8-8F104D3E85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4275" y="1871113"/>
            <a:ext cx="4611604" cy="364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83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rPr>
              <a:t>Jakob </a:t>
            </a:r>
            <a:r>
              <a:rPr lang="nl-NL" sz="3200" b="1" dirty="0" err="1">
                <a:latin typeface="Arial Narrow" panose="020B0606020202030204" pitchFamily="34" charset="0"/>
              </a:rPr>
              <a:t>Nielsen</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p:txBody>
          <a:bodyPr/>
          <a:lstStyle/>
          <a:p>
            <a:endParaRPr lang="en-GB" dirty="0"/>
          </a:p>
        </p:txBody>
      </p:sp>
      <p:pic>
        <p:nvPicPr>
          <p:cNvPr id="1026" name="Picture 2" descr="Jakob Nielsen quote: Usability rules the web. Simply stated, if ...">
            <a:extLst>
              <a:ext uri="{FF2B5EF4-FFF2-40B4-BE49-F238E27FC236}">
                <a16:creationId xmlns:a16="http://schemas.microsoft.com/office/drawing/2014/main" id="{E1BC94D0-8240-4C15-961A-1911FB464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75" y="2096294"/>
            <a:ext cx="80962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6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p:txBody>
          <a:bodyPr/>
          <a:lstStyle/>
          <a:p>
            <a:endParaRPr lang="en-GB" dirty="0"/>
          </a:p>
        </p:txBody>
      </p:sp>
      <p:sp>
        <p:nvSpPr>
          <p:cNvPr id="3" name="Titel 2">
            <a:extLst>
              <a:ext uri="{FF2B5EF4-FFF2-40B4-BE49-F238E27FC236}">
                <a16:creationId xmlns:a16="http://schemas.microsoft.com/office/drawing/2014/main" id="{DC4DD0E2-F2B0-496B-8462-3EDB8B011D0A}"/>
              </a:ext>
            </a:extLst>
          </p:cNvPr>
          <p:cNvSpPr>
            <a:spLocks noGrp="1"/>
          </p:cNvSpPr>
          <p:nvPr>
            <p:ph type="title"/>
          </p:nvPr>
        </p:nvSpPr>
        <p:spPr/>
        <p:txBody>
          <a:bodyPr/>
          <a:lstStyle/>
          <a:p>
            <a:endParaRPr lang="en-GB"/>
          </a:p>
        </p:txBody>
      </p:sp>
      <p:pic>
        <p:nvPicPr>
          <p:cNvPr id="1026" name="Picture 2" descr="Marloes Oostindie on Twitter: &quot;Ah de 10 heuristieken van #Nielsen ...">
            <a:extLst>
              <a:ext uri="{FF2B5EF4-FFF2-40B4-BE49-F238E27FC236}">
                <a16:creationId xmlns:a16="http://schemas.microsoft.com/office/drawing/2014/main" id="{B8F55EE0-F237-411E-9915-CDAF206DC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6163" y="0"/>
            <a:ext cx="5018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12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effectLst/>
                <a:latin typeface="Arial Narrow" panose="020B0606020202030204" pitchFamily="34" charset="0"/>
                <a:ea typeface="Calibri" panose="020F0502020204030204" pitchFamily="34" charset="0"/>
                <a:cs typeface="Times New Roman" panose="02020603050405020304" pitchFamily="18" charset="0"/>
              </a:rPr>
              <a:t>Product </a:t>
            </a:r>
            <a:r>
              <a:rPr lang="nl-NL" sz="3200" b="1" dirty="0">
                <a:latin typeface="Arial Narrow" panose="020B0606020202030204" pitchFamily="34" charset="0"/>
                <a:ea typeface="Calibri" panose="020F0502020204030204" pitchFamily="34" charset="0"/>
                <a:cs typeface="Times New Roman" panose="02020603050405020304" pitchFamily="18" charset="0"/>
              </a:rPr>
              <a:t>Design</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7" name="Ovaal 6">
            <a:extLst>
              <a:ext uri="{FF2B5EF4-FFF2-40B4-BE49-F238E27FC236}">
                <a16:creationId xmlns:a16="http://schemas.microsoft.com/office/drawing/2014/main" id="{B1237FAB-8DA7-4466-B098-2179D2DF6883}"/>
              </a:ext>
            </a:extLst>
          </p:cNvPr>
          <p:cNvSpPr/>
          <p:nvPr/>
        </p:nvSpPr>
        <p:spPr>
          <a:xfrm>
            <a:off x="3738228" y="1999799"/>
            <a:ext cx="4715543" cy="4351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nl-NL" sz="110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 </a:t>
            </a:r>
            <a:endParaRPr lang="en-GB" sz="1100">
              <a:effectLst/>
              <a:ea typeface="Calibri" panose="020F0502020204030204" pitchFamily="34" charset="0"/>
              <a:cs typeface="Times New Roman" panose="02020603050405020304" pitchFamily="18" charset="0"/>
            </a:endParaRPr>
          </a:p>
        </p:txBody>
      </p:sp>
      <p:sp>
        <p:nvSpPr>
          <p:cNvPr id="9" name="Ovaal 8">
            <a:extLst>
              <a:ext uri="{FF2B5EF4-FFF2-40B4-BE49-F238E27FC236}">
                <a16:creationId xmlns:a16="http://schemas.microsoft.com/office/drawing/2014/main" id="{6537412E-43BC-45EE-A547-083D72EDB33D}"/>
              </a:ext>
            </a:extLst>
          </p:cNvPr>
          <p:cNvSpPr/>
          <p:nvPr/>
        </p:nvSpPr>
        <p:spPr>
          <a:xfrm>
            <a:off x="6029532" y="3090221"/>
            <a:ext cx="2256220" cy="203794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nl-NL" sz="24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USABILITY</a:t>
            </a:r>
            <a:endParaRPr lang="en-GB" sz="1100" dirty="0">
              <a:effectLst/>
              <a:ea typeface="Calibri" panose="020F0502020204030204" pitchFamily="34" charset="0"/>
              <a:cs typeface="Times New Roman" panose="02020603050405020304" pitchFamily="18" charset="0"/>
            </a:endParaRPr>
          </a:p>
        </p:txBody>
      </p:sp>
      <p:sp>
        <p:nvSpPr>
          <p:cNvPr id="10" name="Tekstvak 24">
            <a:extLst>
              <a:ext uri="{FF2B5EF4-FFF2-40B4-BE49-F238E27FC236}">
                <a16:creationId xmlns:a16="http://schemas.microsoft.com/office/drawing/2014/main" id="{79572656-889C-465E-B738-64AB6CAB37AB}"/>
              </a:ext>
            </a:extLst>
          </p:cNvPr>
          <p:cNvSpPr txBox="1"/>
          <p:nvPr/>
        </p:nvSpPr>
        <p:spPr>
          <a:xfrm>
            <a:off x="4410154" y="5672882"/>
            <a:ext cx="3371689" cy="6782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nl-NL" sz="2400" dirty="0">
                <a:ln w="9525" cap="rnd" cmpd="sng" algn="ctr">
                  <a:solidFill>
                    <a:srgbClr val="000000"/>
                  </a:solidFill>
                  <a:prstDash val="solid"/>
                  <a:beve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USER EXPERIENCE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Ovaal 10">
            <a:extLst>
              <a:ext uri="{FF2B5EF4-FFF2-40B4-BE49-F238E27FC236}">
                <a16:creationId xmlns:a16="http://schemas.microsoft.com/office/drawing/2014/main" id="{A782A701-B297-4F06-B1E7-1B5B23C6F7E7}"/>
              </a:ext>
            </a:extLst>
          </p:cNvPr>
          <p:cNvSpPr/>
          <p:nvPr/>
        </p:nvSpPr>
        <p:spPr>
          <a:xfrm>
            <a:off x="4030247" y="3090221"/>
            <a:ext cx="2256220" cy="2037948"/>
          </a:xfrm>
          <a:prstGeom prst="ellipse">
            <a:avLst/>
          </a:prstGeom>
          <a:noFill/>
          <a:ln w="57150"/>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nl-NL" sz="2000" dirty="0">
                <a:ln w="9525" cap="rnd" cmpd="sng" algn="ctr">
                  <a:solidFill>
                    <a:srgbClr val="000000"/>
                  </a:solidFill>
                  <a:prstDash val="solid"/>
                  <a:bevel/>
                </a:ln>
                <a:solidFill>
                  <a:srgbClr val="000000"/>
                </a:solidFill>
                <a:effectLst/>
                <a:ea typeface="Calibri" panose="020F0502020204030204" pitchFamily="34" charset="0"/>
                <a:cs typeface="Times New Roman" panose="02020603050405020304" pitchFamily="18" charset="0"/>
              </a:rPr>
              <a:t>Product Design</a:t>
            </a:r>
            <a:endParaRPr lang="en-GB"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689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effectLst/>
                <a:latin typeface="Arial Narrow" panose="020B0606020202030204" pitchFamily="34" charset="0"/>
                <a:ea typeface="Calibri" panose="020F0502020204030204" pitchFamily="34" charset="0"/>
                <a:cs typeface="Times New Roman" panose="02020603050405020304" pitchFamily="18" charset="0"/>
              </a:rPr>
              <a:t>Dieter Rams</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p:txBody>
          <a:bodyPr/>
          <a:lstStyle/>
          <a:p>
            <a:endParaRPr lang="en-GB" dirty="0"/>
          </a:p>
        </p:txBody>
      </p:sp>
      <p:pic>
        <p:nvPicPr>
          <p:cNvPr id="3074" name="Picture 2" descr="Rams in 2005 op een receptie in Boston">
            <a:extLst>
              <a:ext uri="{FF2B5EF4-FFF2-40B4-BE49-F238E27FC236}">
                <a16:creationId xmlns:a16="http://schemas.microsoft.com/office/drawing/2014/main" id="{98A2D2E0-9EA8-443C-B659-DD8CE5FE65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1183" y="1863988"/>
            <a:ext cx="3669633" cy="499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20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ea typeface="Calibri" panose="020F0502020204030204" pitchFamily="34" charset="0"/>
                <a:cs typeface="Times New Roman" panose="02020603050405020304" pitchFamily="18" charset="0"/>
              </a:rPr>
              <a:t>1: Een goed ontwerp is innovatief</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838200" y="5620215"/>
            <a:ext cx="9812946" cy="1106906"/>
          </a:xfrm>
        </p:spPr>
        <p:txBody>
          <a:bodyPr/>
          <a:lstStyle/>
          <a:p>
            <a:pPr marL="0" indent="0">
              <a:buNone/>
            </a:pPr>
            <a:r>
              <a:rPr lang="en-US" dirty="0" err="1"/>
              <a:t>Een</a:t>
            </a:r>
            <a:r>
              <a:rPr lang="en-US" dirty="0"/>
              <a:t> radio/</a:t>
            </a:r>
            <a:r>
              <a:rPr lang="en-US" dirty="0" err="1"/>
              <a:t>telefoon</a:t>
            </a:r>
            <a:r>
              <a:rPr lang="en-US" dirty="0"/>
              <a:t> </a:t>
            </a:r>
            <a:r>
              <a:rPr lang="en-US" dirty="0" err="1"/>
              <a:t>combinatie</a:t>
            </a:r>
            <a:r>
              <a:rPr lang="en-US" dirty="0"/>
              <a:t> </a:t>
            </a:r>
            <a:r>
              <a:rPr lang="en-US" dirty="0" err="1"/>
              <a:t>uit</a:t>
            </a:r>
            <a:r>
              <a:rPr lang="en-US" dirty="0"/>
              <a:t> 1959 </a:t>
            </a:r>
            <a:r>
              <a:rPr lang="en-US" dirty="0" err="1"/>
              <a:t>ontworpen</a:t>
            </a:r>
            <a:r>
              <a:rPr lang="en-US" dirty="0"/>
              <a:t> door Dieter Rams</a:t>
            </a:r>
            <a:endParaRPr lang="en-GB" dirty="0"/>
          </a:p>
        </p:txBody>
      </p:sp>
      <p:pic>
        <p:nvPicPr>
          <p:cNvPr id="5122" name="Picture 2">
            <a:extLst>
              <a:ext uri="{FF2B5EF4-FFF2-40B4-BE49-F238E27FC236}">
                <a16:creationId xmlns:a16="http://schemas.microsoft.com/office/drawing/2014/main" id="{3805CB26-1F58-45F5-AAC3-A78019E729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617" y="1938077"/>
            <a:ext cx="2407057" cy="31432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D13F770-FCF6-412A-8D6B-22543AFF2C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790" y="1938077"/>
            <a:ext cx="314325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11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ea typeface="Calibri" panose="020F0502020204030204" pitchFamily="34" charset="0"/>
                <a:cs typeface="Times New Roman" panose="02020603050405020304" pitchFamily="18" charset="0"/>
              </a:rPr>
              <a:t>2: Een goed ontwerp maakt het product nuttig.</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dirty="0"/>
              <a:t>Citrus perser uit 1972, ontworpen door Dieter Rams.</a:t>
            </a:r>
            <a:endParaRPr lang="nl-NL" b="0" dirty="0">
              <a:effectLst/>
            </a:endParaRPr>
          </a:p>
        </p:txBody>
      </p:sp>
      <p:pic>
        <p:nvPicPr>
          <p:cNvPr id="6146" name="Picture 2">
            <a:extLst>
              <a:ext uri="{FF2B5EF4-FFF2-40B4-BE49-F238E27FC236}">
                <a16:creationId xmlns:a16="http://schemas.microsoft.com/office/drawing/2014/main" id="{1BD970A2-32A7-4460-8A13-9FEFBA79F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260" y="1770128"/>
            <a:ext cx="3770646" cy="3770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60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ea typeface="Calibri" panose="020F0502020204030204" pitchFamily="34" charset="0"/>
                <a:cs typeface="Times New Roman" panose="02020603050405020304" pitchFamily="18" charset="0"/>
              </a:rPr>
              <a:t>3: Een goed ontwerp is esthetisch.</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dirty="0"/>
              <a:t>Tafelradio uit 1961, ontworpen door Dieter Rams.</a:t>
            </a:r>
            <a:endParaRPr lang="nl-NL" b="0" dirty="0">
              <a:effectLst/>
            </a:endParaRPr>
          </a:p>
        </p:txBody>
      </p:sp>
      <p:pic>
        <p:nvPicPr>
          <p:cNvPr id="7170" name="Picture 2">
            <a:extLst>
              <a:ext uri="{FF2B5EF4-FFF2-40B4-BE49-F238E27FC236}">
                <a16:creationId xmlns:a16="http://schemas.microsoft.com/office/drawing/2014/main" id="{3D4781D4-6439-4ADE-A700-86C3C12270D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466" b="11089"/>
          <a:stretch/>
        </p:blipFill>
        <p:spPr bwMode="auto">
          <a:xfrm>
            <a:off x="3539068" y="1690688"/>
            <a:ext cx="4769104" cy="3741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20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947EB9E7-D89C-41BF-A504-A89AC4156A78}"/>
              </a:ext>
            </a:extLst>
          </p:cNvPr>
          <p:cNvSpPr>
            <a:spLocks noGrp="1"/>
          </p:cNvSpPr>
          <p:nvPr>
            <p:ph type="title"/>
          </p:nvPr>
        </p:nvSpPr>
        <p:spPr>
          <a:xfrm>
            <a:off x="838200" y="365125"/>
            <a:ext cx="10515600" cy="1325563"/>
          </a:xfrm>
          <a:prstGeom prst="rect">
            <a:avLst/>
          </a:prstGeom>
          <a:solidFill>
            <a:srgbClr val="59AEB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nl-NL" sz="3200" b="1" dirty="0">
                <a:latin typeface="Arial Narrow" panose="020B0606020202030204" pitchFamily="34" charset="0"/>
                <a:ea typeface="Calibri" panose="020F0502020204030204" pitchFamily="34" charset="0"/>
                <a:cs typeface="Times New Roman" panose="02020603050405020304" pitchFamily="18" charset="0"/>
              </a:rPr>
              <a:t>4: Een goed ontwerp maakt een product begrijpelijk</a:t>
            </a:r>
            <a:endParaRPr lang="en-GB" sz="3200" dirty="0">
              <a:effectLst/>
              <a:ea typeface="Calibri" panose="020F0502020204030204" pitchFamily="34" charset="0"/>
              <a:cs typeface="Times New Roman" panose="02020603050405020304" pitchFamily="18" charset="0"/>
            </a:endParaRPr>
          </a:p>
        </p:txBody>
      </p:sp>
      <p:pic>
        <p:nvPicPr>
          <p:cNvPr id="6" name="Afbeelding 5">
            <a:extLst>
              <a:ext uri="{FF2B5EF4-FFF2-40B4-BE49-F238E27FC236}">
                <a16:creationId xmlns:a16="http://schemas.microsoft.com/office/drawing/2014/main" id="{7BA2C201-54B6-4634-AE62-79EE766DD78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274156" y="4551452"/>
            <a:ext cx="2578815" cy="4351338"/>
          </a:xfrm>
          <a:prstGeom prst="rect">
            <a:avLst/>
          </a:prstGeom>
          <a:noFill/>
          <a:ln>
            <a:noFill/>
          </a:ln>
        </p:spPr>
      </p:pic>
      <p:sp>
        <p:nvSpPr>
          <p:cNvPr id="8" name="Tijdelijke aanduiding voor inhoud 7">
            <a:extLst>
              <a:ext uri="{FF2B5EF4-FFF2-40B4-BE49-F238E27FC236}">
                <a16:creationId xmlns:a16="http://schemas.microsoft.com/office/drawing/2014/main" id="{86E6B7D9-FC40-48C3-9718-4AE3B03A1C7E}"/>
              </a:ext>
            </a:extLst>
          </p:cNvPr>
          <p:cNvSpPr>
            <a:spLocks noGrp="1"/>
          </p:cNvSpPr>
          <p:nvPr>
            <p:ph idx="1"/>
          </p:nvPr>
        </p:nvSpPr>
        <p:spPr>
          <a:xfrm>
            <a:off x="1909010" y="5620215"/>
            <a:ext cx="8742135" cy="1106906"/>
          </a:xfrm>
        </p:spPr>
        <p:txBody>
          <a:bodyPr>
            <a:normAutofit/>
          </a:bodyPr>
          <a:lstStyle/>
          <a:p>
            <a:pPr marL="0" indent="0">
              <a:buNone/>
            </a:pPr>
            <a:r>
              <a:rPr lang="nl-NL" dirty="0"/>
              <a:t>Radio voor wereldwijde transmissies uit 1963, ontworpen door Dieter Rams.</a:t>
            </a:r>
            <a:endParaRPr lang="nl-NL" b="0" dirty="0">
              <a:effectLst/>
            </a:endParaRPr>
          </a:p>
        </p:txBody>
      </p:sp>
      <p:pic>
        <p:nvPicPr>
          <p:cNvPr id="13314" name="Picture 2">
            <a:extLst>
              <a:ext uri="{FF2B5EF4-FFF2-40B4-BE49-F238E27FC236}">
                <a16:creationId xmlns:a16="http://schemas.microsoft.com/office/drawing/2014/main" id="{C2784AD6-1881-43D9-A4BB-710CAAB78D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927" b="13730"/>
          <a:stretch/>
        </p:blipFill>
        <p:spPr bwMode="auto">
          <a:xfrm>
            <a:off x="4002584" y="1848454"/>
            <a:ext cx="4554985" cy="361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54409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2878</TotalTime>
  <Words>1048</Words>
  <Application>Microsoft Office PowerPoint</Application>
  <PresentationFormat>Breedbeeld</PresentationFormat>
  <Paragraphs>104</Paragraphs>
  <Slides>17</Slides>
  <Notes>17</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17</vt:i4>
      </vt:variant>
    </vt:vector>
  </HeadingPairs>
  <TitlesOfParts>
    <vt:vector size="22" baseType="lpstr">
      <vt:lpstr>Arial</vt:lpstr>
      <vt:lpstr>Arial Narrow</vt:lpstr>
      <vt:lpstr>Calibri</vt:lpstr>
      <vt:lpstr>Calibri Light</vt:lpstr>
      <vt:lpstr>Kantoorthema</vt:lpstr>
      <vt:lpstr>PowerPoint-presentatie</vt:lpstr>
      <vt:lpstr>Jakob Nielsen</vt:lpstr>
      <vt:lpstr>PowerPoint-presentatie</vt:lpstr>
      <vt:lpstr>Product Design</vt:lpstr>
      <vt:lpstr>Dieter Rams</vt:lpstr>
      <vt:lpstr>1: Een goed ontwerp is innovatief</vt:lpstr>
      <vt:lpstr>2: Een goed ontwerp maakt het product nuttig.</vt:lpstr>
      <vt:lpstr>3: Een goed ontwerp is esthetisch.</vt:lpstr>
      <vt:lpstr>4: Een goed ontwerp maakt een product begrijpelijk</vt:lpstr>
      <vt:lpstr>5: Een goed ontwerp is onopvallend</vt:lpstr>
      <vt:lpstr>6: Een goed ontwerp is eerlijk</vt:lpstr>
      <vt:lpstr>7: Een goed ontwerp is langdurig.</vt:lpstr>
      <vt:lpstr>8: Een goed ontwerp is grondig ontworpen tot aan het laatste detail</vt:lpstr>
      <vt:lpstr>9: Een goed ontwerp is milieuvriendelijk</vt:lpstr>
      <vt:lpstr>10: Een goed ontwerp is zo minimaal mogelijk</vt:lpstr>
      <vt:lpstr>Tegenwoordig</vt:lpstr>
      <vt:lpstr>Tegenwoordig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Kes Greuter</dc:creator>
  <cp:lastModifiedBy>Kes Greuter</cp:lastModifiedBy>
  <cp:revision>9</cp:revision>
  <dcterms:created xsi:type="dcterms:W3CDTF">2020-04-01T12:48:46Z</dcterms:created>
  <dcterms:modified xsi:type="dcterms:W3CDTF">2020-05-10T16:02:54Z</dcterms:modified>
</cp:coreProperties>
</file>