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Arial Narrow"/>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gJihFmPdZ4wJHVWj1nLsHGGNhi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AB5D03-B300-4F03-8B92-62D58E2202A4}">
  <a:tblStyle styleId="{83AB5D03-B300-4F03-8B92-62D58E2202A4}"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ArialNarrow-bold.fntdata"/><Relationship Id="rId11" Type="http://schemas.openxmlformats.org/officeDocument/2006/relationships/slide" Target="slides/slide6.xml"/><Relationship Id="rId22" Type="http://schemas.openxmlformats.org/officeDocument/2006/relationships/font" Target="fonts/ArialNarrow-boldItalic.fntdata"/><Relationship Id="rId10" Type="http://schemas.openxmlformats.org/officeDocument/2006/relationships/slide" Target="slides/slide5.xml"/><Relationship Id="rId21" Type="http://schemas.openxmlformats.org/officeDocument/2006/relationships/font" Target="fonts/ArialNarrow-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rialNarrow-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H0_yKBitO8M" TargetMode="External"/><Relationship Id="rId3" Type="http://schemas.openxmlformats.org/officeDocument/2006/relationships/hyperlink" Target="https://www.youtube.com/watch?v=H0_yKBitO8M"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pxsJkAk_eo0"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Deze powerpoint bevat ondersteuning bij les 5 van de lesmodule usability. Hierbij wordt het volgende onderwerp behandeld:</a:t>
            </a:r>
            <a:endParaRPr/>
          </a:p>
          <a:p>
            <a:pPr indent="-228600" lvl="0" marL="228600" rtl="0" algn="l">
              <a:spcBef>
                <a:spcPts val="0"/>
              </a:spcBef>
              <a:spcAft>
                <a:spcPts val="0"/>
              </a:spcAft>
              <a:buClr>
                <a:schemeClr val="dk1"/>
              </a:buClr>
              <a:buSzPts val="1200"/>
              <a:buFont typeface="Calibri"/>
              <a:buAutoNum type="arabicPeriod"/>
            </a:pPr>
            <a:r>
              <a:rPr lang="en-US"/>
              <a:t>Subjectieve meetmethodes Think Aloud protocol en System Usability Scale.</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De verdeling tussen positieve en negatieve vragen bij de SUS zie je ook terug in de formule voor het berekenen van de SUS score. Bij oneven vragen voer je namelijk een andere berekening uit dan bij even vragen.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Dit zijn de stappen voor het berekenen van een SUS score. Eerst trek je voor oneven genummerde vragen 1 van de score af. Voor elke even genummerde vraag trek je de score van 5 af. Tel de nieuwe waarden bij elkaar op en vermenigvuldig deze met 2,5.</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Op de slide zie je de formule bij de stappen. De scores, X1 tot en met X10, stellen de scores die de deelnemer gegeven hebben voor. Deze kunnen dus 1 tot en met 5 zijn. </a:t>
            </a:r>
            <a:endParaRPr/>
          </a:p>
        </p:txBody>
      </p:sp>
      <p:sp>
        <p:nvSpPr>
          <p:cNvPr id="192" name="Google Shape;19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In dit voorbeeld word de SUS score van gebruiker 1 berekend. De sus score van gebruiker 2 en 3 kunnen weer anders zijn. Deze scores zijn representatief voor de beleving van de gebruiker. </a:t>
            </a:r>
            <a:endParaRPr/>
          </a:p>
        </p:txBody>
      </p:sp>
      <p:sp>
        <p:nvSpPr>
          <p:cNvPr id="202" name="Google Shape;20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Wanneer je de SUS score van de gehele test wilt berekenen herhaal je alle stappen voor alle gebruikers en bereken je de gemiddelde SUS score. </a:t>
            </a:r>
            <a:endParaRPr/>
          </a:p>
        </p:txBody>
      </p:sp>
      <p:sp>
        <p:nvSpPr>
          <p:cNvPr id="214" name="Google Shape;21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Hoe hoger de score van jouw SUS test, des te beter jouw systeem is in usability. </a:t>
            </a:r>
            <a:endParaRPr/>
          </a:p>
          <a:p>
            <a:pPr indent="0" lvl="0" marL="0" rtl="0" algn="l">
              <a:spcBef>
                <a:spcPts val="0"/>
              </a:spcBef>
              <a:spcAft>
                <a:spcPts val="0"/>
              </a:spcAft>
              <a:buNone/>
            </a:pPr>
            <a:r>
              <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Volgens een onderzoek is  &lt;60 onvoldoende, 60-70 voldoende, 70-80 goed, 80-90 zeer goed en &gt;90 uitmuntend. Ultieme score is dus 100. Het gemiddelde is 70.14 (Bangor et al.)</a:t>
            </a:r>
            <a:endParaRPr/>
          </a:p>
        </p:txBody>
      </p:sp>
      <p:sp>
        <p:nvSpPr>
          <p:cNvPr id="226" name="Google Shape;22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!Mocht het onderwerp van testobject, testbasis en testmethode al eerder behandeld zijn, is deze slide optioneel!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Testen is bedoeld om vast te stellen in hoeverre het product aan de eisen voldoet. Hierbij is het belangrijk om te weten wat er getest gaat worden (het testobject), de eisen (de testbasis), wanneer er getest gaat worden (moment) en hoe er getest gaat worden (de methode).</a:t>
            </a:r>
            <a:br>
              <a:rPr lang="en-US"/>
            </a:br>
            <a:br>
              <a:rPr lang="en-US"/>
            </a:br>
            <a:endParaRPr/>
          </a:p>
        </p:txBody>
      </p:sp>
      <p:sp>
        <p:nvSpPr>
          <p:cNvPr id="99" name="Google Shape;9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Iteratief testen is een methode waarbij een product wordt getest en herhaaldelijk veranderd op verschillende fases in het design process. Hiermee worden usability problemen opgelost voordat het product wordt uitgebracht.</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lang="en-US"/>
              <a:t>Het resultaat hiervan is een product dat niet in één keer goed hoeft te zijn, maar na het eerste ontwerp nog kleine veranderingen ondergaat. Op het plaatje op de slide </a:t>
            </a:r>
            <a:r>
              <a:rPr lang="en-US" sz="1200">
                <a:solidFill>
                  <a:schemeClr val="dk1"/>
                </a:solidFill>
                <a:latin typeface="Calibri"/>
                <a:ea typeface="Calibri"/>
                <a:cs typeface="Calibri"/>
                <a:sym typeface="Calibri"/>
              </a:rPr>
              <a:t>zie je een voorbeeld van het iteratief testen van een doos icoontje. Hierbij worden er drie versies ontwikkeld. De eerste versie is een wit blokje. Deze wordt getest en op basis van die resultaten is er een tweede versie ontwikkeld. Deze versie is een stapje dichterbij het eindontwerp. Na het testen van de tweede versie is in dit geval het perfecte eindontwerp bereikt.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18" name="Google Shape;11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Bekijk het filmpje op de slide over een toepassing van iteratief testen. Dit filmpje kun je tot 3:19 laten zien voor iteratief testen, of volledig voor vermaak. </a:t>
            </a:r>
            <a:endParaRPr/>
          </a:p>
          <a:p>
            <a:pPr indent="0" lvl="0" marL="0" marR="0" rtl="0" algn="l">
              <a:lnSpc>
                <a:spcPct val="100000"/>
              </a:lnSpc>
              <a:spcBef>
                <a:spcPts val="0"/>
              </a:spcBef>
              <a:spcAft>
                <a:spcPts val="0"/>
              </a:spcAft>
              <a:buClr>
                <a:schemeClr val="dk1"/>
              </a:buClr>
              <a:buSzPts val="1200"/>
              <a:buFont typeface="Calibri"/>
              <a:buNone/>
            </a:pPr>
            <a:r>
              <a:t/>
            </a:r>
            <a:endParaRPr u="sng">
              <a:solidFill>
                <a:schemeClr val="hlink"/>
              </a:solidFill>
              <a:hlinkClick r:id="rId2"/>
            </a:endParaRPr>
          </a:p>
          <a:p>
            <a:pPr indent="0" lvl="0" marL="0" marR="0" rtl="0" algn="l">
              <a:lnSpc>
                <a:spcPct val="100000"/>
              </a:lnSpc>
              <a:spcBef>
                <a:spcPts val="0"/>
              </a:spcBef>
              <a:spcAft>
                <a:spcPts val="0"/>
              </a:spcAft>
              <a:buClr>
                <a:schemeClr val="dk1"/>
              </a:buClr>
              <a:buSzPts val="1200"/>
              <a:buFont typeface="Calibri"/>
              <a:buNone/>
            </a:pPr>
            <a:r>
              <a:rPr lang="en-US" u="sng">
                <a:solidFill>
                  <a:schemeClr val="hlink"/>
                </a:solidFill>
                <a:hlinkClick r:id="rId3"/>
              </a:rPr>
              <a:t>https://www.youtube.com/watch?v=H0_yKBitO8M</a:t>
            </a:r>
            <a:endParaRPr/>
          </a:p>
          <a:p>
            <a:pPr indent="0" lvl="0" marL="0" rtl="0" algn="l">
              <a:spcBef>
                <a:spcPts val="0"/>
              </a:spcBef>
              <a:spcAft>
                <a:spcPts val="0"/>
              </a:spcAft>
              <a:buNone/>
            </a:pPr>
            <a:r>
              <a:t/>
            </a:r>
            <a:endParaRPr/>
          </a:p>
        </p:txBody>
      </p:sp>
      <p:sp>
        <p:nvSpPr>
          <p:cNvPr id="134" name="Google Shape;13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Subjectief en objectief zijn twee manieren van kijken naar bepaalde dingen. Objectief kijken betekent dat je kijkt naar dingen zoals ze zijn. De resultaten van objectieve evaluatie zijn meetbaar. Bij het uitvoeren van dezelfde objectieve test op hetzelfde product zou iedereen op hetzelfde resultaat moeten komen. Bij objectief meten krijg je alleen objectieve gegevens en dus geen meningen. Dit kan genoeg zijn voor het onderzoek, maar als dit niet het geval is kan de onderzoeker niet doorvragen bij de deelnemers. Subjectief kijken is een evaluatie of reactie op het objectieve kijken. Bij subjectief evalueren gaat het om je mening. Wanneer meerdere onderzoekers een zelfde subjectieve evaluatie uitvoeren op hetzelfde product, kan het zijn dat de resultaten verschillen. Meningen kunnen onvolledig of niet representatief zijn. Subjectief meten brengt wel de mogelijkheid om door te vragen bij de deelnemers. Beide methodes hebben dus voor- en nadelen.</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0"/>
              </a:spcBef>
              <a:spcAft>
                <a:spcPts val="0"/>
              </a:spcAft>
              <a:buNone/>
            </a:pPr>
            <a:r>
              <a:rPr lang="en-US"/>
              <a:t>Een voorbeeld is de tafel op de slide. Objectief bekeken kan je over deze tafel zeggen dat het 4 poten heeft. Subjectief bekeken kan je zeggen of je de tafel mooi of lelijk vindt.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Deze week gaat het over subjectieve evaluatie.</a:t>
            </a:r>
            <a:endParaRPr/>
          </a:p>
        </p:txBody>
      </p:sp>
      <p:sp>
        <p:nvSpPr>
          <p:cNvPr id="143" name="Google Shape;14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!Kijk het filmpje na de uitleg!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Subjectief meten kan op meerdere manieren. Een manier van subjectief meten is het Think Aloud Protocol (denk hardop protocol). Dit is een methode waarbij deelnemers gevraagd worden hun gedachten hardop uit te spreken terwijl ze een set specifieke taken uitvoeren, zoals ‘verander de taal van de applicatie’ of ‘verander je profielfoto’. Hierbij bespreekt de deelnemer zijn exacte handelingen, zoals ‘Ik druk op de knop met het camera icoontje’ of ‘Ik zoek naar de intstellingen’. De onderzoekers verzamelen informatie over hoe de deelnemer de taken uitvoert. Deze informatie wordt gebruikt om de usability te beoordelen en inzicht te krijgen in mogelijke verbeteringen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Kijk nu het filmpje;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u="sng">
                <a:solidFill>
                  <a:schemeClr val="hlink"/>
                </a:solidFill>
                <a:hlinkClick r:id="rId2"/>
              </a:rPr>
              <a:t>https://www.youtube.com/watch?v=pxsJkAk_eo0</a:t>
            </a:r>
            <a:r>
              <a:rPr lang="en-US"/>
              <a:t>  (duurt 4 minuten)</a:t>
            </a:r>
            <a:endParaRPr/>
          </a:p>
        </p:txBody>
      </p:sp>
      <p:sp>
        <p:nvSpPr>
          <p:cNvPr id="152" name="Google Shape;15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De System Usability Scale (SUS) is andere subjectieve meetmethode. Hierbij wordt gebruik gemaakt van een een vragenlijst met tien vragen. Deze vragen kunnen beantwoord worden met een simple schaal. Deze schaal heeft vijf opties: zeer oneens, oneens, neutraal, eens of zeer eens. Deze vijf opties vertalen zich naar nummers. Deze zie je onder de hokjes.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De SUS is fijn om te gebruiken omdat het erg gemakkelijk voor de deelnemers. Het kan daarnaast gebruikt worden op een kleine groep deelnemers met betrouwbare resultaten.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De tien vragen uit de vragenlijst staan in het materiaal van de leerlingen.</a:t>
            </a:r>
            <a:endParaRPr/>
          </a:p>
        </p:txBody>
      </p:sp>
      <p:sp>
        <p:nvSpPr>
          <p:cNvPr id="161" name="Google Shape;16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De resultaten uit een System Usability Scale onderzoek zijn die nummers behorende bij de schaal</a:t>
            </a:r>
            <a:r>
              <a:rPr lang="en-US" sz="1200">
                <a:solidFill>
                  <a:schemeClr val="dk1"/>
                </a:solidFill>
                <a:latin typeface="Calibri"/>
                <a:ea typeface="Calibri"/>
                <a:cs typeface="Calibri"/>
                <a:sym typeface="Calibri"/>
              </a:rPr>
              <a:t>: zeer oneens, oneens, neutraal, eens of zeer eens. Deze vijf opties vertalen zich naar de nummers: </a:t>
            </a:r>
            <a:r>
              <a:rPr lang="en-US"/>
              <a:t>1, 2, 3, 4 of 5.</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Een voorbeeld van de resultaten is op de slide te zien.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Met deze nummers kun je een SUS score berekenen. De SUS score kan maximaal 100 zijn. Deze score is geen percentage, maar geeft aan hoe sterk de usability van jouw systeem is. </a:t>
            </a:r>
            <a:endParaRPr/>
          </a:p>
        </p:txBody>
      </p:sp>
      <p:sp>
        <p:nvSpPr>
          <p:cNvPr id="172" name="Google Shape;17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Op de slide zijn de vragen bij de SUS te zien. Wanneer je naar de vragen kijkt die je dat oneven vragen (1, 3, 5, etc) positief zijn, en even vragen (2, 4, 6, etc) positief.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4" name="Google Shape;18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dia"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en verticale tekst" type="vertTx">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e titel en tekst" type="vertTitleAndTx">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en objec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ekop" type="secHead">
  <p:cSld name="SECTION_HEADER">
    <p:spTree>
      <p:nvGrpSpPr>
        <p:cNvPr id="27" name="Shape 27"/>
        <p:cNvGrpSpPr/>
        <p:nvPr/>
      </p:nvGrpSpPr>
      <p:grpSpPr>
        <a:xfrm>
          <a:off x="0" y="0"/>
          <a:ext cx="0" cy="0"/>
          <a:chOff x="0" y="0"/>
          <a:chExt cx="0" cy="0"/>
        </a:xfrm>
      </p:grpSpPr>
      <p:sp>
        <p:nvSpPr>
          <p:cNvPr id="28" name="Google Shape;28;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oud van twee" type="twoObj">
  <p:cSld name="TWO_OBJECTS">
    <p:spTree>
      <p:nvGrpSpPr>
        <p:cNvPr id="33" name="Shape 33"/>
        <p:cNvGrpSpPr/>
        <p:nvPr/>
      </p:nvGrpSpPr>
      <p:grpSpPr>
        <a:xfrm>
          <a:off x="0" y="0"/>
          <a:ext cx="0" cy="0"/>
          <a:chOff x="0" y="0"/>
          <a:chExt cx="0" cy="0"/>
        </a:xfrm>
      </p:grpSpPr>
      <p:sp>
        <p:nvSpPr>
          <p:cNvPr id="34" name="Google Shape;3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elijking" type="twoTxTwoObj">
  <p:cSld name="TWO_OBJECTS_WITH_TEXT">
    <p:spTree>
      <p:nvGrpSpPr>
        <p:cNvPr id="40" name="Shape 40"/>
        <p:cNvGrpSpPr/>
        <p:nvPr/>
      </p:nvGrpSpPr>
      <p:grpSpPr>
        <a:xfrm>
          <a:off x="0" y="0"/>
          <a:ext cx="0" cy="0"/>
          <a:chOff x="0" y="0"/>
          <a:chExt cx="0" cy="0"/>
        </a:xfrm>
      </p:grpSpPr>
      <p:sp>
        <p:nvSpPr>
          <p:cNvPr id="41" name="Google Shape;41;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een titel" type="titleOnly">
  <p:cSld name="TITLE_ONLY">
    <p:spTree>
      <p:nvGrpSpPr>
        <p:cNvPr id="49" name="Shape 49"/>
        <p:cNvGrpSpPr/>
        <p:nvPr/>
      </p:nvGrpSpPr>
      <p:grpSpPr>
        <a:xfrm>
          <a:off x="0" y="0"/>
          <a:ext cx="0" cy="0"/>
          <a:chOff x="0" y="0"/>
          <a:chExt cx="0" cy="0"/>
        </a:xfrm>
      </p:grpSpPr>
      <p:sp>
        <p:nvSpPr>
          <p:cNvPr id="50" name="Google Shape;5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g" type="blank">
  <p:cSld name="BLANK">
    <p:spTree>
      <p:nvGrpSpPr>
        <p:cNvPr id="54" name="Shape 54"/>
        <p:cNvGrpSpPr/>
        <p:nvPr/>
      </p:nvGrpSpPr>
      <p:grpSpPr>
        <a:xfrm>
          <a:off x="0" y="0"/>
          <a:ext cx="0" cy="0"/>
          <a:chOff x="0" y="0"/>
          <a:chExt cx="0" cy="0"/>
        </a:xfrm>
      </p:grpSpPr>
      <p:sp>
        <p:nvSpPr>
          <p:cNvPr id="55" name="Google Shape;5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oud met bijschrift" type="objTx">
  <p:cSld name="OBJECT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fbeelding met bijschrift" type="picTx">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hyperlink" Target="https://www.youtube.com/watch?v=H0_yKBitO8M" TargetMode="External"/><Relationship Id="rId10" Type="http://schemas.openxmlformats.org/officeDocument/2006/relationships/image" Target="../media/image3.jpg"/><Relationship Id="rId9" Type="http://schemas.openxmlformats.org/officeDocument/2006/relationships/hyperlink" Target="https://www.youtube.com/watch?v=H0_yKBitO8M" TargetMode="External"/><Relationship Id="rId5" Type="http://schemas.openxmlformats.org/officeDocument/2006/relationships/hyperlink" Target="https://www.youtube.com/watch?v=H0_yKBitO8M" TargetMode="External"/><Relationship Id="rId6" Type="http://schemas.openxmlformats.org/officeDocument/2006/relationships/hyperlink" Target="https://www.youtube.com/watch?v=H0_yKBitO8M" TargetMode="External"/><Relationship Id="rId7" Type="http://schemas.openxmlformats.org/officeDocument/2006/relationships/hyperlink" Target="https://www.youtube.com/watch?v=H0_yKBitO8M" TargetMode="External"/><Relationship Id="rId8" Type="http://schemas.openxmlformats.org/officeDocument/2006/relationships/hyperlink" Target="https://www.youtube.com/watch?v=H0_yKBitO8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jpg"/><Relationship Id="rId5" Type="http://schemas.openxmlformats.org/officeDocument/2006/relationships/hyperlink" Target="https://www.youtube.com/watch?v=pxsJkAk_eo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90" name="Google Shape;90;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91" name="Google Shape;91;p1"/>
          <p:cNvSpPr/>
          <p:nvPr/>
        </p:nvSpPr>
        <p:spPr>
          <a:xfrm>
            <a:off x="5977217" y="3241224"/>
            <a:ext cx="237565" cy="375552"/>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0" i="0" lang="en-US" sz="1800" u="none" cap="none" strike="noStrike">
                <a:solidFill>
                  <a:schemeClr val="dk1"/>
                </a:solidFill>
                <a:latin typeface="Calibri"/>
                <a:ea typeface="Calibri"/>
                <a:cs typeface="Calibri"/>
                <a:sym typeface="Calibri"/>
              </a:rPr>
              <a:t> </a:t>
            </a:r>
            <a:endParaRPr/>
          </a:p>
        </p:txBody>
      </p:sp>
      <p:pic>
        <p:nvPicPr>
          <p:cNvPr id="92" name="Google Shape;92;p1"/>
          <p:cNvPicPr preferRelativeResize="0"/>
          <p:nvPr/>
        </p:nvPicPr>
        <p:blipFill rotWithShape="1">
          <a:blip r:embed="rId3">
            <a:alphaModFix/>
          </a:blip>
          <a:srcRect b="0" l="0" r="0" t="0"/>
          <a:stretch/>
        </p:blipFill>
        <p:spPr>
          <a:xfrm>
            <a:off x="0" y="0"/>
            <a:ext cx="4372610" cy="7004050"/>
          </a:xfrm>
          <a:prstGeom prst="rect">
            <a:avLst/>
          </a:prstGeom>
          <a:noFill/>
          <a:ln>
            <a:noFill/>
          </a:ln>
        </p:spPr>
      </p:pic>
      <p:sp>
        <p:nvSpPr>
          <p:cNvPr id="93" name="Google Shape;93;p1"/>
          <p:cNvSpPr/>
          <p:nvPr/>
        </p:nvSpPr>
        <p:spPr>
          <a:xfrm>
            <a:off x="4265930" y="0"/>
            <a:ext cx="7926070" cy="6858000"/>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t/>
            </a:r>
            <a:endParaRPr b="0" i="0" sz="1100" u="none" cap="none" strike="noStrike">
              <a:solidFill>
                <a:schemeClr val="lt1"/>
              </a:solidFill>
              <a:latin typeface="Calibri"/>
              <a:ea typeface="Calibri"/>
              <a:cs typeface="Calibri"/>
              <a:sym typeface="Calibri"/>
            </a:endParaRPr>
          </a:p>
        </p:txBody>
      </p:sp>
      <p:sp>
        <p:nvSpPr>
          <p:cNvPr id="94" name="Google Shape;94;p1"/>
          <p:cNvSpPr/>
          <p:nvPr/>
        </p:nvSpPr>
        <p:spPr>
          <a:xfrm>
            <a:off x="4628515" y="2950477"/>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6000" u="none" cap="none" strike="noStrike">
                <a:solidFill>
                  <a:schemeClr val="lt1"/>
                </a:solidFill>
                <a:latin typeface="Arial Narrow"/>
                <a:ea typeface="Arial Narrow"/>
                <a:cs typeface="Arial Narrow"/>
                <a:sym typeface="Arial Narrow"/>
              </a:rPr>
              <a:t>USABILITY</a:t>
            </a:r>
            <a:endParaRPr b="1" i="0" sz="6000" u="none" cap="none" strike="noStrike">
              <a:solidFill>
                <a:schemeClr val="lt1"/>
              </a:solidFill>
              <a:latin typeface="Arial Narrow"/>
              <a:ea typeface="Arial Narrow"/>
              <a:cs typeface="Arial Narrow"/>
              <a:sym typeface="Arial Narrow"/>
            </a:endParaRPr>
          </a:p>
        </p:txBody>
      </p:sp>
      <p:sp>
        <p:nvSpPr>
          <p:cNvPr id="95" name="Google Shape;95;p1"/>
          <p:cNvSpPr/>
          <p:nvPr/>
        </p:nvSpPr>
        <p:spPr>
          <a:xfrm>
            <a:off x="4628515" y="3664175"/>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lt1"/>
                </a:solidFill>
                <a:latin typeface="Arial Narrow"/>
                <a:ea typeface="Arial Narrow"/>
                <a:cs typeface="Arial Narrow"/>
                <a:sym typeface="Arial Narrow"/>
              </a:rPr>
              <a:t>Les 5</a:t>
            </a:r>
            <a:endParaRPr b="1" i="0" sz="28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0"/>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Arial Narrow"/>
              <a:buNone/>
            </a:pPr>
            <a:r>
              <a:rPr b="1" lang="en-US" sz="3200">
                <a:solidFill>
                  <a:schemeClr val="lt1"/>
                </a:solidFill>
                <a:latin typeface="Arial Narrow"/>
                <a:ea typeface="Arial Narrow"/>
                <a:cs typeface="Arial Narrow"/>
                <a:sym typeface="Arial Narrow"/>
              </a:rPr>
              <a:t>SUS score berekenen</a:t>
            </a:r>
            <a:endParaRPr sz="3200"/>
          </a:p>
        </p:txBody>
      </p:sp>
      <p:pic>
        <p:nvPicPr>
          <p:cNvPr id="195" name="Google Shape;195;p10"/>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sp>
        <p:nvSpPr>
          <p:cNvPr id="196" name="Google Shape;196;p10"/>
          <p:cNvSpPr txBox="1"/>
          <p:nvPr/>
        </p:nvSpPr>
        <p:spPr>
          <a:xfrm>
            <a:off x="1558913" y="2306548"/>
            <a:ext cx="10515600" cy="3068701"/>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rPr lang="en-US" sz="2800">
                <a:solidFill>
                  <a:schemeClr val="dk1"/>
                </a:solidFill>
                <a:latin typeface="Calibri"/>
                <a:ea typeface="Calibri"/>
                <a:cs typeface="Calibri"/>
                <a:sym typeface="Calibri"/>
              </a:rPr>
              <a:t>1. Voor elke oneven genummerde vraag trek je 1 van de score af.</a:t>
            </a:r>
            <a:endParaRPr/>
          </a:p>
          <a:p>
            <a:pPr indent="0" lvl="0" marL="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2. Voor elke even genummerde vraag trek je de score van 5 af.</a:t>
            </a:r>
            <a:endParaRPr/>
          </a:p>
          <a:p>
            <a:pPr indent="0" lvl="0" marL="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3. Tel de nieuwe waarden bij elkaar op. Vermenigvuldig deze met 2,5.</a:t>
            </a:r>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Formule: (X1 - 1) + (5 – X2) + (X3 - 1) + (5 – X4) + (X5 - 1) + (5 – X6)</a:t>
            </a:r>
            <a:endParaRPr/>
          </a:p>
          <a:p>
            <a:pPr indent="0" lvl="0" marL="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 (X7 - 1) + (5 – X8) + (X9 - 1) + (5 – X10)</a:t>
            </a:r>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graphicFrame>
        <p:nvGraphicFramePr>
          <p:cNvPr id="197" name="Google Shape;197;p10"/>
          <p:cNvGraphicFramePr/>
          <p:nvPr/>
        </p:nvGraphicFramePr>
        <p:xfrm>
          <a:off x="1558913" y="5785761"/>
          <a:ext cx="3000000" cy="3000000"/>
        </p:xfrm>
        <a:graphic>
          <a:graphicData uri="http://schemas.openxmlformats.org/drawingml/2006/table">
            <a:tbl>
              <a:tblPr bandRow="1" firstRow="1">
                <a:noFill/>
                <a:tableStyleId>{83AB5D03-B300-4F03-8B92-62D58E2202A4}</a:tableStyleId>
              </a:tblPr>
              <a:tblGrid>
                <a:gridCol w="727500"/>
                <a:gridCol w="727500"/>
                <a:gridCol w="727500"/>
                <a:gridCol w="727500"/>
                <a:gridCol w="727500"/>
                <a:gridCol w="727500"/>
                <a:gridCol w="727500"/>
                <a:gridCol w="727500"/>
                <a:gridCol w="727500"/>
                <a:gridCol w="727500"/>
              </a:tblGrid>
              <a:tr h="410700">
                <a:tc>
                  <a:txBody>
                    <a:bodyPr/>
                    <a:lstStyle/>
                    <a:p>
                      <a:pPr indent="0" lvl="0" marL="0" marR="0" rtl="0" algn="l">
                        <a:spcBef>
                          <a:spcPts val="0"/>
                        </a:spcBef>
                        <a:spcAft>
                          <a:spcPts val="0"/>
                        </a:spcAft>
                        <a:buNone/>
                      </a:pPr>
                      <a:r>
                        <a:rPr lang="en-US" sz="1800"/>
                        <a:t>X1</a:t>
                      </a:r>
                      <a:endParaRPr sz="1800"/>
                    </a:p>
                  </a:txBody>
                  <a:tcPr marT="45725" marB="45725" marR="91450" marL="91450"/>
                </a:tc>
                <a:tc>
                  <a:txBody>
                    <a:bodyPr/>
                    <a:lstStyle/>
                    <a:p>
                      <a:pPr indent="0" lvl="0" marL="0" marR="0" rtl="0" algn="l">
                        <a:spcBef>
                          <a:spcPts val="0"/>
                        </a:spcBef>
                        <a:spcAft>
                          <a:spcPts val="0"/>
                        </a:spcAft>
                        <a:buNone/>
                      </a:pPr>
                      <a:r>
                        <a:rPr lang="en-US" sz="1800"/>
                        <a:t>X2</a:t>
                      </a:r>
                      <a:endParaRPr sz="1800"/>
                    </a:p>
                  </a:txBody>
                  <a:tcPr marT="45725" marB="45725" marR="91450" marL="91450"/>
                </a:tc>
                <a:tc>
                  <a:txBody>
                    <a:bodyPr/>
                    <a:lstStyle/>
                    <a:p>
                      <a:pPr indent="0" lvl="0" marL="0" marR="0" rtl="0" algn="l">
                        <a:spcBef>
                          <a:spcPts val="0"/>
                        </a:spcBef>
                        <a:spcAft>
                          <a:spcPts val="0"/>
                        </a:spcAft>
                        <a:buNone/>
                      </a:pPr>
                      <a:r>
                        <a:rPr lang="en-US" sz="1800"/>
                        <a:t>X3</a:t>
                      </a:r>
                      <a:endParaRPr sz="1800"/>
                    </a:p>
                  </a:txBody>
                  <a:tcPr marT="45725" marB="45725" marR="91450" marL="91450"/>
                </a:tc>
                <a:tc>
                  <a:txBody>
                    <a:bodyPr/>
                    <a:lstStyle/>
                    <a:p>
                      <a:pPr indent="0" lvl="0" marL="0" marR="0" rtl="0" algn="l">
                        <a:spcBef>
                          <a:spcPts val="0"/>
                        </a:spcBef>
                        <a:spcAft>
                          <a:spcPts val="0"/>
                        </a:spcAft>
                        <a:buNone/>
                      </a:pPr>
                      <a:r>
                        <a:rPr lang="en-US" sz="1800"/>
                        <a:t>X4</a:t>
                      </a:r>
                      <a:endParaRPr sz="1800"/>
                    </a:p>
                  </a:txBody>
                  <a:tcPr marT="45725" marB="45725" marR="91450" marL="91450"/>
                </a:tc>
                <a:tc>
                  <a:txBody>
                    <a:bodyPr/>
                    <a:lstStyle/>
                    <a:p>
                      <a:pPr indent="0" lvl="0" marL="0" marR="0" rtl="0" algn="l">
                        <a:spcBef>
                          <a:spcPts val="0"/>
                        </a:spcBef>
                        <a:spcAft>
                          <a:spcPts val="0"/>
                        </a:spcAft>
                        <a:buNone/>
                      </a:pPr>
                      <a:r>
                        <a:rPr lang="en-US" sz="1800"/>
                        <a:t>X5</a:t>
                      </a:r>
                      <a:endParaRPr sz="1800"/>
                    </a:p>
                  </a:txBody>
                  <a:tcPr marT="45725" marB="45725" marR="91450" marL="91450"/>
                </a:tc>
                <a:tc>
                  <a:txBody>
                    <a:bodyPr/>
                    <a:lstStyle/>
                    <a:p>
                      <a:pPr indent="0" lvl="0" marL="0" marR="0" rtl="0" algn="l">
                        <a:spcBef>
                          <a:spcPts val="0"/>
                        </a:spcBef>
                        <a:spcAft>
                          <a:spcPts val="0"/>
                        </a:spcAft>
                        <a:buNone/>
                      </a:pPr>
                      <a:r>
                        <a:rPr lang="en-US" sz="1800"/>
                        <a:t>X6</a:t>
                      </a:r>
                      <a:endParaRPr sz="1800"/>
                    </a:p>
                  </a:txBody>
                  <a:tcPr marT="45725" marB="45725" marR="91450" marL="91450"/>
                </a:tc>
                <a:tc>
                  <a:txBody>
                    <a:bodyPr/>
                    <a:lstStyle/>
                    <a:p>
                      <a:pPr indent="0" lvl="0" marL="0" marR="0" rtl="0" algn="l">
                        <a:spcBef>
                          <a:spcPts val="0"/>
                        </a:spcBef>
                        <a:spcAft>
                          <a:spcPts val="0"/>
                        </a:spcAft>
                        <a:buNone/>
                      </a:pPr>
                      <a:r>
                        <a:rPr lang="en-US" sz="1800"/>
                        <a:t>X7</a:t>
                      </a:r>
                      <a:endParaRPr sz="1800"/>
                    </a:p>
                  </a:txBody>
                  <a:tcPr marT="45725" marB="45725" marR="91450" marL="91450"/>
                </a:tc>
                <a:tc>
                  <a:txBody>
                    <a:bodyPr/>
                    <a:lstStyle/>
                    <a:p>
                      <a:pPr indent="0" lvl="0" marL="0" marR="0" rtl="0" algn="l">
                        <a:spcBef>
                          <a:spcPts val="0"/>
                        </a:spcBef>
                        <a:spcAft>
                          <a:spcPts val="0"/>
                        </a:spcAft>
                        <a:buNone/>
                      </a:pPr>
                      <a:r>
                        <a:rPr lang="en-US" sz="1800"/>
                        <a:t>X8</a:t>
                      </a:r>
                      <a:endParaRPr sz="1800"/>
                    </a:p>
                  </a:txBody>
                  <a:tcPr marT="45725" marB="45725" marR="91450" marL="91450"/>
                </a:tc>
                <a:tc>
                  <a:txBody>
                    <a:bodyPr/>
                    <a:lstStyle/>
                    <a:p>
                      <a:pPr indent="0" lvl="0" marL="0" marR="0" rtl="0" algn="l">
                        <a:spcBef>
                          <a:spcPts val="0"/>
                        </a:spcBef>
                        <a:spcAft>
                          <a:spcPts val="0"/>
                        </a:spcAft>
                        <a:buNone/>
                      </a:pPr>
                      <a:r>
                        <a:rPr lang="en-US" sz="1800"/>
                        <a:t>X9</a:t>
                      </a:r>
                      <a:endParaRPr sz="1800"/>
                    </a:p>
                  </a:txBody>
                  <a:tcPr marT="45725" marB="45725" marR="91450" marL="91450"/>
                </a:tc>
                <a:tc>
                  <a:txBody>
                    <a:bodyPr/>
                    <a:lstStyle/>
                    <a:p>
                      <a:pPr indent="0" lvl="0" marL="0" marR="0" rtl="0" algn="l">
                        <a:spcBef>
                          <a:spcPts val="0"/>
                        </a:spcBef>
                        <a:spcAft>
                          <a:spcPts val="0"/>
                        </a:spcAft>
                        <a:buNone/>
                      </a:pPr>
                      <a:r>
                        <a:rPr lang="en-US" sz="1800"/>
                        <a:t>X10</a:t>
                      </a:r>
                      <a:endParaRPr sz="1800"/>
                    </a:p>
                  </a:txBody>
                  <a:tcPr marT="45725" marB="45725" marR="91450" marL="91450"/>
                </a:tc>
              </a:tr>
            </a:tbl>
          </a:graphicData>
        </a:graphic>
      </p:graphicFrame>
      <p:sp>
        <p:nvSpPr>
          <p:cNvPr id="198" name="Google Shape;198;p10"/>
          <p:cNvSpPr/>
          <p:nvPr/>
        </p:nvSpPr>
        <p:spPr>
          <a:xfrm>
            <a:off x="539632" y="2684552"/>
            <a:ext cx="943081" cy="2135098"/>
          </a:xfrm>
          <a:prstGeom prst="curvedRightArrow">
            <a:avLst>
              <a:gd fmla="val 25000" name="adj1"/>
              <a:gd fmla="val 50000" name="adj2"/>
              <a:gd fmla="val 25000" name="adj3"/>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1"/>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Arial Narrow"/>
              <a:buNone/>
            </a:pPr>
            <a:r>
              <a:rPr b="1" lang="en-US" sz="3200">
                <a:solidFill>
                  <a:schemeClr val="lt1"/>
                </a:solidFill>
                <a:latin typeface="Arial Narrow"/>
                <a:ea typeface="Arial Narrow"/>
                <a:cs typeface="Arial Narrow"/>
                <a:sym typeface="Arial Narrow"/>
              </a:rPr>
              <a:t>SUS score - Voorbeeld</a:t>
            </a:r>
            <a:endParaRPr sz="3200"/>
          </a:p>
        </p:txBody>
      </p:sp>
      <p:pic>
        <p:nvPicPr>
          <p:cNvPr id="205" name="Google Shape;205;p11"/>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sp>
        <p:nvSpPr>
          <p:cNvPr id="206" name="Google Shape;206;p11"/>
          <p:cNvSpPr txBox="1"/>
          <p:nvPr/>
        </p:nvSpPr>
        <p:spPr>
          <a:xfrm>
            <a:off x="2034110" y="2140968"/>
            <a:ext cx="86719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	1            2            3            4            5           6            7           8          9            10</a:t>
            </a:r>
            <a:endParaRPr b="1" sz="1800">
              <a:solidFill>
                <a:schemeClr val="dk1"/>
              </a:solidFill>
              <a:latin typeface="Calibri"/>
              <a:ea typeface="Calibri"/>
              <a:cs typeface="Calibri"/>
              <a:sym typeface="Calibri"/>
            </a:endParaRPr>
          </a:p>
        </p:txBody>
      </p:sp>
      <p:sp>
        <p:nvSpPr>
          <p:cNvPr id="207" name="Google Shape;207;p11"/>
          <p:cNvSpPr txBox="1"/>
          <p:nvPr/>
        </p:nvSpPr>
        <p:spPr>
          <a:xfrm>
            <a:off x="584200" y="2055813"/>
            <a:ext cx="9492995" cy="4954587"/>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rPr b="1" lang="en-US" sz="2800">
                <a:solidFill>
                  <a:schemeClr val="dk1"/>
                </a:solidFill>
                <a:latin typeface="Calibri"/>
                <a:ea typeface="Calibri"/>
                <a:cs typeface="Calibri"/>
                <a:sym typeface="Calibri"/>
              </a:rPr>
              <a:t>Vraag:</a:t>
            </a:r>
            <a:endParaRPr/>
          </a:p>
          <a:p>
            <a:pPr indent="0" lvl="0" marL="0" marR="0" rtl="0" algn="l">
              <a:lnSpc>
                <a:spcPct val="90000"/>
              </a:lnSpc>
              <a:spcBef>
                <a:spcPts val="1000"/>
              </a:spcBef>
              <a:spcAft>
                <a:spcPts val="0"/>
              </a:spcAft>
              <a:buClr>
                <a:schemeClr val="dk1"/>
              </a:buClr>
              <a:buSzPts val="2800"/>
              <a:buFont typeface="Arial"/>
              <a:buNone/>
            </a:pPr>
            <a:r>
              <a:rPr b="1" lang="en-US" sz="2800">
                <a:solidFill>
                  <a:schemeClr val="dk1"/>
                </a:solidFill>
                <a:latin typeface="Calibri"/>
                <a:ea typeface="Calibri"/>
                <a:cs typeface="Calibri"/>
                <a:sym typeface="Calibri"/>
              </a:rPr>
              <a:t>Gebruiker 1:</a:t>
            </a:r>
            <a:endParaRPr/>
          </a:p>
          <a:p>
            <a:pPr indent="0" lvl="0" marL="0" marR="0" rtl="0" algn="l">
              <a:lnSpc>
                <a:spcPct val="90000"/>
              </a:lnSpc>
              <a:spcBef>
                <a:spcPts val="1000"/>
              </a:spcBef>
              <a:spcAft>
                <a:spcPts val="0"/>
              </a:spcAft>
              <a:buClr>
                <a:schemeClr val="dk1"/>
              </a:buClr>
              <a:buSzPts val="2800"/>
              <a:buFont typeface="Arial"/>
              <a:buNone/>
            </a:pPr>
            <a:r>
              <a:rPr b="1" lang="en-US" sz="2800">
                <a:solidFill>
                  <a:schemeClr val="dk1"/>
                </a:solidFill>
                <a:latin typeface="Calibri"/>
                <a:ea typeface="Calibri"/>
                <a:cs typeface="Calibri"/>
                <a:sym typeface="Calibri"/>
              </a:rPr>
              <a:t>Gebruiker 2:</a:t>
            </a:r>
            <a:endParaRPr/>
          </a:p>
          <a:p>
            <a:pPr indent="0" lvl="0" marL="0" marR="0" rtl="0" algn="l">
              <a:lnSpc>
                <a:spcPct val="90000"/>
              </a:lnSpc>
              <a:spcBef>
                <a:spcPts val="1000"/>
              </a:spcBef>
              <a:spcAft>
                <a:spcPts val="0"/>
              </a:spcAft>
              <a:buClr>
                <a:schemeClr val="dk1"/>
              </a:buClr>
              <a:buSzPts val="2800"/>
              <a:buFont typeface="Arial"/>
              <a:buNone/>
            </a:pPr>
            <a:r>
              <a:rPr b="1" lang="en-US" sz="2800">
                <a:solidFill>
                  <a:schemeClr val="dk1"/>
                </a:solidFill>
                <a:latin typeface="Calibri"/>
                <a:ea typeface="Calibri"/>
                <a:cs typeface="Calibri"/>
                <a:sym typeface="Calibri"/>
              </a:rPr>
              <a:t>Gebruiker 3:</a:t>
            </a:r>
            <a:endParaRPr/>
          </a:p>
          <a:p>
            <a:pPr indent="0" lvl="0" marL="0" marR="0" rtl="0" algn="l">
              <a:lnSpc>
                <a:spcPct val="90000"/>
              </a:lnSpc>
              <a:spcBef>
                <a:spcPts val="1000"/>
              </a:spcBef>
              <a:spcAft>
                <a:spcPts val="0"/>
              </a:spcAft>
              <a:buClr>
                <a:schemeClr val="dk1"/>
              </a:buClr>
              <a:buSzPts val="2800"/>
              <a:buFont typeface="Arial"/>
              <a:buNone/>
            </a:pPr>
            <a:r>
              <a:t/>
            </a:r>
            <a:endParaRPr b="1"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rPr b="1" lang="en-US" sz="2800">
                <a:solidFill>
                  <a:schemeClr val="dk1"/>
                </a:solidFill>
                <a:latin typeface="Calibri"/>
                <a:ea typeface="Calibri"/>
                <a:cs typeface="Calibri"/>
                <a:sym typeface="Calibri"/>
              </a:rPr>
              <a:t>Voor gebruiker 1: </a:t>
            </a:r>
            <a:endParaRPr/>
          </a:p>
          <a:p>
            <a:pPr indent="0" lvl="0" marL="0" marR="0" rtl="0" algn="l">
              <a:lnSpc>
                <a:spcPct val="90000"/>
              </a:lnSpc>
              <a:spcBef>
                <a:spcPts val="1000"/>
              </a:spcBef>
              <a:spcAft>
                <a:spcPts val="0"/>
              </a:spcAft>
              <a:buClr>
                <a:schemeClr val="dk1"/>
              </a:buClr>
              <a:buSzPts val="2800"/>
              <a:buFont typeface="Arial"/>
              <a:buNone/>
            </a:pPr>
            <a:r>
              <a:rPr i="1" lang="en-US" sz="2800">
                <a:solidFill>
                  <a:schemeClr val="dk1"/>
                </a:solidFill>
                <a:latin typeface="Calibri"/>
                <a:ea typeface="Calibri"/>
                <a:cs typeface="Calibri"/>
                <a:sym typeface="Calibri"/>
              </a:rPr>
              <a:t>Stap 1 en 2: </a:t>
            </a:r>
            <a:r>
              <a:rPr lang="en-US" sz="2800">
                <a:solidFill>
                  <a:schemeClr val="dk1"/>
                </a:solidFill>
                <a:latin typeface="Calibri"/>
                <a:ea typeface="Calibri"/>
                <a:cs typeface="Calibri"/>
                <a:sym typeface="Calibri"/>
              </a:rPr>
              <a:t>(3 - 1) + (5 – 2) + (4 - 1) + (5 – 2) + (4 - 1) + (5 – 3) + (3 - 1) + (5 – 2) + (5 - 1) + (5 – 2) = 28</a:t>
            </a:r>
            <a:endParaRPr/>
          </a:p>
          <a:p>
            <a:pPr indent="0" lvl="0" marL="0" marR="0" rtl="0" algn="l">
              <a:lnSpc>
                <a:spcPct val="90000"/>
              </a:lnSpc>
              <a:spcBef>
                <a:spcPts val="1000"/>
              </a:spcBef>
              <a:spcAft>
                <a:spcPts val="0"/>
              </a:spcAft>
              <a:buClr>
                <a:schemeClr val="dk1"/>
              </a:buClr>
              <a:buSzPts val="2800"/>
              <a:buFont typeface="Arial"/>
              <a:buNone/>
            </a:pPr>
            <a:r>
              <a:rPr i="1" lang="en-US" sz="2800">
                <a:solidFill>
                  <a:schemeClr val="dk1"/>
                </a:solidFill>
                <a:latin typeface="Calibri"/>
                <a:ea typeface="Calibri"/>
                <a:cs typeface="Calibri"/>
                <a:sym typeface="Calibri"/>
              </a:rPr>
              <a:t>Stap 3: </a:t>
            </a:r>
            <a:r>
              <a:rPr lang="en-US" sz="2800">
                <a:solidFill>
                  <a:schemeClr val="dk1"/>
                </a:solidFill>
                <a:latin typeface="Calibri"/>
                <a:ea typeface="Calibri"/>
                <a:cs typeface="Calibri"/>
                <a:sym typeface="Calibri"/>
              </a:rPr>
              <a:t>28 * 2,5 = 70</a:t>
            </a:r>
            <a:br>
              <a:rPr lang="en-US" sz="2800">
                <a:solidFill>
                  <a:schemeClr val="dk1"/>
                </a:solidFill>
                <a:latin typeface="Calibri"/>
                <a:ea typeface="Calibri"/>
                <a:cs typeface="Calibri"/>
                <a:sym typeface="Calibri"/>
              </a:rPr>
            </a:br>
            <a:endParaRPr sz="2800">
              <a:solidFill>
                <a:schemeClr val="dk1"/>
              </a:solidFill>
              <a:latin typeface="Calibri"/>
              <a:ea typeface="Calibri"/>
              <a:cs typeface="Calibri"/>
              <a:sym typeface="Calibri"/>
            </a:endParaRPr>
          </a:p>
        </p:txBody>
      </p:sp>
      <p:graphicFrame>
        <p:nvGraphicFramePr>
          <p:cNvPr id="208" name="Google Shape;208;p11"/>
          <p:cNvGraphicFramePr/>
          <p:nvPr/>
        </p:nvGraphicFramePr>
        <p:xfrm>
          <a:off x="2802315" y="2538876"/>
          <a:ext cx="3000000" cy="3000000"/>
        </p:xfrm>
        <a:graphic>
          <a:graphicData uri="http://schemas.openxmlformats.org/drawingml/2006/table">
            <a:tbl>
              <a:tblPr bandRow="1" firstRow="1">
                <a:noFill/>
                <a:tableStyleId>{83AB5D03-B300-4F03-8B92-62D58E2202A4}</a:tableStyleId>
              </a:tblPr>
              <a:tblGrid>
                <a:gridCol w="727500"/>
                <a:gridCol w="727500"/>
                <a:gridCol w="727500"/>
                <a:gridCol w="727500"/>
                <a:gridCol w="727500"/>
                <a:gridCol w="727500"/>
                <a:gridCol w="727500"/>
                <a:gridCol w="727500"/>
                <a:gridCol w="727500"/>
                <a:gridCol w="727500"/>
              </a:tblGrid>
              <a:tr h="410700">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5</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r>
            </a:tbl>
          </a:graphicData>
        </a:graphic>
      </p:graphicFrame>
      <p:graphicFrame>
        <p:nvGraphicFramePr>
          <p:cNvPr id="209" name="Google Shape;209;p11"/>
          <p:cNvGraphicFramePr/>
          <p:nvPr/>
        </p:nvGraphicFramePr>
        <p:xfrm>
          <a:off x="2802315" y="3066334"/>
          <a:ext cx="3000000" cy="3000000"/>
        </p:xfrm>
        <a:graphic>
          <a:graphicData uri="http://schemas.openxmlformats.org/drawingml/2006/table">
            <a:tbl>
              <a:tblPr bandRow="1" firstRow="1">
                <a:noFill/>
                <a:tableStyleId>{83AB5D03-B300-4F03-8B92-62D58E2202A4}</a:tableStyleId>
              </a:tblPr>
              <a:tblGrid>
                <a:gridCol w="727500"/>
                <a:gridCol w="727500"/>
                <a:gridCol w="727500"/>
                <a:gridCol w="727500"/>
                <a:gridCol w="727500"/>
                <a:gridCol w="727500"/>
                <a:gridCol w="727500"/>
                <a:gridCol w="727500"/>
                <a:gridCol w="727500"/>
                <a:gridCol w="727500"/>
              </a:tblGrid>
              <a:tr h="410700">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r>
            </a:tbl>
          </a:graphicData>
        </a:graphic>
      </p:graphicFrame>
      <p:graphicFrame>
        <p:nvGraphicFramePr>
          <p:cNvPr id="210" name="Google Shape;210;p11"/>
          <p:cNvGraphicFramePr/>
          <p:nvPr/>
        </p:nvGraphicFramePr>
        <p:xfrm>
          <a:off x="2802315" y="3616206"/>
          <a:ext cx="3000000" cy="3000000"/>
        </p:xfrm>
        <a:graphic>
          <a:graphicData uri="http://schemas.openxmlformats.org/drawingml/2006/table">
            <a:tbl>
              <a:tblPr bandRow="1" firstRow="1">
                <a:noFill/>
                <a:tableStyleId>{83AB5D03-B300-4F03-8B92-62D58E2202A4}</a:tableStyleId>
              </a:tblPr>
              <a:tblGrid>
                <a:gridCol w="727500"/>
                <a:gridCol w="727500"/>
                <a:gridCol w="727500"/>
                <a:gridCol w="727500"/>
                <a:gridCol w="727500"/>
                <a:gridCol w="727500"/>
                <a:gridCol w="727500"/>
                <a:gridCol w="727500"/>
                <a:gridCol w="727500"/>
                <a:gridCol w="727500"/>
              </a:tblGrid>
              <a:tr h="410700">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5</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2"/>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Arial Narrow"/>
              <a:buNone/>
            </a:pPr>
            <a:r>
              <a:rPr b="1" lang="en-US" sz="3200">
                <a:solidFill>
                  <a:schemeClr val="lt1"/>
                </a:solidFill>
                <a:latin typeface="Arial Narrow"/>
                <a:ea typeface="Arial Narrow"/>
                <a:cs typeface="Arial Narrow"/>
                <a:sym typeface="Arial Narrow"/>
              </a:rPr>
              <a:t>SUS score - Voorbeeld</a:t>
            </a:r>
            <a:endParaRPr sz="3200"/>
          </a:p>
        </p:txBody>
      </p:sp>
      <p:pic>
        <p:nvPicPr>
          <p:cNvPr id="217" name="Google Shape;217;p12"/>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sp>
        <p:nvSpPr>
          <p:cNvPr id="218" name="Google Shape;218;p12"/>
          <p:cNvSpPr txBox="1"/>
          <p:nvPr/>
        </p:nvSpPr>
        <p:spPr>
          <a:xfrm>
            <a:off x="2034110" y="2140968"/>
            <a:ext cx="86719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	1            2            3            4            5           6            7           8          9            10</a:t>
            </a:r>
            <a:endParaRPr b="1" sz="1800">
              <a:solidFill>
                <a:schemeClr val="dk1"/>
              </a:solidFill>
              <a:latin typeface="Calibri"/>
              <a:ea typeface="Calibri"/>
              <a:cs typeface="Calibri"/>
              <a:sym typeface="Calibri"/>
            </a:endParaRPr>
          </a:p>
        </p:txBody>
      </p:sp>
      <p:sp>
        <p:nvSpPr>
          <p:cNvPr id="219" name="Google Shape;219;p12"/>
          <p:cNvSpPr txBox="1"/>
          <p:nvPr/>
        </p:nvSpPr>
        <p:spPr>
          <a:xfrm>
            <a:off x="584200" y="2055813"/>
            <a:ext cx="9492995" cy="4954587"/>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rPr b="1" lang="en-US" sz="2800">
                <a:solidFill>
                  <a:schemeClr val="dk1"/>
                </a:solidFill>
                <a:latin typeface="Calibri"/>
                <a:ea typeface="Calibri"/>
                <a:cs typeface="Calibri"/>
                <a:sym typeface="Calibri"/>
              </a:rPr>
              <a:t>Vraag:</a:t>
            </a:r>
            <a:endParaRPr/>
          </a:p>
          <a:p>
            <a:pPr indent="0" lvl="0" marL="0" marR="0" rtl="0" algn="l">
              <a:lnSpc>
                <a:spcPct val="90000"/>
              </a:lnSpc>
              <a:spcBef>
                <a:spcPts val="1000"/>
              </a:spcBef>
              <a:spcAft>
                <a:spcPts val="0"/>
              </a:spcAft>
              <a:buClr>
                <a:schemeClr val="dk1"/>
              </a:buClr>
              <a:buSzPts val="2800"/>
              <a:buFont typeface="Arial"/>
              <a:buNone/>
            </a:pPr>
            <a:r>
              <a:rPr b="1" lang="en-US" sz="2800">
                <a:solidFill>
                  <a:schemeClr val="dk1"/>
                </a:solidFill>
                <a:latin typeface="Calibri"/>
                <a:ea typeface="Calibri"/>
                <a:cs typeface="Calibri"/>
                <a:sym typeface="Calibri"/>
              </a:rPr>
              <a:t>Gebruiker 1:</a:t>
            </a:r>
            <a:endParaRPr/>
          </a:p>
          <a:p>
            <a:pPr indent="0" lvl="0" marL="0" marR="0" rtl="0" algn="l">
              <a:lnSpc>
                <a:spcPct val="90000"/>
              </a:lnSpc>
              <a:spcBef>
                <a:spcPts val="1000"/>
              </a:spcBef>
              <a:spcAft>
                <a:spcPts val="0"/>
              </a:spcAft>
              <a:buClr>
                <a:schemeClr val="dk1"/>
              </a:buClr>
              <a:buSzPts val="2800"/>
              <a:buFont typeface="Arial"/>
              <a:buNone/>
            </a:pPr>
            <a:r>
              <a:rPr b="1" lang="en-US" sz="2800">
                <a:solidFill>
                  <a:schemeClr val="dk1"/>
                </a:solidFill>
                <a:latin typeface="Calibri"/>
                <a:ea typeface="Calibri"/>
                <a:cs typeface="Calibri"/>
                <a:sym typeface="Calibri"/>
              </a:rPr>
              <a:t>Gebruiker 2:</a:t>
            </a:r>
            <a:endParaRPr/>
          </a:p>
          <a:p>
            <a:pPr indent="0" lvl="0" marL="0" marR="0" rtl="0" algn="l">
              <a:lnSpc>
                <a:spcPct val="90000"/>
              </a:lnSpc>
              <a:spcBef>
                <a:spcPts val="1000"/>
              </a:spcBef>
              <a:spcAft>
                <a:spcPts val="0"/>
              </a:spcAft>
              <a:buClr>
                <a:schemeClr val="dk1"/>
              </a:buClr>
              <a:buSzPts val="2800"/>
              <a:buFont typeface="Arial"/>
              <a:buNone/>
            </a:pPr>
            <a:r>
              <a:rPr b="1" lang="en-US" sz="2800">
                <a:solidFill>
                  <a:schemeClr val="dk1"/>
                </a:solidFill>
                <a:latin typeface="Calibri"/>
                <a:ea typeface="Calibri"/>
                <a:cs typeface="Calibri"/>
                <a:sym typeface="Calibri"/>
              </a:rPr>
              <a:t>Gebruiker 3:</a:t>
            </a:r>
            <a:endParaRPr/>
          </a:p>
          <a:p>
            <a:pPr indent="0" lvl="0" marL="0" marR="0" rtl="0" algn="l">
              <a:lnSpc>
                <a:spcPct val="90000"/>
              </a:lnSpc>
              <a:spcBef>
                <a:spcPts val="1000"/>
              </a:spcBef>
              <a:spcAft>
                <a:spcPts val="0"/>
              </a:spcAft>
              <a:buClr>
                <a:schemeClr val="dk1"/>
              </a:buClr>
              <a:buSzPts val="2800"/>
              <a:buFont typeface="Arial"/>
              <a:buNone/>
            </a:pPr>
            <a:r>
              <a:t/>
            </a:r>
            <a:endParaRPr b="1"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Herhaal alle stappen voor alle gebruikers en bereken de gemiddelde SUS score:</a:t>
            </a:r>
            <a:endParaRPr/>
          </a:p>
          <a:p>
            <a:pPr indent="0" lvl="0" marL="0" marR="0" rtl="0" algn="l">
              <a:lnSpc>
                <a:spcPct val="90000"/>
              </a:lnSpc>
              <a:spcBef>
                <a:spcPts val="1000"/>
              </a:spcBef>
              <a:spcAft>
                <a:spcPts val="0"/>
              </a:spcAft>
              <a:buClr>
                <a:schemeClr val="dk1"/>
              </a:buClr>
              <a:buSzPts val="2800"/>
              <a:buFont typeface="Arial"/>
              <a:buNone/>
            </a:pPr>
            <a:r>
              <a:rPr b="1" lang="en-US" sz="2800">
                <a:solidFill>
                  <a:schemeClr val="dk1"/>
                </a:solidFill>
                <a:latin typeface="Calibri"/>
                <a:ea typeface="Calibri"/>
                <a:cs typeface="Calibri"/>
                <a:sym typeface="Calibri"/>
              </a:rPr>
              <a:t>(70 + 72,5 + 85 ) / 3 = 75,8</a:t>
            </a:r>
            <a:br>
              <a:rPr lang="en-US" sz="2800">
                <a:solidFill>
                  <a:schemeClr val="dk1"/>
                </a:solidFill>
                <a:latin typeface="Calibri"/>
                <a:ea typeface="Calibri"/>
                <a:cs typeface="Calibri"/>
                <a:sym typeface="Calibri"/>
              </a:rPr>
            </a:br>
            <a:endParaRPr sz="2800">
              <a:solidFill>
                <a:schemeClr val="dk1"/>
              </a:solidFill>
              <a:latin typeface="Calibri"/>
              <a:ea typeface="Calibri"/>
              <a:cs typeface="Calibri"/>
              <a:sym typeface="Calibri"/>
            </a:endParaRPr>
          </a:p>
        </p:txBody>
      </p:sp>
      <p:graphicFrame>
        <p:nvGraphicFramePr>
          <p:cNvPr id="220" name="Google Shape;220;p12"/>
          <p:cNvGraphicFramePr/>
          <p:nvPr/>
        </p:nvGraphicFramePr>
        <p:xfrm>
          <a:off x="2802315" y="2538876"/>
          <a:ext cx="3000000" cy="3000000"/>
        </p:xfrm>
        <a:graphic>
          <a:graphicData uri="http://schemas.openxmlformats.org/drawingml/2006/table">
            <a:tbl>
              <a:tblPr bandRow="1" firstRow="1">
                <a:noFill/>
                <a:tableStyleId>{83AB5D03-B300-4F03-8B92-62D58E2202A4}</a:tableStyleId>
              </a:tblPr>
              <a:tblGrid>
                <a:gridCol w="727500"/>
                <a:gridCol w="727500"/>
                <a:gridCol w="727500"/>
                <a:gridCol w="727500"/>
                <a:gridCol w="727500"/>
                <a:gridCol w="727500"/>
                <a:gridCol w="727500"/>
                <a:gridCol w="727500"/>
                <a:gridCol w="727500"/>
                <a:gridCol w="727500"/>
              </a:tblGrid>
              <a:tr h="410700">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5</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r>
            </a:tbl>
          </a:graphicData>
        </a:graphic>
      </p:graphicFrame>
      <p:graphicFrame>
        <p:nvGraphicFramePr>
          <p:cNvPr id="221" name="Google Shape;221;p12"/>
          <p:cNvGraphicFramePr/>
          <p:nvPr/>
        </p:nvGraphicFramePr>
        <p:xfrm>
          <a:off x="2802315" y="3066334"/>
          <a:ext cx="3000000" cy="3000000"/>
        </p:xfrm>
        <a:graphic>
          <a:graphicData uri="http://schemas.openxmlformats.org/drawingml/2006/table">
            <a:tbl>
              <a:tblPr bandRow="1" firstRow="1">
                <a:noFill/>
                <a:tableStyleId>{83AB5D03-B300-4F03-8B92-62D58E2202A4}</a:tableStyleId>
              </a:tblPr>
              <a:tblGrid>
                <a:gridCol w="727500"/>
                <a:gridCol w="727500"/>
                <a:gridCol w="727500"/>
                <a:gridCol w="727500"/>
                <a:gridCol w="727500"/>
                <a:gridCol w="727500"/>
                <a:gridCol w="727500"/>
                <a:gridCol w="727500"/>
                <a:gridCol w="727500"/>
                <a:gridCol w="727500"/>
              </a:tblGrid>
              <a:tr h="410700">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r>
            </a:tbl>
          </a:graphicData>
        </a:graphic>
      </p:graphicFrame>
      <p:graphicFrame>
        <p:nvGraphicFramePr>
          <p:cNvPr id="222" name="Google Shape;222;p12"/>
          <p:cNvGraphicFramePr/>
          <p:nvPr/>
        </p:nvGraphicFramePr>
        <p:xfrm>
          <a:off x="2802315" y="3616206"/>
          <a:ext cx="3000000" cy="3000000"/>
        </p:xfrm>
        <a:graphic>
          <a:graphicData uri="http://schemas.openxmlformats.org/drawingml/2006/table">
            <a:tbl>
              <a:tblPr bandRow="1" firstRow="1">
                <a:noFill/>
                <a:tableStyleId>{83AB5D03-B300-4F03-8B92-62D58E2202A4}</a:tableStyleId>
              </a:tblPr>
              <a:tblGrid>
                <a:gridCol w="727500"/>
                <a:gridCol w="727500"/>
                <a:gridCol w="727500"/>
                <a:gridCol w="727500"/>
                <a:gridCol w="727500"/>
                <a:gridCol w="727500"/>
                <a:gridCol w="727500"/>
                <a:gridCol w="727500"/>
                <a:gridCol w="727500"/>
                <a:gridCol w="727500"/>
              </a:tblGrid>
              <a:tr h="410700">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5</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3"/>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Arial Narrow"/>
              <a:buNone/>
            </a:pPr>
            <a:r>
              <a:rPr b="1" lang="en-US" sz="3200">
                <a:solidFill>
                  <a:schemeClr val="lt1"/>
                </a:solidFill>
                <a:latin typeface="Arial Narrow"/>
                <a:ea typeface="Arial Narrow"/>
                <a:cs typeface="Arial Narrow"/>
                <a:sym typeface="Arial Narrow"/>
              </a:rPr>
              <a:t>SUS score - betekenis</a:t>
            </a:r>
            <a:endParaRPr sz="3200"/>
          </a:p>
        </p:txBody>
      </p:sp>
      <p:pic>
        <p:nvPicPr>
          <p:cNvPr id="229" name="Google Shape;229;p13"/>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sp>
        <p:nvSpPr>
          <p:cNvPr id="230" name="Google Shape;230;p13"/>
          <p:cNvSpPr txBox="1"/>
          <p:nvPr/>
        </p:nvSpPr>
        <p:spPr>
          <a:xfrm>
            <a:off x="838200" y="3606799"/>
            <a:ext cx="10515600" cy="2570163"/>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t/>
            </a:r>
            <a:endParaRPr b="1" sz="2800">
              <a:solidFill>
                <a:schemeClr val="dk1"/>
              </a:solidFill>
              <a:latin typeface="Calibri"/>
              <a:ea typeface="Calibri"/>
              <a:cs typeface="Calibri"/>
              <a:sym typeface="Calibri"/>
            </a:endParaRPr>
          </a:p>
        </p:txBody>
      </p:sp>
      <p:sp>
        <p:nvSpPr>
          <p:cNvPr id="231" name="Google Shape;231;p13"/>
          <p:cNvSpPr txBox="1"/>
          <p:nvPr>
            <p:ph idx="1" type="body"/>
          </p:nvPr>
        </p:nvSpPr>
        <p:spPr>
          <a:xfrm>
            <a:off x="838200" y="4466498"/>
            <a:ext cx="10515600" cy="809716"/>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800"/>
              <a:buNone/>
            </a:pPr>
            <a:r>
              <a:rPr lang="en-US"/>
              <a:t>&lt;60 is onvoldoende, 60-70 voldoende, 70-80 goed, 80-90 zeer goed en &gt;90 uitmuntend. </a:t>
            </a:r>
            <a:endParaRPr/>
          </a:p>
        </p:txBody>
      </p:sp>
      <p:sp>
        <p:nvSpPr>
          <p:cNvPr id="232" name="Google Shape;232;p13"/>
          <p:cNvSpPr txBox="1"/>
          <p:nvPr/>
        </p:nvSpPr>
        <p:spPr>
          <a:xfrm>
            <a:off x="685800" y="3892015"/>
            <a:ext cx="111442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0	1 0               20                30                40                50               60                70               80                90              100</a:t>
            </a:r>
            <a:endParaRPr b="1" sz="1800">
              <a:solidFill>
                <a:schemeClr val="dk1"/>
              </a:solidFill>
              <a:latin typeface="Calibri"/>
              <a:ea typeface="Calibri"/>
              <a:cs typeface="Calibri"/>
              <a:sym typeface="Calibri"/>
            </a:endParaRPr>
          </a:p>
        </p:txBody>
      </p:sp>
      <p:graphicFrame>
        <p:nvGraphicFramePr>
          <p:cNvPr id="233" name="Google Shape;233;p13"/>
          <p:cNvGraphicFramePr/>
          <p:nvPr/>
        </p:nvGraphicFramePr>
        <p:xfrm>
          <a:off x="838200" y="3066334"/>
          <a:ext cx="3000000" cy="3000000"/>
        </p:xfrm>
        <a:graphic>
          <a:graphicData uri="http://schemas.openxmlformats.org/drawingml/2006/table">
            <a:tbl>
              <a:tblPr bandRow="1" firstRow="1">
                <a:noFill/>
                <a:tableStyleId>{83AB5D03-B300-4F03-8B92-62D58E2202A4}</a:tableStyleId>
              </a:tblPr>
              <a:tblGrid>
                <a:gridCol w="1051550"/>
                <a:gridCol w="1051550"/>
                <a:gridCol w="1051550"/>
                <a:gridCol w="1051550"/>
                <a:gridCol w="1051550"/>
                <a:gridCol w="1051550"/>
                <a:gridCol w="1051550"/>
                <a:gridCol w="1051550"/>
                <a:gridCol w="1051550"/>
                <a:gridCol w="1051550"/>
              </a:tblGrid>
              <a:tr h="705575">
                <a:tc>
                  <a:txBody>
                    <a:bodyPr/>
                    <a:lstStyle/>
                    <a:p>
                      <a:pPr indent="0" lvl="0" marL="0" marR="0" rtl="0" algn="l">
                        <a:spcBef>
                          <a:spcPts val="0"/>
                        </a:spcBef>
                        <a:spcAft>
                          <a:spcPts val="0"/>
                        </a:spcAft>
                        <a:buNone/>
                      </a:pPr>
                      <a:r>
                        <a:rPr lang="en-US" sz="1800"/>
                        <a:t> </a:t>
                      </a:r>
                      <a:endParaRPr sz="1800"/>
                    </a:p>
                  </a:txBody>
                  <a:tcPr marT="45725" marB="45725" marR="91450" marL="91450">
                    <a:solidFill>
                      <a:srgbClr val="C00000"/>
                    </a:solidFill>
                  </a:tcPr>
                </a:tc>
                <a:tc>
                  <a:txBody>
                    <a:bodyPr/>
                    <a:lstStyle/>
                    <a:p>
                      <a:pPr indent="0" lvl="0" marL="0" marR="0" rtl="0" algn="l">
                        <a:spcBef>
                          <a:spcPts val="0"/>
                        </a:spcBef>
                        <a:spcAft>
                          <a:spcPts val="0"/>
                        </a:spcAft>
                        <a:buNone/>
                      </a:pPr>
                      <a:r>
                        <a:t/>
                      </a:r>
                      <a:endParaRPr sz="1800"/>
                    </a:p>
                  </a:txBody>
                  <a:tcPr marT="45725" marB="45725" marR="91450" marL="91450">
                    <a:solidFill>
                      <a:srgbClr val="C00000"/>
                    </a:solidFill>
                  </a:tcPr>
                </a:tc>
                <a:tc>
                  <a:txBody>
                    <a:bodyPr/>
                    <a:lstStyle/>
                    <a:p>
                      <a:pPr indent="0" lvl="0" marL="0" marR="0" rtl="0" algn="l">
                        <a:spcBef>
                          <a:spcPts val="0"/>
                        </a:spcBef>
                        <a:spcAft>
                          <a:spcPts val="0"/>
                        </a:spcAft>
                        <a:buNone/>
                      </a:pPr>
                      <a:r>
                        <a:t/>
                      </a:r>
                      <a:endParaRPr sz="1800"/>
                    </a:p>
                  </a:txBody>
                  <a:tcPr marT="45725" marB="45725" marR="91450" marL="91450">
                    <a:solidFill>
                      <a:srgbClr val="C00000"/>
                    </a:solidFill>
                  </a:tcPr>
                </a:tc>
                <a:tc>
                  <a:txBody>
                    <a:bodyPr/>
                    <a:lstStyle/>
                    <a:p>
                      <a:pPr indent="0" lvl="0" marL="0" marR="0" rtl="0" algn="l">
                        <a:spcBef>
                          <a:spcPts val="0"/>
                        </a:spcBef>
                        <a:spcAft>
                          <a:spcPts val="0"/>
                        </a:spcAft>
                        <a:buNone/>
                      </a:pPr>
                      <a:r>
                        <a:t/>
                      </a:r>
                      <a:endParaRPr sz="1800"/>
                    </a:p>
                  </a:txBody>
                  <a:tcPr marT="45725" marB="45725" marR="91450" marL="91450">
                    <a:solidFill>
                      <a:srgbClr val="C00000"/>
                    </a:solidFill>
                  </a:tcPr>
                </a:tc>
                <a:tc>
                  <a:txBody>
                    <a:bodyPr/>
                    <a:lstStyle/>
                    <a:p>
                      <a:pPr indent="0" lvl="0" marL="0" marR="0" rtl="0" algn="l">
                        <a:spcBef>
                          <a:spcPts val="0"/>
                        </a:spcBef>
                        <a:spcAft>
                          <a:spcPts val="0"/>
                        </a:spcAft>
                        <a:buNone/>
                      </a:pPr>
                      <a:r>
                        <a:t/>
                      </a:r>
                      <a:endParaRPr sz="1800"/>
                    </a:p>
                  </a:txBody>
                  <a:tcPr marT="45725" marB="45725" marR="91450" marL="91450">
                    <a:solidFill>
                      <a:srgbClr val="C00000"/>
                    </a:solidFill>
                  </a:tcPr>
                </a:tc>
                <a:tc>
                  <a:txBody>
                    <a:bodyPr/>
                    <a:lstStyle/>
                    <a:p>
                      <a:pPr indent="0" lvl="0" marL="0" marR="0" rtl="0" algn="l">
                        <a:spcBef>
                          <a:spcPts val="0"/>
                        </a:spcBef>
                        <a:spcAft>
                          <a:spcPts val="0"/>
                        </a:spcAft>
                        <a:buNone/>
                      </a:pPr>
                      <a:r>
                        <a:t/>
                      </a:r>
                      <a:endParaRPr sz="1800"/>
                    </a:p>
                  </a:txBody>
                  <a:tcPr marT="45725" marB="45725" marR="91450" marL="91450">
                    <a:solidFill>
                      <a:srgbClr val="C4E0B2"/>
                    </a:solidFill>
                  </a:tcPr>
                </a:tc>
                <a:tc>
                  <a:txBody>
                    <a:bodyPr/>
                    <a:lstStyle/>
                    <a:p>
                      <a:pPr indent="0" lvl="0" marL="0" marR="0" rtl="0" algn="l">
                        <a:spcBef>
                          <a:spcPts val="0"/>
                        </a:spcBef>
                        <a:spcAft>
                          <a:spcPts val="0"/>
                        </a:spcAft>
                        <a:buNone/>
                      </a:pPr>
                      <a:r>
                        <a:t/>
                      </a:r>
                      <a:endParaRPr sz="1800"/>
                    </a:p>
                  </a:txBody>
                  <a:tcPr marT="45725" marB="45725" marR="91450" marL="91450">
                    <a:solidFill>
                      <a:srgbClr val="C4E0B2"/>
                    </a:solidFill>
                  </a:tcPr>
                </a:tc>
                <a:tc>
                  <a:txBody>
                    <a:bodyPr/>
                    <a:lstStyle/>
                    <a:p>
                      <a:pPr indent="0" lvl="0" marL="0" marR="0" rtl="0" algn="l">
                        <a:spcBef>
                          <a:spcPts val="0"/>
                        </a:spcBef>
                        <a:spcAft>
                          <a:spcPts val="0"/>
                        </a:spcAft>
                        <a:buNone/>
                      </a:pPr>
                      <a:r>
                        <a:t/>
                      </a:r>
                      <a:endParaRPr sz="1800"/>
                    </a:p>
                  </a:txBody>
                  <a:tcPr marT="45725" marB="45725" marR="91450" marL="91450">
                    <a:solidFill>
                      <a:srgbClr val="A8D08C"/>
                    </a:solidFill>
                  </a:tcPr>
                </a:tc>
                <a:tc>
                  <a:txBody>
                    <a:bodyPr/>
                    <a:lstStyle/>
                    <a:p>
                      <a:pPr indent="0" lvl="0" marL="0" marR="0" rtl="0" algn="l">
                        <a:spcBef>
                          <a:spcPts val="0"/>
                        </a:spcBef>
                        <a:spcAft>
                          <a:spcPts val="0"/>
                        </a:spcAft>
                        <a:buNone/>
                      </a:pPr>
                      <a:r>
                        <a:t/>
                      </a:r>
                      <a:endParaRPr sz="1800"/>
                    </a:p>
                  </a:txBody>
                  <a:tcPr marT="45725" marB="45725" marR="91450" marL="91450">
                    <a:solidFill>
                      <a:srgbClr val="A8D08C"/>
                    </a:solidFill>
                  </a:tcPr>
                </a:tc>
                <a:tc>
                  <a:txBody>
                    <a:bodyPr/>
                    <a:lstStyle/>
                    <a:p>
                      <a:pPr indent="0" lvl="0" marL="0" marR="0" rtl="0" algn="l">
                        <a:spcBef>
                          <a:spcPts val="0"/>
                        </a:spcBef>
                        <a:spcAft>
                          <a:spcPts val="0"/>
                        </a:spcAft>
                        <a:buNone/>
                      </a:pPr>
                      <a:r>
                        <a:t/>
                      </a:r>
                      <a:endParaRPr sz="1800"/>
                    </a:p>
                  </a:txBody>
                  <a:tcPr marT="45725" marB="45725" marR="91450" marL="91450">
                    <a:solidFill>
                      <a:srgbClr val="00B050"/>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p:nvPr/>
        </p:nvSpPr>
        <p:spPr>
          <a:xfrm>
            <a:off x="8235933" y="2303685"/>
            <a:ext cx="2038223" cy="1956347"/>
          </a:xfrm>
          <a:prstGeom prst="ellipse">
            <a:avLst/>
          </a:prstGeom>
          <a:solidFill>
            <a:srgbClr val="D5DBE5"/>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 name="Google Shape;102;p2"/>
          <p:cNvSpPr/>
          <p:nvPr/>
        </p:nvSpPr>
        <p:spPr>
          <a:xfrm>
            <a:off x="5936838" y="2250727"/>
            <a:ext cx="2038223" cy="1956347"/>
          </a:xfrm>
          <a:prstGeom prst="ellipse">
            <a:avLst/>
          </a:prstGeom>
          <a:solidFill>
            <a:srgbClr val="D5DBE5"/>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 name="Google Shape;103;p2"/>
          <p:cNvSpPr/>
          <p:nvPr/>
        </p:nvSpPr>
        <p:spPr>
          <a:xfrm>
            <a:off x="3660410" y="2250727"/>
            <a:ext cx="2038223" cy="1956347"/>
          </a:xfrm>
          <a:prstGeom prst="ellipse">
            <a:avLst/>
          </a:prstGeom>
          <a:solidFill>
            <a:srgbClr val="D5DBE5"/>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 name="Google Shape;104;p2"/>
          <p:cNvSpPr/>
          <p:nvPr/>
        </p:nvSpPr>
        <p:spPr>
          <a:xfrm>
            <a:off x="1379621" y="2229853"/>
            <a:ext cx="2038223" cy="1956347"/>
          </a:xfrm>
          <a:prstGeom prst="ellipse">
            <a:avLst/>
          </a:prstGeom>
          <a:solidFill>
            <a:srgbClr val="D5DBE5"/>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5" name="Google Shape;105;p2"/>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Arial Narrow"/>
              <a:buNone/>
            </a:pPr>
            <a:r>
              <a:rPr b="1" lang="en-US" sz="3200">
                <a:solidFill>
                  <a:schemeClr val="lt1"/>
                </a:solidFill>
                <a:latin typeface="Arial Narrow"/>
                <a:ea typeface="Arial Narrow"/>
                <a:cs typeface="Arial Narrow"/>
                <a:sym typeface="Arial Narrow"/>
              </a:rPr>
              <a:t>Testen</a:t>
            </a:r>
            <a:endParaRPr sz="3200"/>
          </a:p>
        </p:txBody>
      </p:sp>
      <p:pic>
        <p:nvPicPr>
          <p:cNvPr id="106" name="Google Shape;106;p2"/>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pic>
        <p:nvPicPr>
          <p:cNvPr descr="Marketing" id="107" name="Google Shape;107;p2"/>
          <p:cNvPicPr preferRelativeResize="0"/>
          <p:nvPr>
            <p:ph idx="1" type="body"/>
          </p:nvPr>
        </p:nvPicPr>
        <p:blipFill rotWithShape="1">
          <a:blip r:embed="rId4">
            <a:alphaModFix/>
          </a:blip>
          <a:srcRect b="0" l="0" r="0" t="0"/>
          <a:stretch/>
        </p:blipFill>
        <p:spPr>
          <a:xfrm>
            <a:off x="8922285" y="2824658"/>
            <a:ext cx="914400" cy="914400"/>
          </a:xfrm>
          <a:prstGeom prst="rect">
            <a:avLst/>
          </a:prstGeom>
          <a:noFill/>
          <a:ln>
            <a:noFill/>
          </a:ln>
        </p:spPr>
      </p:pic>
      <p:pic>
        <p:nvPicPr>
          <p:cNvPr descr="Doos" id="108" name="Google Shape;108;p2"/>
          <p:cNvPicPr preferRelativeResize="0"/>
          <p:nvPr/>
        </p:nvPicPr>
        <p:blipFill rotWithShape="1">
          <a:blip r:embed="rId5">
            <a:alphaModFix/>
          </a:blip>
          <a:srcRect b="0" l="0" r="0" t="0"/>
          <a:stretch/>
        </p:blipFill>
        <p:spPr>
          <a:xfrm>
            <a:off x="1913550" y="2750826"/>
            <a:ext cx="914400" cy="914400"/>
          </a:xfrm>
          <a:prstGeom prst="rect">
            <a:avLst/>
          </a:prstGeom>
          <a:noFill/>
          <a:ln>
            <a:noFill/>
          </a:ln>
        </p:spPr>
      </p:pic>
      <p:pic>
        <p:nvPicPr>
          <p:cNvPr descr="Controlelijst" id="109" name="Google Shape;109;p2"/>
          <p:cNvPicPr preferRelativeResize="0"/>
          <p:nvPr/>
        </p:nvPicPr>
        <p:blipFill rotWithShape="1">
          <a:blip r:embed="rId6">
            <a:alphaModFix/>
          </a:blip>
          <a:srcRect b="0" l="0" r="0" t="0"/>
          <a:stretch/>
        </p:blipFill>
        <p:spPr>
          <a:xfrm>
            <a:off x="4200976" y="2824658"/>
            <a:ext cx="914400" cy="914400"/>
          </a:xfrm>
          <a:prstGeom prst="rect">
            <a:avLst/>
          </a:prstGeom>
          <a:noFill/>
          <a:ln>
            <a:noFill/>
          </a:ln>
        </p:spPr>
      </p:pic>
      <p:pic>
        <p:nvPicPr>
          <p:cNvPr descr="Maandkalender" id="110" name="Google Shape;110;p2"/>
          <p:cNvPicPr preferRelativeResize="0"/>
          <p:nvPr/>
        </p:nvPicPr>
        <p:blipFill rotWithShape="1">
          <a:blip r:embed="rId7">
            <a:alphaModFix/>
          </a:blip>
          <a:srcRect b="0" l="0" r="0" t="0"/>
          <a:stretch/>
        </p:blipFill>
        <p:spPr>
          <a:xfrm>
            <a:off x="6498749" y="2750826"/>
            <a:ext cx="914400" cy="914400"/>
          </a:xfrm>
          <a:prstGeom prst="rect">
            <a:avLst/>
          </a:prstGeom>
          <a:noFill/>
          <a:ln>
            <a:noFill/>
          </a:ln>
        </p:spPr>
      </p:pic>
      <p:sp>
        <p:nvSpPr>
          <p:cNvPr id="111" name="Google Shape;111;p2"/>
          <p:cNvSpPr txBox="1"/>
          <p:nvPr/>
        </p:nvSpPr>
        <p:spPr>
          <a:xfrm>
            <a:off x="1286178" y="4476340"/>
            <a:ext cx="237423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Het testobject</a:t>
            </a:r>
            <a:endParaRPr b="1" sz="2400">
              <a:solidFill>
                <a:schemeClr val="dk1"/>
              </a:solidFill>
              <a:latin typeface="Calibri"/>
              <a:ea typeface="Calibri"/>
              <a:cs typeface="Calibri"/>
              <a:sym typeface="Calibri"/>
            </a:endParaRPr>
          </a:p>
        </p:txBody>
      </p:sp>
      <p:sp>
        <p:nvSpPr>
          <p:cNvPr id="112" name="Google Shape;112;p2"/>
          <p:cNvSpPr txBox="1"/>
          <p:nvPr/>
        </p:nvSpPr>
        <p:spPr>
          <a:xfrm>
            <a:off x="3721768" y="4484946"/>
            <a:ext cx="237423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De testbasis</a:t>
            </a:r>
            <a:endParaRPr b="1" sz="2400">
              <a:solidFill>
                <a:schemeClr val="dk1"/>
              </a:solidFill>
              <a:latin typeface="Calibri"/>
              <a:ea typeface="Calibri"/>
              <a:cs typeface="Calibri"/>
              <a:sym typeface="Calibri"/>
            </a:endParaRPr>
          </a:p>
        </p:txBody>
      </p:sp>
      <p:sp>
        <p:nvSpPr>
          <p:cNvPr id="113" name="Google Shape;113;p2"/>
          <p:cNvSpPr txBox="1"/>
          <p:nvPr/>
        </p:nvSpPr>
        <p:spPr>
          <a:xfrm>
            <a:off x="6226033" y="4484946"/>
            <a:ext cx="237423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Moment</a:t>
            </a:r>
            <a:endParaRPr b="1" sz="2400">
              <a:solidFill>
                <a:schemeClr val="dk1"/>
              </a:solidFill>
              <a:latin typeface="Calibri"/>
              <a:ea typeface="Calibri"/>
              <a:cs typeface="Calibri"/>
              <a:sym typeface="Calibri"/>
            </a:endParaRPr>
          </a:p>
        </p:txBody>
      </p:sp>
      <p:sp>
        <p:nvSpPr>
          <p:cNvPr id="114" name="Google Shape;114;p2"/>
          <p:cNvSpPr txBox="1"/>
          <p:nvPr/>
        </p:nvSpPr>
        <p:spPr>
          <a:xfrm>
            <a:off x="8255660" y="4466325"/>
            <a:ext cx="237423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De methode</a:t>
            </a:r>
            <a:endParaRPr b="1" sz="2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Arial Narrow"/>
              <a:buNone/>
            </a:pPr>
            <a:r>
              <a:rPr b="1" lang="en-US" sz="3200">
                <a:solidFill>
                  <a:schemeClr val="lt1"/>
                </a:solidFill>
                <a:latin typeface="Arial Narrow"/>
                <a:ea typeface="Arial Narrow"/>
                <a:cs typeface="Arial Narrow"/>
                <a:sym typeface="Arial Narrow"/>
              </a:rPr>
              <a:t>Iteratief testen</a:t>
            </a:r>
            <a:endParaRPr sz="3200"/>
          </a:p>
        </p:txBody>
      </p:sp>
      <p:pic>
        <p:nvPicPr>
          <p:cNvPr id="121" name="Google Shape;121;p3"/>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pic>
        <p:nvPicPr>
          <p:cNvPr descr="Doos" id="122" name="Google Shape;122;p3"/>
          <p:cNvPicPr preferRelativeResize="0"/>
          <p:nvPr>
            <p:ph idx="1" type="body"/>
          </p:nvPr>
        </p:nvPicPr>
        <p:blipFill rotWithShape="1">
          <a:blip r:embed="rId4">
            <a:alphaModFix/>
          </a:blip>
          <a:srcRect b="0" l="0" r="0" t="0"/>
          <a:stretch/>
        </p:blipFill>
        <p:spPr>
          <a:xfrm>
            <a:off x="7471142" y="2575119"/>
            <a:ext cx="1927484" cy="1927484"/>
          </a:xfrm>
          <a:prstGeom prst="rect">
            <a:avLst/>
          </a:prstGeom>
          <a:noFill/>
          <a:ln>
            <a:noFill/>
          </a:ln>
        </p:spPr>
      </p:pic>
      <p:sp>
        <p:nvSpPr>
          <p:cNvPr id="123" name="Google Shape;123;p3"/>
          <p:cNvSpPr/>
          <p:nvPr/>
        </p:nvSpPr>
        <p:spPr>
          <a:xfrm>
            <a:off x="4781863" y="2895171"/>
            <a:ext cx="1514007" cy="1325563"/>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3"/>
          <p:cNvSpPr/>
          <p:nvPr/>
        </p:nvSpPr>
        <p:spPr>
          <a:xfrm>
            <a:off x="1902503" y="2895170"/>
            <a:ext cx="1379095" cy="1325563"/>
          </a:xfrm>
          <a:custGeom>
            <a:rect b="b" l="l" r="r" t="t"/>
            <a:pathLst>
              <a:path extrusionOk="0" fill="none" h="1325563" w="1379095">
                <a:moveTo>
                  <a:pt x="0" y="0"/>
                </a:moveTo>
                <a:cubicBezTo>
                  <a:pt x="312004" y="50420"/>
                  <a:pt x="696644" y="-64062"/>
                  <a:pt x="1379095" y="0"/>
                </a:cubicBezTo>
                <a:cubicBezTo>
                  <a:pt x="1473835" y="533745"/>
                  <a:pt x="1357201" y="1124234"/>
                  <a:pt x="1379095" y="1325563"/>
                </a:cubicBezTo>
                <a:cubicBezTo>
                  <a:pt x="1012686" y="1360171"/>
                  <a:pt x="372802" y="1346264"/>
                  <a:pt x="0" y="1325563"/>
                </a:cubicBezTo>
                <a:cubicBezTo>
                  <a:pt x="70094" y="1065123"/>
                  <a:pt x="-33828" y="406969"/>
                  <a:pt x="0" y="0"/>
                </a:cubicBezTo>
                <a:close/>
              </a:path>
              <a:path extrusionOk="0" h="1325563" w="1379095">
                <a:moveTo>
                  <a:pt x="0" y="0"/>
                </a:moveTo>
                <a:cubicBezTo>
                  <a:pt x="479288" y="92255"/>
                  <a:pt x="752962" y="-122592"/>
                  <a:pt x="1379095" y="0"/>
                </a:cubicBezTo>
                <a:cubicBezTo>
                  <a:pt x="1440406" y="660576"/>
                  <a:pt x="1286355" y="825836"/>
                  <a:pt x="1379095" y="1325563"/>
                </a:cubicBezTo>
                <a:cubicBezTo>
                  <a:pt x="1066726" y="1389390"/>
                  <a:pt x="461804" y="1317625"/>
                  <a:pt x="0" y="1325563"/>
                </a:cubicBezTo>
                <a:cubicBezTo>
                  <a:pt x="-108575" y="925107"/>
                  <a:pt x="-18649" y="169708"/>
                  <a:pt x="0" y="0"/>
                </a:cubicBezTo>
                <a:close/>
              </a:path>
            </a:pathLst>
          </a:custGeom>
          <a:solidFill>
            <a:schemeClr val="lt1"/>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Gebruiker" id="125" name="Google Shape;125;p3"/>
          <p:cNvPicPr preferRelativeResize="0"/>
          <p:nvPr/>
        </p:nvPicPr>
        <p:blipFill rotWithShape="1">
          <a:blip r:embed="rId5">
            <a:alphaModFix/>
          </a:blip>
          <a:srcRect b="0" l="0" r="0" t="0"/>
          <a:stretch/>
        </p:blipFill>
        <p:spPr>
          <a:xfrm>
            <a:off x="3099844" y="4583944"/>
            <a:ext cx="1619915" cy="1619915"/>
          </a:xfrm>
          <a:prstGeom prst="rect">
            <a:avLst/>
          </a:prstGeom>
          <a:noFill/>
          <a:ln>
            <a:noFill/>
          </a:ln>
        </p:spPr>
      </p:pic>
      <p:pic>
        <p:nvPicPr>
          <p:cNvPr descr="Gebruiker" id="126" name="Google Shape;126;p3"/>
          <p:cNvPicPr preferRelativeResize="0"/>
          <p:nvPr/>
        </p:nvPicPr>
        <p:blipFill rotWithShape="1">
          <a:blip r:embed="rId5">
            <a:alphaModFix/>
          </a:blip>
          <a:srcRect b="0" l="0" r="0" t="0"/>
          <a:stretch/>
        </p:blipFill>
        <p:spPr>
          <a:xfrm>
            <a:off x="6285091" y="4583943"/>
            <a:ext cx="1619916" cy="1619916"/>
          </a:xfrm>
          <a:prstGeom prst="rect">
            <a:avLst/>
          </a:prstGeom>
          <a:noFill/>
          <a:ln>
            <a:noFill/>
          </a:ln>
        </p:spPr>
      </p:pic>
      <p:cxnSp>
        <p:nvCxnSpPr>
          <p:cNvPr id="127" name="Google Shape;127;p3"/>
          <p:cNvCxnSpPr/>
          <p:nvPr/>
        </p:nvCxnSpPr>
        <p:spPr>
          <a:xfrm>
            <a:off x="2878111" y="4392742"/>
            <a:ext cx="554637" cy="524032"/>
          </a:xfrm>
          <a:prstGeom prst="straightConnector1">
            <a:avLst/>
          </a:prstGeom>
          <a:noFill/>
          <a:ln cap="flat" cmpd="sng" w="38100">
            <a:solidFill>
              <a:schemeClr val="dk1"/>
            </a:solidFill>
            <a:prstDash val="solid"/>
            <a:miter lim="800000"/>
            <a:headEnd len="sm" w="sm" type="none"/>
            <a:tailEnd len="med" w="med" type="triangle"/>
          </a:ln>
        </p:spPr>
      </p:cxnSp>
      <p:cxnSp>
        <p:nvCxnSpPr>
          <p:cNvPr id="128" name="Google Shape;128;p3"/>
          <p:cNvCxnSpPr/>
          <p:nvPr/>
        </p:nvCxnSpPr>
        <p:spPr>
          <a:xfrm flipH="1" rot="10800000">
            <a:off x="4460539" y="4411936"/>
            <a:ext cx="441394" cy="504838"/>
          </a:xfrm>
          <a:prstGeom prst="straightConnector1">
            <a:avLst/>
          </a:prstGeom>
          <a:noFill/>
          <a:ln cap="flat" cmpd="sng" w="38100">
            <a:solidFill>
              <a:schemeClr val="dk1"/>
            </a:solidFill>
            <a:prstDash val="solid"/>
            <a:miter lim="800000"/>
            <a:headEnd len="sm" w="sm" type="none"/>
            <a:tailEnd len="med" w="med" type="triangle"/>
          </a:ln>
        </p:spPr>
      </p:cxnSp>
      <p:cxnSp>
        <p:nvCxnSpPr>
          <p:cNvPr id="129" name="Google Shape;129;p3"/>
          <p:cNvCxnSpPr/>
          <p:nvPr/>
        </p:nvCxnSpPr>
        <p:spPr>
          <a:xfrm flipH="1" rot="10800000">
            <a:off x="7545334" y="4392742"/>
            <a:ext cx="644801" cy="433366"/>
          </a:xfrm>
          <a:prstGeom prst="straightConnector1">
            <a:avLst/>
          </a:prstGeom>
          <a:noFill/>
          <a:ln cap="flat" cmpd="sng" w="38100">
            <a:solidFill>
              <a:schemeClr val="dk1"/>
            </a:solidFill>
            <a:prstDash val="solid"/>
            <a:miter lim="800000"/>
            <a:headEnd len="sm" w="sm" type="none"/>
            <a:tailEnd len="med" w="med" type="triangle"/>
          </a:ln>
        </p:spPr>
      </p:cxnSp>
      <p:cxnSp>
        <p:nvCxnSpPr>
          <p:cNvPr id="130" name="Google Shape;130;p3"/>
          <p:cNvCxnSpPr/>
          <p:nvPr/>
        </p:nvCxnSpPr>
        <p:spPr>
          <a:xfrm>
            <a:off x="5916059" y="4392742"/>
            <a:ext cx="708744" cy="433258"/>
          </a:xfrm>
          <a:prstGeom prst="straightConnector1">
            <a:avLst/>
          </a:prstGeom>
          <a:noFill/>
          <a:ln cap="flat" cmpd="sng" w="38100">
            <a:solidFill>
              <a:schemeClr val="dk1"/>
            </a:solidFill>
            <a:prstDash val="solid"/>
            <a:miter lim="800000"/>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4"/>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Arial Narrow"/>
              <a:buNone/>
            </a:pPr>
            <a:r>
              <a:rPr b="1" lang="en-US" sz="3200">
                <a:solidFill>
                  <a:schemeClr val="lt1"/>
                </a:solidFill>
                <a:latin typeface="Arial Narrow"/>
                <a:ea typeface="Arial Narrow"/>
                <a:cs typeface="Arial Narrow"/>
                <a:sym typeface="Arial Narrow"/>
              </a:rPr>
              <a:t>Iteratief testen: De marshmallow challenge.</a:t>
            </a:r>
            <a:endParaRPr sz="3200"/>
          </a:p>
        </p:txBody>
      </p:sp>
      <p:pic>
        <p:nvPicPr>
          <p:cNvPr id="137" name="Google Shape;137;p4"/>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sp>
        <p:nvSpPr>
          <p:cNvPr id="138" name="Google Shape;138;p4"/>
          <p:cNvSpPr txBox="1"/>
          <p:nvPr>
            <p:ph idx="1" type="body"/>
          </p:nvPr>
        </p:nvSpPr>
        <p:spPr>
          <a:xfrm>
            <a:off x="838200" y="2887579"/>
            <a:ext cx="10515600" cy="328938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u="sng">
              <a:solidFill>
                <a:schemeClr val="hlink"/>
              </a:solidFill>
              <a:hlinkClick r:id="rId4"/>
            </a:endParaRPr>
          </a:p>
          <a:p>
            <a:pPr indent="0" lvl="0" marL="0" rtl="0" algn="l">
              <a:lnSpc>
                <a:spcPct val="90000"/>
              </a:lnSpc>
              <a:spcBef>
                <a:spcPts val="1000"/>
              </a:spcBef>
              <a:spcAft>
                <a:spcPts val="0"/>
              </a:spcAft>
              <a:buClr>
                <a:schemeClr val="dk1"/>
              </a:buClr>
              <a:buSzPts val="2800"/>
              <a:buNone/>
            </a:pPr>
            <a:r>
              <a:t/>
            </a:r>
            <a:endParaRPr u="sng">
              <a:solidFill>
                <a:schemeClr val="hlink"/>
              </a:solidFill>
              <a:hlinkClick r:id="rId5"/>
            </a:endParaRPr>
          </a:p>
          <a:p>
            <a:pPr indent="0" lvl="0" marL="0" rtl="0" algn="l">
              <a:lnSpc>
                <a:spcPct val="90000"/>
              </a:lnSpc>
              <a:spcBef>
                <a:spcPts val="1000"/>
              </a:spcBef>
              <a:spcAft>
                <a:spcPts val="0"/>
              </a:spcAft>
              <a:buClr>
                <a:schemeClr val="dk1"/>
              </a:buClr>
              <a:buSzPts val="2800"/>
              <a:buNone/>
            </a:pPr>
            <a:r>
              <a:t/>
            </a:r>
            <a:endParaRPr u="sng">
              <a:solidFill>
                <a:schemeClr val="hlink"/>
              </a:solidFill>
              <a:hlinkClick r:id="rId6"/>
            </a:endParaRPr>
          </a:p>
          <a:p>
            <a:pPr indent="0" lvl="0" marL="0" rtl="0" algn="l">
              <a:lnSpc>
                <a:spcPct val="90000"/>
              </a:lnSpc>
              <a:spcBef>
                <a:spcPts val="1000"/>
              </a:spcBef>
              <a:spcAft>
                <a:spcPts val="0"/>
              </a:spcAft>
              <a:buClr>
                <a:schemeClr val="dk1"/>
              </a:buClr>
              <a:buSzPts val="2800"/>
              <a:buNone/>
            </a:pPr>
            <a:r>
              <a:t/>
            </a:r>
            <a:endParaRPr u="sng">
              <a:solidFill>
                <a:schemeClr val="hlink"/>
              </a:solidFill>
              <a:hlinkClick r:id="rId7"/>
            </a:endParaRPr>
          </a:p>
          <a:p>
            <a:pPr indent="0" lvl="0" marL="0" rtl="0" algn="l">
              <a:lnSpc>
                <a:spcPct val="90000"/>
              </a:lnSpc>
              <a:spcBef>
                <a:spcPts val="1000"/>
              </a:spcBef>
              <a:spcAft>
                <a:spcPts val="0"/>
              </a:spcAft>
              <a:buClr>
                <a:schemeClr val="dk1"/>
              </a:buClr>
              <a:buSzPts val="2800"/>
              <a:buNone/>
            </a:pPr>
            <a:r>
              <a:t/>
            </a:r>
            <a:endParaRPr u="sng">
              <a:solidFill>
                <a:schemeClr val="hlink"/>
              </a:solidFill>
              <a:hlinkClick r:id="rId8"/>
            </a:endParaRPr>
          </a:p>
          <a:p>
            <a:pPr indent="0" lvl="0" marL="0" rtl="0" algn="ctr">
              <a:lnSpc>
                <a:spcPct val="90000"/>
              </a:lnSpc>
              <a:spcBef>
                <a:spcPts val="1000"/>
              </a:spcBef>
              <a:spcAft>
                <a:spcPts val="0"/>
              </a:spcAft>
              <a:buClr>
                <a:schemeClr val="dk1"/>
              </a:buClr>
              <a:buSzPts val="2400"/>
              <a:buNone/>
            </a:pPr>
            <a:r>
              <a:rPr lang="en-US" sz="2400" u="sng">
                <a:solidFill>
                  <a:schemeClr val="hlink"/>
                </a:solidFill>
                <a:hlinkClick r:id="rId9"/>
              </a:rPr>
              <a:t>https://www.youtube.com/watch?v=H0_yKBitO8M</a:t>
            </a:r>
            <a:r>
              <a:rPr lang="en-US" sz="2400"/>
              <a:t>   (Kijken tot 3:19)</a:t>
            </a:r>
            <a:endParaRPr/>
          </a:p>
          <a:p>
            <a:pPr indent="0" lvl="0" marL="0" rtl="0" algn="l">
              <a:lnSpc>
                <a:spcPct val="90000"/>
              </a:lnSpc>
              <a:spcBef>
                <a:spcPts val="1000"/>
              </a:spcBef>
              <a:spcAft>
                <a:spcPts val="0"/>
              </a:spcAft>
              <a:buClr>
                <a:schemeClr val="dk1"/>
              </a:buClr>
              <a:buSzPts val="2800"/>
              <a:buNone/>
            </a:pPr>
            <a:r>
              <a:t/>
            </a:r>
            <a:endParaRPr b="1"/>
          </a:p>
        </p:txBody>
      </p:sp>
      <p:pic>
        <p:nvPicPr>
          <p:cNvPr id="139" name="Google Shape;139;p4" title="Build a tower, build a team | Tom Wujec"/>
          <p:cNvPicPr preferRelativeResize="0"/>
          <p:nvPr/>
        </p:nvPicPr>
        <p:blipFill rotWithShape="1">
          <a:blip r:embed="rId10">
            <a:alphaModFix/>
          </a:blip>
          <a:srcRect b="0" l="0" r="0" t="0"/>
          <a:stretch/>
        </p:blipFill>
        <p:spPr>
          <a:xfrm>
            <a:off x="2838450" y="1690688"/>
            <a:ext cx="6515100" cy="366474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5"/>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Arial Narrow"/>
              <a:buNone/>
            </a:pPr>
            <a:r>
              <a:rPr b="1" lang="en-US" sz="3200">
                <a:solidFill>
                  <a:schemeClr val="lt1"/>
                </a:solidFill>
                <a:latin typeface="Arial Narrow"/>
                <a:ea typeface="Arial Narrow"/>
                <a:cs typeface="Arial Narrow"/>
                <a:sym typeface="Arial Narrow"/>
              </a:rPr>
              <a:t>Objectieve en subjectieve evaluatie</a:t>
            </a:r>
            <a:endParaRPr sz="3200"/>
          </a:p>
        </p:txBody>
      </p:sp>
      <p:pic>
        <p:nvPicPr>
          <p:cNvPr id="146" name="Google Shape;146;p5"/>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sp>
        <p:nvSpPr>
          <p:cNvPr id="147" name="Google Shape;147;p5"/>
          <p:cNvSpPr txBox="1"/>
          <p:nvPr>
            <p:ph idx="1" type="body"/>
          </p:nvPr>
        </p:nvSpPr>
        <p:spPr>
          <a:xfrm>
            <a:off x="838200" y="2887579"/>
            <a:ext cx="10515600" cy="328938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Objectief: </a:t>
            </a:r>
            <a:r>
              <a:rPr lang="en-US"/>
              <a:t>De tafel heeft 4 poten.</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b="1" lang="en-US"/>
              <a:t>Subjectief: </a:t>
            </a:r>
            <a:r>
              <a:rPr lang="en-US"/>
              <a:t>Ik vind de tafel mooi.</a:t>
            </a:r>
            <a:endParaRPr b="1"/>
          </a:p>
        </p:txBody>
      </p:sp>
      <p:pic>
        <p:nvPicPr>
          <p:cNvPr descr="Sav &amp; Okse Samt Tafel Eiken - De Machinekamer" id="148" name="Google Shape;148;p5"/>
          <p:cNvPicPr preferRelativeResize="0"/>
          <p:nvPr/>
        </p:nvPicPr>
        <p:blipFill rotWithShape="1">
          <a:blip r:embed="rId4">
            <a:alphaModFix/>
          </a:blip>
          <a:srcRect b="0" l="0" r="0" t="0"/>
          <a:stretch/>
        </p:blipFill>
        <p:spPr>
          <a:xfrm>
            <a:off x="6096000" y="1825625"/>
            <a:ext cx="4439653" cy="44396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Arial Narrow"/>
              <a:buNone/>
            </a:pPr>
            <a:r>
              <a:rPr b="1" lang="en-US" sz="3200">
                <a:solidFill>
                  <a:schemeClr val="lt1"/>
                </a:solidFill>
                <a:latin typeface="Arial Narrow"/>
                <a:ea typeface="Arial Narrow"/>
                <a:cs typeface="Arial Narrow"/>
                <a:sym typeface="Arial Narrow"/>
              </a:rPr>
              <a:t>Subjectieve meetmethoden: Think aloud protocol</a:t>
            </a:r>
            <a:endParaRPr sz="3200"/>
          </a:p>
        </p:txBody>
      </p:sp>
      <p:pic>
        <p:nvPicPr>
          <p:cNvPr id="155" name="Google Shape;155;p6"/>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pic>
        <p:nvPicPr>
          <p:cNvPr id="156" name="Google Shape;156;p6" title="Method Manual: Think Aloud Protocol"/>
          <p:cNvPicPr preferRelativeResize="0"/>
          <p:nvPr>
            <p:ph idx="1" type="body"/>
          </p:nvPr>
        </p:nvPicPr>
        <p:blipFill rotWithShape="1">
          <a:blip r:embed="rId4">
            <a:alphaModFix/>
          </a:blip>
          <a:srcRect b="0" l="0" r="0" t="0"/>
          <a:stretch/>
        </p:blipFill>
        <p:spPr>
          <a:xfrm>
            <a:off x="2309813" y="1917700"/>
            <a:ext cx="7572375" cy="4259263"/>
          </a:xfrm>
          <a:prstGeom prst="rect">
            <a:avLst/>
          </a:prstGeom>
          <a:noFill/>
          <a:ln>
            <a:noFill/>
          </a:ln>
        </p:spPr>
      </p:pic>
      <p:sp>
        <p:nvSpPr>
          <p:cNvPr id="157" name="Google Shape;157;p6"/>
          <p:cNvSpPr txBox="1"/>
          <p:nvPr/>
        </p:nvSpPr>
        <p:spPr>
          <a:xfrm>
            <a:off x="3022600" y="6176963"/>
            <a:ext cx="74295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u="sng">
                <a:solidFill>
                  <a:schemeClr val="dk1"/>
                </a:solidFill>
                <a:latin typeface="Calibri"/>
                <a:ea typeface="Calibri"/>
                <a:cs typeface="Calibri"/>
                <a:sym typeface="Calibri"/>
                <a:hlinkClick r:id="rId5">
                  <a:extLst>
                    <a:ext uri="{A12FA001-AC4F-418D-AE19-62706E023703}">
                      <ahyp:hlinkClr val="tx"/>
                    </a:ext>
                  </a:extLst>
                </a:hlinkClick>
              </a:rPr>
              <a:t>https://www.youtube.com/watch?v=pxsJkAk_eo0</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7"/>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Arial Narrow"/>
              <a:buNone/>
            </a:pPr>
            <a:r>
              <a:rPr b="1" lang="en-US" sz="3200">
                <a:solidFill>
                  <a:schemeClr val="lt1"/>
                </a:solidFill>
                <a:latin typeface="Arial Narrow"/>
                <a:ea typeface="Arial Narrow"/>
                <a:cs typeface="Arial Narrow"/>
                <a:sym typeface="Arial Narrow"/>
              </a:rPr>
              <a:t>Subjectieve meetmethoden: System Usability Scale</a:t>
            </a:r>
            <a:endParaRPr sz="3200"/>
          </a:p>
        </p:txBody>
      </p:sp>
      <p:pic>
        <p:nvPicPr>
          <p:cNvPr id="164" name="Google Shape;164;p7"/>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graphicFrame>
        <p:nvGraphicFramePr>
          <p:cNvPr id="165" name="Google Shape;165;p7"/>
          <p:cNvGraphicFramePr/>
          <p:nvPr/>
        </p:nvGraphicFramePr>
        <p:xfrm>
          <a:off x="1498600" y="3946525"/>
          <a:ext cx="3000000" cy="3000000"/>
        </p:xfrm>
        <a:graphic>
          <a:graphicData uri="http://schemas.openxmlformats.org/drawingml/2006/table">
            <a:tbl>
              <a:tblPr bandRow="1" firstRow="1">
                <a:noFill/>
                <a:tableStyleId>{83AB5D03-B300-4F03-8B92-62D58E2202A4}</a:tableStyleId>
              </a:tblPr>
              <a:tblGrid>
                <a:gridCol w="1722125"/>
                <a:gridCol w="1722125"/>
                <a:gridCol w="1722125"/>
                <a:gridCol w="1722125"/>
                <a:gridCol w="1722125"/>
              </a:tblGrid>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
        <p:nvSpPr>
          <p:cNvPr id="166" name="Google Shape;166;p7"/>
          <p:cNvSpPr txBox="1"/>
          <p:nvPr/>
        </p:nvSpPr>
        <p:spPr>
          <a:xfrm>
            <a:off x="1563123" y="3244334"/>
            <a:ext cx="84815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Zeer oneens							Zeer eens</a:t>
            </a:r>
            <a:endParaRPr sz="1800">
              <a:solidFill>
                <a:schemeClr val="dk1"/>
              </a:solidFill>
              <a:latin typeface="Calibri"/>
              <a:ea typeface="Calibri"/>
              <a:cs typeface="Calibri"/>
              <a:sym typeface="Calibri"/>
            </a:endParaRPr>
          </a:p>
        </p:txBody>
      </p:sp>
      <p:sp>
        <p:nvSpPr>
          <p:cNvPr id="167" name="Google Shape;167;p7"/>
          <p:cNvSpPr txBox="1"/>
          <p:nvPr/>
        </p:nvSpPr>
        <p:spPr>
          <a:xfrm>
            <a:off x="1232923" y="4317365"/>
            <a:ext cx="83231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1	                2   	               3   	            4                 	            5</a:t>
            </a:r>
            <a:endParaRPr sz="1800">
              <a:solidFill>
                <a:schemeClr val="dk1"/>
              </a:solidFill>
              <a:latin typeface="Calibri"/>
              <a:ea typeface="Calibri"/>
              <a:cs typeface="Calibri"/>
              <a:sym typeface="Calibri"/>
            </a:endParaRPr>
          </a:p>
        </p:txBody>
      </p:sp>
      <p:pic>
        <p:nvPicPr>
          <p:cNvPr descr="Vinkje" id="168" name="Google Shape;168;p7"/>
          <p:cNvPicPr preferRelativeResize="0"/>
          <p:nvPr/>
        </p:nvPicPr>
        <p:blipFill rotWithShape="1">
          <a:blip r:embed="rId4">
            <a:alphaModFix/>
          </a:blip>
          <a:srcRect b="0" l="0" r="0" t="0"/>
          <a:stretch/>
        </p:blipFill>
        <p:spPr>
          <a:xfrm>
            <a:off x="3860800" y="3920490"/>
            <a:ext cx="431800" cy="431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8"/>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Arial Narrow"/>
              <a:buNone/>
            </a:pPr>
            <a:r>
              <a:rPr b="1" lang="en-US" sz="3200">
                <a:solidFill>
                  <a:schemeClr val="lt1"/>
                </a:solidFill>
                <a:latin typeface="Arial Narrow"/>
                <a:ea typeface="Arial Narrow"/>
                <a:cs typeface="Arial Narrow"/>
                <a:sym typeface="Arial Narrow"/>
              </a:rPr>
              <a:t>SUS resultaten</a:t>
            </a:r>
            <a:endParaRPr sz="3200"/>
          </a:p>
        </p:txBody>
      </p:sp>
      <p:pic>
        <p:nvPicPr>
          <p:cNvPr id="175" name="Google Shape;175;p8"/>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sp>
        <p:nvSpPr>
          <p:cNvPr id="176" name="Google Shape;176;p8"/>
          <p:cNvSpPr txBox="1"/>
          <p:nvPr/>
        </p:nvSpPr>
        <p:spPr>
          <a:xfrm>
            <a:off x="1996010" y="3742849"/>
            <a:ext cx="86719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	1            2            3            4            5           6            7           8          9            10</a:t>
            </a:r>
            <a:endParaRPr b="1" sz="1800">
              <a:solidFill>
                <a:schemeClr val="dk1"/>
              </a:solidFill>
              <a:latin typeface="Calibri"/>
              <a:ea typeface="Calibri"/>
              <a:cs typeface="Calibri"/>
              <a:sym typeface="Calibri"/>
            </a:endParaRPr>
          </a:p>
        </p:txBody>
      </p:sp>
      <p:sp>
        <p:nvSpPr>
          <p:cNvPr id="177" name="Google Shape;177;p8"/>
          <p:cNvSpPr txBox="1"/>
          <p:nvPr/>
        </p:nvSpPr>
        <p:spPr>
          <a:xfrm>
            <a:off x="584200" y="3635702"/>
            <a:ext cx="10515600" cy="2570163"/>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rPr b="1" lang="en-US" sz="2800">
                <a:solidFill>
                  <a:schemeClr val="dk1"/>
                </a:solidFill>
                <a:latin typeface="Calibri"/>
                <a:ea typeface="Calibri"/>
                <a:cs typeface="Calibri"/>
                <a:sym typeface="Calibri"/>
              </a:rPr>
              <a:t>Vraag:</a:t>
            </a:r>
            <a:endParaRPr/>
          </a:p>
          <a:p>
            <a:pPr indent="0" lvl="0" marL="0" marR="0" rtl="0" algn="l">
              <a:lnSpc>
                <a:spcPct val="90000"/>
              </a:lnSpc>
              <a:spcBef>
                <a:spcPts val="1000"/>
              </a:spcBef>
              <a:spcAft>
                <a:spcPts val="0"/>
              </a:spcAft>
              <a:buClr>
                <a:schemeClr val="dk1"/>
              </a:buClr>
              <a:buSzPts val="2800"/>
              <a:buFont typeface="Arial"/>
              <a:buNone/>
            </a:pPr>
            <a:r>
              <a:rPr b="1" lang="en-US" sz="2800">
                <a:solidFill>
                  <a:schemeClr val="dk1"/>
                </a:solidFill>
                <a:latin typeface="Calibri"/>
                <a:ea typeface="Calibri"/>
                <a:cs typeface="Calibri"/>
                <a:sym typeface="Calibri"/>
              </a:rPr>
              <a:t>Gebruiker 1:</a:t>
            </a:r>
            <a:endParaRPr/>
          </a:p>
          <a:p>
            <a:pPr indent="0" lvl="0" marL="0" marR="0" rtl="0" algn="l">
              <a:lnSpc>
                <a:spcPct val="90000"/>
              </a:lnSpc>
              <a:spcBef>
                <a:spcPts val="1000"/>
              </a:spcBef>
              <a:spcAft>
                <a:spcPts val="0"/>
              </a:spcAft>
              <a:buClr>
                <a:schemeClr val="dk1"/>
              </a:buClr>
              <a:buSzPts val="2800"/>
              <a:buFont typeface="Arial"/>
              <a:buNone/>
            </a:pPr>
            <a:r>
              <a:rPr b="1" lang="en-US" sz="2800">
                <a:solidFill>
                  <a:schemeClr val="dk1"/>
                </a:solidFill>
                <a:latin typeface="Calibri"/>
                <a:ea typeface="Calibri"/>
                <a:cs typeface="Calibri"/>
                <a:sym typeface="Calibri"/>
              </a:rPr>
              <a:t>Gebruiker 2:</a:t>
            </a:r>
            <a:endParaRPr/>
          </a:p>
          <a:p>
            <a:pPr indent="0" lvl="0" marL="0" marR="0" rtl="0" algn="l">
              <a:lnSpc>
                <a:spcPct val="90000"/>
              </a:lnSpc>
              <a:spcBef>
                <a:spcPts val="1000"/>
              </a:spcBef>
              <a:spcAft>
                <a:spcPts val="0"/>
              </a:spcAft>
              <a:buClr>
                <a:schemeClr val="dk1"/>
              </a:buClr>
              <a:buSzPts val="2800"/>
              <a:buFont typeface="Arial"/>
              <a:buNone/>
            </a:pPr>
            <a:r>
              <a:rPr b="1" lang="en-US" sz="2800">
                <a:solidFill>
                  <a:schemeClr val="dk1"/>
                </a:solidFill>
                <a:latin typeface="Calibri"/>
                <a:ea typeface="Calibri"/>
                <a:cs typeface="Calibri"/>
                <a:sym typeface="Calibri"/>
              </a:rPr>
              <a:t>Gebruiker 3:</a:t>
            </a:r>
            <a:endParaRPr/>
          </a:p>
        </p:txBody>
      </p:sp>
      <p:graphicFrame>
        <p:nvGraphicFramePr>
          <p:cNvPr id="178" name="Google Shape;178;p8"/>
          <p:cNvGraphicFramePr/>
          <p:nvPr/>
        </p:nvGraphicFramePr>
        <p:xfrm>
          <a:off x="2764215" y="4140757"/>
          <a:ext cx="3000000" cy="3000000"/>
        </p:xfrm>
        <a:graphic>
          <a:graphicData uri="http://schemas.openxmlformats.org/drawingml/2006/table">
            <a:tbl>
              <a:tblPr bandRow="1" firstRow="1">
                <a:noFill/>
                <a:tableStyleId>{83AB5D03-B300-4F03-8B92-62D58E2202A4}</a:tableStyleId>
              </a:tblPr>
              <a:tblGrid>
                <a:gridCol w="727500"/>
                <a:gridCol w="727500"/>
                <a:gridCol w="727500"/>
                <a:gridCol w="727500"/>
                <a:gridCol w="727500"/>
                <a:gridCol w="727500"/>
                <a:gridCol w="727500"/>
                <a:gridCol w="727500"/>
                <a:gridCol w="727500"/>
                <a:gridCol w="727500"/>
              </a:tblGrid>
              <a:tr h="410700">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5</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r>
            </a:tbl>
          </a:graphicData>
        </a:graphic>
      </p:graphicFrame>
      <p:graphicFrame>
        <p:nvGraphicFramePr>
          <p:cNvPr id="179" name="Google Shape;179;p8"/>
          <p:cNvGraphicFramePr/>
          <p:nvPr/>
        </p:nvGraphicFramePr>
        <p:xfrm>
          <a:off x="2764215" y="4668215"/>
          <a:ext cx="3000000" cy="3000000"/>
        </p:xfrm>
        <a:graphic>
          <a:graphicData uri="http://schemas.openxmlformats.org/drawingml/2006/table">
            <a:tbl>
              <a:tblPr bandRow="1" firstRow="1">
                <a:noFill/>
                <a:tableStyleId>{83AB5D03-B300-4F03-8B92-62D58E2202A4}</a:tableStyleId>
              </a:tblPr>
              <a:tblGrid>
                <a:gridCol w="727500"/>
                <a:gridCol w="727500"/>
                <a:gridCol w="727500"/>
                <a:gridCol w="727500"/>
                <a:gridCol w="727500"/>
                <a:gridCol w="727500"/>
                <a:gridCol w="727500"/>
                <a:gridCol w="727500"/>
                <a:gridCol w="727500"/>
                <a:gridCol w="727500"/>
              </a:tblGrid>
              <a:tr h="410700">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r>
            </a:tbl>
          </a:graphicData>
        </a:graphic>
      </p:graphicFrame>
      <p:graphicFrame>
        <p:nvGraphicFramePr>
          <p:cNvPr id="180" name="Google Shape;180;p8"/>
          <p:cNvGraphicFramePr/>
          <p:nvPr/>
        </p:nvGraphicFramePr>
        <p:xfrm>
          <a:off x="2764215" y="5218087"/>
          <a:ext cx="3000000" cy="3000000"/>
        </p:xfrm>
        <a:graphic>
          <a:graphicData uri="http://schemas.openxmlformats.org/drawingml/2006/table">
            <a:tbl>
              <a:tblPr bandRow="1" firstRow="1">
                <a:noFill/>
                <a:tableStyleId>{83AB5D03-B300-4F03-8B92-62D58E2202A4}</a:tableStyleId>
              </a:tblPr>
              <a:tblGrid>
                <a:gridCol w="727500"/>
                <a:gridCol w="727500"/>
                <a:gridCol w="727500"/>
                <a:gridCol w="727500"/>
                <a:gridCol w="727500"/>
                <a:gridCol w="727500"/>
                <a:gridCol w="727500"/>
                <a:gridCol w="727500"/>
                <a:gridCol w="727500"/>
                <a:gridCol w="727500"/>
              </a:tblGrid>
              <a:tr h="410700">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5</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lang="en-US" sz="1800"/>
                        <a:t>2</a:t>
                      </a:r>
                      <a:endParaRPr sz="1800"/>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9"/>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Arial Narrow"/>
              <a:buNone/>
            </a:pPr>
            <a:r>
              <a:rPr b="1" lang="en-US" sz="3200">
                <a:solidFill>
                  <a:schemeClr val="lt1"/>
                </a:solidFill>
                <a:latin typeface="Arial Narrow"/>
                <a:ea typeface="Arial Narrow"/>
                <a:cs typeface="Arial Narrow"/>
                <a:sym typeface="Arial Narrow"/>
              </a:rPr>
              <a:t>SUS vragenlijst</a:t>
            </a:r>
            <a:endParaRPr sz="3200"/>
          </a:p>
        </p:txBody>
      </p:sp>
      <p:pic>
        <p:nvPicPr>
          <p:cNvPr id="187" name="Google Shape;187;p9"/>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sp>
        <p:nvSpPr>
          <p:cNvPr id="188" name="Google Shape;188;p9"/>
          <p:cNvSpPr/>
          <p:nvPr/>
        </p:nvSpPr>
        <p:spPr>
          <a:xfrm>
            <a:off x="1390649" y="2094693"/>
            <a:ext cx="9410701" cy="402956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7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Ik denk dat ik dit systeem regelmatig zou willen gebruiken.</a:t>
            </a:r>
            <a:endParaRPr sz="2000">
              <a:solidFill>
                <a:schemeClr val="dk1"/>
              </a:solidFill>
              <a:latin typeface="Calibri"/>
              <a:ea typeface="Calibri"/>
              <a:cs typeface="Calibri"/>
              <a:sym typeface="Calibri"/>
            </a:endParaRPr>
          </a:p>
          <a:p>
            <a:pPr indent="-342900" lvl="0" marL="342900" marR="0" rtl="0" algn="l">
              <a:lnSpc>
                <a:spcPct val="107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Ik vond het systeem onnodig complex.</a:t>
            </a:r>
            <a:endParaRPr sz="2000">
              <a:solidFill>
                <a:schemeClr val="dk1"/>
              </a:solidFill>
              <a:latin typeface="Calibri"/>
              <a:ea typeface="Calibri"/>
              <a:cs typeface="Calibri"/>
              <a:sym typeface="Calibri"/>
            </a:endParaRPr>
          </a:p>
          <a:p>
            <a:pPr indent="-342900" lvl="0" marL="342900" marR="0" rtl="0" algn="l">
              <a:lnSpc>
                <a:spcPct val="107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Ik vond dat het systeem gemakkelijk te gebruiken was.</a:t>
            </a:r>
            <a:endParaRPr sz="2000">
              <a:solidFill>
                <a:schemeClr val="dk1"/>
              </a:solidFill>
              <a:latin typeface="Calibri"/>
              <a:ea typeface="Calibri"/>
              <a:cs typeface="Calibri"/>
              <a:sym typeface="Calibri"/>
            </a:endParaRPr>
          </a:p>
          <a:p>
            <a:pPr indent="-342900" lvl="0" marL="342900" marR="0" rtl="0" algn="l">
              <a:lnSpc>
                <a:spcPct val="107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Ik vind dat ik hulp nodig zou hebben van een technisch persoon om dit systeem te gebruiken.</a:t>
            </a:r>
            <a:endParaRPr sz="2000">
              <a:solidFill>
                <a:schemeClr val="dk1"/>
              </a:solidFill>
              <a:latin typeface="Calibri"/>
              <a:ea typeface="Calibri"/>
              <a:cs typeface="Calibri"/>
              <a:sym typeface="Calibri"/>
            </a:endParaRPr>
          </a:p>
          <a:p>
            <a:pPr indent="-342900" lvl="0" marL="342900" marR="0" rtl="0" algn="l">
              <a:lnSpc>
                <a:spcPct val="107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Ik vond dat de verschillende functies in dit system goed geïntegreerd waren. </a:t>
            </a:r>
            <a:endParaRPr sz="2000">
              <a:solidFill>
                <a:schemeClr val="dk1"/>
              </a:solidFill>
              <a:latin typeface="Calibri"/>
              <a:ea typeface="Calibri"/>
              <a:cs typeface="Calibri"/>
              <a:sym typeface="Calibri"/>
            </a:endParaRPr>
          </a:p>
          <a:p>
            <a:pPr indent="-342900" lvl="0" marL="342900" marR="0" rtl="0" algn="l">
              <a:lnSpc>
                <a:spcPct val="107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Ik vond dat er teveel inconsistentie in dit systeem was.</a:t>
            </a:r>
            <a:endParaRPr sz="2000">
              <a:solidFill>
                <a:schemeClr val="dk1"/>
              </a:solidFill>
              <a:latin typeface="Calibri"/>
              <a:ea typeface="Calibri"/>
              <a:cs typeface="Calibri"/>
              <a:sym typeface="Calibri"/>
            </a:endParaRPr>
          </a:p>
          <a:p>
            <a:pPr indent="-342900" lvl="0" marL="342900" marR="0" rtl="0" algn="l">
              <a:lnSpc>
                <a:spcPct val="107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Ik kan me voorstellen dat de meeste mensen snel zullen leren hoe ze dit systeem gebruiken </a:t>
            </a:r>
            <a:endParaRPr sz="2000">
              <a:solidFill>
                <a:schemeClr val="dk1"/>
              </a:solidFill>
              <a:latin typeface="Calibri"/>
              <a:ea typeface="Calibri"/>
              <a:cs typeface="Calibri"/>
              <a:sym typeface="Calibri"/>
            </a:endParaRPr>
          </a:p>
          <a:p>
            <a:pPr indent="-342900" lvl="0" marL="342900" marR="0" rtl="0" algn="l">
              <a:lnSpc>
                <a:spcPct val="107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Ik vond het systeem lastig te gebruiken.</a:t>
            </a:r>
            <a:endParaRPr sz="2000">
              <a:solidFill>
                <a:schemeClr val="dk1"/>
              </a:solidFill>
              <a:latin typeface="Calibri"/>
              <a:ea typeface="Calibri"/>
              <a:cs typeface="Calibri"/>
              <a:sym typeface="Calibri"/>
            </a:endParaRPr>
          </a:p>
          <a:p>
            <a:pPr indent="-342900" lvl="0" marL="342900" marR="0" rtl="0" algn="l">
              <a:lnSpc>
                <a:spcPct val="107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Ik voelde me zeer zelfverzekerd bij het gebruik van dit systeem.</a:t>
            </a:r>
            <a:endParaRPr sz="2000">
              <a:solidFill>
                <a:schemeClr val="dk1"/>
              </a:solidFill>
              <a:latin typeface="Calibri"/>
              <a:ea typeface="Calibri"/>
              <a:cs typeface="Calibri"/>
              <a:sym typeface="Calibri"/>
            </a:endParaRPr>
          </a:p>
          <a:p>
            <a:pPr indent="-342900" lvl="0" marL="342900" marR="0" rtl="0" algn="l">
              <a:lnSpc>
                <a:spcPct val="107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Ik moest veel leren voordat ik met dit systeem aan de slag kon gaan.</a:t>
            </a:r>
            <a:endParaRPr sz="2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Kantoor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antoor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2020-04-04T09:37:08Z</dcterms:created>
  <dc:creator>Kes Greuter</dc:creator>
</cp:coreProperties>
</file>