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72" r:id="rId3"/>
    <p:sldId id="273" r:id="rId4"/>
    <p:sldId id="274" r:id="rId5"/>
    <p:sldId id="275" r:id="rId6"/>
    <p:sldId id="278" r:id="rId7"/>
    <p:sldId id="277" r:id="rId8"/>
    <p:sldId id="280" r:id="rId9"/>
    <p:sldId id="281" r:id="rId10"/>
    <p:sldId id="282" r:id="rId11"/>
    <p:sldId id="283" r:id="rId12"/>
    <p:sldId id="271"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5274" autoAdjust="0"/>
  </p:normalViewPr>
  <p:slideViewPr>
    <p:cSldViewPr snapToGrid="0">
      <p:cViewPr varScale="1">
        <p:scale>
          <a:sx n="94" d="100"/>
          <a:sy n="94" d="100"/>
        </p:scale>
        <p:origin x="11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9452D-1967-420B-B9E8-A7943FF7DA89}" type="datetimeFigureOut">
              <a:rPr lang="en-GB" smtClean="0"/>
              <a:t>04/09/2025</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2F3D4-F2BE-4843-A6DB-EE48CCB64CE7}" type="slidenum">
              <a:rPr lang="en-GB" smtClean="0"/>
              <a:t>‹#›</a:t>
            </a:fld>
            <a:endParaRPr lang="en-GB"/>
          </a:p>
        </p:txBody>
      </p:sp>
    </p:spTree>
    <p:extLst>
      <p:ext uri="{BB962C8B-B14F-4D97-AF65-F5344CB8AC3E}">
        <p14:creationId xmlns:p14="http://schemas.microsoft.com/office/powerpoint/2010/main" val="1301129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Deze </a:t>
            </a:r>
            <a:r>
              <a:rPr lang="nl-NL" dirty="0" err="1"/>
              <a:t>powerpoint</a:t>
            </a:r>
            <a:r>
              <a:rPr lang="nl-NL" dirty="0"/>
              <a:t> bevat ondersteuning bij les 7 van de lesmodule </a:t>
            </a:r>
            <a:r>
              <a:rPr lang="nl-NL" dirty="0" err="1"/>
              <a:t>usability</a:t>
            </a:r>
            <a:r>
              <a:rPr lang="nl-NL" dirty="0"/>
              <a:t>. Hierbij worden het volgende onderwerpen behandeld:</a:t>
            </a:r>
          </a:p>
          <a:p>
            <a:pPr marL="228600" indent="-228600">
              <a:buAutoNum type="arabicPeriod"/>
            </a:pPr>
            <a:r>
              <a:rPr lang="nl-NL" dirty="0"/>
              <a:t>Objectieve evaluatie algemeen</a:t>
            </a:r>
          </a:p>
          <a:p>
            <a:pPr marL="228600" indent="-228600">
              <a:buAutoNum type="arabicPeriod"/>
            </a:pPr>
            <a:r>
              <a:rPr lang="nl-NL" dirty="0"/>
              <a:t>Hulpmiddelen voor objectieve </a:t>
            </a:r>
            <a:r>
              <a:rPr lang="nl-NL" dirty="0" err="1"/>
              <a:t>evaulatie</a:t>
            </a:r>
            <a:r>
              <a:rPr lang="nl-NL" dirty="0"/>
              <a:t>: </a:t>
            </a:r>
            <a:r>
              <a:rPr lang="nl-NL" dirty="0" err="1"/>
              <a:t>Heatmaps</a:t>
            </a:r>
            <a:r>
              <a:rPr lang="nl-NL" dirty="0"/>
              <a:t>, mouse tracking, </a:t>
            </a:r>
            <a:r>
              <a:rPr lang="nl-NL" dirty="0" err="1"/>
              <a:t>funnels</a:t>
            </a:r>
            <a:r>
              <a:rPr lang="nl-NL" dirty="0"/>
              <a:t>, tijdsmetingen, fysiologische metingen, </a:t>
            </a:r>
            <a:r>
              <a:rPr lang="nl-NL" dirty="0" err="1"/>
              <a:t>eye</a:t>
            </a:r>
            <a:r>
              <a:rPr lang="nl-NL" dirty="0"/>
              <a:t> tracking en </a:t>
            </a:r>
            <a:r>
              <a:rPr lang="nl-NL" dirty="0" err="1"/>
              <a:t>hotjar</a:t>
            </a:r>
            <a:r>
              <a:rPr lang="nl-NL" dirty="0"/>
              <a:t>.</a:t>
            </a:r>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a:t>
            </a:fld>
            <a:endParaRPr lang="en-GB"/>
          </a:p>
        </p:txBody>
      </p:sp>
    </p:spTree>
    <p:extLst>
      <p:ext uri="{BB962C8B-B14F-4D97-AF65-F5344CB8AC3E}">
        <p14:creationId xmlns:p14="http://schemas.microsoft.com/office/powerpoint/2010/main" val="76344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Gebruikers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zijn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zich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niet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altijd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bewust</a:t>
            </a:r>
            <a:r>
              <a:rPr lang="en-US" sz="1200" kern="1200" dirty="0">
                <a:solidFill>
                  <a:schemeClr val="tx1"/>
                </a:solidFill>
                <a:effectLst/>
                <a:latin typeface="+mn-lt"/>
                <a:ea typeface="+mn-ea"/>
                <a:cs typeface="+mn-cs"/>
              </a:rPr>
              <a:t> van </a:t>
            </a:r>
            <a:r>
              <a:rPr lang="en-US" sz="1200" kern="1200" dirty="0" err="1">
                <a:solidFill>
                  <a:schemeClr val="tx1"/>
                </a:solidFill>
                <a:effectLst/>
                <a:latin typeface="+mn-lt"/>
                <a:ea typeface="+mn-ea"/>
                <a:cs typeface="+mn-cs"/>
              </a:rPr>
              <a:t>hun</a:t>
            </a:r>
            <a:r>
              <a:rPr lang="en-US" sz="1200" kern="1200" dirty="0">
                <a:solidFill>
                  <a:schemeClr val="tx1"/>
                </a:solidFill>
                <a:effectLst/>
                <a:latin typeface="+mn-lt"/>
                <a:ea typeface="+mn-ea"/>
                <a:cs typeface="+mn-cs"/>
              </a:rPr>
              <a:t> reactive op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product. Het </a:t>
            </a:r>
            <a:r>
              <a:rPr lang="en-US" sz="1200" kern="1200" dirty="0" err="1">
                <a:solidFill>
                  <a:schemeClr val="tx1"/>
                </a:solidFill>
                <a:effectLst/>
                <a:latin typeface="+mn-lt"/>
                <a:ea typeface="+mn-ea"/>
                <a:cs typeface="+mn-cs"/>
              </a:rPr>
              <a:t>lichaam</a:t>
            </a:r>
            <a:r>
              <a:rPr lang="en-US" sz="1200" kern="1200" dirty="0">
                <a:solidFill>
                  <a:schemeClr val="tx1"/>
                </a:solidFill>
                <a:effectLst/>
                <a:latin typeface="+mn-lt"/>
                <a:ea typeface="+mn-ea"/>
                <a:cs typeface="+mn-cs"/>
              </a:rPr>
              <a:t> van de </a:t>
            </a:r>
            <a:r>
              <a:rPr lang="en-US" sz="1200" kern="1200" dirty="0" err="1">
                <a:solidFill>
                  <a:schemeClr val="tx1"/>
                </a:solidFill>
                <a:effectLst/>
                <a:latin typeface="+mn-lt"/>
                <a:ea typeface="+mn-ea"/>
                <a:cs typeface="+mn-cs"/>
              </a:rPr>
              <a:t>gebruiker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aanwijzingen</a:t>
            </a:r>
            <a:r>
              <a:rPr lang="en-US" sz="1200" kern="1200" dirty="0">
                <a:solidFill>
                  <a:schemeClr val="tx1"/>
                </a:solidFill>
                <a:effectLst/>
                <a:latin typeface="+mn-lt"/>
                <a:ea typeface="+mn-ea"/>
                <a:cs typeface="+mn-cs"/>
              </a:rPr>
              <a:t> van stress of </a:t>
            </a:r>
            <a:r>
              <a:rPr lang="en-US" sz="1200" kern="1200" dirty="0" err="1">
                <a:solidFill>
                  <a:schemeClr val="tx1"/>
                </a:solidFill>
                <a:effectLst/>
                <a:latin typeface="+mn-lt"/>
                <a:ea typeface="+mn-ea"/>
                <a:cs typeface="+mn-cs"/>
              </a:rPr>
              <a:t>opwinding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geven</a:t>
            </a:r>
            <a:r>
              <a:rPr lang="en-US" sz="1200" kern="1200" dirty="0">
                <a:solidFill>
                  <a:schemeClr val="tx1"/>
                </a:solidFill>
                <a:effectLst/>
                <a:latin typeface="+mn-lt"/>
                <a:ea typeface="+mn-ea"/>
                <a:cs typeface="+mn-cs"/>
              </a:rPr>
              <a:t>. Met </a:t>
            </a:r>
            <a:r>
              <a:rPr lang="en-US" sz="1200" kern="1200" dirty="0" err="1">
                <a:solidFill>
                  <a:schemeClr val="tx1"/>
                </a:solidFill>
                <a:effectLst/>
                <a:latin typeface="+mn-lt"/>
                <a:ea typeface="+mn-ea"/>
                <a:cs typeface="+mn-cs"/>
              </a:rPr>
              <a:t>behulp</a:t>
            </a:r>
            <a:r>
              <a:rPr lang="en-US" sz="1200" kern="1200" dirty="0">
                <a:solidFill>
                  <a:schemeClr val="tx1"/>
                </a:solidFill>
                <a:effectLst/>
                <a:latin typeface="+mn-lt"/>
                <a:ea typeface="+mn-ea"/>
                <a:cs typeface="+mn-cs"/>
              </a:rPr>
              <a:t> van </a:t>
            </a:r>
            <a:r>
              <a:rPr lang="en-US" sz="1200" kern="1200" dirty="0" err="1">
                <a:solidFill>
                  <a:schemeClr val="tx1"/>
                </a:solidFill>
                <a:effectLst/>
                <a:latin typeface="+mn-lt"/>
                <a:ea typeface="+mn-ea"/>
                <a:cs typeface="+mn-cs"/>
              </a:rPr>
              <a:t>fysiologische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metingen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kan</a:t>
            </a:r>
            <a:r>
              <a:rPr lang="en-US" sz="1200" kern="1200" dirty="0">
                <a:solidFill>
                  <a:schemeClr val="tx1"/>
                </a:solidFill>
                <a:effectLst/>
                <a:latin typeface="+mn-lt"/>
                <a:ea typeface="+mn-ea"/>
                <a:cs typeface="+mn-cs"/>
              </a:rPr>
              <a:t> je </a:t>
            </a:r>
            <a:r>
              <a:rPr lang="en-US" sz="1200" kern="1200" dirty="0" err="1">
                <a:solidFill>
                  <a:schemeClr val="tx1"/>
                </a:solidFill>
                <a:effectLst/>
                <a:latin typeface="+mn-lt"/>
                <a:ea typeface="+mn-ea"/>
                <a:cs typeface="+mn-cs"/>
              </a:rPr>
              <a:t>lichamelijke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reacties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meten</a:t>
            </a:r>
            <a:r>
              <a:rPr lang="en-US" sz="1200" kern="1200" dirty="0">
                <a:solidFill>
                  <a:schemeClr val="tx1"/>
                </a:solidFill>
                <a:effectLst/>
                <a:latin typeface="+mn-lt"/>
                <a:ea typeface="+mn-ea"/>
                <a:cs typeface="+mn-cs"/>
              </a:rPr>
              <a:t>. Zo </a:t>
            </a:r>
            <a:r>
              <a:rPr lang="en-US" sz="1200" kern="1200" dirty="0" err="1">
                <a:solidFill>
                  <a:schemeClr val="tx1"/>
                </a:solidFill>
                <a:effectLst/>
                <a:latin typeface="+mn-lt"/>
                <a:ea typeface="+mn-ea"/>
                <a:cs typeface="+mn-cs"/>
              </a:rPr>
              <a:t>kan</a:t>
            </a:r>
            <a:r>
              <a:rPr lang="en-US" sz="1200" kern="1200" dirty="0">
                <a:solidFill>
                  <a:schemeClr val="tx1"/>
                </a:solidFill>
                <a:effectLst/>
                <a:latin typeface="+mn-lt"/>
                <a:ea typeface="+mn-ea"/>
                <a:cs typeface="+mn-cs"/>
              </a:rPr>
              <a:t> je </a:t>
            </a:r>
            <a:r>
              <a:rPr lang="en-US" sz="1200" kern="1200" dirty="0" err="1">
                <a:solidFill>
                  <a:schemeClr val="tx1"/>
                </a:solidFill>
                <a:effectLst/>
                <a:latin typeface="+mn-lt"/>
                <a:ea typeface="+mn-ea"/>
                <a:cs typeface="+mn-cs"/>
              </a:rPr>
              <a:t>testen</a:t>
            </a:r>
            <a:r>
              <a:rPr lang="en-US" sz="1200" kern="1200" dirty="0">
                <a:solidFill>
                  <a:schemeClr val="tx1"/>
                </a:solidFill>
                <a:effectLst/>
                <a:latin typeface="+mn-lt"/>
                <a:ea typeface="+mn-ea"/>
                <a:cs typeface="+mn-cs"/>
              </a:rPr>
              <a:t> of de </a:t>
            </a:r>
            <a:r>
              <a:rPr lang="en-US" sz="1200" kern="1200" dirty="0" err="1">
                <a:solidFill>
                  <a:schemeClr val="tx1"/>
                </a:solidFill>
                <a:effectLst/>
                <a:latin typeface="+mn-lt"/>
                <a:ea typeface="+mn-ea"/>
                <a:cs typeface="+mn-cs"/>
              </a:rPr>
              <a:t>hartslag</a:t>
            </a:r>
            <a:r>
              <a:rPr lang="en-US" sz="1200" kern="1200" dirty="0">
                <a:solidFill>
                  <a:schemeClr val="tx1"/>
                </a:solidFill>
                <a:effectLst/>
                <a:latin typeface="+mn-lt"/>
                <a:ea typeface="+mn-ea"/>
                <a:cs typeface="+mn-cs"/>
              </a:rPr>
              <a:t> van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gebruiker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omhoog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gaat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bij</a:t>
            </a:r>
            <a:r>
              <a:rPr lang="en-US" sz="1200" kern="1200" dirty="0">
                <a:solidFill>
                  <a:schemeClr val="tx1"/>
                </a:solidFill>
                <a:effectLst/>
                <a:latin typeface="+mn-lt"/>
                <a:ea typeface="+mn-ea"/>
                <a:cs typeface="+mn-cs"/>
              </a:rPr>
              <a:t> het </a:t>
            </a:r>
            <a:r>
              <a:rPr lang="en-US" sz="1200" kern="1200" dirty="0" err="1">
                <a:solidFill>
                  <a:schemeClr val="tx1"/>
                </a:solidFill>
                <a:effectLst/>
                <a:latin typeface="+mn-lt"/>
                <a:ea typeface="+mn-ea"/>
                <a:cs typeface="+mn-cs"/>
              </a:rPr>
              <a:t>gebruik</a:t>
            </a:r>
            <a:r>
              <a:rPr lang="en-US" sz="1200" kern="1200" dirty="0">
                <a:solidFill>
                  <a:schemeClr val="tx1"/>
                </a:solidFill>
                <a:effectLst/>
                <a:latin typeface="+mn-lt"/>
                <a:ea typeface="+mn-ea"/>
                <a:cs typeface="+mn-cs"/>
              </a:rPr>
              <a:t> van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product, of </a:t>
            </a:r>
            <a:r>
              <a:rPr lang="en-US" sz="1200" kern="1200" dirty="0" err="1">
                <a:solidFill>
                  <a:schemeClr val="tx1"/>
                </a:solidFill>
                <a:effectLst/>
                <a:latin typeface="+mn-lt"/>
                <a:ea typeface="+mn-ea"/>
                <a:cs typeface="+mn-cs"/>
              </a:rPr>
              <a:t>dat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andere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tekenen</a:t>
            </a:r>
            <a:r>
              <a:rPr lang="en-US" sz="1200" kern="1200" dirty="0">
                <a:solidFill>
                  <a:schemeClr val="tx1"/>
                </a:solidFill>
                <a:effectLst/>
                <a:latin typeface="+mn-lt"/>
                <a:ea typeface="+mn-ea"/>
                <a:cs typeface="+mn-cs"/>
              </a:rPr>
              <a:t> van </a:t>
            </a:r>
            <a:r>
              <a:rPr lang="en-US" sz="1200" kern="1200" dirty="0" err="1">
                <a:solidFill>
                  <a:schemeClr val="tx1"/>
                </a:solidFill>
                <a:effectLst/>
                <a:latin typeface="+mn-lt"/>
                <a:ea typeface="+mn-ea"/>
                <a:cs typeface="+mn-cs"/>
              </a:rPr>
              <a:t>opwinding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zijn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zoals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zweten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Als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gebruiker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zweet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wordt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gemeten</a:t>
            </a:r>
            <a:r>
              <a:rPr lang="en-US" sz="1200" kern="1200" dirty="0">
                <a:solidFill>
                  <a:schemeClr val="tx1"/>
                </a:solidFill>
                <a:effectLst/>
                <a:latin typeface="+mn-lt"/>
                <a:ea typeface="+mn-ea"/>
                <a:cs typeface="+mn-cs"/>
              </a:rPr>
              <a:t> door de </a:t>
            </a:r>
            <a:r>
              <a:rPr lang="en-US" sz="1200" kern="1200" dirty="0" err="1">
                <a:solidFill>
                  <a:schemeClr val="tx1"/>
                </a:solidFill>
                <a:effectLst/>
                <a:latin typeface="+mn-lt"/>
                <a:ea typeface="+mn-ea"/>
                <a:cs typeface="+mn-cs"/>
              </a:rPr>
              <a:t>geleidbaarheid</a:t>
            </a:r>
            <a:r>
              <a:rPr lang="en-US" sz="1200" kern="1200" dirty="0">
                <a:solidFill>
                  <a:schemeClr val="tx1"/>
                </a:solidFill>
                <a:effectLst/>
                <a:latin typeface="+mn-lt"/>
                <a:ea typeface="+mn-ea"/>
                <a:cs typeface="+mn-cs"/>
              </a:rPr>
              <a:t> van de </a:t>
            </a:r>
            <a:r>
              <a:rPr lang="en-US" sz="1200" kern="1200" dirty="0" err="1">
                <a:solidFill>
                  <a:schemeClr val="tx1"/>
                </a:solidFill>
                <a:effectLst/>
                <a:latin typeface="+mn-lt"/>
                <a:ea typeface="+mn-ea"/>
                <a:cs typeface="+mn-cs"/>
              </a:rPr>
              <a:t>huid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Zweet</a:t>
            </a:r>
            <a:r>
              <a:rPr lang="en-US" sz="1200" kern="1200" dirty="0">
                <a:solidFill>
                  <a:schemeClr val="tx1"/>
                </a:solidFill>
                <a:effectLst/>
                <a:latin typeface="+mn-lt"/>
                <a:ea typeface="+mn-ea"/>
                <a:cs typeface="+mn-cs"/>
              </a:rPr>
              <a:t> is </a:t>
            </a:r>
            <a:r>
              <a:rPr lang="en-US" sz="1200" kern="1200" dirty="0" err="1">
                <a:solidFill>
                  <a:schemeClr val="tx1"/>
                </a:solidFill>
                <a:effectLst/>
                <a:latin typeface="+mn-lt"/>
                <a:ea typeface="+mn-ea"/>
                <a:cs typeface="+mn-cs"/>
              </a:rPr>
              <a:t>namelijk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zout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geleid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goed</a:t>
            </a:r>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10</a:t>
            </a:fld>
            <a:endParaRPr lang="en-GB"/>
          </a:p>
        </p:txBody>
      </p:sp>
    </p:spTree>
    <p:extLst>
      <p:ext uri="{BB962C8B-B14F-4D97-AF65-F5344CB8AC3E}">
        <p14:creationId xmlns:p14="http://schemas.microsoft.com/office/powerpoint/2010/main" val="205669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Voor</a:t>
            </a:r>
            <a:r>
              <a:rPr lang="en-US" dirty="0"/>
              <a:t> </a:t>
            </a:r>
            <a:r>
              <a:rPr lang="en-US" dirty="0" err="1"/>
              <a:t>een</a:t>
            </a:r>
            <a:r>
              <a:rPr lang="en-US" dirty="0"/>
              <a:t> product </a:t>
            </a:r>
            <a:r>
              <a:rPr lang="en-US" dirty="0" err="1"/>
              <a:t>ontwikkelaar</a:t>
            </a:r>
            <a:r>
              <a:rPr lang="en-US" dirty="0"/>
              <a:t> is het </a:t>
            </a:r>
            <a:r>
              <a:rPr lang="en-US" dirty="0" err="1"/>
              <a:t>interessant</a:t>
            </a:r>
            <a:r>
              <a:rPr lang="en-US" dirty="0"/>
              <a:t> om </a:t>
            </a:r>
            <a:r>
              <a:rPr lang="en-US" dirty="0" err="1"/>
              <a:t>te</a:t>
            </a:r>
            <a:r>
              <a:rPr lang="en-US" dirty="0"/>
              <a:t> </a:t>
            </a:r>
            <a:r>
              <a:rPr lang="en-US" dirty="0" err="1"/>
              <a:t>weten</a:t>
            </a:r>
            <a:r>
              <a:rPr lang="en-US" dirty="0"/>
              <a:t> </a:t>
            </a:r>
            <a:r>
              <a:rPr lang="en-US" dirty="0" err="1"/>
              <a:t>waar</a:t>
            </a:r>
            <a:r>
              <a:rPr lang="en-US" dirty="0"/>
              <a:t> </a:t>
            </a:r>
            <a:r>
              <a:rPr lang="en-US" dirty="0" err="1"/>
              <a:t>gebruikers</a:t>
            </a:r>
            <a:r>
              <a:rPr lang="en-US" dirty="0"/>
              <a:t> </a:t>
            </a:r>
            <a:r>
              <a:rPr lang="en-US" dirty="0" err="1"/>
              <a:t>bij</a:t>
            </a:r>
            <a:r>
              <a:rPr lang="en-US" dirty="0"/>
              <a:t> het </a:t>
            </a:r>
            <a:r>
              <a:rPr lang="en-US" dirty="0" err="1"/>
              <a:t>zien</a:t>
            </a:r>
            <a:r>
              <a:rPr lang="en-US" dirty="0"/>
              <a:t> van </a:t>
            </a:r>
            <a:r>
              <a:rPr lang="en-US" dirty="0" err="1"/>
              <a:t>een</a:t>
            </a:r>
            <a:r>
              <a:rPr lang="en-US" dirty="0"/>
              <a:t> product het </a:t>
            </a:r>
            <a:r>
              <a:rPr lang="en-US" dirty="0" err="1"/>
              <a:t>eerst</a:t>
            </a:r>
            <a:r>
              <a:rPr lang="en-US" dirty="0"/>
              <a:t> </a:t>
            </a:r>
            <a:r>
              <a:rPr lang="en-US" dirty="0" err="1"/>
              <a:t>naar</a:t>
            </a:r>
            <a:r>
              <a:rPr lang="en-US" dirty="0"/>
              <a:t> </a:t>
            </a:r>
            <a:r>
              <a:rPr lang="en-US" dirty="0" err="1"/>
              <a:t>kijken</a:t>
            </a:r>
            <a:r>
              <a:rPr lang="en-US" dirty="0"/>
              <a:t>. </a:t>
            </a:r>
            <a:r>
              <a:rPr lang="en-US" dirty="0" err="1"/>
              <a:t>Eyetracking</a:t>
            </a:r>
            <a:r>
              <a:rPr lang="en-US" dirty="0"/>
              <a:t> is de </a:t>
            </a:r>
            <a:r>
              <a:rPr lang="en-US" dirty="0" err="1"/>
              <a:t>opname</a:t>
            </a:r>
            <a:r>
              <a:rPr lang="en-US" dirty="0"/>
              <a:t> van de </a:t>
            </a:r>
            <a:r>
              <a:rPr lang="en-US" dirty="0" err="1"/>
              <a:t>positie</a:t>
            </a:r>
            <a:r>
              <a:rPr lang="en-US" dirty="0"/>
              <a:t> van de </a:t>
            </a:r>
            <a:r>
              <a:rPr lang="en-US" dirty="0" err="1"/>
              <a:t>oog</a:t>
            </a:r>
            <a:r>
              <a:rPr lang="en-US" dirty="0"/>
              <a:t> van de </a:t>
            </a:r>
            <a:r>
              <a:rPr lang="en-US" dirty="0" err="1"/>
              <a:t>gebruiker</a:t>
            </a:r>
            <a:r>
              <a:rPr lang="en-US" dirty="0"/>
              <a:t> </a:t>
            </a:r>
            <a:r>
              <a:rPr lang="en-US" dirty="0" err="1"/>
              <a:t>en</a:t>
            </a:r>
            <a:r>
              <a:rPr lang="en-US" dirty="0"/>
              <a:t> de </a:t>
            </a:r>
            <a:r>
              <a:rPr lang="en-US" dirty="0" err="1"/>
              <a:t>beweging</a:t>
            </a:r>
            <a:r>
              <a:rPr lang="en-US" dirty="0"/>
              <a:t> in </a:t>
            </a:r>
            <a:r>
              <a:rPr lang="en-US" dirty="0" err="1"/>
              <a:t>een</a:t>
            </a:r>
            <a:r>
              <a:rPr lang="en-US" dirty="0"/>
              <a:t> </a:t>
            </a:r>
            <a:r>
              <a:rPr lang="en-US" dirty="0" err="1"/>
              <a:t>omgeving</a:t>
            </a:r>
            <a:r>
              <a:rPr lang="en-US" dirty="0"/>
              <a:t> </a:t>
            </a:r>
            <a:r>
              <a:rPr lang="en-US" dirty="0" err="1"/>
              <a:t>gebaseerd</a:t>
            </a:r>
            <a:r>
              <a:rPr lang="en-US" dirty="0"/>
              <a:t> op de </a:t>
            </a:r>
            <a:r>
              <a:rPr lang="en-US" dirty="0" err="1"/>
              <a:t>optische</a:t>
            </a:r>
            <a:r>
              <a:rPr lang="en-US" dirty="0"/>
              <a:t> </a:t>
            </a:r>
            <a:r>
              <a:rPr lang="en-US" dirty="0" err="1"/>
              <a:t>opname</a:t>
            </a:r>
            <a:r>
              <a:rPr lang="en-US" dirty="0"/>
              <a:t> van </a:t>
            </a:r>
            <a:r>
              <a:rPr lang="en-US" dirty="0" err="1"/>
              <a:t>hoornvlies</a:t>
            </a:r>
            <a:r>
              <a:rPr lang="en-US" dirty="0"/>
              <a:t> </a:t>
            </a:r>
            <a:r>
              <a:rPr lang="en-US" dirty="0" err="1"/>
              <a:t>reflecties</a:t>
            </a:r>
            <a:r>
              <a:rPr lang="en-US" dirty="0"/>
              <a:t> om </a:t>
            </a:r>
            <a:r>
              <a:rPr lang="en-US" dirty="0" err="1"/>
              <a:t>visuele</a:t>
            </a:r>
            <a:r>
              <a:rPr lang="en-US" dirty="0"/>
              <a:t> </a:t>
            </a:r>
            <a:r>
              <a:rPr lang="en-US" dirty="0" err="1"/>
              <a:t>aandacht</a:t>
            </a:r>
            <a:r>
              <a:rPr lang="en-US" dirty="0"/>
              <a:t> vast </a:t>
            </a:r>
            <a:r>
              <a:rPr lang="en-US" dirty="0" err="1"/>
              <a:t>te</a:t>
            </a:r>
            <a:r>
              <a:rPr lang="en-US" dirty="0"/>
              <a:t> </a:t>
            </a:r>
            <a:r>
              <a:rPr lang="en-US" dirty="0" err="1"/>
              <a:t>stellen</a:t>
            </a:r>
            <a:r>
              <a:rPr lang="en-US" dirty="0"/>
              <a:t>.</a:t>
            </a:r>
          </a:p>
          <a:p>
            <a:endParaRPr lang="en-US" dirty="0"/>
          </a:p>
          <a:p>
            <a:r>
              <a:rPr lang="en-US" dirty="0" err="1"/>
              <a:t>Dit</a:t>
            </a:r>
            <a:r>
              <a:rPr lang="en-US" dirty="0"/>
              <a:t> </a:t>
            </a:r>
            <a:r>
              <a:rPr lang="en-US" dirty="0" err="1"/>
              <a:t>kan</a:t>
            </a:r>
            <a:r>
              <a:rPr lang="en-US" dirty="0"/>
              <a:t> met </a:t>
            </a:r>
            <a:r>
              <a:rPr lang="en-US" dirty="0" err="1"/>
              <a:t>behulp</a:t>
            </a:r>
            <a:r>
              <a:rPr lang="en-US" dirty="0"/>
              <a:t> van </a:t>
            </a:r>
            <a:r>
              <a:rPr lang="en-US" dirty="0" err="1"/>
              <a:t>een</a:t>
            </a:r>
            <a:r>
              <a:rPr lang="en-US" dirty="0"/>
              <a:t> </a:t>
            </a:r>
            <a:r>
              <a:rPr lang="en-US" dirty="0" err="1"/>
              <a:t>bril</a:t>
            </a:r>
            <a:r>
              <a:rPr lang="en-US" dirty="0"/>
              <a:t>. (</a:t>
            </a:r>
            <a:r>
              <a:rPr lang="en-US" dirty="0" err="1"/>
              <a:t>Zie</a:t>
            </a:r>
            <a:r>
              <a:rPr lang="en-US" dirty="0"/>
              <a:t> slide)</a:t>
            </a:r>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11</a:t>
            </a:fld>
            <a:endParaRPr lang="en-GB"/>
          </a:p>
        </p:txBody>
      </p:sp>
    </p:spTree>
    <p:extLst>
      <p:ext uri="{BB962C8B-B14F-4D97-AF65-F5344CB8AC3E}">
        <p14:creationId xmlns:p14="http://schemas.microsoft.com/office/powerpoint/2010/main" val="413048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Eerder deze presentatie is </a:t>
            </a:r>
            <a:r>
              <a:rPr lang="nl-NL" sz="1200" kern="1200" dirty="0" err="1">
                <a:solidFill>
                  <a:schemeClr val="tx1"/>
                </a:solidFill>
                <a:effectLst/>
                <a:latin typeface="+mn-lt"/>
                <a:ea typeface="+mn-ea"/>
                <a:cs typeface="+mn-cs"/>
              </a:rPr>
              <a:t>Hotjar</a:t>
            </a:r>
            <a:r>
              <a:rPr lang="nl-NL" sz="1200" kern="1200" dirty="0">
                <a:solidFill>
                  <a:schemeClr val="tx1"/>
                </a:solidFill>
                <a:effectLst/>
                <a:latin typeface="+mn-lt"/>
                <a:ea typeface="+mn-ea"/>
                <a:cs typeface="+mn-cs"/>
              </a:rPr>
              <a:t> al kort genoemd. </a:t>
            </a:r>
            <a:r>
              <a:rPr lang="nl-NL" sz="1200" kern="1200" dirty="0" err="1">
                <a:solidFill>
                  <a:schemeClr val="tx1"/>
                </a:solidFill>
                <a:effectLst/>
                <a:latin typeface="+mn-lt"/>
                <a:ea typeface="+mn-ea"/>
                <a:cs typeface="+mn-cs"/>
              </a:rPr>
              <a:t>Hotjar</a:t>
            </a:r>
            <a:r>
              <a:rPr lang="nl-NL" sz="1200" kern="1200" dirty="0">
                <a:solidFill>
                  <a:schemeClr val="tx1"/>
                </a:solidFill>
                <a:effectLst/>
                <a:latin typeface="+mn-lt"/>
                <a:ea typeface="+mn-ea"/>
                <a:cs typeface="+mn-cs"/>
              </a:rPr>
              <a:t> is een service die aan een website toe kan worden gevoegd. Het doel van </a:t>
            </a:r>
            <a:r>
              <a:rPr lang="nl-NL" sz="1200" kern="1200" dirty="0" err="1">
                <a:solidFill>
                  <a:schemeClr val="tx1"/>
                </a:solidFill>
                <a:effectLst/>
                <a:latin typeface="+mn-lt"/>
                <a:ea typeface="+mn-ea"/>
                <a:cs typeface="+mn-cs"/>
              </a:rPr>
              <a:t>Hotjar</a:t>
            </a:r>
            <a:r>
              <a:rPr lang="nl-NL" sz="1200" kern="1200" dirty="0">
                <a:solidFill>
                  <a:schemeClr val="tx1"/>
                </a:solidFill>
                <a:effectLst/>
                <a:latin typeface="+mn-lt"/>
                <a:ea typeface="+mn-ea"/>
                <a:cs typeface="+mn-cs"/>
              </a:rPr>
              <a:t> is het verbeteren van de </a:t>
            </a:r>
            <a:r>
              <a:rPr lang="nl-NL" sz="1200" kern="1200" dirty="0" err="1">
                <a:solidFill>
                  <a:schemeClr val="tx1"/>
                </a:solidFill>
                <a:effectLst/>
                <a:latin typeface="+mn-lt"/>
                <a:ea typeface="+mn-ea"/>
                <a:cs typeface="+mn-cs"/>
              </a:rPr>
              <a:t>usability</a:t>
            </a:r>
            <a:r>
              <a:rPr lang="nl-NL" sz="1200" kern="1200" dirty="0">
                <a:solidFill>
                  <a:schemeClr val="tx1"/>
                </a:solidFill>
                <a:effectLst/>
                <a:latin typeface="+mn-lt"/>
                <a:ea typeface="+mn-ea"/>
                <a:cs typeface="+mn-cs"/>
              </a:rPr>
              <a:t> van de website. De gebruikers worden bijvoorbeeld gevraagd om feedback te geven over de site, en op die manier kan deze weer verbeterd worden.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(Hier gaan de leerlingen vandaag over lezen en mee aan de slag.)</a:t>
            </a:r>
            <a:endParaRPr lang="en-GB" sz="1200" kern="1200" dirty="0">
              <a:solidFill>
                <a:schemeClr val="tx1"/>
              </a:solidFill>
              <a:effectLst/>
              <a:latin typeface="+mn-lt"/>
              <a:ea typeface="+mn-ea"/>
              <a:cs typeface="+mn-cs"/>
            </a:endParaRPr>
          </a:p>
          <a:p>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12</a:t>
            </a:fld>
            <a:endParaRPr lang="en-GB"/>
          </a:p>
        </p:txBody>
      </p:sp>
    </p:spTree>
    <p:extLst>
      <p:ext uri="{BB962C8B-B14F-4D97-AF65-F5344CB8AC3E}">
        <p14:creationId xmlns:p14="http://schemas.microsoft.com/office/powerpoint/2010/main" val="171846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We </a:t>
            </a:r>
            <a:r>
              <a:rPr lang="en-US" dirty="0" err="1"/>
              <a:t>gaan</a:t>
            </a:r>
            <a:r>
              <a:rPr lang="en-US" dirty="0"/>
              <a:t> </a:t>
            </a:r>
            <a:r>
              <a:rPr lang="en-US" dirty="0" err="1"/>
              <a:t>vandaag</a:t>
            </a:r>
            <a:r>
              <a:rPr lang="en-US" dirty="0"/>
              <a:t> </a:t>
            </a:r>
            <a:r>
              <a:rPr lang="en-US" dirty="0" err="1"/>
              <a:t>aan</a:t>
            </a:r>
            <a:r>
              <a:rPr lang="en-US" dirty="0"/>
              <a:t> de slag met Hotjar. </a:t>
            </a:r>
            <a:r>
              <a:rPr lang="en-US" dirty="0" err="1"/>
              <a:t>Hier</a:t>
            </a:r>
            <a:r>
              <a:rPr lang="en-US" dirty="0"/>
              <a:t> </a:t>
            </a:r>
            <a:r>
              <a:rPr lang="en-US" dirty="0" err="1"/>
              <a:t>zie</a:t>
            </a:r>
            <a:r>
              <a:rPr lang="en-US" dirty="0"/>
              <a:t> je al </a:t>
            </a:r>
            <a:r>
              <a:rPr lang="en-US" dirty="0" err="1"/>
              <a:t>een</a:t>
            </a:r>
            <a:r>
              <a:rPr lang="en-US" dirty="0"/>
              <a:t> </a:t>
            </a:r>
            <a:r>
              <a:rPr lang="en-US" dirty="0" err="1"/>
              <a:t>stukje</a:t>
            </a:r>
            <a:r>
              <a:rPr lang="en-US" dirty="0"/>
              <a:t> van Hotjar </a:t>
            </a:r>
            <a:r>
              <a:rPr lang="en-US" dirty="0" err="1"/>
              <a:t>zelf</a:t>
            </a:r>
            <a:r>
              <a:rPr lang="en-US" dirty="0"/>
              <a:t>. In het linker menu </a:t>
            </a:r>
            <a:r>
              <a:rPr lang="en-US" dirty="0" err="1"/>
              <a:t>zie</a:t>
            </a:r>
            <a:r>
              <a:rPr lang="en-US" dirty="0"/>
              <a:t> je de </a:t>
            </a:r>
            <a:r>
              <a:rPr lang="en-US" dirty="0" err="1"/>
              <a:t>opties</a:t>
            </a:r>
            <a:r>
              <a:rPr lang="en-US" dirty="0"/>
              <a:t> heatmaps, recordings, funnels </a:t>
            </a:r>
            <a:r>
              <a:rPr lang="en-US" dirty="0" err="1"/>
              <a:t>en</a:t>
            </a:r>
            <a:r>
              <a:rPr lang="en-US" dirty="0"/>
              <a:t> forms. </a:t>
            </a:r>
            <a:r>
              <a:rPr lang="en-US" dirty="0" err="1"/>
              <a:t>Wanneer</a:t>
            </a:r>
            <a:r>
              <a:rPr lang="en-US" dirty="0"/>
              <a:t> je </a:t>
            </a:r>
            <a:r>
              <a:rPr lang="en-US" dirty="0" err="1"/>
              <a:t>een</a:t>
            </a:r>
            <a:r>
              <a:rPr lang="en-US" dirty="0"/>
              <a:t> account </a:t>
            </a:r>
            <a:r>
              <a:rPr lang="en-US" dirty="0" err="1"/>
              <a:t>maakt</a:t>
            </a:r>
            <a:r>
              <a:rPr lang="en-US" dirty="0"/>
              <a:t> op Hotjar </a:t>
            </a:r>
            <a:r>
              <a:rPr lang="en-US" dirty="0" err="1"/>
              <a:t>krijg</a:t>
            </a:r>
            <a:r>
              <a:rPr lang="en-US" dirty="0"/>
              <a:t> je </a:t>
            </a:r>
            <a:r>
              <a:rPr lang="en-US" dirty="0" err="1"/>
              <a:t>een</a:t>
            </a:r>
            <a:r>
              <a:rPr lang="en-US" dirty="0"/>
              <a:t> demo over hoe </a:t>
            </a:r>
            <a:r>
              <a:rPr lang="en-US" dirty="0" err="1"/>
              <a:t>dit</a:t>
            </a:r>
            <a:r>
              <a:rPr lang="en-US" dirty="0"/>
              <a:t> </a:t>
            </a:r>
            <a:r>
              <a:rPr lang="en-US" dirty="0" err="1"/>
              <a:t>precies</a:t>
            </a:r>
            <a:r>
              <a:rPr lang="en-US" dirty="0"/>
              <a:t> </a:t>
            </a:r>
            <a:r>
              <a:rPr lang="en-US" dirty="0" err="1"/>
              <a:t>werkt</a:t>
            </a:r>
            <a:r>
              <a:rPr lang="en-US" dirty="0"/>
              <a:t>. </a:t>
            </a:r>
            <a:r>
              <a:rPr lang="en-US" dirty="0" err="1"/>
              <a:t>Dat</a:t>
            </a:r>
            <a:r>
              <a:rPr lang="en-US" dirty="0"/>
              <a:t> </a:t>
            </a:r>
            <a:r>
              <a:rPr lang="en-US" dirty="0" err="1"/>
              <a:t>gaan</a:t>
            </a:r>
            <a:r>
              <a:rPr lang="en-US" dirty="0"/>
              <a:t> we nu </a:t>
            </a:r>
            <a:r>
              <a:rPr lang="en-US" dirty="0" err="1"/>
              <a:t>doen</a:t>
            </a:r>
            <a:r>
              <a:rPr lang="en-US" dirty="0"/>
              <a:t>.</a:t>
            </a:r>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13</a:t>
            </a:fld>
            <a:endParaRPr lang="en-GB"/>
          </a:p>
        </p:txBody>
      </p:sp>
    </p:spTree>
    <p:extLst>
      <p:ext uri="{BB962C8B-B14F-4D97-AF65-F5344CB8AC3E}">
        <p14:creationId xmlns:p14="http://schemas.microsoft.com/office/powerpoint/2010/main" val="2792395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In les 6 hebben we over subjectieve evaluatie methoden geleerd. Deze les richt zich op de objectieve evaluatie methoden. Hierbij ligt de focus op het verkrijgen van meetbare waarden, zoals door gebruik van tijdsmetingen, </a:t>
            </a:r>
            <a:r>
              <a:rPr lang="nl-NL" sz="1200" kern="1200" dirty="0" err="1">
                <a:solidFill>
                  <a:schemeClr val="tx1"/>
                </a:solidFill>
                <a:effectLst/>
                <a:latin typeface="+mn-lt"/>
                <a:ea typeface="+mn-ea"/>
                <a:cs typeface="+mn-cs"/>
              </a:rPr>
              <a:t>eyetracking</a:t>
            </a:r>
            <a:r>
              <a:rPr lang="nl-NL" sz="1200" kern="1200" dirty="0">
                <a:solidFill>
                  <a:schemeClr val="tx1"/>
                </a:solidFill>
                <a:effectLst/>
                <a:latin typeface="+mn-lt"/>
                <a:ea typeface="+mn-ea"/>
                <a:cs typeface="+mn-cs"/>
              </a:rPr>
              <a:t>, </a:t>
            </a:r>
            <a:r>
              <a:rPr lang="nl-NL" sz="1200" kern="1200" dirty="0" err="1">
                <a:solidFill>
                  <a:schemeClr val="tx1"/>
                </a:solidFill>
                <a:effectLst/>
                <a:latin typeface="+mn-lt"/>
                <a:ea typeface="+mn-ea"/>
                <a:cs typeface="+mn-cs"/>
              </a:rPr>
              <a:t>heatmaps</a:t>
            </a:r>
            <a:r>
              <a:rPr lang="nl-NL" sz="1200" kern="1200" dirty="0">
                <a:solidFill>
                  <a:schemeClr val="tx1"/>
                </a:solidFill>
                <a:effectLst/>
                <a:latin typeface="+mn-lt"/>
                <a:ea typeface="+mn-ea"/>
                <a:cs typeface="+mn-cs"/>
              </a:rPr>
              <a:t>. Het testen op meetbare waarden wordt gedaan met tools. </a:t>
            </a:r>
            <a:endParaRPr lang="en-GB" sz="1200" kern="1200" dirty="0">
              <a:solidFill>
                <a:schemeClr val="tx1"/>
              </a:solidFill>
              <a:effectLst/>
              <a:latin typeface="+mn-lt"/>
              <a:ea typeface="+mn-ea"/>
              <a:cs typeface="+mn-cs"/>
            </a:endParaRPr>
          </a:p>
          <a:p>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2</a:t>
            </a:fld>
            <a:endParaRPr lang="en-GB"/>
          </a:p>
        </p:txBody>
      </p:sp>
    </p:spTree>
    <p:extLst>
      <p:ext uri="{BB962C8B-B14F-4D97-AF65-F5344CB8AC3E}">
        <p14:creationId xmlns:p14="http://schemas.microsoft.com/office/powerpoint/2010/main" val="4059625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a:solidFill>
                  <a:schemeClr val="tx1"/>
                </a:solidFill>
                <a:effectLst/>
                <a:latin typeface="+mn-lt"/>
                <a:ea typeface="+mn-ea"/>
                <a:cs typeface="+mn-cs"/>
              </a:rPr>
              <a:t>Een </a:t>
            </a:r>
            <a:r>
              <a:rPr lang="nl-NL" sz="1200" kern="1200" dirty="0" err="1">
                <a:solidFill>
                  <a:schemeClr val="tx1"/>
                </a:solidFill>
                <a:effectLst/>
                <a:latin typeface="+mn-lt"/>
                <a:ea typeface="+mn-ea"/>
                <a:cs typeface="+mn-cs"/>
              </a:rPr>
              <a:t>heatmap</a:t>
            </a:r>
            <a:r>
              <a:rPr lang="nl-NL" sz="1200" kern="1200" dirty="0">
                <a:solidFill>
                  <a:schemeClr val="tx1"/>
                </a:solidFill>
                <a:effectLst/>
                <a:latin typeface="+mn-lt"/>
                <a:ea typeface="+mn-ea"/>
                <a:cs typeface="+mn-cs"/>
              </a:rPr>
              <a:t> is een methode waarbij data visueel wordt laten zien. Deze data is afkomstig van individuele data punten in een matrix verschillende kleuren voorstellen. De kleuren in de </a:t>
            </a:r>
            <a:r>
              <a:rPr lang="nl-NL" sz="1200" kern="1200" dirty="0" err="1">
                <a:solidFill>
                  <a:schemeClr val="tx1"/>
                </a:solidFill>
                <a:effectLst/>
                <a:latin typeface="+mn-lt"/>
                <a:ea typeface="+mn-ea"/>
                <a:cs typeface="+mn-cs"/>
              </a:rPr>
              <a:t>heatmap</a:t>
            </a:r>
            <a:r>
              <a:rPr lang="nl-NL" sz="1200" kern="1200" dirty="0">
                <a:solidFill>
                  <a:schemeClr val="tx1"/>
                </a:solidFill>
                <a:effectLst/>
                <a:latin typeface="+mn-lt"/>
                <a:ea typeface="+mn-ea"/>
                <a:cs typeface="+mn-cs"/>
              </a:rPr>
              <a:t> kunnen verschillende frequenties van een gebeurtenis voorstellen, maar ook een hoeveelheid per locatie.</a:t>
            </a:r>
          </a:p>
          <a:p>
            <a:endParaRPr lang="en-GB" sz="1200" kern="1200" dirty="0">
              <a:solidFill>
                <a:schemeClr val="tx1"/>
              </a:solidFill>
              <a:effectLst/>
              <a:latin typeface="+mn-lt"/>
              <a:ea typeface="+mn-ea"/>
              <a:cs typeface="+mn-cs"/>
            </a:endParaRPr>
          </a:p>
          <a:p>
            <a:r>
              <a:rPr lang="nl-NL" sz="1200" kern="1200" dirty="0">
                <a:solidFill>
                  <a:schemeClr val="tx1"/>
                </a:solidFill>
                <a:effectLst/>
                <a:latin typeface="+mn-lt"/>
                <a:ea typeface="+mn-ea"/>
                <a:cs typeface="+mn-cs"/>
              </a:rPr>
              <a:t>Een </a:t>
            </a:r>
            <a:r>
              <a:rPr lang="nl-NL" sz="1200" kern="1200" dirty="0" err="1">
                <a:solidFill>
                  <a:schemeClr val="tx1"/>
                </a:solidFill>
                <a:effectLst/>
                <a:latin typeface="+mn-lt"/>
                <a:ea typeface="+mn-ea"/>
                <a:cs typeface="+mn-cs"/>
              </a:rPr>
              <a:t>heatmap</a:t>
            </a:r>
            <a:r>
              <a:rPr lang="nl-NL" sz="1200" kern="1200" dirty="0">
                <a:solidFill>
                  <a:schemeClr val="tx1"/>
                </a:solidFill>
                <a:effectLst/>
                <a:latin typeface="+mn-lt"/>
                <a:ea typeface="+mn-ea"/>
                <a:cs typeface="+mn-cs"/>
              </a:rPr>
              <a:t> is te gebruiken voor allerlei doeleinden, bijvoorbeeld inzicht krijgen in het loopgedrag van een voetbal speler. Dit zie je op het plaatje op de slide. De kleur van de vlek op het plaatje geeft aan </a:t>
            </a:r>
            <a:r>
              <a:rPr lang="nl-NL" sz="1200" kern="1200" dirty="0" err="1">
                <a:solidFill>
                  <a:schemeClr val="tx1"/>
                </a:solidFill>
                <a:effectLst/>
                <a:latin typeface="+mn-lt"/>
                <a:ea typeface="+mn-ea"/>
                <a:cs typeface="+mn-cs"/>
              </a:rPr>
              <a:t>hoevaak</a:t>
            </a:r>
            <a:r>
              <a:rPr lang="nl-NL" sz="1200" kern="1200" dirty="0">
                <a:solidFill>
                  <a:schemeClr val="tx1"/>
                </a:solidFill>
                <a:effectLst/>
                <a:latin typeface="+mn-lt"/>
                <a:ea typeface="+mn-ea"/>
                <a:cs typeface="+mn-cs"/>
              </a:rPr>
              <a:t> een speler hier gelopen heeft. Kunnen jullie raden wat voor speler dit was?</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3</a:t>
            </a:fld>
            <a:endParaRPr lang="en-GB"/>
          </a:p>
        </p:txBody>
      </p:sp>
    </p:spTree>
    <p:extLst>
      <p:ext uri="{BB962C8B-B14F-4D97-AF65-F5344CB8AC3E}">
        <p14:creationId xmlns:p14="http://schemas.microsoft.com/office/powerpoint/2010/main" val="2929490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Heatmaps </a:t>
            </a:r>
            <a:r>
              <a:rPr lang="en-US" sz="1200" kern="1200" dirty="0" err="1">
                <a:solidFill>
                  <a:schemeClr val="tx1"/>
                </a:solidFill>
                <a:effectLst/>
                <a:latin typeface="+mn-lt"/>
                <a:ea typeface="+mn-ea"/>
                <a:cs typeface="+mn-cs"/>
              </a:rPr>
              <a:t>worden</a:t>
            </a:r>
            <a:r>
              <a:rPr lang="en-US" sz="1200" kern="1200" dirty="0">
                <a:solidFill>
                  <a:schemeClr val="tx1"/>
                </a:solidFill>
                <a:effectLst/>
                <a:latin typeface="+mn-lt"/>
                <a:ea typeface="+mn-ea"/>
                <a:cs typeface="+mn-cs"/>
              </a:rPr>
              <a:t> al heel </a:t>
            </a:r>
            <a:r>
              <a:rPr lang="en-US" sz="1200" kern="1200" dirty="0" err="1">
                <a:solidFill>
                  <a:schemeClr val="tx1"/>
                </a:solidFill>
                <a:effectLst/>
                <a:latin typeface="+mn-lt"/>
                <a:ea typeface="+mn-ea"/>
                <a:cs typeface="+mn-cs"/>
              </a:rPr>
              <a:t>lang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gebruikt</a:t>
            </a:r>
            <a:r>
              <a:rPr lang="en-US" sz="1200" kern="1200" dirty="0">
                <a:solidFill>
                  <a:schemeClr val="tx1"/>
                </a:solidFill>
                <a:effectLst/>
                <a:latin typeface="+mn-lt"/>
                <a:ea typeface="+mn-ea"/>
                <a:cs typeface="+mn-cs"/>
              </a:rPr>
              <a:t>. Het </a:t>
            </a:r>
            <a:r>
              <a:rPr lang="en-US" sz="1200" kern="1200" dirty="0" err="1">
                <a:solidFill>
                  <a:schemeClr val="tx1"/>
                </a:solidFill>
                <a:effectLst/>
                <a:latin typeface="+mn-lt"/>
                <a:ea typeface="+mn-ea"/>
                <a:cs typeface="+mn-cs"/>
              </a:rPr>
              <a:t>eerste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bekende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gebruik</a:t>
            </a:r>
            <a:r>
              <a:rPr lang="en-US" sz="1200" kern="1200" dirty="0">
                <a:solidFill>
                  <a:schemeClr val="tx1"/>
                </a:solidFill>
                <a:effectLst/>
                <a:latin typeface="+mn-lt"/>
                <a:ea typeface="+mn-ea"/>
                <a:cs typeface="+mn-cs"/>
              </a:rPr>
              <a:t> van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heatmap </a:t>
            </a:r>
            <a:r>
              <a:rPr lang="en-US" sz="1200" kern="1200" dirty="0" err="1">
                <a:solidFill>
                  <a:schemeClr val="tx1"/>
                </a:solidFill>
                <a:effectLst/>
                <a:latin typeface="+mn-lt"/>
                <a:ea typeface="+mn-ea"/>
                <a:cs typeface="+mn-cs"/>
              </a:rPr>
              <a:t>komt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uit</a:t>
            </a:r>
            <a:r>
              <a:rPr lang="en-US" sz="1200" kern="1200" dirty="0">
                <a:solidFill>
                  <a:schemeClr val="tx1"/>
                </a:solidFill>
                <a:effectLst/>
                <a:latin typeface="+mn-lt"/>
                <a:ea typeface="+mn-ea"/>
                <a:cs typeface="+mn-cs"/>
              </a:rPr>
              <a:t> 1873. In </a:t>
            </a:r>
            <a:r>
              <a:rPr lang="en-US" sz="1200" kern="1200" dirty="0" err="1">
                <a:solidFill>
                  <a:schemeClr val="tx1"/>
                </a:solidFill>
                <a:effectLst/>
                <a:latin typeface="+mn-lt"/>
                <a:ea typeface="+mn-ea"/>
                <a:cs typeface="+mn-cs"/>
              </a:rPr>
              <a:t>deze</a:t>
            </a:r>
            <a:r>
              <a:rPr lang="en-US" sz="1200" kern="1200" dirty="0">
                <a:solidFill>
                  <a:schemeClr val="tx1"/>
                </a:solidFill>
                <a:effectLst/>
                <a:latin typeface="+mn-lt"/>
                <a:ea typeface="+mn-ea"/>
                <a:cs typeface="+mn-cs"/>
              </a:rPr>
              <a:t> heatmap </a:t>
            </a:r>
            <a:r>
              <a:rPr lang="en-US" sz="1200" kern="1200" dirty="0" err="1">
                <a:solidFill>
                  <a:schemeClr val="tx1"/>
                </a:solidFill>
                <a:effectLst/>
                <a:latin typeface="+mn-lt"/>
                <a:ea typeface="+mn-ea"/>
                <a:cs typeface="+mn-cs"/>
              </a:rPr>
              <a:t>worden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sociale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statistieken</a:t>
            </a:r>
            <a:r>
              <a:rPr lang="en-US" sz="1200" kern="1200" dirty="0">
                <a:solidFill>
                  <a:schemeClr val="tx1"/>
                </a:solidFill>
                <a:effectLst/>
                <a:latin typeface="+mn-lt"/>
                <a:ea typeface="+mn-ea"/>
                <a:cs typeface="+mn-cs"/>
              </a:rPr>
              <a:t> in </a:t>
            </a:r>
            <a:r>
              <a:rPr lang="en-US" sz="1200" kern="1200" dirty="0" err="1">
                <a:solidFill>
                  <a:schemeClr val="tx1"/>
                </a:solidFill>
                <a:effectLst/>
                <a:latin typeface="+mn-lt"/>
                <a:ea typeface="+mn-ea"/>
                <a:cs typeface="+mn-cs"/>
              </a:rPr>
              <a:t>getoond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Verschillende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kleuren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hier</a:t>
            </a:r>
            <a:r>
              <a:rPr lang="en-US" sz="1200" kern="1200" dirty="0">
                <a:solidFill>
                  <a:schemeClr val="tx1"/>
                </a:solidFill>
                <a:effectLst/>
                <a:latin typeface="+mn-lt"/>
                <a:ea typeface="+mn-ea"/>
                <a:cs typeface="+mn-cs"/>
              </a:rPr>
              <a:t> de mate van </a:t>
            </a:r>
            <a:r>
              <a:rPr lang="en-US" sz="1200" kern="1200" dirty="0" err="1">
                <a:solidFill>
                  <a:schemeClr val="tx1"/>
                </a:solidFill>
                <a:effectLst/>
                <a:latin typeface="+mn-lt"/>
                <a:ea typeface="+mn-ea"/>
                <a:cs typeface="+mn-cs"/>
              </a:rPr>
              <a:t>verschillende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karakteristieken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als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nationaliteit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beroep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sociale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klasse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leefijd</a:t>
            </a:r>
            <a:r>
              <a:rPr lang="en-US" sz="1200" kern="1200" dirty="0">
                <a:solidFill>
                  <a:schemeClr val="tx1"/>
                </a:solidFill>
                <a:effectLst/>
                <a:latin typeface="+mn-lt"/>
                <a:ea typeface="+mn-ea"/>
                <a:cs typeface="+mn-cs"/>
              </a:rPr>
              <a:t> etc.) </a:t>
            </a:r>
            <a:r>
              <a:rPr lang="en-US" sz="1200" kern="1200" dirty="0" err="1">
                <a:solidFill>
                  <a:schemeClr val="tx1"/>
                </a:solidFill>
                <a:effectLst/>
                <a:latin typeface="+mn-lt"/>
                <a:ea typeface="+mn-ea"/>
                <a:cs typeface="+mn-cs"/>
              </a:rPr>
              <a:t>binnen</a:t>
            </a:r>
            <a:r>
              <a:rPr lang="en-US" sz="1200" kern="1200" dirty="0">
                <a:solidFill>
                  <a:schemeClr val="tx1"/>
                </a:solidFill>
                <a:effectLst/>
                <a:latin typeface="+mn-lt"/>
                <a:ea typeface="+mn-ea"/>
                <a:cs typeface="+mn-cs"/>
              </a:rPr>
              <a:t> 20 </a:t>
            </a:r>
            <a:r>
              <a:rPr lang="en-US" sz="1200" kern="1200" dirty="0" err="1">
                <a:solidFill>
                  <a:schemeClr val="tx1"/>
                </a:solidFill>
                <a:effectLst/>
                <a:latin typeface="+mn-lt"/>
                <a:ea typeface="+mn-ea"/>
                <a:cs typeface="+mn-cs"/>
              </a:rPr>
              <a:t>districten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aan</a:t>
            </a:r>
            <a:r>
              <a:rPr lang="en-US" sz="1200" kern="1200" dirty="0">
                <a:solidFill>
                  <a:schemeClr val="tx1"/>
                </a:solidFill>
                <a:effectLst/>
                <a:latin typeface="+mn-lt"/>
                <a:ea typeface="+mn-ea"/>
                <a:cs typeface="+mn-cs"/>
              </a:rPr>
              <a:t>. Wit </a:t>
            </a:r>
            <a:r>
              <a:rPr lang="en-US" sz="1200" kern="1200" dirty="0" err="1">
                <a:solidFill>
                  <a:schemeClr val="tx1"/>
                </a:solidFill>
                <a:effectLst/>
                <a:latin typeface="+mn-lt"/>
                <a:ea typeface="+mn-ea"/>
                <a:cs typeface="+mn-cs"/>
              </a:rPr>
              <a:t>geeft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laag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aantal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verschillende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karakteristieken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aan</a:t>
            </a:r>
            <a:r>
              <a:rPr lang="en-US" sz="1200" kern="1200" dirty="0">
                <a:solidFill>
                  <a:schemeClr val="tx1"/>
                </a:solidFill>
                <a:effectLst/>
                <a:latin typeface="+mn-lt"/>
                <a:ea typeface="+mn-ea"/>
                <a:cs typeface="+mn-cs"/>
              </a:rPr>
              <a:t>, dan </a:t>
            </a:r>
            <a:r>
              <a:rPr lang="en-US" sz="1200" kern="1200" dirty="0" err="1">
                <a:solidFill>
                  <a:schemeClr val="tx1"/>
                </a:solidFill>
                <a:effectLst/>
                <a:latin typeface="+mn-lt"/>
                <a:ea typeface="+mn-ea"/>
                <a:cs typeface="+mn-cs"/>
              </a:rPr>
              <a:t>volgt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geel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blauw</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uiteindelijk</a:t>
            </a:r>
            <a:r>
              <a:rPr lang="en-US" sz="1200" kern="1200" dirty="0">
                <a:solidFill>
                  <a:schemeClr val="tx1"/>
                </a:solidFill>
                <a:effectLst/>
                <a:latin typeface="+mn-lt"/>
                <a:ea typeface="+mn-ea"/>
                <a:cs typeface="+mn-cs"/>
              </a:rPr>
              <a:t> rood </a:t>
            </a:r>
            <a:r>
              <a:rPr lang="en-US" sz="1200" kern="1200" dirty="0" err="1">
                <a:solidFill>
                  <a:schemeClr val="tx1"/>
                </a:solidFill>
                <a:effectLst/>
                <a:latin typeface="+mn-lt"/>
                <a:ea typeface="+mn-ea"/>
                <a:cs typeface="+mn-cs"/>
              </a:rPr>
              <a:t>voor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hoog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aantal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verschillende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karakteristieken</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4</a:t>
            </a:fld>
            <a:endParaRPr lang="en-GB"/>
          </a:p>
        </p:txBody>
      </p:sp>
    </p:spTree>
    <p:extLst>
      <p:ext uri="{BB962C8B-B14F-4D97-AF65-F5344CB8AC3E}">
        <p14:creationId xmlns:p14="http://schemas.microsoft.com/office/powerpoint/2010/main" val="339340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Ook op de stock </a:t>
            </a:r>
            <a:r>
              <a:rPr lang="en-US" sz="1200" kern="1200" dirty="0" err="1">
                <a:solidFill>
                  <a:schemeClr val="tx1"/>
                </a:solidFill>
                <a:effectLst/>
                <a:latin typeface="+mn-lt"/>
                <a:ea typeface="+mn-ea"/>
                <a:cs typeface="+mn-cs"/>
              </a:rPr>
              <a:t>markt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wordt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gebruik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gemaakt</a:t>
            </a:r>
            <a:r>
              <a:rPr lang="en-US" sz="1200" kern="1200" dirty="0">
                <a:solidFill>
                  <a:schemeClr val="tx1"/>
                </a:solidFill>
                <a:effectLst/>
                <a:latin typeface="+mn-lt"/>
                <a:ea typeface="+mn-ea"/>
                <a:cs typeface="+mn-cs"/>
              </a:rPr>
              <a:t> van heatmaps om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overzicht</a:t>
            </a:r>
            <a:r>
              <a:rPr lang="en-US" sz="1200" kern="1200" dirty="0">
                <a:solidFill>
                  <a:schemeClr val="tx1"/>
                </a:solidFill>
                <a:effectLst/>
                <a:latin typeface="+mn-lt"/>
                <a:ea typeface="+mn-ea"/>
                <a:cs typeface="+mn-cs"/>
              </a:rPr>
              <a:t> van de </a:t>
            </a:r>
            <a:r>
              <a:rPr lang="en-US" sz="1200" kern="1200" dirty="0" err="1">
                <a:solidFill>
                  <a:schemeClr val="tx1"/>
                </a:solidFill>
                <a:effectLst/>
                <a:latin typeface="+mn-lt"/>
                <a:ea typeface="+mn-ea"/>
                <a:cs typeface="+mn-cs"/>
              </a:rPr>
              <a:t>groei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krijgen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geeft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groen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groei</a:t>
            </a:r>
            <a:r>
              <a:rPr lang="en-US" sz="1200" kern="1200" dirty="0">
                <a:solidFill>
                  <a:schemeClr val="tx1"/>
                </a:solidFill>
                <a:effectLst/>
                <a:latin typeface="+mn-lt"/>
                <a:ea typeface="+mn-ea"/>
                <a:cs typeface="+mn-cs"/>
              </a:rPr>
              <a:t> van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bedrijf</a:t>
            </a:r>
            <a:r>
              <a:rPr lang="en-US" sz="1200" kern="1200" dirty="0">
                <a:solidFill>
                  <a:schemeClr val="tx1"/>
                </a:solidFill>
                <a:effectLst/>
                <a:latin typeface="+mn-lt"/>
                <a:ea typeface="+mn-ea"/>
                <a:cs typeface="+mn-cs"/>
              </a:rPr>
              <a:t> in de </a:t>
            </a:r>
            <a:r>
              <a:rPr lang="en-US" sz="1200" kern="1200" dirty="0" err="1">
                <a:solidFill>
                  <a:schemeClr val="tx1"/>
                </a:solidFill>
                <a:effectLst/>
                <a:latin typeface="+mn-lt"/>
                <a:ea typeface="+mn-ea"/>
                <a:cs typeface="+mn-cs"/>
              </a:rPr>
              <a:t>stockmarkt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en</a:t>
            </a:r>
            <a:r>
              <a:rPr lang="en-US" sz="1200" kern="1200" dirty="0">
                <a:solidFill>
                  <a:schemeClr val="tx1"/>
                </a:solidFill>
                <a:effectLst/>
                <a:latin typeface="+mn-lt"/>
                <a:ea typeface="+mn-ea"/>
                <a:cs typeface="+mn-cs"/>
              </a:rPr>
              <a:t> rood </a:t>
            </a:r>
            <a:r>
              <a:rPr lang="en-US" sz="1200" kern="1200" dirty="0" err="1">
                <a:solidFill>
                  <a:schemeClr val="tx1"/>
                </a:solidFill>
                <a:effectLst/>
                <a:latin typeface="+mn-lt"/>
                <a:ea typeface="+mn-ea"/>
                <a:cs typeface="+mn-cs"/>
              </a:rPr>
              <a:t>geeft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afname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aan</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5</a:t>
            </a:fld>
            <a:endParaRPr lang="en-GB"/>
          </a:p>
        </p:txBody>
      </p:sp>
    </p:spTree>
    <p:extLst>
      <p:ext uri="{BB962C8B-B14F-4D97-AF65-F5344CB8AC3E}">
        <p14:creationId xmlns:p14="http://schemas.microsoft.com/office/powerpoint/2010/main" val="1166258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andere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vorm</a:t>
            </a:r>
            <a:r>
              <a:rPr lang="en-US" sz="1200" kern="1200" dirty="0">
                <a:solidFill>
                  <a:schemeClr val="tx1"/>
                </a:solidFill>
                <a:effectLst/>
                <a:latin typeface="+mn-lt"/>
                <a:ea typeface="+mn-ea"/>
                <a:cs typeface="+mn-cs"/>
              </a:rPr>
              <a:t> van het </a:t>
            </a:r>
            <a:r>
              <a:rPr lang="en-US" sz="1200" kern="1200" dirty="0" err="1">
                <a:solidFill>
                  <a:schemeClr val="tx1"/>
                </a:solidFill>
                <a:effectLst/>
                <a:latin typeface="+mn-lt"/>
                <a:ea typeface="+mn-ea"/>
                <a:cs typeface="+mn-cs"/>
              </a:rPr>
              <a:t>meten</a:t>
            </a:r>
            <a:r>
              <a:rPr lang="en-US" sz="1200" kern="1200" dirty="0">
                <a:solidFill>
                  <a:schemeClr val="tx1"/>
                </a:solidFill>
                <a:effectLst/>
                <a:latin typeface="+mn-lt"/>
                <a:ea typeface="+mn-ea"/>
                <a:cs typeface="+mn-cs"/>
              </a:rPr>
              <a:t> van </a:t>
            </a:r>
            <a:r>
              <a:rPr lang="en-US" sz="1200" kern="1200" dirty="0" err="1">
                <a:solidFill>
                  <a:schemeClr val="tx1"/>
                </a:solidFill>
                <a:effectLst/>
                <a:latin typeface="+mn-lt"/>
                <a:ea typeface="+mn-ea"/>
                <a:cs typeface="+mn-cs"/>
              </a:rPr>
              <a:t>gebruikersgedrag</a:t>
            </a:r>
            <a:r>
              <a:rPr lang="en-US" sz="1200" kern="1200" dirty="0">
                <a:solidFill>
                  <a:schemeClr val="tx1"/>
                </a:solidFill>
                <a:effectLst/>
                <a:latin typeface="+mn-lt"/>
                <a:ea typeface="+mn-ea"/>
                <a:cs typeface="+mn-cs"/>
              </a:rPr>
              <a:t> is het </a:t>
            </a:r>
            <a:r>
              <a:rPr lang="en-US" sz="1200" kern="1200" dirty="0" err="1">
                <a:solidFill>
                  <a:schemeClr val="tx1"/>
                </a:solidFill>
                <a:effectLst/>
                <a:latin typeface="+mn-lt"/>
                <a:ea typeface="+mn-ea"/>
                <a:cs typeface="+mn-cs"/>
              </a:rPr>
              <a:t>muisgedrag</a:t>
            </a:r>
            <a:r>
              <a:rPr lang="en-US" sz="1200" kern="1200" dirty="0">
                <a:solidFill>
                  <a:schemeClr val="tx1"/>
                </a:solidFill>
                <a:effectLst/>
                <a:latin typeface="+mn-lt"/>
                <a:ea typeface="+mn-ea"/>
                <a:cs typeface="+mn-cs"/>
              </a:rPr>
              <a:t> van de </a:t>
            </a:r>
            <a:r>
              <a:rPr lang="en-US" sz="1200" kern="1200" dirty="0" err="1">
                <a:solidFill>
                  <a:schemeClr val="tx1"/>
                </a:solidFill>
                <a:effectLst/>
                <a:latin typeface="+mn-lt"/>
                <a:ea typeface="+mn-ea"/>
                <a:cs typeface="+mn-cs"/>
              </a:rPr>
              <a:t>gebruiker</a:t>
            </a:r>
            <a:r>
              <a:rPr lang="en-US" sz="1200" kern="1200" dirty="0">
                <a:solidFill>
                  <a:schemeClr val="tx1"/>
                </a:solidFill>
                <a:effectLst/>
                <a:latin typeface="+mn-lt"/>
                <a:ea typeface="+mn-ea"/>
                <a:cs typeface="+mn-cs"/>
              </a:rPr>
              <a:t> op </a:t>
            </a:r>
            <a:r>
              <a:rPr lang="en-US" sz="1200" kern="1200" dirty="0" err="1">
                <a:solidFill>
                  <a:schemeClr val="tx1"/>
                </a:solidFill>
                <a:effectLst/>
                <a:latin typeface="+mn-lt"/>
                <a:ea typeface="+mn-ea"/>
                <a:cs typeface="+mn-cs"/>
              </a:rPr>
              <a:t>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opnemen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ook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wel</a:t>
            </a:r>
            <a:r>
              <a:rPr lang="en-US" sz="1200" kern="1200" dirty="0">
                <a:solidFill>
                  <a:schemeClr val="tx1"/>
                </a:solidFill>
                <a:effectLst/>
                <a:latin typeface="+mn-lt"/>
                <a:ea typeface="+mn-ea"/>
                <a:cs typeface="+mn-cs"/>
              </a:rPr>
              <a:t> mouse tracking of cursor tracking). </a:t>
            </a:r>
            <a:r>
              <a:rPr lang="en-US" sz="1200" kern="1200" dirty="0" err="1">
                <a:solidFill>
                  <a:schemeClr val="tx1"/>
                </a:solidFill>
                <a:effectLst/>
                <a:latin typeface="+mn-lt"/>
                <a:ea typeface="+mn-ea"/>
                <a:cs typeface="+mn-cs"/>
              </a:rPr>
              <a:t>Dit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informatie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geven</a:t>
            </a:r>
            <a:r>
              <a:rPr lang="en-US" sz="1200" kern="1200" dirty="0">
                <a:solidFill>
                  <a:schemeClr val="tx1"/>
                </a:solidFill>
                <a:effectLst/>
                <a:latin typeface="+mn-lt"/>
                <a:ea typeface="+mn-ea"/>
                <a:cs typeface="+mn-cs"/>
              </a:rPr>
              <a:t> over wat </a:t>
            </a:r>
            <a:r>
              <a:rPr lang="en-US" sz="1200" kern="1200" dirty="0" err="1">
                <a:solidFill>
                  <a:schemeClr val="tx1"/>
                </a:solidFill>
                <a:effectLst/>
                <a:latin typeface="+mn-lt"/>
                <a:ea typeface="+mn-ea"/>
                <a:cs typeface="+mn-cs"/>
              </a:rPr>
              <a:t>mensen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doen</a:t>
            </a:r>
            <a:r>
              <a:rPr lang="en-US" sz="1200" kern="1200" dirty="0">
                <a:solidFill>
                  <a:schemeClr val="tx1"/>
                </a:solidFill>
                <a:effectLst/>
                <a:latin typeface="+mn-lt"/>
                <a:ea typeface="+mn-ea"/>
                <a:cs typeface="+mn-cs"/>
              </a:rPr>
              <a:t> op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interface. Op de slide </a:t>
            </a:r>
            <a:r>
              <a:rPr lang="en-US" sz="1200" kern="1200" dirty="0" err="1">
                <a:solidFill>
                  <a:schemeClr val="tx1"/>
                </a:solidFill>
                <a:effectLst/>
                <a:latin typeface="+mn-lt"/>
                <a:ea typeface="+mn-ea"/>
                <a:cs typeface="+mn-cs"/>
              </a:rPr>
              <a:t>zie</a:t>
            </a:r>
            <a:r>
              <a:rPr lang="en-US" sz="1200" kern="1200" dirty="0">
                <a:solidFill>
                  <a:schemeClr val="tx1"/>
                </a:solidFill>
                <a:effectLst/>
                <a:latin typeface="+mn-lt"/>
                <a:ea typeface="+mn-ea"/>
                <a:cs typeface="+mn-cs"/>
              </a:rPr>
              <a:t> je het </a:t>
            </a:r>
            <a:r>
              <a:rPr lang="en-US" sz="1200" kern="1200" dirty="0" err="1">
                <a:solidFill>
                  <a:schemeClr val="tx1"/>
                </a:solidFill>
                <a:effectLst/>
                <a:latin typeface="+mn-lt"/>
                <a:ea typeface="+mn-ea"/>
                <a:cs typeface="+mn-cs"/>
              </a:rPr>
              <a:t>resultaat</a:t>
            </a:r>
            <a:r>
              <a:rPr lang="en-US" sz="1200" kern="1200" dirty="0">
                <a:solidFill>
                  <a:schemeClr val="tx1"/>
                </a:solidFill>
                <a:effectLst/>
                <a:latin typeface="+mn-lt"/>
                <a:ea typeface="+mn-ea"/>
                <a:cs typeface="+mn-cs"/>
              </a:rPr>
              <a:t> van </a:t>
            </a:r>
            <a:r>
              <a:rPr lang="en-US" sz="1200" kern="1200" dirty="0" err="1">
                <a:solidFill>
                  <a:schemeClr val="tx1"/>
                </a:solidFill>
                <a:effectLst/>
                <a:latin typeface="+mn-lt"/>
                <a:ea typeface="+mn-ea"/>
                <a:cs typeface="+mn-cs"/>
              </a:rPr>
              <a:t>zo’n</a:t>
            </a:r>
            <a:r>
              <a:rPr lang="en-US" sz="1200" kern="1200" dirty="0">
                <a:solidFill>
                  <a:schemeClr val="tx1"/>
                </a:solidFill>
                <a:effectLst/>
                <a:latin typeface="+mn-lt"/>
                <a:ea typeface="+mn-ea"/>
                <a:cs typeface="+mn-cs"/>
              </a:rPr>
              <a:t> test. De </a:t>
            </a:r>
            <a:r>
              <a:rPr lang="en-US" sz="1200" kern="1200" dirty="0" err="1">
                <a:solidFill>
                  <a:schemeClr val="tx1"/>
                </a:solidFill>
                <a:effectLst/>
                <a:latin typeface="+mn-lt"/>
                <a:ea typeface="+mn-ea"/>
                <a:cs typeface="+mn-cs"/>
              </a:rPr>
              <a:t>zwarte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stipjes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geven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gebruiker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geklikt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heeft</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lijnen</a:t>
            </a:r>
            <a:r>
              <a:rPr lang="en-US" sz="1200" kern="1200" dirty="0">
                <a:solidFill>
                  <a:schemeClr val="tx1"/>
                </a:solidFill>
                <a:effectLst/>
                <a:latin typeface="+mn-lt"/>
                <a:ea typeface="+mn-ea"/>
                <a:cs typeface="+mn-cs"/>
              </a:rPr>
              <a:t> op het </a:t>
            </a:r>
            <a:r>
              <a:rPr lang="en-US" sz="1200" kern="1200" dirty="0" err="1">
                <a:solidFill>
                  <a:schemeClr val="tx1"/>
                </a:solidFill>
                <a:effectLst/>
                <a:latin typeface="+mn-lt"/>
                <a:ea typeface="+mn-ea"/>
                <a:cs typeface="+mn-cs"/>
              </a:rPr>
              <a:t>plaatje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geven</a:t>
            </a:r>
            <a:r>
              <a:rPr lang="en-US" sz="1200" kern="1200" dirty="0">
                <a:solidFill>
                  <a:schemeClr val="tx1"/>
                </a:solidFill>
                <a:effectLst/>
                <a:latin typeface="+mn-lt"/>
                <a:ea typeface="+mn-ea"/>
                <a:cs typeface="+mn-cs"/>
              </a:rPr>
              <a:t> de </a:t>
            </a:r>
            <a:r>
              <a:rPr lang="en-US" sz="1200" kern="1200" dirty="0" err="1">
                <a:solidFill>
                  <a:schemeClr val="tx1"/>
                </a:solidFill>
                <a:effectLst/>
                <a:latin typeface="+mn-lt"/>
                <a:ea typeface="+mn-ea"/>
                <a:cs typeface="+mn-cs"/>
              </a:rPr>
              <a:t>muisbewegingen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aan</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6</a:t>
            </a:fld>
            <a:endParaRPr lang="en-GB"/>
          </a:p>
        </p:txBody>
      </p:sp>
    </p:spTree>
    <p:extLst>
      <p:ext uri="{BB962C8B-B14F-4D97-AF65-F5344CB8AC3E}">
        <p14:creationId xmlns:p14="http://schemas.microsoft.com/office/powerpoint/2010/main" val="2828469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a:t>
            </a:r>
            <a:r>
              <a:rPr lang="en-US" sz="1200" kern="1200" dirty="0" err="1">
                <a:solidFill>
                  <a:schemeClr val="tx1"/>
                </a:solidFill>
                <a:effectLst/>
                <a:latin typeface="+mn-lt"/>
                <a:ea typeface="+mn-ea"/>
                <a:cs typeface="+mn-cs"/>
              </a:rPr>
              <a:t>gaan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deze</a:t>
            </a:r>
            <a:r>
              <a:rPr lang="en-US" sz="1200" kern="1200" dirty="0">
                <a:solidFill>
                  <a:schemeClr val="tx1"/>
                </a:solidFill>
                <a:effectLst/>
                <a:latin typeface="+mn-lt"/>
                <a:ea typeface="+mn-ea"/>
                <a:cs typeface="+mn-cs"/>
              </a:rPr>
              <a:t> les </a:t>
            </a:r>
            <a:r>
              <a:rPr lang="en-US" sz="1200" kern="1200" dirty="0" err="1">
                <a:solidFill>
                  <a:schemeClr val="tx1"/>
                </a:solidFill>
                <a:effectLst/>
                <a:latin typeface="+mn-lt"/>
                <a:ea typeface="+mn-ea"/>
                <a:cs typeface="+mn-cs"/>
              </a:rPr>
              <a:t>leren</a:t>
            </a:r>
            <a:r>
              <a:rPr lang="en-US" sz="1200" kern="1200" dirty="0">
                <a:solidFill>
                  <a:schemeClr val="tx1"/>
                </a:solidFill>
                <a:effectLst/>
                <a:latin typeface="+mn-lt"/>
                <a:ea typeface="+mn-ea"/>
                <a:cs typeface="+mn-cs"/>
              </a:rPr>
              <a:t> over Hotjar. Hotjar is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programma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waarmee</a:t>
            </a:r>
            <a:r>
              <a:rPr lang="en-US" sz="1200" kern="1200" dirty="0">
                <a:solidFill>
                  <a:schemeClr val="tx1"/>
                </a:solidFill>
                <a:effectLst/>
                <a:latin typeface="+mn-lt"/>
                <a:ea typeface="+mn-ea"/>
                <a:cs typeface="+mn-cs"/>
              </a:rPr>
              <a:t> je </a:t>
            </a:r>
            <a:r>
              <a:rPr lang="en-US" sz="1200" kern="1200" dirty="0" err="1">
                <a:solidFill>
                  <a:schemeClr val="tx1"/>
                </a:solidFill>
                <a:effectLst/>
                <a:latin typeface="+mn-lt"/>
                <a:ea typeface="+mn-ea"/>
                <a:cs typeface="+mn-cs"/>
              </a:rPr>
              <a:t>allerlei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meetmethoden</a:t>
            </a:r>
            <a:r>
              <a:rPr lang="en-US" sz="1200" kern="1200" dirty="0">
                <a:solidFill>
                  <a:schemeClr val="tx1"/>
                </a:solidFill>
                <a:effectLst/>
                <a:latin typeface="+mn-lt"/>
                <a:ea typeface="+mn-ea"/>
                <a:cs typeface="+mn-cs"/>
              </a:rPr>
              <a:t> op je eigen website </a:t>
            </a:r>
            <a:r>
              <a:rPr lang="en-US" sz="1200" kern="1200" dirty="0" err="1">
                <a:solidFill>
                  <a:schemeClr val="tx1"/>
                </a:solidFill>
                <a:effectLst/>
                <a:latin typeface="+mn-lt"/>
                <a:ea typeface="+mn-ea"/>
                <a:cs typeface="+mn-cs"/>
              </a:rPr>
              <a:t>kan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toepassen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van </a:t>
            </a:r>
            <a:r>
              <a:rPr lang="en-US" sz="1200" kern="1200" dirty="0" err="1">
                <a:solidFill>
                  <a:schemeClr val="tx1"/>
                </a:solidFill>
                <a:effectLst/>
                <a:latin typeface="+mn-lt"/>
                <a:ea typeface="+mn-ea"/>
                <a:cs typeface="+mn-cs"/>
              </a:rPr>
              <a:t>deze</a:t>
            </a:r>
            <a:r>
              <a:rPr lang="en-US" sz="1200" kern="1200" dirty="0">
                <a:solidFill>
                  <a:schemeClr val="tx1"/>
                </a:solidFill>
                <a:effectLst/>
                <a:latin typeface="+mn-lt"/>
                <a:ea typeface="+mn-ea"/>
                <a:cs typeface="+mn-cs"/>
              </a:rPr>
              <a:t> meet </a:t>
            </a:r>
            <a:r>
              <a:rPr lang="en-US" sz="1200" kern="1200" dirty="0" err="1">
                <a:solidFill>
                  <a:schemeClr val="tx1"/>
                </a:solidFill>
                <a:effectLst/>
                <a:latin typeface="+mn-lt"/>
                <a:ea typeface="+mn-ea"/>
                <a:cs typeface="+mn-cs"/>
              </a:rPr>
              <a:t>methodes</a:t>
            </a:r>
            <a:r>
              <a:rPr lang="en-US" sz="1200" kern="1200" dirty="0">
                <a:solidFill>
                  <a:schemeClr val="tx1"/>
                </a:solidFill>
                <a:effectLst/>
                <a:latin typeface="+mn-lt"/>
                <a:ea typeface="+mn-ea"/>
                <a:cs typeface="+mn-cs"/>
              </a:rPr>
              <a:t> is het </a:t>
            </a:r>
            <a:r>
              <a:rPr lang="en-US" sz="1200" kern="1200" dirty="0" err="1">
                <a:solidFill>
                  <a:schemeClr val="tx1"/>
                </a:solidFill>
                <a:effectLst/>
                <a:latin typeface="+mn-lt"/>
                <a:ea typeface="+mn-ea"/>
                <a:cs typeface="+mn-cs"/>
              </a:rPr>
              <a:t>gebruik</a:t>
            </a:r>
            <a:r>
              <a:rPr lang="en-US" sz="1200" kern="1200" dirty="0">
                <a:solidFill>
                  <a:schemeClr val="tx1"/>
                </a:solidFill>
                <a:effectLst/>
                <a:latin typeface="+mn-lt"/>
                <a:ea typeface="+mn-ea"/>
                <a:cs typeface="+mn-cs"/>
              </a:rPr>
              <a:t> van funnels. Funnels </a:t>
            </a:r>
            <a:r>
              <a:rPr lang="en-US" sz="1200" kern="1200" dirty="0" err="1">
                <a:solidFill>
                  <a:schemeClr val="tx1"/>
                </a:solidFill>
                <a:effectLst/>
                <a:latin typeface="+mn-lt"/>
                <a:ea typeface="+mn-ea"/>
                <a:cs typeface="+mn-cs"/>
              </a:rPr>
              <a:t>laten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zien</a:t>
            </a:r>
            <a:r>
              <a:rPr lang="en-US" sz="1200" kern="1200" dirty="0">
                <a:solidFill>
                  <a:schemeClr val="tx1"/>
                </a:solidFill>
                <a:effectLst/>
                <a:latin typeface="+mn-lt"/>
                <a:ea typeface="+mn-ea"/>
                <a:cs typeface="+mn-cs"/>
              </a:rPr>
              <a:t> op </a:t>
            </a:r>
            <a:r>
              <a:rPr lang="en-US" sz="1200" kern="1200" dirty="0" err="1">
                <a:solidFill>
                  <a:schemeClr val="tx1"/>
                </a:solidFill>
                <a:effectLst/>
                <a:latin typeface="+mn-lt"/>
                <a:ea typeface="+mn-ea"/>
                <a:cs typeface="+mn-cs"/>
              </a:rPr>
              <a:t>welke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pagina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gebruikers</a:t>
            </a:r>
            <a:r>
              <a:rPr lang="en-US" sz="1200" kern="1200" dirty="0">
                <a:solidFill>
                  <a:schemeClr val="tx1"/>
                </a:solidFill>
                <a:effectLst/>
                <a:latin typeface="+mn-lt"/>
                <a:ea typeface="+mn-ea"/>
                <a:cs typeface="+mn-cs"/>
              </a:rPr>
              <a:t> het </a:t>
            </a:r>
            <a:r>
              <a:rPr lang="en-US" sz="1200" kern="1200" dirty="0" err="1">
                <a:solidFill>
                  <a:schemeClr val="tx1"/>
                </a:solidFill>
                <a:effectLst/>
                <a:latin typeface="+mn-lt"/>
                <a:ea typeface="+mn-ea"/>
                <a:cs typeface="+mn-cs"/>
              </a:rPr>
              <a:t>meeste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afhaken</a:t>
            </a:r>
            <a:r>
              <a:rPr lang="en-US"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7</a:t>
            </a:fld>
            <a:endParaRPr lang="en-GB"/>
          </a:p>
        </p:txBody>
      </p:sp>
    </p:spTree>
    <p:extLst>
      <p:ext uri="{BB962C8B-B14F-4D97-AF65-F5344CB8AC3E}">
        <p14:creationId xmlns:p14="http://schemas.microsoft.com/office/powerpoint/2010/main" val="377112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andere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meetmethode</a:t>
            </a:r>
            <a:r>
              <a:rPr lang="en-US" sz="1200" kern="1200" dirty="0">
                <a:solidFill>
                  <a:schemeClr val="tx1"/>
                </a:solidFill>
                <a:effectLst/>
                <a:latin typeface="+mn-lt"/>
                <a:ea typeface="+mn-ea"/>
                <a:cs typeface="+mn-cs"/>
              </a:rPr>
              <a:t> is forms. Forms </a:t>
            </a:r>
            <a:r>
              <a:rPr lang="en-US" sz="1200" kern="1200" dirty="0" err="1">
                <a:solidFill>
                  <a:schemeClr val="tx1"/>
                </a:solidFill>
                <a:effectLst/>
                <a:latin typeface="+mn-lt"/>
                <a:ea typeface="+mn-ea"/>
                <a:cs typeface="+mn-cs"/>
              </a:rPr>
              <a:t>geeft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inzicht</a:t>
            </a:r>
            <a:r>
              <a:rPr lang="en-US" sz="1200" kern="1200" dirty="0">
                <a:solidFill>
                  <a:schemeClr val="tx1"/>
                </a:solidFill>
                <a:effectLst/>
                <a:latin typeface="+mn-lt"/>
                <a:ea typeface="+mn-ea"/>
                <a:cs typeface="+mn-cs"/>
              </a:rPr>
              <a:t> in hoe </a:t>
            </a:r>
            <a:r>
              <a:rPr lang="en-US" sz="1200" kern="1200" dirty="0" err="1">
                <a:solidFill>
                  <a:schemeClr val="tx1"/>
                </a:solidFill>
                <a:effectLst/>
                <a:latin typeface="+mn-lt"/>
                <a:ea typeface="+mn-ea"/>
                <a:cs typeface="+mn-cs"/>
              </a:rPr>
              <a:t>mensen</a:t>
            </a:r>
            <a:r>
              <a:rPr lang="en-US" sz="1200" kern="1200" dirty="0">
                <a:solidFill>
                  <a:schemeClr val="tx1"/>
                </a:solidFill>
                <a:effectLst/>
                <a:latin typeface="+mn-lt"/>
                <a:ea typeface="+mn-ea"/>
                <a:cs typeface="+mn-cs"/>
              </a:rPr>
              <a:t> met </a:t>
            </a:r>
            <a:r>
              <a:rPr lang="en-US" sz="1200" kern="1200" dirty="0" err="1">
                <a:solidFill>
                  <a:schemeClr val="tx1"/>
                </a:solidFill>
                <a:effectLst/>
                <a:latin typeface="+mn-lt"/>
                <a:ea typeface="+mn-ea"/>
                <a:cs typeface="+mn-cs"/>
              </a:rPr>
              <a:t>jouw</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formulier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omgaan</a:t>
            </a:r>
            <a:r>
              <a:rPr lang="en-US" sz="1200" kern="1200" dirty="0">
                <a:solidFill>
                  <a:schemeClr val="tx1"/>
                </a:solidFill>
                <a:effectLst/>
                <a:latin typeface="+mn-lt"/>
                <a:ea typeface="+mn-ea"/>
                <a:cs typeface="+mn-cs"/>
              </a:rPr>
              <a:t>. Zo </a:t>
            </a:r>
            <a:r>
              <a:rPr lang="en-US" sz="1200" kern="1200" dirty="0" err="1">
                <a:solidFill>
                  <a:schemeClr val="tx1"/>
                </a:solidFill>
                <a:effectLst/>
                <a:latin typeface="+mn-lt"/>
                <a:ea typeface="+mn-ea"/>
                <a:cs typeface="+mn-cs"/>
              </a:rPr>
              <a:t>kun</a:t>
            </a:r>
            <a:r>
              <a:rPr lang="en-US" sz="1200" kern="1200" dirty="0">
                <a:solidFill>
                  <a:schemeClr val="tx1"/>
                </a:solidFill>
                <a:effectLst/>
                <a:latin typeface="+mn-lt"/>
                <a:ea typeface="+mn-ea"/>
                <a:cs typeface="+mn-cs"/>
              </a:rPr>
              <a:t> je </a:t>
            </a:r>
            <a:r>
              <a:rPr lang="en-US" sz="1200" kern="1200" dirty="0" err="1">
                <a:solidFill>
                  <a:schemeClr val="tx1"/>
                </a:solidFill>
                <a:effectLst/>
                <a:latin typeface="+mn-lt"/>
                <a:ea typeface="+mn-ea"/>
                <a:cs typeface="+mn-cs"/>
              </a:rPr>
              <a:t>bijvoorbeeld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zien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hoelang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iemand</a:t>
            </a:r>
            <a:r>
              <a:rPr lang="en-US" sz="1200" kern="1200" dirty="0">
                <a:solidFill>
                  <a:schemeClr val="tx1"/>
                </a:solidFill>
                <a:effectLst/>
                <a:latin typeface="+mn-lt"/>
                <a:ea typeface="+mn-ea"/>
                <a:cs typeface="+mn-cs"/>
              </a:rPr>
              <a:t> deed over </a:t>
            </a:r>
            <a:r>
              <a:rPr lang="en-US" sz="1200" kern="1200" dirty="0" err="1">
                <a:solidFill>
                  <a:schemeClr val="tx1"/>
                </a:solidFill>
                <a:effectLst/>
                <a:latin typeface="+mn-lt"/>
                <a:ea typeface="+mn-ea"/>
                <a:cs typeface="+mn-cs"/>
              </a:rPr>
              <a:t>zijn</a:t>
            </a:r>
            <a:r>
              <a:rPr lang="en-US" sz="1200" kern="1200" dirty="0">
                <a:solidFill>
                  <a:schemeClr val="tx1"/>
                </a:solidFill>
                <a:effectLst/>
                <a:latin typeface="+mn-lt"/>
                <a:ea typeface="+mn-ea"/>
                <a:cs typeface="+mn-cs"/>
              </a:rPr>
              <a:t> e-mail </a:t>
            </a:r>
            <a:r>
              <a:rPr lang="en-US" sz="1200" kern="1200" dirty="0" err="1">
                <a:solidFill>
                  <a:schemeClr val="tx1"/>
                </a:solidFill>
                <a:effectLst/>
                <a:latin typeface="+mn-lt"/>
                <a:ea typeface="+mn-ea"/>
                <a:cs typeface="+mn-cs"/>
              </a:rPr>
              <a:t>adres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invullen</a:t>
            </a:r>
            <a:r>
              <a:rPr lang="en-US" sz="1200" kern="1200" dirty="0">
                <a:solidFill>
                  <a:schemeClr val="tx1"/>
                </a:solidFill>
                <a:effectLst/>
                <a:latin typeface="+mn-lt"/>
                <a:ea typeface="+mn-ea"/>
                <a:cs typeface="+mn-cs"/>
              </a:rPr>
              <a:t>, of </a:t>
            </a:r>
            <a:r>
              <a:rPr lang="en-US" sz="1200" kern="1200" dirty="0" err="1">
                <a:solidFill>
                  <a:schemeClr val="tx1"/>
                </a:solidFill>
                <a:effectLst/>
                <a:latin typeface="+mn-lt"/>
                <a:ea typeface="+mn-ea"/>
                <a:cs typeface="+mn-cs"/>
              </a:rPr>
              <a:t>hoeveel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procent</a:t>
            </a:r>
            <a:r>
              <a:rPr lang="en-US" sz="1200" kern="1200" dirty="0">
                <a:solidFill>
                  <a:schemeClr val="tx1"/>
                </a:solidFill>
                <a:effectLst/>
                <a:latin typeface="+mn-lt"/>
                <a:ea typeface="+mn-ea"/>
                <a:cs typeface="+mn-cs"/>
              </a:rPr>
              <a:t> van de </a:t>
            </a:r>
            <a:r>
              <a:rPr lang="en-US" sz="1200" kern="1200" dirty="0" err="1">
                <a:solidFill>
                  <a:schemeClr val="tx1"/>
                </a:solidFill>
                <a:effectLst/>
                <a:latin typeface="+mn-lt"/>
                <a:ea typeface="+mn-ea"/>
                <a:cs typeface="+mn-cs"/>
              </a:rPr>
              <a:t>gebruikers</a:t>
            </a:r>
            <a:r>
              <a:rPr lang="en-US" sz="1200" kern="1200" dirty="0">
                <a:solidFill>
                  <a:schemeClr val="tx1"/>
                </a:solidFill>
                <a:effectLst/>
                <a:latin typeface="+mn-lt"/>
                <a:ea typeface="+mn-ea"/>
                <a:cs typeface="+mn-cs"/>
              </a:rPr>
              <a:t> op het </a:t>
            </a:r>
            <a:r>
              <a:rPr lang="en-US" sz="1200" kern="1200" dirty="0" err="1">
                <a:solidFill>
                  <a:schemeClr val="tx1"/>
                </a:solidFill>
                <a:effectLst/>
                <a:latin typeface="+mn-lt"/>
                <a:ea typeface="+mn-ea"/>
                <a:cs typeface="+mn-cs"/>
              </a:rPr>
              <a:t>hulp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icoontje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klikten</a:t>
            </a:r>
            <a:r>
              <a:rPr lang="en-US" sz="1200" kern="1200" dirty="0">
                <a:solidFill>
                  <a:schemeClr val="tx1"/>
                </a:solidFill>
                <a:effectLst/>
                <a:latin typeface="+mn-lt"/>
                <a:ea typeface="+mn-ea"/>
                <a:cs typeface="+mn-cs"/>
              </a:rPr>
              <a:t>.</a:t>
            </a:r>
            <a:endParaRPr lang="en-GB" sz="1200" kern="1200" dirty="0">
              <a:solidFill>
                <a:schemeClr val="tx1"/>
              </a:solidFill>
              <a:effectLst/>
              <a:latin typeface="+mn-lt"/>
              <a:ea typeface="+mn-ea"/>
              <a:cs typeface="+mn-cs"/>
            </a:endParaRPr>
          </a:p>
          <a:p>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8</a:t>
            </a:fld>
            <a:endParaRPr lang="en-GB"/>
          </a:p>
        </p:txBody>
      </p:sp>
    </p:spTree>
    <p:extLst>
      <p:ext uri="{BB962C8B-B14F-4D97-AF65-F5344CB8AC3E}">
        <p14:creationId xmlns:p14="http://schemas.microsoft.com/office/powerpoint/2010/main" val="2722653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Je </a:t>
            </a:r>
            <a:r>
              <a:rPr lang="en-US" sz="1200" kern="1200" dirty="0" err="1">
                <a:solidFill>
                  <a:schemeClr val="tx1"/>
                </a:solidFill>
                <a:effectLst/>
                <a:latin typeface="+mn-lt"/>
                <a:ea typeface="+mn-ea"/>
                <a:cs typeface="+mn-cs"/>
              </a:rPr>
              <a:t>kan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ook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meetmethodes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uitvoeren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zonder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gebruik</a:t>
            </a:r>
            <a:r>
              <a:rPr lang="en-US" sz="1200" kern="1200" dirty="0">
                <a:solidFill>
                  <a:schemeClr val="tx1"/>
                </a:solidFill>
                <a:effectLst/>
                <a:latin typeface="+mn-lt"/>
                <a:ea typeface="+mn-ea"/>
                <a:cs typeface="+mn-cs"/>
              </a:rPr>
              <a:t> van software.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meetmethode</a:t>
            </a:r>
            <a:r>
              <a:rPr lang="en-US" sz="1200" kern="1200" dirty="0">
                <a:solidFill>
                  <a:schemeClr val="tx1"/>
                </a:solidFill>
                <a:effectLst/>
                <a:latin typeface="+mn-lt"/>
                <a:ea typeface="+mn-ea"/>
                <a:cs typeface="+mn-cs"/>
              </a:rPr>
              <a:t> die </a:t>
            </a:r>
            <a:r>
              <a:rPr lang="en-US" sz="1200" kern="1200" dirty="0" err="1">
                <a:solidFill>
                  <a:schemeClr val="tx1"/>
                </a:solidFill>
                <a:effectLst/>
                <a:latin typeface="+mn-lt"/>
                <a:ea typeface="+mn-ea"/>
                <a:cs typeface="+mn-cs"/>
              </a:rPr>
              <a:t>gemakkelijk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uit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voeren</a:t>
            </a:r>
            <a:r>
              <a:rPr lang="en-US" sz="1200" kern="1200" dirty="0">
                <a:solidFill>
                  <a:schemeClr val="tx1"/>
                </a:solidFill>
                <a:effectLst/>
                <a:latin typeface="+mn-lt"/>
                <a:ea typeface="+mn-ea"/>
                <a:cs typeface="+mn-cs"/>
              </a:rPr>
              <a:t> is </a:t>
            </a:r>
            <a:r>
              <a:rPr lang="en-US" sz="1200" kern="1200" dirty="0" err="1">
                <a:solidFill>
                  <a:schemeClr val="tx1"/>
                </a:solidFill>
                <a:effectLst/>
                <a:latin typeface="+mn-lt"/>
                <a:ea typeface="+mn-ea"/>
                <a:cs typeface="+mn-cs"/>
              </a:rPr>
              <a:t>is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tijdsmeting</a:t>
            </a:r>
            <a:r>
              <a:rPr lang="en-US" sz="1200" kern="1200" dirty="0">
                <a:solidFill>
                  <a:schemeClr val="tx1"/>
                </a:solidFill>
                <a:effectLst/>
                <a:latin typeface="+mn-lt"/>
                <a:ea typeface="+mn-ea"/>
                <a:cs typeface="+mn-cs"/>
              </a:rPr>
              <a:t>. Met </a:t>
            </a:r>
            <a:r>
              <a:rPr lang="en-US" sz="1200" kern="1200" dirty="0" err="1">
                <a:solidFill>
                  <a:schemeClr val="tx1"/>
                </a:solidFill>
                <a:effectLst/>
                <a:latin typeface="+mn-lt"/>
                <a:ea typeface="+mn-ea"/>
                <a:cs typeface="+mn-cs"/>
              </a:rPr>
              <a:t>behulp</a:t>
            </a:r>
            <a:r>
              <a:rPr lang="en-US" sz="1200" kern="1200" dirty="0">
                <a:solidFill>
                  <a:schemeClr val="tx1"/>
                </a:solidFill>
                <a:effectLst/>
                <a:latin typeface="+mn-lt"/>
                <a:ea typeface="+mn-ea"/>
                <a:cs typeface="+mn-cs"/>
              </a:rPr>
              <a:t> van </a:t>
            </a:r>
            <a:r>
              <a:rPr lang="en-US" sz="1200" kern="1200" dirty="0" err="1">
                <a:solidFill>
                  <a:schemeClr val="tx1"/>
                </a:solidFill>
                <a:effectLst/>
                <a:latin typeface="+mn-lt"/>
                <a:ea typeface="+mn-ea"/>
                <a:cs typeface="+mn-cs"/>
              </a:rPr>
              <a:t>tijdsmetingen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kan</a:t>
            </a:r>
            <a:r>
              <a:rPr lang="en-US" sz="1200" kern="1200" dirty="0">
                <a:solidFill>
                  <a:schemeClr val="tx1"/>
                </a:solidFill>
                <a:effectLst/>
                <a:latin typeface="+mn-lt"/>
                <a:ea typeface="+mn-ea"/>
                <a:cs typeface="+mn-cs"/>
              </a:rPr>
              <a:t> je </a:t>
            </a:r>
            <a:r>
              <a:rPr lang="en-US" sz="1200" kern="1200" dirty="0" err="1">
                <a:solidFill>
                  <a:schemeClr val="tx1"/>
                </a:solidFill>
                <a:effectLst/>
                <a:latin typeface="+mn-lt"/>
                <a:ea typeface="+mn-ea"/>
                <a:cs typeface="+mn-cs"/>
              </a:rPr>
              <a:t>testen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hoelang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gebruikers</a:t>
            </a:r>
            <a:r>
              <a:rPr lang="en-US" sz="1200" kern="1200" dirty="0">
                <a:solidFill>
                  <a:schemeClr val="tx1"/>
                </a:solidFill>
                <a:effectLst/>
                <a:latin typeface="+mn-lt"/>
                <a:ea typeface="+mn-ea"/>
                <a:cs typeface="+mn-cs"/>
              </a:rPr>
              <a:t> over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taak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doen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Daarnaast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kun</a:t>
            </a:r>
            <a:r>
              <a:rPr lang="en-US" sz="1200" kern="1200" dirty="0">
                <a:solidFill>
                  <a:schemeClr val="tx1"/>
                </a:solidFill>
                <a:effectLst/>
                <a:latin typeface="+mn-lt"/>
                <a:ea typeface="+mn-ea"/>
                <a:cs typeface="+mn-cs"/>
              </a:rPr>
              <a:t> je </a:t>
            </a:r>
            <a:r>
              <a:rPr lang="en-US" sz="1200" kern="1200" dirty="0" err="1">
                <a:solidFill>
                  <a:schemeClr val="tx1"/>
                </a:solidFill>
                <a:effectLst/>
                <a:latin typeface="+mn-lt"/>
                <a:ea typeface="+mn-ea"/>
                <a:cs typeface="+mn-cs"/>
              </a:rPr>
              <a:t>ook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ontwerpen</a:t>
            </a:r>
            <a:r>
              <a:rPr lang="en-US" sz="1200" kern="1200" dirty="0">
                <a:solidFill>
                  <a:schemeClr val="tx1"/>
                </a:solidFill>
                <a:effectLst/>
                <a:latin typeface="+mn-lt"/>
                <a:ea typeface="+mn-ea"/>
                <a:cs typeface="+mn-cs"/>
              </a:rPr>
              <a:t> met </a:t>
            </a:r>
            <a:r>
              <a:rPr lang="en-US" sz="1200" kern="1200" dirty="0" err="1">
                <a:solidFill>
                  <a:schemeClr val="tx1"/>
                </a:solidFill>
                <a:effectLst/>
                <a:latin typeface="+mn-lt"/>
                <a:ea typeface="+mn-ea"/>
                <a:cs typeface="+mn-cs"/>
              </a:rPr>
              <a:t>elkaar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vergelijken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Dit</a:t>
            </a:r>
            <a:r>
              <a:rPr lang="en-US" sz="1200" kern="1200" dirty="0">
                <a:solidFill>
                  <a:schemeClr val="tx1"/>
                </a:solidFill>
                <a:effectLst/>
                <a:latin typeface="+mn-lt"/>
                <a:ea typeface="+mn-ea"/>
                <a:cs typeface="+mn-cs"/>
              </a:rPr>
              <a:t> is wat </a:t>
            </a:r>
            <a:r>
              <a:rPr lang="en-US" sz="1200" kern="1200" dirty="0" err="1">
                <a:solidFill>
                  <a:schemeClr val="tx1"/>
                </a:solidFill>
                <a:effectLst/>
                <a:latin typeface="+mn-lt"/>
                <a:ea typeface="+mn-ea"/>
                <a:cs typeface="+mn-cs"/>
              </a:rPr>
              <a:t>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gebeurt</a:t>
            </a:r>
            <a:r>
              <a:rPr lang="en-US" sz="1200" kern="1200" dirty="0">
                <a:solidFill>
                  <a:schemeClr val="tx1"/>
                </a:solidFill>
                <a:effectLst/>
                <a:latin typeface="+mn-lt"/>
                <a:ea typeface="+mn-ea"/>
                <a:cs typeface="+mn-cs"/>
              </a:rPr>
              <a:t> op de slide.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Je </a:t>
            </a:r>
            <a:r>
              <a:rPr lang="en-US" sz="1200" kern="1200" dirty="0" err="1">
                <a:solidFill>
                  <a:schemeClr val="tx1"/>
                </a:solidFill>
                <a:effectLst/>
                <a:latin typeface="+mn-lt"/>
                <a:ea typeface="+mn-ea"/>
                <a:cs typeface="+mn-cs"/>
              </a:rPr>
              <a:t>zou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ook</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nog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tijdsmetingen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kunnen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programmeren</a:t>
            </a:r>
            <a:r>
              <a:rPr lang="en-US" sz="1200" kern="1200" dirty="0">
                <a:solidFill>
                  <a:schemeClr val="tx1"/>
                </a:solidFill>
                <a:effectLst/>
                <a:latin typeface="+mn-lt"/>
                <a:ea typeface="+mn-ea"/>
                <a:cs typeface="+mn-cs"/>
              </a:rPr>
              <a:t> in JavaScript. </a:t>
            </a:r>
            <a:r>
              <a:rPr lang="en-US" sz="1200" kern="1200" dirty="0" err="1">
                <a:solidFill>
                  <a:schemeClr val="tx1"/>
                </a:solidFill>
                <a:effectLst/>
                <a:latin typeface="+mn-lt"/>
                <a:ea typeface="+mn-ea"/>
                <a:cs typeface="+mn-cs"/>
              </a:rPr>
              <a:t>Hiermee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zou</a:t>
            </a:r>
            <a:r>
              <a:rPr lang="en-US" sz="1200" kern="1200" dirty="0">
                <a:solidFill>
                  <a:schemeClr val="tx1"/>
                </a:solidFill>
                <a:effectLst/>
                <a:latin typeface="+mn-lt"/>
                <a:ea typeface="+mn-ea"/>
                <a:cs typeface="+mn-cs"/>
              </a:rPr>
              <a:t> je </a:t>
            </a:r>
            <a:r>
              <a:rPr lang="en-US" sz="1200" kern="1200" dirty="0" err="1">
                <a:solidFill>
                  <a:schemeClr val="tx1"/>
                </a:solidFill>
                <a:effectLst/>
                <a:latin typeface="+mn-lt"/>
                <a:ea typeface="+mn-ea"/>
                <a:cs typeface="+mn-cs"/>
              </a:rPr>
              <a:t>kunnen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testen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hoelang</a:t>
            </a:r>
            <a:r>
              <a:rPr lang="en-US" sz="1200" kern="1200" dirty="0">
                <a:solidFill>
                  <a:schemeClr val="tx1"/>
                </a:solidFill>
                <a:effectLst/>
                <a:latin typeface="+mn-lt"/>
                <a:ea typeface="+mn-ea"/>
                <a:cs typeface="+mn-cs"/>
              </a:rPr>
              <a:t> het </a:t>
            </a:r>
            <a:r>
              <a:rPr lang="en-US" sz="1200" kern="1200" dirty="0" err="1">
                <a:solidFill>
                  <a:schemeClr val="tx1"/>
                </a:solidFill>
                <a:effectLst/>
                <a:latin typeface="+mn-lt"/>
                <a:ea typeface="+mn-ea"/>
                <a:cs typeface="+mn-cs"/>
              </a:rPr>
              <a:t>duurt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voordat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een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pagina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geladen</a:t>
            </a:r>
            <a:r>
              <a:rPr lang="en-US" sz="1200" kern="1200" dirty="0">
                <a:solidFill>
                  <a:schemeClr val="tx1"/>
                </a:solidFill>
                <a:effectLst/>
                <a:latin typeface="+mn-lt"/>
                <a:ea typeface="+mn-ea"/>
                <a:cs typeface="+mn-cs"/>
              </a:rPr>
              <a:t> is.</a:t>
            </a:r>
            <a:endParaRPr lang="en-GB" sz="1200" kern="1200" dirty="0">
              <a:solidFill>
                <a:schemeClr val="tx1"/>
              </a:solidFill>
              <a:effectLst/>
              <a:latin typeface="+mn-lt"/>
              <a:ea typeface="+mn-ea"/>
              <a:cs typeface="+mn-cs"/>
            </a:endParaRPr>
          </a:p>
          <a:p>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9</a:t>
            </a:fld>
            <a:endParaRPr lang="en-GB"/>
          </a:p>
        </p:txBody>
      </p:sp>
    </p:spTree>
    <p:extLst>
      <p:ext uri="{BB962C8B-B14F-4D97-AF65-F5344CB8AC3E}">
        <p14:creationId xmlns:p14="http://schemas.microsoft.com/office/powerpoint/2010/main" val="276071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FFD5DB-C6B5-4542-AA4A-828184F50442}"/>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BD5BF106-72AE-4C4A-96DF-E1862590E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42E99EF6-B19D-49F0-BAD4-460EC780818B}"/>
              </a:ext>
            </a:extLst>
          </p:cNvPr>
          <p:cNvSpPr>
            <a:spLocks noGrp="1"/>
          </p:cNvSpPr>
          <p:nvPr>
            <p:ph type="dt" sz="half" idx="10"/>
          </p:nvPr>
        </p:nvSpPr>
        <p:spPr/>
        <p:txBody>
          <a:bodyPr/>
          <a:lstStyle/>
          <a:p>
            <a:fld id="{8ABBC967-86CC-41E6-AE46-38614BADE7BA}" type="datetimeFigureOut">
              <a:rPr lang="en-GB" smtClean="0"/>
              <a:t>04/09/2025</a:t>
            </a:fld>
            <a:endParaRPr lang="en-GB"/>
          </a:p>
        </p:txBody>
      </p:sp>
      <p:sp>
        <p:nvSpPr>
          <p:cNvPr id="5" name="Tijdelijke aanduiding voor voettekst 4">
            <a:extLst>
              <a:ext uri="{FF2B5EF4-FFF2-40B4-BE49-F238E27FC236}">
                <a16:creationId xmlns:a16="http://schemas.microsoft.com/office/drawing/2014/main" id="{FA5C7E55-D25B-4F38-8F17-47DD6B9BDE92}"/>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AD603079-2A50-4CC0-9AC5-100138B273CE}"/>
              </a:ext>
            </a:extLst>
          </p:cNvPr>
          <p:cNvSpPr>
            <a:spLocks noGrp="1"/>
          </p:cNvSpPr>
          <p:nvPr>
            <p:ph type="sldNum" sz="quarter" idx="12"/>
          </p:nvPr>
        </p:nvSpPr>
        <p:spPr/>
        <p:txBody>
          <a:bodyPr/>
          <a:lstStyle/>
          <a:p>
            <a:fld id="{35E21D84-CB5F-47E4-899B-0A336E35AB54}" type="slidenum">
              <a:rPr lang="en-GB" smtClean="0"/>
              <a:t>‹#›</a:t>
            </a:fld>
            <a:endParaRPr lang="en-GB"/>
          </a:p>
        </p:txBody>
      </p:sp>
    </p:spTree>
    <p:extLst>
      <p:ext uri="{BB962C8B-B14F-4D97-AF65-F5344CB8AC3E}">
        <p14:creationId xmlns:p14="http://schemas.microsoft.com/office/powerpoint/2010/main" val="225898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6DF2E6-018B-4465-8557-783E1DF1099E}"/>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2663CB0E-5BFB-485C-9345-B5FE4B1BA8AF}"/>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0ED34F0B-753D-423E-9E06-277B51B216D4}"/>
              </a:ext>
            </a:extLst>
          </p:cNvPr>
          <p:cNvSpPr>
            <a:spLocks noGrp="1"/>
          </p:cNvSpPr>
          <p:nvPr>
            <p:ph type="dt" sz="half" idx="10"/>
          </p:nvPr>
        </p:nvSpPr>
        <p:spPr/>
        <p:txBody>
          <a:bodyPr/>
          <a:lstStyle/>
          <a:p>
            <a:fld id="{8ABBC967-86CC-41E6-AE46-38614BADE7BA}" type="datetimeFigureOut">
              <a:rPr lang="en-GB" smtClean="0"/>
              <a:t>04/09/2025</a:t>
            </a:fld>
            <a:endParaRPr lang="en-GB"/>
          </a:p>
        </p:txBody>
      </p:sp>
      <p:sp>
        <p:nvSpPr>
          <p:cNvPr id="5" name="Tijdelijke aanduiding voor voettekst 4">
            <a:extLst>
              <a:ext uri="{FF2B5EF4-FFF2-40B4-BE49-F238E27FC236}">
                <a16:creationId xmlns:a16="http://schemas.microsoft.com/office/drawing/2014/main" id="{4CEDA5FD-0EF4-4EA7-8A1B-95BB0E4A93B1}"/>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AD668330-9BF3-4027-954F-3E616D18AD67}"/>
              </a:ext>
            </a:extLst>
          </p:cNvPr>
          <p:cNvSpPr>
            <a:spLocks noGrp="1"/>
          </p:cNvSpPr>
          <p:nvPr>
            <p:ph type="sldNum" sz="quarter" idx="12"/>
          </p:nvPr>
        </p:nvSpPr>
        <p:spPr/>
        <p:txBody>
          <a:bodyPr/>
          <a:lstStyle/>
          <a:p>
            <a:fld id="{35E21D84-CB5F-47E4-899B-0A336E35AB54}" type="slidenum">
              <a:rPr lang="en-GB" smtClean="0"/>
              <a:t>‹#›</a:t>
            </a:fld>
            <a:endParaRPr lang="en-GB"/>
          </a:p>
        </p:txBody>
      </p:sp>
    </p:spTree>
    <p:extLst>
      <p:ext uri="{BB962C8B-B14F-4D97-AF65-F5344CB8AC3E}">
        <p14:creationId xmlns:p14="http://schemas.microsoft.com/office/powerpoint/2010/main" val="2307548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42BC010F-4408-44DB-B5C8-5FC2704E2FF2}"/>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26203562-ECA4-4C26-8330-351E6B0897F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5C4E8329-04AF-4D3E-83AA-99004099DF4C}"/>
              </a:ext>
            </a:extLst>
          </p:cNvPr>
          <p:cNvSpPr>
            <a:spLocks noGrp="1"/>
          </p:cNvSpPr>
          <p:nvPr>
            <p:ph type="dt" sz="half" idx="10"/>
          </p:nvPr>
        </p:nvSpPr>
        <p:spPr/>
        <p:txBody>
          <a:bodyPr/>
          <a:lstStyle/>
          <a:p>
            <a:fld id="{8ABBC967-86CC-41E6-AE46-38614BADE7BA}" type="datetimeFigureOut">
              <a:rPr lang="en-GB" smtClean="0"/>
              <a:t>04/09/2025</a:t>
            </a:fld>
            <a:endParaRPr lang="en-GB"/>
          </a:p>
        </p:txBody>
      </p:sp>
      <p:sp>
        <p:nvSpPr>
          <p:cNvPr id="5" name="Tijdelijke aanduiding voor voettekst 4">
            <a:extLst>
              <a:ext uri="{FF2B5EF4-FFF2-40B4-BE49-F238E27FC236}">
                <a16:creationId xmlns:a16="http://schemas.microsoft.com/office/drawing/2014/main" id="{AAEBF048-52DF-44E9-AC41-E26F114792FC}"/>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22C7F33D-4227-43B8-B464-75AB7EAC4A7B}"/>
              </a:ext>
            </a:extLst>
          </p:cNvPr>
          <p:cNvSpPr>
            <a:spLocks noGrp="1"/>
          </p:cNvSpPr>
          <p:nvPr>
            <p:ph type="sldNum" sz="quarter" idx="12"/>
          </p:nvPr>
        </p:nvSpPr>
        <p:spPr/>
        <p:txBody>
          <a:bodyPr/>
          <a:lstStyle/>
          <a:p>
            <a:fld id="{35E21D84-CB5F-47E4-899B-0A336E35AB54}" type="slidenum">
              <a:rPr lang="en-GB" smtClean="0"/>
              <a:t>‹#›</a:t>
            </a:fld>
            <a:endParaRPr lang="en-GB"/>
          </a:p>
        </p:txBody>
      </p:sp>
    </p:spTree>
    <p:extLst>
      <p:ext uri="{BB962C8B-B14F-4D97-AF65-F5344CB8AC3E}">
        <p14:creationId xmlns:p14="http://schemas.microsoft.com/office/powerpoint/2010/main" val="338591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9ED1CD-3A02-429C-9D4D-25C38C94831C}"/>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69501B61-E78C-4304-B8C0-2FB5E3CAB706}"/>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6216039A-24CB-404E-9DF0-CE6BB8FCA50C}"/>
              </a:ext>
            </a:extLst>
          </p:cNvPr>
          <p:cNvSpPr>
            <a:spLocks noGrp="1"/>
          </p:cNvSpPr>
          <p:nvPr>
            <p:ph type="dt" sz="half" idx="10"/>
          </p:nvPr>
        </p:nvSpPr>
        <p:spPr/>
        <p:txBody>
          <a:bodyPr/>
          <a:lstStyle/>
          <a:p>
            <a:fld id="{8ABBC967-86CC-41E6-AE46-38614BADE7BA}" type="datetimeFigureOut">
              <a:rPr lang="en-GB" smtClean="0"/>
              <a:t>04/09/2025</a:t>
            </a:fld>
            <a:endParaRPr lang="en-GB"/>
          </a:p>
        </p:txBody>
      </p:sp>
      <p:sp>
        <p:nvSpPr>
          <p:cNvPr id="5" name="Tijdelijke aanduiding voor voettekst 4">
            <a:extLst>
              <a:ext uri="{FF2B5EF4-FFF2-40B4-BE49-F238E27FC236}">
                <a16:creationId xmlns:a16="http://schemas.microsoft.com/office/drawing/2014/main" id="{A3D12075-AE40-49B5-B8CF-1CFB5B673363}"/>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10CF9AE6-1806-4227-AB81-552355925F98}"/>
              </a:ext>
            </a:extLst>
          </p:cNvPr>
          <p:cNvSpPr>
            <a:spLocks noGrp="1"/>
          </p:cNvSpPr>
          <p:nvPr>
            <p:ph type="sldNum" sz="quarter" idx="12"/>
          </p:nvPr>
        </p:nvSpPr>
        <p:spPr/>
        <p:txBody>
          <a:bodyPr/>
          <a:lstStyle/>
          <a:p>
            <a:fld id="{35E21D84-CB5F-47E4-899B-0A336E35AB54}" type="slidenum">
              <a:rPr lang="en-GB" smtClean="0"/>
              <a:t>‹#›</a:t>
            </a:fld>
            <a:endParaRPr lang="en-GB"/>
          </a:p>
        </p:txBody>
      </p:sp>
    </p:spTree>
    <p:extLst>
      <p:ext uri="{BB962C8B-B14F-4D97-AF65-F5344CB8AC3E}">
        <p14:creationId xmlns:p14="http://schemas.microsoft.com/office/powerpoint/2010/main" val="1586229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C7FA95-2E5E-420D-9931-8BFE8A680266}"/>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0F2F224F-2D4C-4C94-B13F-D3943CFFAB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B92E8748-1870-4446-A0EF-A8348DECF76E}"/>
              </a:ext>
            </a:extLst>
          </p:cNvPr>
          <p:cNvSpPr>
            <a:spLocks noGrp="1"/>
          </p:cNvSpPr>
          <p:nvPr>
            <p:ph type="dt" sz="half" idx="10"/>
          </p:nvPr>
        </p:nvSpPr>
        <p:spPr/>
        <p:txBody>
          <a:bodyPr/>
          <a:lstStyle/>
          <a:p>
            <a:fld id="{8ABBC967-86CC-41E6-AE46-38614BADE7BA}" type="datetimeFigureOut">
              <a:rPr lang="en-GB" smtClean="0"/>
              <a:t>04/09/2025</a:t>
            </a:fld>
            <a:endParaRPr lang="en-GB"/>
          </a:p>
        </p:txBody>
      </p:sp>
      <p:sp>
        <p:nvSpPr>
          <p:cNvPr id="5" name="Tijdelijke aanduiding voor voettekst 4">
            <a:extLst>
              <a:ext uri="{FF2B5EF4-FFF2-40B4-BE49-F238E27FC236}">
                <a16:creationId xmlns:a16="http://schemas.microsoft.com/office/drawing/2014/main" id="{1296A604-3B0F-4EDB-977D-70CC8FE4E583}"/>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EC233AD9-52CC-4A70-AE6C-3B96704A96A5}"/>
              </a:ext>
            </a:extLst>
          </p:cNvPr>
          <p:cNvSpPr>
            <a:spLocks noGrp="1"/>
          </p:cNvSpPr>
          <p:nvPr>
            <p:ph type="sldNum" sz="quarter" idx="12"/>
          </p:nvPr>
        </p:nvSpPr>
        <p:spPr/>
        <p:txBody>
          <a:bodyPr/>
          <a:lstStyle/>
          <a:p>
            <a:fld id="{35E21D84-CB5F-47E4-899B-0A336E35AB54}" type="slidenum">
              <a:rPr lang="en-GB" smtClean="0"/>
              <a:t>‹#›</a:t>
            </a:fld>
            <a:endParaRPr lang="en-GB"/>
          </a:p>
        </p:txBody>
      </p:sp>
    </p:spTree>
    <p:extLst>
      <p:ext uri="{BB962C8B-B14F-4D97-AF65-F5344CB8AC3E}">
        <p14:creationId xmlns:p14="http://schemas.microsoft.com/office/powerpoint/2010/main" val="55101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9F0E65-7BD6-4A40-85E9-19AD4568E66A}"/>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5271A8A6-FB5F-4F95-8F7F-7491DB11B27D}"/>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5485B8C8-1BFE-446B-B6DE-14D7A204D515}"/>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09A43658-F327-4732-AFC0-C506B1868B49}"/>
              </a:ext>
            </a:extLst>
          </p:cNvPr>
          <p:cNvSpPr>
            <a:spLocks noGrp="1"/>
          </p:cNvSpPr>
          <p:nvPr>
            <p:ph type="dt" sz="half" idx="10"/>
          </p:nvPr>
        </p:nvSpPr>
        <p:spPr/>
        <p:txBody>
          <a:bodyPr/>
          <a:lstStyle/>
          <a:p>
            <a:fld id="{8ABBC967-86CC-41E6-AE46-38614BADE7BA}" type="datetimeFigureOut">
              <a:rPr lang="en-GB" smtClean="0"/>
              <a:t>04/09/2025</a:t>
            </a:fld>
            <a:endParaRPr lang="en-GB"/>
          </a:p>
        </p:txBody>
      </p:sp>
      <p:sp>
        <p:nvSpPr>
          <p:cNvPr id="6" name="Tijdelijke aanduiding voor voettekst 5">
            <a:extLst>
              <a:ext uri="{FF2B5EF4-FFF2-40B4-BE49-F238E27FC236}">
                <a16:creationId xmlns:a16="http://schemas.microsoft.com/office/drawing/2014/main" id="{15F09162-AE83-45DD-86B8-298E0BF2206C}"/>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0DB94F22-2002-48C7-AABD-FE531935F1A0}"/>
              </a:ext>
            </a:extLst>
          </p:cNvPr>
          <p:cNvSpPr>
            <a:spLocks noGrp="1"/>
          </p:cNvSpPr>
          <p:nvPr>
            <p:ph type="sldNum" sz="quarter" idx="12"/>
          </p:nvPr>
        </p:nvSpPr>
        <p:spPr/>
        <p:txBody>
          <a:bodyPr/>
          <a:lstStyle/>
          <a:p>
            <a:fld id="{35E21D84-CB5F-47E4-899B-0A336E35AB54}" type="slidenum">
              <a:rPr lang="en-GB" smtClean="0"/>
              <a:t>‹#›</a:t>
            </a:fld>
            <a:endParaRPr lang="en-GB"/>
          </a:p>
        </p:txBody>
      </p:sp>
    </p:spTree>
    <p:extLst>
      <p:ext uri="{BB962C8B-B14F-4D97-AF65-F5344CB8AC3E}">
        <p14:creationId xmlns:p14="http://schemas.microsoft.com/office/powerpoint/2010/main" val="123254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1FDEFB-4090-47A6-953B-960E40019B1C}"/>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121D08A6-585D-4C9D-89D0-00284BA5B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CD27D6F-5850-4088-85EC-0E113A70F33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0FA73537-7650-4086-BD31-815619118D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9CB8BEFC-0D7A-4FC4-859E-1787955E92FD}"/>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C8D58058-9E40-4A12-806A-D105A40BCDC5}"/>
              </a:ext>
            </a:extLst>
          </p:cNvPr>
          <p:cNvSpPr>
            <a:spLocks noGrp="1"/>
          </p:cNvSpPr>
          <p:nvPr>
            <p:ph type="dt" sz="half" idx="10"/>
          </p:nvPr>
        </p:nvSpPr>
        <p:spPr/>
        <p:txBody>
          <a:bodyPr/>
          <a:lstStyle/>
          <a:p>
            <a:fld id="{8ABBC967-86CC-41E6-AE46-38614BADE7BA}" type="datetimeFigureOut">
              <a:rPr lang="en-GB" smtClean="0"/>
              <a:t>04/09/2025</a:t>
            </a:fld>
            <a:endParaRPr lang="en-GB"/>
          </a:p>
        </p:txBody>
      </p:sp>
      <p:sp>
        <p:nvSpPr>
          <p:cNvPr id="8" name="Tijdelijke aanduiding voor voettekst 7">
            <a:extLst>
              <a:ext uri="{FF2B5EF4-FFF2-40B4-BE49-F238E27FC236}">
                <a16:creationId xmlns:a16="http://schemas.microsoft.com/office/drawing/2014/main" id="{EE351A9A-1DD0-48D7-A5FF-6EC7E892A40F}"/>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6EB1A6EE-B040-44C5-96F5-CD0D5969C0F0}"/>
              </a:ext>
            </a:extLst>
          </p:cNvPr>
          <p:cNvSpPr>
            <a:spLocks noGrp="1"/>
          </p:cNvSpPr>
          <p:nvPr>
            <p:ph type="sldNum" sz="quarter" idx="12"/>
          </p:nvPr>
        </p:nvSpPr>
        <p:spPr/>
        <p:txBody>
          <a:bodyPr/>
          <a:lstStyle/>
          <a:p>
            <a:fld id="{35E21D84-CB5F-47E4-899B-0A336E35AB54}" type="slidenum">
              <a:rPr lang="en-GB" smtClean="0"/>
              <a:t>‹#›</a:t>
            </a:fld>
            <a:endParaRPr lang="en-GB"/>
          </a:p>
        </p:txBody>
      </p:sp>
    </p:spTree>
    <p:extLst>
      <p:ext uri="{BB962C8B-B14F-4D97-AF65-F5344CB8AC3E}">
        <p14:creationId xmlns:p14="http://schemas.microsoft.com/office/powerpoint/2010/main" val="108039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F39ABB-582F-4FD0-AB29-AC9784E14E3F}"/>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5132EF5A-46BD-48EF-BCED-84ACCDF727A5}"/>
              </a:ext>
            </a:extLst>
          </p:cNvPr>
          <p:cNvSpPr>
            <a:spLocks noGrp="1"/>
          </p:cNvSpPr>
          <p:nvPr>
            <p:ph type="dt" sz="half" idx="10"/>
          </p:nvPr>
        </p:nvSpPr>
        <p:spPr/>
        <p:txBody>
          <a:bodyPr/>
          <a:lstStyle/>
          <a:p>
            <a:fld id="{8ABBC967-86CC-41E6-AE46-38614BADE7BA}" type="datetimeFigureOut">
              <a:rPr lang="en-GB" smtClean="0"/>
              <a:t>04/09/2025</a:t>
            </a:fld>
            <a:endParaRPr lang="en-GB"/>
          </a:p>
        </p:txBody>
      </p:sp>
      <p:sp>
        <p:nvSpPr>
          <p:cNvPr id="4" name="Tijdelijke aanduiding voor voettekst 3">
            <a:extLst>
              <a:ext uri="{FF2B5EF4-FFF2-40B4-BE49-F238E27FC236}">
                <a16:creationId xmlns:a16="http://schemas.microsoft.com/office/drawing/2014/main" id="{FDAF65C4-F07F-466F-9958-B2B6F188AF48}"/>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1C99CE6D-85FD-4BF4-9B9F-E1E05E5140C6}"/>
              </a:ext>
            </a:extLst>
          </p:cNvPr>
          <p:cNvSpPr>
            <a:spLocks noGrp="1"/>
          </p:cNvSpPr>
          <p:nvPr>
            <p:ph type="sldNum" sz="quarter" idx="12"/>
          </p:nvPr>
        </p:nvSpPr>
        <p:spPr/>
        <p:txBody>
          <a:bodyPr/>
          <a:lstStyle/>
          <a:p>
            <a:fld id="{35E21D84-CB5F-47E4-899B-0A336E35AB54}" type="slidenum">
              <a:rPr lang="en-GB" smtClean="0"/>
              <a:t>‹#›</a:t>
            </a:fld>
            <a:endParaRPr lang="en-GB"/>
          </a:p>
        </p:txBody>
      </p:sp>
    </p:spTree>
    <p:extLst>
      <p:ext uri="{BB962C8B-B14F-4D97-AF65-F5344CB8AC3E}">
        <p14:creationId xmlns:p14="http://schemas.microsoft.com/office/powerpoint/2010/main" val="126401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E45CFB5-72CB-4BA0-824A-6CBCBC6F8192}"/>
              </a:ext>
            </a:extLst>
          </p:cNvPr>
          <p:cNvSpPr>
            <a:spLocks noGrp="1"/>
          </p:cNvSpPr>
          <p:nvPr>
            <p:ph type="dt" sz="half" idx="10"/>
          </p:nvPr>
        </p:nvSpPr>
        <p:spPr/>
        <p:txBody>
          <a:bodyPr/>
          <a:lstStyle/>
          <a:p>
            <a:fld id="{8ABBC967-86CC-41E6-AE46-38614BADE7BA}" type="datetimeFigureOut">
              <a:rPr lang="en-GB" smtClean="0"/>
              <a:t>04/09/2025</a:t>
            </a:fld>
            <a:endParaRPr lang="en-GB"/>
          </a:p>
        </p:txBody>
      </p:sp>
      <p:sp>
        <p:nvSpPr>
          <p:cNvPr id="3" name="Tijdelijke aanduiding voor voettekst 2">
            <a:extLst>
              <a:ext uri="{FF2B5EF4-FFF2-40B4-BE49-F238E27FC236}">
                <a16:creationId xmlns:a16="http://schemas.microsoft.com/office/drawing/2014/main" id="{ACD20887-11FA-476E-A6FB-59117286DE78}"/>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3F85E710-C77E-480C-A2E1-294832FFEEBA}"/>
              </a:ext>
            </a:extLst>
          </p:cNvPr>
          <p:cNvSpPr>
            <a:spLocks noGrp="1"/>
          </p:cNvSpPr>
          <p:nvPr>
            <p:ph type="sldNum" sz="quarter" idx="12"/>
          </p:nvPr>
        </p:nvSpPr>
        <p:spPr/>
        <p:txBody>
          <a:bodyPr/>
          <a:lstStyle/>
          <a:p>
            <a:fld id="{35E21D84-CB5F-47E4-899B-0A336E35AB54}" type="slidenum">
              <a:rPr lang="en-GB" smtClean="0"/>
              <a:t>‹#›</a:t>
            </a:fld>
            <a:endParaRPr lang="en-GB"/>
          </a:p>
        </p:txBody>
      </p:sp>
    </p:spTree>
    <p:extLst>
      <p:ext uri="{BB962C8B-B14F-4D97-AF65-F5344CB8AC3E}">
        <p14:creationId xmlns:p14="http://schemas.microsoft.com/office/powerpoint/2010/main" val="238029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FB80B0-DB6B-45E5-8BEA-3A30712380A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E7EC17B8-EF3F-47D5-AB28-99965910E0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BB19BEEB-B3F5-4D7B-AFA1-B5808D51BE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6E8844D3-F96B-4A74-9D4E-E76BE78FBDEC}"/>
              </a:ext>
            </a:extLst>
          </p:cNvPr>
          <p:cNvSpPr>
            <a:spLocks noGrp="1"/>
          </p:cNvSpPr>
          <p:nvPr>
            <p:ph type="dt" sz="half" idx="10"/>
          </p:nvPr>
        </p:nvSpPr>
        <p:spPr/>
        <p:txBody>
          <a:bodyPr/>
          <a:lstStyle/>
          <a:p>
            <a:fld id="{8ABBC967-86CC-41E6-AE46-38614BADE7BA}" type="datetimeFigureOut">
              <a:rPr lang="en-GB" smtClean="0"/>
              <a:t>04/09/2025</a:t>
            </a:fld>
            <a:endParaRPr lang="en-GB"/>
          </a:p>
        </p:txBody>
      </p:sp>
      <p:sp>
        <p:nvSpPr>
          <p:cNvPr id="6" name="Tijdelijke aanduiding voor voettekst 5">
            <a:extLst>
              <a:ext uri="{FF2B5EF4-FFF2-40B4-BE49-F238E27FC236}">
                <a16:creationId xmlns:a16="http://schemas.microsoft.com/office/drawing/2014/main" id="{0C951FD6-6CD1-4104-A94B-57817E8808C2}"/>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20970953-AE18-42E8-8A71-A6100DF05028}"/>
              </a:ext>
            </a:extLst>
          </p:cNvPr>
          <p:cNvSpPr>
            <a:spLocks noGrp="1"/>
          </p:cNvSpPr>
          <p:nvPr>
            <p:ph type="sldNum" sz="quarter" idx="12"/>
          </p:nvPr>
        </p:nvSpPr>
        <p:spPr/>
        <p:txBody>
          <a:bodyPr/>
          <a:lstStyle/>
          <a:p>
            <a:fld id="{35E21D84-CB5F-47E4-899B-0A336E35AB54}" type="slidenum">
              <a:rPr lang="en-GB" smtClean="0"/>
              <a:t>‹#›</a:t>
            </a:fld>
            <a:endParaRPr lang="en-GB"/>
          </a:p>
        </p:txBody>
      </p:sp>
    </p:spTree>
    <p:extLst>
      <p:ext uri="{BB962C8B-B14F-4D97-AF65-F5344CB8AC3E}">
        <p14:creationId xmlns:p14="http://schemas.microsoft.com/office/powerpoint/2010/main" val="3678224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236934-A794-4447-9C1E-5706C009F59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113F4D32-2058-4A23-A2B3-E5E45BB0BE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C3C433C6-5D3C-4433-A26B-B5F24EEA1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78C496F-93BD-4FE8-A15D-A82629EB753B}"/>
              </a:ext>
            </a:extLst>
          </p:cNvPr>
          <p:cNvSpPr>
            <a:spLocks noGrp="1"/>
          </p:cNvSpPr>
          <p:nvPr>
            <p:ph type="dt" sz="half" idx="10"/>
          </p:nvPr>
        </p:nvSpPr>
        <p:spPr/>
        <p:txBody>
          <a:bodyPr/>
          <a:lstStyle/>
          <a:p>
            <a:fld id="{8ABBC967-86CC-41E6-AE46-38614BADE7BA}" type="datetimeFigureOut">
              <a:rPr lang="en-GB" smtClean="0"/>
              <a:t>04/09/2025</a:t>
            </a:fld>
            <a:endParaRPr lang="en-GB"/>
          </a:p>
        </p:txBody>
      </p:sp>
      <p:sp>
        <p:nvSpPr>
          <p:cNvPr id="6" name="Tijdelijke aanduiding voor voettekst 5">
            <a:extLst>
              <a:ext uri="{FF2B5EF4-FFF2-40B4-BE49-F238E27FC236}">
                <a16:creationId xmlns:a16="http://schemas.microsoft.com/office/drawing/2014/main" id="{405A35A1-DA8A-4F27-89D7-1A07934EAEA6}"/>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98970B49-B6E8-4A21-B818-759F70DA3D3D}"/>
              </a:ext>
            </a:extLst>
          </p:cNvPr>
          <p:cNvSpPr>
            <a:spLocks noGrp="1"/>
          </p:cNvSpPr>
          <p:nvPr>
            <p:ph type="sldNum" sz="quarter" idx="12"/>
          </p:nvPr>
        </p:nvSpPr>
        <p:spPr/>
        <p:txBody>
          <a:bodyPr/>
          <a:lstStyle/>
          <a:p>
            <a:fld id="{35E21D84-CB5F-47E4-899B-0A336E35AB54}" type="slidenum">
              <a:rPr lang="en-GB" smtClean="0"/>
              <a:t>‹#›</a:t>
            </a:fld>
            <a:endParaRPr lang="en-GB"/>
          </a:p>
        </p:txBody>
      </p:sp>
    </p:spTree>
    <p:extLst>
      <p:ext uri="{BB962C8B-B14F-4D97-AF65-F5344CB8AC3E}">
        <p14:creationId xmlns:p14="http://schemas.microsoft.com/office/powerpoint/2010/main" val="240811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41E6E434-C517-4CF4-A130-9BC50522E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574C5B3E-DC44-4039-BE64-4699D1DBC3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9FC7ED2E-D09C-4037-A369-EBBEC4C01B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BC967-86CC-41E6-AE46-38614BADE7BA}" type="datetimeFigureOut">
              <a:rPr lang="en-GB" smtClean="0"/>
              <a:t>04/09/2025</a:t>
            </a:fld>
            <a:endParaRPr lang="en-GB"/>
          </a:p>
        </p:txBody>
      </p:sp>
      <p:sp>
        <p:nvSpPr>
          <p:cNvPr id="5" name="Tijdelijke aanduiding voor voettekst 4">
            <a:extLst>
              <a:ext uri="{FF2B5EF4-FFF2-40B4-BE49-F238E27FC236}">
                <a16:creationId xmlns:a16="http://schemas.microsoft.com/office/drawing/2014/main" id="{52C0C43C-8B35-4D4F-80B1-A3915C25E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3ED39B33-73B5-4552-B179-07BB78AE6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21D84-CB5F-47E4-899B-0A336E35AB54}" type="slidenum">
              <a:rPr lang="en-GB" smtClean="0"/>
              <a:t>‹#›</a:t>
            </a:fld>
            <a:endParaRPr lang="en-GB"/>
          </a:p>
        </p:txBody>
      </p:sp>
    </p:spTree>
    <p:extLst>
      <p:ext uri="{BB962C8B-B14F-4D97-AF65-F5344CB8AC3E}">
        <p14:creationId xmlns:p14="http://schemas.microsoft.com/office/powerpoint/2010/main" val="2865172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tiff"/></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8A2C44-2B63-43FE-BB1F-4E8EB7E0823A}"/>
              </a:ext>
            </a:extLst>
          </p:cNvPr>
          <p:cNvSpPr>
            <a:spLocks noGrp="1"/>
          </p:cNvSpPr>
          <p:nvPr>
            <p:ph type="ctrTitle"/>
          </p:nvPr>
        </p:nvSpPr>
        <p:spPr/>
        <p:txBody>
          <a:bodyPr/>
          <a:lstStyle/>
          <a:p>
            <a:endParaRPr lang="en-GB"/>
          </a:p>
        </p:txBody>
      </p:sp>
      <p:sp>
        <p:nvSpPr>
          <p:cNvPr id="3" name="Ondertitel 2">
            <a:extLst>
              <a:ext uri="{FF2B5EF4-FFF2-40B4-BE49-F238E27FC236}">
                <a16:creationId xmlns:a16="http://schemas.microsoft.com/office/drawing/2014/main" id="{7E81BAD0-076F-4EE4-8A9E-5C942AEDF99D}"/>
              </a:ext>
            </a:extLst>
          </p:cNvPr>
          <p:cNvSpPr>
            <a:spLocks noGrp="1"/>
          </p:cNvSpPr>
          <p:nvPr>
            <p:ph type="subTitle" idx="1"/>
          </p:nvPr>
        </p:nvSpPr>
        <p:spPr/>
        <p:txBody>
          <a:bodyPr/>
          <a:lstStyle/>
          <a:p>
            <a:endParaRPr lang="en-GB"/>
          </a:p>
        </p:txBody>
      </p:sp>
      <p:sp>
        <p:nvSpPr>
          <p:cNvPr id="4" name="Rechthoek 3">
            <a:extLst>
              <a:ext uri="{FF2B5EF4-FFF2-40B4-BE49-F238E27FC236}">
                <a16:creationId xmlns:a16="http://schemas.microsoft.com/office/drawing/2014/main" id="{6C480201-D69A-4E31-B90F-6DA71B81E690}"/>
              </a:ext>
            </a:extLst>
          </p:cNvPr>
          <p:cNvSpPr/>
          <p:nvPr/>
        </p:nvSpPr>
        <p:spPr>
          <a:xfrm>
            <a:off x="5977217" y="3241224"/>
            <a:ext cx="237565" cy="375552"/>
          </a:xfrm>
          <a:prstGeom prst="rect">
            <a:avLst/>
          </a:prstGeom>
        </p:spPr>
        <p:txBody>
          <a:bodyPr wrap="square">
            <a:spAutoFit/>
          </a:bodyPr>
          <a:lstStyle/>
          <a:p>
            <a:pPr algn="ct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5" name="Afbeelding 4">
            <a:extLst>
              <a:ext uri="{FF2B5EF4-FFF2-40B4-BE49-F238E27FC236}">
                <a16:creationId xmlns:a16="http://schemas.microsoft.com/office/drawing/2014/main" id="{4FD6C607-C51A-4AD0-9FFE-AC7DE49198E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72610" cy="7004050"/>
          </a:xfrm>
          <a:prstGeom prst="rect">
            <a:avLst/>
          </a:prstGeom>
          <a:noFill/>
          <a:ln>
            <a:noFill/>
          </a:ln>
        </p:spPr>
      </p:pic>
      <p:sp>
        <p:nvSpPr>
          <p:cNvPr id="9" name="Rechthoek 8">
            <a:extLst>
              <a:ext uri="{FF2B5EF4-FFF2-40B4-BE49-F238E27FC236}">
                <a16:creationId xmlns:a16="http://schemas.microsoft.com/office/drawing/2014/main" id="{34D8C62D-86C0-447B-A4F7-CEAD8B340977}"/>
              </a:ext>
            </a:extLst>
          </p:cNvPr>
          <p:cNvSpPr/>
          <p:nvPr/>
        </p:nvSpPr>
        <p:spPr>
          <a:xfrm>
            <a:off x="4265930" y="-241300"/>
            <a:ext cx="7926070" cy="7272338"/>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GB" sz="1100" dirty="0">
              <a:effectLst/>
              <a:ea typeface="Calibri" panose="020F0502020204030204" pitchFamily="34" charset="0"/>
              <a:cs typeface="Times New Roman" panose="02020603050405020304" pitchFamily="18" charset="0"/>
            </a:endParaRPr>
          </a:p>
        </p:txBody>
      </p:sp>
      <p:sp>
        <p:nvSpPr>
          <p:cNvPr id="7" name="Rechthoek 6">
            <a:extLst>
              <a:ext uri="{FF2B5EF4-FFF2-40B4-BE49-F238E27FC236}">
                <a16:creationId xmlns:a16="http://schemas.microsoft.com/office/drawing/2014/main" id="{8A2E2B48-3907-416D-A7A0-A8270EF9F887}"/>
              </a:ext>
            </a:extLst>
          </p:cNvPr>
          <p:cNvSpPr/>
          <p:nvPr/>
        </p:nvSpPr>
        <p:spPr>
          <a:xfrm>
            <a:off x="4628515" y="2950477"/>
            <a:ext cx="7200900" cy="666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0" b="1" dirty="0">
                <a:latin typeface="Arial Narrow" panose="020B0606020202030204" pitchFamily="34" charset="0"/>
              </a:rPr>
              <a:t>USABILITY</a:t>
            </a:r>
            <a:endParaRPr lang="en-GB" sz="6000" b="1" dirty="0">
              <a:latin typeface="Arial Narrow" panose="020B0606020202030204" pitchFamily="34" charset="0"/>
            </a:endParaRPr>
          </a:p>
        </p:txBody>
      </p:sp>
      <p:sp>
        <p:nvSpPr>
          <p:cNvPr id="11" name="Rechthoek 10">
            <a:extLst>
              <a:ext uri="{FF2B5EF4-FFF2-40B4-BE49-F238E27FC236}">
                <a16:creationId xmlns:a16="http://schemas.microsoft.com/office/drawing/2014/main" id="{8DA27452-B0BA-407A-A89C-B6ABBE6A7EA0}"/>
              </a:ext>
            </a:extLst>
          </p:cNvPr>
          <p:cNvSpPr/>
          <p:nvPr/>
        </p:nvSpPr>
        <p:spPr>
          <a:xfrm>
            <a:off x="4628515" y="3664175"/>
            <a:ext cx="7200900" cy="666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800" b="1" dirty="0">
                <a:latin typeface="Arial Narrow" panose="020B0606020202030204" pitchFamily="34" charset="0"/>
              </a:rPr>
              <a:t>Les 7</a:t>
            </a:r>
            <a:endParaRPr lang="en-GB" sz="2800" b="1" dirty="0">
              <a:latin typeface="Arial Narrow" panose="020B0606020202030204" pitchFamily="34" charset="0"/>
            </a:endParaRPr>
          </a:p>
        </p:txBody>
      </p:sp>
    </p:spTree>
    <p:extLst>
      <p:ext uri="{BB962C8B-B14F-4D97-AF65-F5344CB8AC3E}">
        <p14:creationId xmlns:p14="http://schemas.microsoft.com/office/powerpoint/2010/main" val="2421274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200" dirty="0" err="1">
                <a:effectLst/>
                <a:ea typeface="Calibri" panose="020F0502020204030204" pitchFamily="34" charset="0"/>
                <a:cs typeface="Times New Roman" panose="02020603050405020304" pitchFamily="18" charset="0"/>
              </a:rPr>
              <a:t>Fysiologische</a:t>
            </a:r>
            <a:r>
              <a:rPr lang="en-US" sz="3200" dirty="0">
                <a:effectLst/>
                <a:ea typeface="Calibri" panose="020F0502020204030204" pitchFamily="34" charset="0"/>
                <a:cs typeface="Times New Roman" panose="02020603050405020304" pitchFamily="18" charset="0"/>
              </a:rPr>
              <a:t> </a:t>
            </a:r>
            <a:r>
              <a:rPr lang="en-US" sz="3200" dirty="0" err="1">
                <a:effectLst/>
                <a:ea typeface="Calibri" panose="020F0502020204030204" pitchFamily="34" charset="0"/>
                <a:cs typeface="Times New Roman" panose="02020603050405020304" pitchFamily="18" charset="0"/>
              </a:rPr>
              <a:t>metingen</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pic>
        <p:nvPicPr>
          <p:cNvPr id="7" name="Picture 1">
            <a:extLst>
              <a:ext uri="{FF2B5EF4-FFF2-40B4-BE49-F238E27FC236}">
                <a16:creationId xmlns:a16="http://schemas.microsoft.com/office/drawing/2014/main" id="{16C17CED-F9D7-4A74-A79B-94758FBCA4D8}"/>
              </a:ext>
            </a:extLst>
          </p:cNvPr>
          <p:cNvPicPr>
            <a:picLocks noChangeAspect="1"/>
          </p:cNvPicPr>
          <p:nvPr/>
        </p:nvPicPr>
        <p:blipFill>
          <a:blip r:embed="rId4"/>
          <a:stretch>
            <a:fillRect/>
          </a:stretch>
        </p:blipFill>
        <p:spPr>
          <a:xfrm>
            <a:off x="4022851" y="2124130"/>
            <a:ext cx="5000378" cy="3742707"/>
          </a:xfrm>
          <a:prstGeom prst="rect">
            <a:avLst/>
          </a:prstGeom>
        </p:spPr>
      </p:pic>
    </p:spTree>
    <p:extLst>
      <p:ext uri="{BB962C8B-B14F-4D97-AF65-F5344CB8AC3E}">
        <p14:creationId xmlns:p14="http://schemas.microsoft.com/office/powerpoint/2010/main" val="2147990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200" dirty="0">
                <a:effectLst/>
                <a:ea typeface="Calibri" panose="020F0502020204030204" pitchFamily="34" charset="0"/>
                <a:cs typeface="Times New Roman" panose="02020603050405020304" pitchFamily="18" charset="0"/>
              </a:rPr>
              <a:t>Eye tracking</a:t>
            </a:r>
            <a:endParaRPr lang="en-GB" sz="3200" dirty="0">
              <a:effectLst/>
              <a:ea typeface="Calibri" panose="020F0502020204030204" pitchFamily="34" charset="0"/>
              <a:cs typeface="Times New Roman" panose="02020603050405020304" pitchFamily="18" charset="0"/>
            </a:endParaRPr>
          </a:p>
        </p:txBody>
      </p:sp>
      <p:pic>
        <p:nvPicPr>
          <p:cNvPr id="9218" name="Picture 2" descr="Tobii Pro Glasses 2 wearable eye tracker">
            <a:extLst>
              <a:ext uri="{FF2B5EF4-FFF2-40B4-BE49-F238E27FC236}">
                <a16:creationId xmlns:a16="http://schemas.microsoft.com/office/drawing/2014/main" id="{53028D6C-4BDE-47E0-98C1-53F06FCED2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96" y="1690688"/>
            <a:ext cx="11499638" cy="3830218"/>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a:extLst>
              <a:ext uri="{FF2B5EF4-FFF2-40B4-BE49-F238E27FC236}">
                <a16:creationId xmlns:a16="http://schemas.microsoft.com/office/drawing/2014/main" id="{7BA2C201-54B6-4634-AE62-79EE766DD78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Tree>
    <p:extLst>
      <p:ext uri="{BB962C8B-B14F-4D97-AF65-F5344CB8AC3E}">
        <p14:creationId xmlns:p14="http://schemas.microsoft.com/office/powerpoint/2010/main" val="3024400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200" dirty="0">
                <a:effectLst/>
                <a:ea typeface="Calibri" panose="020F0502020204030204" pitchFamily="34" charset="0"/>
                <a:cs typeface="Times New Roman" panose="02020603050405020304" pitchFamily="18" charset="0"/>
              </a:rPr>
              <a:t>Usability </a:t>
            </a:r>
            <a:r>
              <a:rPr lang="en-US" sz="3200" dirty="0" err="1">
                <a:effectLst/>
                <a:ea typeface="Calibri" panose="020F0502020204030204" pitchFamily="34" charset="0"/>
                <a:cs typeface="Times New Roman" panose="02020603050405020304" pitchFamily="18" charset="0"/>
              </a:rPr>
              <a:t>testen</a:t>
            </a:r>
            <a:r>
              <a:rPr lang="en-US" sz="3200" dirty="0">
                <a:effectLst/>
                <a:ea typeface="Calibri" panose="020F0502020204030204" pitchFamily="34" charset="0"/>
                <a:cs typeface="Times New Roman" panose="02020603050405020304" pitchFamily="18" charset="0"/>
              </a:rPr>
              <a:t> met Hotjar</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pic>
        <p:nvPicPr>
          <p:cNvPr id="1026" name="Picture 2" descr="Hotjar: Wat is het? En hoe kunnen we het gebruiken? - WiSEO">
            <a:extLst>
              <a:ext uri="{FF2B5EF4-FFF2-40B4-BE49-F238E27FC236}">
                <a16:creationId xmlns:a16="http://schemas.microsoft.com/office/drawing/2014/main" id="{6626029A-0FA6-46E3-BD41-0B5C6A28BC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004" y="1690688"/>
            <a:ext cx="7573992" cy="3822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70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200" dirty="0">
                <a:effectLst/>
                <a:ea typeface="Calibri" panose="020F0502020204030204" pitchFamily="34" charset="0"/>
                <a:cs typeface="Times New Roman" panose="02020603050405020304" pitchFamily="18" charset="0"/>
              </a:rPr>
              <a:t>Usability </a:t>
            </a:r>
            <a:r>
              <a:rPr lang="en-US" sz="3200" dirty="0" err="1">
                <a:effectLst/>
                <a:ea typeface="Calibri" panose="020F0502020204030204" pitchFamily="34" charset="0"/>
                <a:cs typeface="Times New Roman" panose="02020603050405020304" pitchFamily="18" charset="0"/>
              </a:rPr>
              <a:t>testen</a:t>
            </a:r>
            <a:r>
              <a:rPr lang="en-US" sz="3200" dirty="0">
                <a:effectLst/>
                <a:ea typeface="Calibri" panose="020F0502020204030204" pitchFamily="34" charset="0"/>
                <a:cs typeface="Times New Roman" panose="02020603050405020304" pitchFamily="18" charset="0"/>
              </a:rPr>
              <a:t> met Hotjar</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pic>
        <p:nvPicPr>
          <p:cNvPr id="1026" name="Picture 2" descr="Hotjar: Wat is het? En hoe kunnen we het gebruiken? - WiSEO">
            <a:extLst>
              <a:ext uri="{FF2B5EF4-FFF2-40B4-BE49-F238E27FC236}">
                <a16:creationId xmlns:a16="http://schemas.microsoft.com/office/drawing/2014/main" id="{6626029A-0FA6-46E3-BD41-0B5C6A28BC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004" y="1690688"/>
            <a:ext cx="7573992" cy="3822499"/>
          </a:xfrm>
          <a:prstGeom prst="rect">
            <a:avLst/>
          </a:prstGeom>
          <a:noFill/>
          <a:extLst>
            <a:ext uri="{909E8E84-426E-40DD-AFC4-6F175D3DCCD1}">
              <a14:hiddenFill xmlns:a14="http://schemas.microsoft.com/office/drawing/2010/main">
                <a:solidFill>
                  <a:srgbClr val="FFFFFF"/>
                </a:solidFill>
              </a14:hiddenFill>
            </a:ext>
          </a:extLst>
        </p:spPr>
      </p:pic>
      <p:pic>
        <p:nvPicPr>
          <p:cNvPr id="2" name="Afbeelding 1">
            <a:extLst>
              <a:ext uri="{FF2B5EF4-FFF2-40B4-BE49-F238E27FC236}">
                <a16:creationId xmlns:a16="http://schemas.microsoft.com/office/drawing/2014/main" id="{46A0019D-0D57-41BD-8C6D-FC549D07CA65}"/>
              </a:ext>
            </a:extLst>
          </p:cNvPr>
          <p:cNvPicPr>
            <a:picLocks noChangeAspect="1"/>
          </p:cNvPicPr>
          <p:nvPr/>
        </p:nvPicPr>
        <p:blipFill>
          <a:blip r:embed="rId5"/>
          <a:stretch>
            <a:fillRect/>
          </a:stretch>
        </p:blipFill>
        <p:spPr>
          <a:xfrm>
            <a:off x="0" y="2006600"/>
            <a:ext cx="12192000" cy="2844800"/>
          </a:xfrm>
          <a:prstGeom prst="rect">
            <a:avLst/>
          </a:prstGeom>
        </p:spPr>
      </p:pic>
    </p:spTree>
    <p:extLst>
      <p:ext uri="{BB962C8B-B14F-4D97-AF65-F5344CB8AC3E}">
        <p14:creationId xmlns:p14="http://schemas.microsoft.com/office/powerpoint/2010/main" val="123740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200" dirty="0" err="1">
                <a:ea typeface="Calibri" panose="020F0502020204030204" pitchFamily="34" charset="0"/>
                <a:cs typeface="Times New Roman" panose="02020603050405020304" pitchFamily="18" charset="0"/>
              </a:rPr>
              <a:t>Objectieve</a:t>
            </a:r>
            <a:r>
              <a:rPr lang="en-US" sz="3200" dirty="0">
                <a:ea typeface="Calibri" panose="020F0502020204030204" pitchFamily="34" charset="0"/>
                <a:cs typeface="Times New Roman" panose="02020603050405020304" pitchFamily="18" charset="0"/>
              </a:rPr>
              <a:t> </a:t>
            </a:r>
            <a:r>
              <a:rPr lang="en-US" sz="3200" dirty="0" err="1">
                <a:ea typeface="Calibri" panose="020F0502020204030204" pitchFamily="34" charset="0"/>
                <a:cs typeface="Times New Roman" panose="02020603050405020304" pitchFamily="18" charset="0"/>
              </a:rPr>
              <a:t>evaluatie</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pic>
        <p:nvPicPr>
          <p:cNvPr id="4" name="Graphic 3" descr="Stopwatch">
            <a:extLst>
              <a:ext uri="{FF2B5EF4-FFF2-40B4-BE49-F238E27FC236}">
                <a16:creationId xmlns:a16="http://schemas.microsoft.com/office/drawing/2014/main" id="{BD17D597-293D-4205-A23E-7A80F8DCF2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38360" y="3279177"/>
            <a:ext cx="1564263" cy="1564263"/>
          </a:xfrm>
          <a:prstGeom prst="rect">
            <a:avLst/>
          </a:prstGeom>
        </p:spPr>
      </p:pic>
      <p:pic>
        <p:nvPicPr>
          <p:cNvPr id="8" name="Graphic 7" descr="Lijst">
            <a:extLst>
              <a:ext uri="{FF2B5EF4-FFF2-40B4-BE49-F238E27FC236}">
                <a16:creationId xmlns:a16="http://schemas.microsoft.com/office/drawing/2014/main" id="{E5BDB819-AE30-4937-AEBD-87A7C6E6E9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84998" y="1876078"/>
            <a:ext cx="1735092" cy="1735092"/>
          </a:xfrm>
          <a:prstGeom prst="rect">
            <a:avLst/>
          </a:prstGeom>
        </p:spPr>
      </p:pic>
      <p:pic>
        <p:nvPicPr>
          <p:cNvPr id="10" name="Graphic 9" descr="Callcenter">
            <a:extLst>
              <a:ext uri="{FF2B5EF4-FFF2-40B4-BE49-F238E27FC236}">
                <a16:creationId xmlns:a16="http://schemas.microsoft.com/office/drawing/2014/main" id="{20B9D953-309E-48B2-9725-3E09AA0CCD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1955" y="4201641"/>
            <a:ext cx="1920325" cy="1920325"/>
          </a:xfrm>
          <a:prstGeom prst="rect">
            <a:avLst/>
          </a:prstGeom>
        </p:spPr>
      </p:pic>
      <p:pic>
        <p:nvPicPr>
          <p:cNvPr id="12" name="Graphic 11" descr="Hoofd met radertjes">
            <a:extLst>
              <a:ext uri="{FF2B5EF4-FFF2-40B4-BE49-F238E27FC236}">
                <a16:creationId xmlns:a16="http://schemas.microsoft.com/office/drawing/2014/main" id="{30A4B0AE-B34F-463A-8B14-7715D6E16D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7872528" y="4206687"/>
            <a:ext cx="1989630" cy="1989630"/>
          </a:xfrm>
          <a:prstGeom prst="rect">
            <a:avLst/>
          </a:prstGeom>
        </p:spPr>
      </p:pic>
      <p:pic>
        <p:nvPicPr>
          <p:cNvPr id="14" name="Graphic 13" descr="Oog">
            <a:extLst>
              <a:ext uri="{FF2B5EF4-FFF2-40B4-BE49-F238E27FC236}">
                <a16:creationId xmlns:a16="http://schemas.microsoft.com/office/drawing/2014/main" id="{E47622CF-43D4-4B9B-A032-C449DB0E5D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11028" y="4376833"/>
            <a:ext cx="1569943" cy="1569943"/>
          </a:xfrm>
          <a:prstGeom prst="rect">
            <a:avLst/>
          </a:prstGeom>
        </p:spPr>
      </p:pic>
      <p:pic>
        <p:nvPicPr>
          <p:cNvPr id="16" name="Graphic 15" descr="Cursor">
            <a:extLst>
              <a:ext uri="{FF2B5EF4-FFF2-40B4-BE49-F238E27FC236}">
                <a16:creationId xmlns:a16="http://schemas.microsoft.com/office/drawing/2014/main" id="{6FD28DE3-629D-470D-8B9A-8A2F37034FC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820090" y="3323897"/>
            <a:ext cx="1424601" cy="1424601"/>
          </a:xfrm>
          <a:prstGeom prst="rect">
            <a:avLst/>
          </a:prstGeom>
        </p:spPr>
      </p:pic>
    </p:spTree>
    <p:extLst>
      <p:ext uri="{BB962C8B-B14F-4D97-AF65-F5344CB8AC3E}">
        <p14:creationId xmlns:p14="http://schemas.microsoft.com/office/powerpoint/2010/main" val="414558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200" dirty="0">
                <a:effectLst/>
                <a:ea typeface="Calibri" panose="020F0502020204030204" pitchFamily="34" charset="0"/>
                <a:cs typeface="Times New Roman" panose="02020603050405020304" pitchFamily="18" charset="0"/>
              </a:rPr>
              <a:t>Heatmap</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pic>
        <p:nvPicPr>
          <p:cNvPr id="2" name="Afbeelding 1">
            <a:extLst>
              <a:ext uri="{FF2B5EF4-FFF2-40B4-BE49-F238E27FC236}">
                <a16:creationId xmlns:a16="http://schemas.microsoft.com/office/drawing/2014/main" id="{7D60F746-48FC-40AE-BCBB-C1F947D6987C}"/>
              </a:ext>
            </a:extLst>
          </p:cNvPr>
          <p:cNvPicPr>
            <a:picLocks noChangeAspect="1"/>
          </p:cNvPicPr>
          <p:nvPr/>
        </p:nvPicPr>
        <p:blipFill>
          <a:blip r:embed="rId4"/>
          <a:stretch>
            <a:fillRect/>
          </a:stretch>
        </p:blipFill>
        <p:spPr>
          <a:xfrm>
            <a:off x="2114550" y="2055872"/>
            <a:ext cx="7962900" cy="3781425"/>
          </a:xfrm>
          <a:prstGeom prst="rect">
            <a:avLst/>
          </a:prstGeom>
        </p:spPr>
      </p:pic>
    </p:spTree>
    <p:extLst>
      <p:ext uri="{BB962C8B-B14F-4D97-AF65-F5344CB8AC3E}">
        <p14:creationId xmlns:p14="http://schemas.microsoft.com/office/powerpoint/2010/main" val="285360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200">
                <a:effectLst/>
                <a:ea typeface="Calibri" panose="020F0502020204030204" pitchFamily="34" charset="0"/>
                <a:cs typeface="Times New Roman" panose="02020603050405020304" pitchFamily="18" charset="0"/>
              </a:rPr>
              <a:t>Heatmap</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pic>
        <p:nvPicPr>
          <p:cNvPr id="3" name="Afbeelding 2">
            <a:extLst>
              <a:ext uri="{FF2B5EF4-FFF2-40B4-BE49-F238E27FC236}">
                <a16:creationId xmlns:a16="http://schemas.microsoft.com/office/drawing/2014/main" id="{0D9B9760-99C4-4E7F-A6B8-ECDC9F31AC33}"/>
              </a:ext>
            </a:extLst>
          </p:cNvPr>
          <p:cNvPicPr>
            <a:picLocks noChangeAspect="1"/>
          </p:cNvPicPr>
          <p:nvPr/>
        </p:nvPicPr>
        <p:blipFill>
          <a:blip r:embed="rId4"/>
          <a:stretch>
            <a:fillRect/>
          </a:stretch>
        </p:blipFill>
        <p:spPr>
          <a:xfrm>
            <a:off x="3790950" y="1690688"/>
            <a:ext cx="5233843" cy="5167311"/>
          </a:xfrm>
          <a:prstGeom prst="rect">
            <a:avLst/>
          </a:prstGeom>
        </p:spPr>
      </p:pic>
    </p:spTree>
    <p:extLst>
      <p:ext uri="{BB962C8B-B14F-4D97-AF65-F5344CB8AC3E}">
        <p14:creationId xmlns:p14="http://schemas.microsoft.com/office/powerpoint/2010/main" val="1569432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200">
                <a:effectLst/>
                <a:ea typeface="Calibri" panose="020F0502020204030204" pitchFamily="34" charset="0"/>
                <a:cs typeface="Times New Roman" panose="02020603050405020304" pitchFamily="18" charset="0"/>
              </a:rPr>
              <a:t>Heatmap</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pic>
        <p:nvPicPr>
          <p:cNvPr id="3" name="Afbeelding 2">
            <a:extLst>
              <a:ext uri="{FF2B5EF4-FFF2-40B4-BE49-F238E27FC236}">
                <a16:creationId xmlns:a16="http://schemas.microsoft.com/office/drawing/2014/main" id="{D14A0171-CF8E-494F-8D21-863D19B50F41}"/>
              </a:ext>
            </a:extLst>
          </p:cNvPr>
          <p:cNvPicPr>
            <a:picLocks noChangeAspect="1"/>
          </p:cNvPicPr>
          <p:nvPr/>
        </p:nvPicPr>
        <p:blipFill>
          <a:blip r:embed="rId4"/>
          <a:stretch>
            <a:fillRect/>
          </a:stretch>
        </p:blipFill>
        <p:spPr>
          <a:xfrm>
            <a:off x="2047875" y="1972483"/>
            <a:ext cx="8096250" cy="4086225"/>
          </a:xfrm>
          <a:prstGeom prst="rect">
            <a:avLst/>
          </a:prstGeom>
        </p:spPr>
      </p:pic>
    </p:spTree>
    <p:extLst>
      <p:ext uri="{BB962C8B-B14F-4D97-AF65-F5344CB8AC3E}">
        <p14:creationId xmlns:p14="http://schemas.microsoft.com/office/powerpoint/2010/main" val="74328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200" dirty="0" err="1">
                <a:effectLst/>
                <a:ea typeface="Calibri" panose="020F0502020204030204" pitchFamily="34" charset="0"/>
                <a:cs typeface="Times New Roman" panose="02020603050405020304" pitchFamily="18" charset="0"/>
              </a:rPr>
              <a:t>Muisgedrag</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pic>
        <p:nvPicPr>
          <p:cNvPr id="2050" name="Picture 2" descr="Mouse tracking data for about 30 minutes of Rainbow Six Siege ...">
            <a:extLst>
              <a:ext uri="{FF2B5EF4-FFF2-40B4-BE49-F238E27FC236}">
                <a16:creationId xmlns:a16="http://schemas.microsoft.com/office/drawing/2014/main" id="{FFCBEFCC-42F1-4E0C-9028-F59E9804C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9611" y="1936239"/>
            <a:ext cx="8100687" cy="4556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24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200" dirty="0">
                <a:effectLst/>
                <a:ea typeface="Calibri" panose="020F0502020204030204" pitchFamily="34" charset="0"/>
                <a:cs typeface="Times New Roman" panose="02020603050405020304" pitchFamily="18" charset="0"/>
              </a:rPr>
              <a:t>Funnels</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pic>
        <p:nvPicPr>
          <p:cNvPr id="3074" name="Picture 2" descr="Hotjar: Website Heatmaps &amp; Behavior Analytics Tools">
            <a:extLst>
              <a:ext uri="{FF2B5EF4-FFF2-40B4-BE49-F238E27FC236}">
                <a16:creationId xmlns:a16="http://schemas.microsoft.com/office/drawing/2014/main" id="{13C55F8C-3440-4098-AD54-968A7E58F7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030" y="1690688"/>
            <a:ext cx="8119704" cy="542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11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200" dirty="0">
                <a:effectLst/>
                <a:ea typeface="Calibri" panose="020F0502020204030204" pitchFamily="34" charset="0"/>
                <a:cs typeface="Times New Roman" panose="02020603050405020304" pitchFamily="18" charset="0"/>
              </a:rPr>
              <a:t>Forms</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pic>
        <p:nvPicPr>
          <p:cNvPr id="2" name="Afbeelding 1">
            <a:extLst>
              <a:ext uri="{FF2B5EF4-FFF2-40B4-BE49-F238E27FC236}">
                <a16:creationId xmlns:a16="http://schemas.microsoft.com/office/drawing/2014/main" id="{62699807-131A-42BD-8BE8-9752D6398AB9}"/>
              </a:ext>
            </a:extLst>
          </p:cNvPr>
          <p:cNvPicPr>
            <a:picLocks noChangeAspect="1"/>
          </p:cNvPicPr>
          <p:nvPr/>
        </p:nvPicPr>
        <p:blipFill>
          <a:blip r:embed="rId4"/>
          <a:stretch>
            <a:fillRect/>
          </a:stretch>
        </p:blipFill>
        <p:spPr>
          <a:xfrm>
            <a:off x="1549256" y="2021771"/>
            <a:ext cx="8724900" cy="4705350"/>
          </a:xfrm>
          <a:prstGeom prst="rect">
            <a:avLst/>
          </a:prstGeom>
        </p:spPr>
      </p:pic>
    </p:spTree>
    <p:extLst>
      <p:ext uri="{BB962C8B-B14F-4D97-AF65-F5344CB8AC3E}">
        <p14:creationId xmlns:p14="http://schemas.microsoft.com/office/powerpoint/2010/main" val="6743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3200" dirty="0" err="1">
                <a:effectLst/>
                <a:ea typeface="Calibri" panose="020F0502020204030204" pitchFamily="34" charset="0"/>
                <a:cs typeface="Times New Roman" panose="02020603050405020304" pitchFamily="18" charset="0"/>
              </a:rPr>
              <a:t>Tijdsmetingen</a:t>
            </a:r>
            <a:endParaRPr lang="en-GB" sz="3200" dirty="0">
              <a:effectLst/>
              <a:ea typeface="Calibri" panose="020F0502020204030204" pitchFamily="34" charset="0"/>
              <a:cs typeface="Times New Roman" panose="02020603050405020304" pitchFamily="18" charset="0"/>
            </a:endParaRPr>
          </a:p>
        </p:txBody>
      </p:sp>
      <p:pic>
        <p:nvPicPr>
          <p:cNvPr id="2" name="Afbeelding 1">
            <a:extLst>
              <a:ext uri="{FF2B5EF4-FFF2-40B4-BE49-F238E27FC236}">
                <a16:creationId xmlns:a16="http://schemas.microsoft.com/office/drawing/2014/main" id="{5EFA3904-FD8E-4A25-80BE-E97B0D321BF9}"/>
              </a:ext>
            </a:extLst>
          </p:cNvPr>
          <p:cNvPicPr>
            <a:picLocks noChangeAspect="1"/>
          </p:cNvPicPr>
          <p:nvPr/>
        </p:nvPicPr>
        <p:blipFill>
          <a:blip r:embed="rId3"/>
          <a:stretch>
            <a:fillRect/>
          </a:stretch>
        </p:blipFill>
        <p:spPr>
          <a:xfrm>
            <a:off x="838200" y="2109522"/>
            <a:ext cx="10023894" cy="3587420"/>
          </a:xfrm>
          <a:prstGeom prst="rect">
            <a:avLst/>
          </a:prstGeom>
        </p:spPr>
      </p:pic>
      <p:pic>
        <p:nvPicPr>
          <p:cNvPr id="6" name="Afbeelding 5">
            <a:extLst>
              <a:ext uri="{FF2B5EF4-FFF2-40B4-BE49-F238E27FC236}">
                <a16:creationId xmlns:a16="http://schemas.microsoft.com/office/drawing/2014/main" id="{7BA2C201-54B6-4634-AE62-79EE766DD78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Tree>
    <p:extLst>
      <p:ext uri="{BB962C8B-B14F-4D97-AF65-F5344CB8AC3E}">
        <p14:creationId xmlns:p14="http://schemas.microsoft.com/office/powerpoint/2010/main" val="3552802887"/>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6468</TotalTime>
  <Words>882</Words>
  <Application>Microsoft Macintosh PowerPoint</Application>
  <PresentationFormat>Widescreen</PresentationFormat>
  <Paragraphs>51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Narrow</vt:lpstr>
      <vt:lpstr>Calibri</vt:lpstr>
      <vt:lpstr>Calibri Light</vt:lpstr>
      <vt:lpstr>Kantoorthema</vt:lpstr>
      <vt:lpstr>PowerPoint Presentation</vt:lpstr>
      <vt:lpstr>Objectieve evaluatie</vt:lpstr>
      <vt:lpstr>Heatmap</vt:lpstr>
      <vt:lpstr>Heatmap</vt:lpstr>
      <vt:lpstr>Heatmap</vt:lpstr>
      <vt:lpstr>Muisgedrag</vt:lpstr>
      <vt:lpstr>Funnels</vt:lpstr>
      <vt:lpstr>Forms</vt:lpstr>
      <vt:lpstr>Tijdsmetingen</vt:lpstr>
      <vt:lpstr>Fysiologische metingen</vt:lpstr>
      <vt:lpstr>Eye tracking</vt:lpstr>
      <vt:lpstr>Usability testen met Hotjar</vt:lpstr>
      <vt:lpstr>Usability testen met Hotjar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Kes Greuter</dc:creator>
  <cp:lastModifiedBy>Felienne Hermans</cp:lastModifiedBy>
  <cp:revision>24</cp:revision>
  <dcterms:created xsi:type="dcterms:W3CDTF">2020-04-08T10:39:10Z</dcterms:created>
  <dcterms:modified xsi:type="dcterms:W3CDTF">2025-09-04T17:39:42Z</dcterms:modified>
</cp:coreProperties>
</file>