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14"/>
  </p:notesMasterIdLst>
  <p:sldIdLst>
    <p:sldId id="258" r:id="rId3"/>
    <p:sldId id="257" r:id="rId4"/>
    <p:sldId id="264" r:id="rId5"/>
    <p:sldId id="265" r:id="rId6"/>
    <p:sldId id="266" r:id="rId7"/>
    <p:sldId id="267" r:id="rId8"/>
    <p:sldId id="268" r:id="rId9"/>
    <p:sldId id="271" r:id="rId10"/>
    <p:sldId id="278" r:id="rId11"/>
    <p:sldId id="275" r:id="rId12"/>
    <p:sldId id="27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This course is a graduate</a:t>
            </a:r>
            <a:r>
              <a:rPr lang="en-US" altLang="zh-TW" baseline="0" dirty="0"/>
              <a:t>-level course, which was first offered in spring term of 2017.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It is instructed by two other professors and me.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Back then, about 55 students were enrolled in this course.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fact, we had a lot more students hoping to take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But, we could accept only 60 of them due to limited GPUs we have.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This course was concluded with a workshop in July this summer, with 26 teams presenting their final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In this workshop, we also invited few experts from the industry to grade the students’ performance.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Some of them were amazed by the diversity of the students’ projects.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9C01F-8F09-4956-91D3-1F7FBDA581A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1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901" y="1340769"/>
            <a:ext cx="11706045" cy="1470025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NCTU</a:t>
            </a:r>
            <a:r>
              <a:rPr lang="zh-TW" altLang="en-US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DL</a:t>
            </a:r>
            <a:b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n-US" altLang="zh-TW" sz="4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Lab4 - Sequence-to-sequence Recurrent Network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5890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TA 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李仕柏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36" name="文字版面配置區 3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April 14, 2020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Report (60%)</a:t>
            </a:r>
            <a:endParaRPr lang="zh-TW" altLang="zh-TW" dirty="0"/>
          </a:p>
          <a:p>
            <a:pPr lvl="1"/>
            <a:r>
              <a:rPr lang="en-US" altLang="zh-TW" dirty="0"/>
              <a:t>Introduction (5%)</a:t>
            </a:r>
            <a:endParaRPr lang="zh-TW" altLang="zh-TW" dirty="0"/>
          </a:p>
          <a:p>
            <a:pPr lvl="1"/>
            <a:r>
              <a:rPr lang="en-US" altLang="zh-TW" dirty="0"/>
              <a:t>Derivation of BPTT (5%)</a:t>
            </a:r>
            <a:endParaRPr lang="zh-TW" altLang="zh-TW" dirty="0"/>
          </a:p>
          <a:p>
            <a:pPr lvl="1"/>
            <a:r>
              <a:rPr lang="en-US" altLang="zh-TW" dirty="0"/>
              <a:t>Implementation details. (30%)</a:t>
            </a:r>
            <a:endParaRPr lang="zh-TW" altLang="zh-TW" dirty="0"/>
          </a:p>
          <a:p>
            <a:pPr lvl="2"/>
            <a:r>
              <a:rPr lang="en-US" altLang="zh-TW" dirty="0"/>
              <a:t>Describe how you implement your model. (encoder, decoder, </a:t>
            </a:r>
            <a:r>
              <a:rPr lang="en-US" altLang="zh-TW" dirty="0" err="1"/>
              <a:t>dataloader</a:t>
            </a:r>
            <a:r>
              <a:rPr lang="en-US" altLang="zh-TW" dirty="0"/>
              <a:t>, etc.). </a:t>
            </a:r>
            <a:endParaRPr lang="zh-TW" altLang="zh-TW" dirty="0"/>
          </a:p>
          <a:p>
            <a:pPr lvl="2"/>
            <a:r>
              <a:rPr lang="en-US" altLang="zh-TW" dirty="0"/>
              <a:t>You must screen shot the code of evaluation part to prove that you do not use ground truth while testing, </a:t>
            </a:r>
            <a:r>
              <a:rPr lang="en-US" altLang="zh-TW" dirty="0">
                <a:solidFill>
                  <a:srgbClr val="FF0000"/>
                </a:solidFill>
              </a:rPr>
              <a:t>otherwise you will get no point at this part.</a:t>
            </a:r>
            <a:endParaRPr lang="zh-TW" altLang="zh-TW" dirty="0">
              <a:solidFill>
                <a:srgbClr val="FF0000"/>
              </a:solidFill>
            </a:endParaRPr>
          </a:p>
          <a:p>
            <a:pPr lvl="0"/>
            <a:r>
              <a:rPr lang="en-US" altLang="zh-TW" dirty="0"/>
              <a:t>Results and discussion (20%)</a:t>
            </a:r>
            <a:endParaRPr lang="zh-TW" altLang="zh-TW" dirty="0"/>
          </a:p>
          <a:p>
            <a:pPr lvl="1"/>
            <a:r>
              <a:rPr lang="en-US" altLang="zh-TW" dirty="0"/>
              <a:t>Show your results of spelling correction and plot the training loss curve and BLUE-4 score testing curve during training. (10%)</a:t>
            </a:r>
            <a:endParaRPr lang="zh-TW" altLang="zh-TW" dirty="0"/>
          </a:p>
          <a:p>
            <a:pPr lvl="1"/>
            <a:r>
              <a:rPr lang="en-US" altLang="zh-TW" dirty="0"/>
              <a:t>Discussion of the results. (10%)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6871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2400" dirty="0"/>
              <a:t>Average BLUE-4 scores over all predictions on </a:t>
            </a:r>
            <a:r>
              <a:rPr lang="en-US" altLang="zh-TW" sz="2400" dirty="0" err="1"/>
              <a:t>test.json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new_test.json</a:t>
            </a:r>
            <a:r>
              <a:rPr lang="en-US" altLang="zh-TW" sz="2400" dirty="0"/>
              <a:t> respectively. (10%+10%) </a:t>
            </a:r>
            <a:endParaRPr lang="zh-TW" altLang="zh-TW" sz="2400" dirty="0"/>
          </a:p>
          <a:p>
            <a:pPr lvl="1"/>
            <a:r>
              <a:rPr lang="en-US" altLang="zh-TW" sz="2000" dirty="0"/>
              <a:t>score &gt;= 0.8		---- 100%</a:t>
            </a:r>
            <a:endParaRPr lang="zh-TW" altLang="zh-TW" sz="2000" dirty="0"/>
          </a:p>
          <a:p>
            <a:pPr lvl="1"/>
            <a:r>
              <a:rPr lang="en-US" altLang="zh-TW" sz="2000" dirty="0"/>
              <a:t>0.8 &gt; score &gt;= 0.7	</a:t>
            </a:r>
            <a:r>
              <a:rPr lang="en-US" altLang="zh-TW" sz="2000" dirty="0" smtClean="0"/>
              <a:t>---- </a:t>
            </a:r>
            <a:r>
              <a:rPr lang="en-US" altLang="zh-TW" sz="2000" dirty="0"/>
              <a:t>90%</a:t>
            </a:r>
            <a:endParaRPr lang="zh-TW" altLang="zh-TW" sz="2000" dirty="0"/>
          </a:p>
          <a:p>
            <a:pPr lvl="1"/>
            <a:r>
              <a:rPr lang="en-US" altLang="zh-TW" sz="2000" dirty="0"/>
              <a:t>0.7 &gt; score &gt;= 0.6	</a:t>
            </a:r>
            <a:r>
              <a:rPr lang="en-US" altLang="zh-TW" sz="2000" dirty="0" smtClean="0"/>
              <a:t>---- </a:t>
            </a:r>
            <a:r>
              <a:rPr lang="en-US" altLang="zh-TW" sz="2000" dirty="0"/>
              <a:t>80%</a:t>
            </a:r>
            <a:endParaRPr lang="zh-TW" altLang="zh-TW" sz="2000" dirty="0"/>
          </a:p>
          <a:p>
            <a:pPr lvl="1"/>
            <a:r>
              <a:rPr lang="en-US" altLang="zh-TW" sz="2000" dirty="0"/>
              <a:t>0.6 &gt; score &gt;= 0.5 	---- 70%</a:t>
            </a:r>
            <a:endParaRPr lang="zh-TW" altLang="zh-TW" sz="2000" dirty="0"/>
          </a:p>
          <a:p>
            <a:pPr lvl="1"/>
            <a:r>
              <a:rPr lang="en-US" altLang="zh-TW" sz="2000" dirty="0"/>
              <a:t>score &lt; 0.5		</a:t>
            </a:r>
            <a:r>
              <a:rPr lang="en-US" altLang="zh-TW" sz="2000" dirty="0" smtClean="0"/>
              <a:t>---- </a:t>
            </a:r>
            <a:r>
              <a:rPr lang="en-US" altLang="zh-TW" sz="2000" dirty="0"/>
              <a:t>0%</a:t>
            </a:r>
            <a:endParaRPr lang="zh-TW" altLang="zh-TW" sz="2000" dirty="0"/>
          </a:p>
          <a:p>
            <a:pPr lvl="0"/>
            <a:r>
              <a:rPr lang="en-US" altLang="zh-TW" sz="2400" dirty="0"/>
              <a:t>Questions. (20%)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Objective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Important Date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Lab Description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Hints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TW" sz="2600" dirty="0"/>
              <a:t>Scoring Criteria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zh-TW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TW" sz="2600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917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 this lab, you need to implement a </a:t>
            </a:r>
            <a:r>
              <a:rPr lang="en-US" altLang="zh-TW" dirty="0" smtClean="0"/>
              <a:t>seq2seq recurrent neural network </a:t>
            </a:r>
            <a:r>
              <a:rPr lang="en-US" altLang="zh-TW" dirty="0"/>
              <a:t>for English </a:t>
            </a:r>
            <a:r>
              <a:rPr lang="en-US" altLang="zh-TW" dirty="0" smtClean="0"/>
              <a:t>spelling correction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Spelling correction</a:t>
            </a:r>
            <a:endParaRPr lang="en-US" altLang="zh-TW" dirty="0"/>
          </a:p>
          <a:p>
            <a:pPr lvl="1"/>
            <a:r>
              <a:rPr lang="en-US" altLang="zh-TW" dirty="0"/>
              <a:t>E.g.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recetion</a:t>
            </a:r>
            <a:r>
              <a:rPr lang="en-US" altLang="zh-TW" dirty="0" smtClean="0"/>
              <a:t>’ to ‘recession’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74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204012"/>
          </a:xfrm>
        </p:spPr>
        <p:txBody>
          <a:bodyPr/>
          <a:lstStyle/>
          <a:p>
            <a:r>
              <a:rPr lang="en-US" altLang="zh-TW" dirty="0"/>
              <a:t>Experiment 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</a:rPr>
              <a:t>/28 </a:t>
            </a:r>
            <a:r>
              <a:rPr lang="en-US" altLang="zh-TW" dirty="0">
                <a:solidFill>
                  <a:srgbClr val="FF0000"/>
                </a:solidFill>
              </a:rPr>
              <a:t>(Tue) 11:59 </a:t>
            </a:r>
            <a:r>
              <a:rPr lang="en-US" altLang="zh-TW" dirty="0" err="1">
                <a:solidFill>
                  <a:srgbClr val="FF0000"/>
                </a:solidFill>
              </a:rPr>
              <a:t>a.m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>
                <a:solidFill>
                  <a:srgbClr val="FF0000"/>
                </a:solidFill>
              </a:rPr>
              <a:t>/28 </a:t>
            </a:r>
            <a:r>
              <a:rPr lang="en-US" altLang="zh-TW" dirty="0">
                <a:solidFill>
                  <a:srgbClr val="FF0000"/>
                </a:solidFill>
              </a:rPr>
              <a:t>(Tue.)</a:t>
            </a:r>
            <a:endParaRPr lang="en-US" altLang="zh-TW" dirty="0"/>
          </a:p>
          <a:p>
            <a:r>
              <a:rPr lang="en-US" altLang="zh-TW" dirty="0"/>
              <a:t>Zip all files in one 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DLP_LAB4_yourstudentID_name.zip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 smtClean="0"/>
              <a:t>DLP_LAB4_0756051</a:t>
            </a:r>
            <a:r>
              <a:rPr lang="en-US" altLang="zh-TW" dirty="0"/>
              <a:t>_</a:t>
            </a:r>
            <a:r>
              <a:rPr lang="zh-TW" altLang="en-US" dirty="0"/>
              <a:t>李仕柏</a:t>
            </a:r>
            <a:r>
              <a:rPr lang="en-US" altLang="zh-TW" dirty="0"/>
              <a:t>.zip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5% penalty </a:t>
            </a:r>
            <a:r>
              <a:rPr lang="en-US" altLang="zh-TW" dirty="0">
                <a:solidFill>
                  <a:srgbClr val="FF0000"/>
                </a:solidFill>
              </a:rPr>
              <a:t>to </a:t>
            </a:r>
            <a:r>
              <a:rPr lang="en-US" altLang="zh-TW" dirty="0" smtClean="0">
                <a:solidFill>
                  <a:srgbClr val="FF0000"/>
                </a:solidFill>
              </a:rPr>
              <a:t>score </a:t>
            </a:r>
            <a:r>
              <a:rPr lang="en-US" altLang="zh-TW" dirty="0" smtClean="0"/>
              <a:t>if </a:t>
            </a:r>
            <a:r>
              <a:rPr lang="en-US" altLang="zh-TW" dirty="0"/>
              <a:t>you do not follow the </a:t>
            </a:r>
            <a:r>
              <a:rPr lang="en-US" altLang="zh-TW" dirty="0" smtClean="0"/>
              <a:t>format rule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0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understand sequence-to-sequence architecture</a:t>
            </a:r>
          </a:p>
          <a:p>
            <a:pPr lvl="1"/>
            <a:r>
              <a:rPr lang="en-US" altLang="zh-TW" dirty="0"/>
              <a:t>Embedding function</a:t>
            </a:r>
          </a:p>
          <a:p>
            <a:pPr lvl="1"/>
            <a:r>
              <a:rPr lang="en-US" altLang="zh-TW" dirty="0"/>
              <a:t>Teacher forcing technique</a:t>
            </a:r>
          </a:p>
          <a:p>
            <a:pPr lvl="1"/>
            <a:r>
              <a:rPr lang="en-US" altLang="zh-TW" dirty="0"/>
              <a:t>Word dropout</a:t>
            </a:r>
          </a:p>
          <a:p>
            <a:pPr marL="32004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73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 word: </a:t>
            </a:r>
            <a:r>
              <a:rPr lang="en-US" altLang="zh-TW" dirty="0"/>
              <a:t>‘</a:t>
            </a:r>
            <a:r>
              <a:rPr lang="en-US" altLang="zh-TW" dirty="0" err="1"/>
              <a:t>recetion</a:t>
            </a:r>
            <a:r>
              <a:rPr lang="en-US" altLang="zh-TW" dirty="0" smtClean="0"/>
              <a:t>’</a:t>
            </a:r>
          </a:p>
          <a:p>
            <a:r>
              <a:rPr lang="en-US" altLang="zh-TW" dirty="0" smtClean="0"/>
              <a:t>Output word : ‘recession’</a:t>
            </a:r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53" y="2608196"/>
            <a:ext cx="7683583" cy="35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seq2seq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Embedding function (for </a:t>
            </a:r>
            <a:r>
              <a:rPr lang="en-US" altLang="zh-TW" dirty="0" smtClean="0"/>
              <a:t>characters)</a:t>
            </a:r>
            <a:endParaRPr lang="en-US" altLang="zh-TW" dirty="0"/>
          </a:p>
          <a:p>
            <a:pPr lvl="1"/>
            <a:r>
              <a:rPr lang="en-US" altLang="zh-TW" dirty="0"/>
              <a:t>[1,2,3]  -&gt; </a:t>
            </a:r>
            <a:br>
              <a:rPr lang="en-US" altLang="zh-TW" dirty="0"/>
            </a:br>
            <a:r>
              <a:rPr lang="en-US" altLang="zh-TW" dirty="0"/>
              <a:t>[shape(128),</a:t>
            </a:r>
            <a:br>
              <a:rPr lang="en-US" altLang="zh-TW" dirty="0"/>
            </a:br>
            <a:r>
              <a:rPr lang="en-US" altLang="zh-TW" dirty="0"/>
              <a:t> shape(128),</a:t>
            </a:r>
            <a:br>
              <a:rPr lang="en-US" altLang="zh-TW" dirty="0"/>
            </a:br>
            <a:r>
              <a:rPr lang="en-US" altLang="zh-TW" dirty="0"/>
              <a:t> shape(128)] (high dimensional space)</a:t>
            </a:r>
          </a:p>
          <a:p>
            <a:r>
              <a:rPr lang="en-US" altLang="zh-TW" dirty="0"/>
              <a:t>Teacher forcing</a:t>
            </a:r>
          </a:p>
          <a:p>
            <a:pPr lvl="1"/>
            <a:r>
              <a:rPr lang="en-US" altLang="zh-TW" dirty="0"/>
              <a:t>Using ground truth character instead of the output of the decoder. </a:t>
            </a:r>
          </a:p>
          <a:p>
            <a:r>
              <a:rPr lang="en-US" altLang="zh-TW" dirty="0"/>
              <a:t>Word dropout (optional)</a:t>
            </a:r>
          </a:p>
          <a:p>
            <a:pPr lvl="1"/>
            <a:r>
              <a:rPr lang="en-US" altLang="zh-TW" dirty="0"/>
              <a:t>Change the input of the decoder to &lt;UNK&gt; token. </a:t>
            </a:r>
          </a:p>
        </p:txBody>
      </p:sp>
    </p:spTree>
    <p:extLst>
      <p:ext uri="{BB962C8B-B14F-4D97-AF65-F5344CB8AC3E}">
        <p14:creationId xmlns:p14="http://schemas.microsoft.com/office/powerpoint/2010/main" val="152728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The encoder and decoder </a:t>
            </a:r>
            <a:r>
              <a:rPr lang="en-US" altLang="zh-TW" dirty="0" smtClean="0"/>
              <a:t>must be </a:t>
            </a:r>
            <a:r>
              <a:rPr lang="en-US" altLang="zh-TW" dirty="0"/>
              <a:t>implemented by </a:t>
            </a:r>
            <a:r>
              <a:rPr lang="en-US" altLang="zh-TW" dirty="0">
                <a:solidFill>
                  <a:srgbClr val="FF0000"/>
                </a:solidFill>
              </a:rPr>
              <a:t>LSTM</a:t>
            </a:r>
            <a:r>
              <a:rPr lang="en-US" altLang="zh-TW" dirty="0"/>
              <a:t>. </a:t>
            </a:r>
            <a:endParaRPr lang="zh-TW" altLang="zh-TW" dirty="0"/>
          </a:p>
          <a:p>
            <a:pPr lvl="0"/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</a:p>
          <a:p>
            <a:pPr lvl="0"/>
            <a:r>
              <a:rPr lang="en-US" altLang="zh-TW" dirty="0"/>
              <a:t>The optimizer is SGD</a:t>
            </a:r>
            <a:endParaRPr lang="zh-TW" altLang="zh-TW" dirty="0"/>
          </a:p>
          <a:p>
            <a:r>
              <a:rPr lang="en-US" altLang="zh-TW" dirty="0"/>
              <a:t>Adopt BLEU-4 score function in NLTK.</a:t>
            </a:r>
          </a:p>
          <a:p>
            <a:pPr lvl="1"/>
            <a:r>
              <a:rPr lang="en-US" altLang="zh-TW" dirty="0"/>
              <a:t>Average </a:t>
            </a:r>
            <a:r>
              <a:rPr lang="en-US" altLang="zh-TW" dirty="0" smtClean="0"/>
              <a:t>all testing scores</a:t>
            </a:r>
          </a:p>
          <a:p>
            <a:r>
              <a:rPr lang="en-US" altLang="zh-TW" dirty="0" smtClean="0"/>
              <a:t>Save your training weights. </a:t>
            </a:r>
          </a:p>
          <a:p>
            <a:r>
              <a:rPr lang="en-US" altLang="zh-TW" dirty="0" smtClean="0"/>
              <a:t>While demo, you should load your model weights and run the evaluation to get the results.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576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evaluation </a:t>
            </a:r>
            <a:r>
              <a:rPr lang="en-US" altLang="zh-TW" dirty="0" smtClean="0"/>
              <a:t>function and data </a:t>
            </a:r>
          </a:p>
          <a:p>
            <a:r>
              <a:rPr lang="en-US" altLang="zh-TW" dirty="0" smtClean="0"/>
              <a:t>Plot </a:t>
            </a:r>
            <a:r>
              <a:rPr lang="en-US" altLang="zh-TW" dirty="0"/>
              <a:t>the </a:t>
            </a:r>
            <a:r>
              <a:rPr lang="en-US" altLang="zh-TW" dirty="0" err="1"/>
              <a:t>crossentropy</a:t>
            </a:r>
            <a:r>
              <a:rPr lang="en-US" altLang="zh-TW" dirty="0"/>
              <a:t> </a:t>
            </a:r>
            <a:r>
              <a:rPr lang="en-US" altLang="zh-TW" dirty="0" smtClean="0"/>
              <a:t>loss and </a:t>
            </a:r>
            <a:r>
              <a:rPr lang="en-US" altLang="zh-TW" dirty="0"/>
              <a:t>BLEU-4 score curve during training.</a:t>
            </a:r>
          </a:p>
          <a:p>
            <a:r>
              <a:rPr lang="en-US" altLang="zh-TW" dirty="0"/>
              <a:t>Output </a:t>
            </a:r>
            <a:r>
              <a:rPr lang="en-US" altLang="zh-TW" dirty="0" smtClean="0"/>
              <a:t>examples:</a:t>
            </a:r>
            <a:endParaRPr lang="en-US" altLang="zh-TW" dirty="0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180" y="2918748"/>
            <a:ext cx="3181153" cy="3749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808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498</Words>
  <Application>Microsoft Office PowerPoint</Application>
  <PresentationFormat>寬螢幕</PresentationFormat>
  <Paragraphs>96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Franklin Gothic Book</vt:lpstr>
      <vt:lpstr>Perpetua</vt:lpstr>
      <vt:lpstr>微軟正黑體</vt:lpstr>
      <vt:lpstr>新細明體</vt:lpstr>
      <vt:lpstr>標楷體</vt:lpstr>
      <vt:lpstr>Calibri</vt:lpstr>
      <vt:lpstr>Times</vt:lpstr>
      <vt:lpstr>Times New Roman</vt:lpstr>
      <vt:lpstr>Wingdings 2</vt:lpstr>
      <vt:lpstr>1_公正</vt:lpstr>
      <vt:lpstr>2_公正</vt:lpstr>
      <vt:lpstr>NCTU DL Lab4 - Sequence-to-sequence Recurrent Network</vt:lpstr>
      <vt:lpstr>Outline</vt:lpstr>
      <vt:lpstr>Lab Objective</vt:lpstr>
      <vt:lpstr>Important Date</vt:lpstr>
      <vt:lpstr>Lab Description</vt:lpstr>
      <vt:lpstr>Lab Description - architecture</vt:lpstr>
      <vt:lpstr>Lab Description – seq2seq</vt:lpstr>
      <vt:lpstr>Lab Description – Other details</vt:lpstr>
      <vt:lpstr>Lab Description – Requirements</vt:lpstr>
      <vt:lpstr>Scoring Criteria</vt:lpstr>
      <vt:lpstr>Scoring Criteria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仕柏 李</cp:lastModifiedBy>
  <cp:revision>205</cp:revision>
  <dcterms:created xsi:type="dcterms:W3CDTF">2019-01-24T07:30:16Z</dcterms:created>
  <dcterms:modified xsi:type="dcterms:W3CDTF">2020-04-13T13:55:41Z</dcterms:modified>
</cp:coreProperties>
</file>