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19"/>
  </p:notesMasterIdLst>
  <p:sldIdLst>
    <p:sldId id="258" r:id="rId3"/>
    <p:sldId id="257" r:id="rId4"/>
    <p:sldId id="264" r:id="rId5"/>
    <p:sldId id="265" r:id="rId6"/>
    <p:sldId id="266" r:id="rId7"/>
    <p:sldId id="271" r:id="rId8"/>
    <p:sldId id="279" r:id="rId9"/>
    <p:sldId id="268" r:id="rId10"/>
    <p:sldId id="267" r:id="rId11"/>
    <p:sldId id="280" r:id="rId12"/>
    <p:sldId id="278" r:id="rId13"/>
    <p:sldId id="269" r:id="rId14"/>
    <p:sldId id="281" r:id="rId15"/>
    <p:sldId id="282" r:id="rId16"/>
    <p:sldId id="283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course is a graduate</a:t>
            </a:r>
            <a:r>
              <a:rPr lang="en-US" altLang="zh-TW" baseline="0" dirty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1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17_2.html" TargetMode="External"/><Relationship Id="rId2" Type="http://schemas.openxmlformats.org/officeDocument/2006/relationships/hyperlink" Target="http://www.denizyuret.com/2015/03/alec-radfords-animations-f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NCTU</a:t>
            </a:r>
            <a:r>
              <a:rPr lang="zh-TW" altLang="en-US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DLP</a:t>
            </a:r>
            <a:b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Lab1: Back-propagation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58900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TA </a:t>
            </a:r>
            <a:r>
              <a:rPr lang="zh-CN" altLang="en-US" sz="2400" dirty="0">
                <a:latin typeface="Calibri" panose="020F0502020204030204" pitchFamily="34" charset="0"/>
                <a:ea typeface="標楷體" pitchFamily="65" charset="-120"/>
              </a:rPr>
              <a:t>張之芃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/>
              <a:t>Mar. 24, 2020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Backward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677094" y="1774169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91908" y="1780053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blipFill rotWithShape="0">
                <a:blip r:embed="rId5"/>
                <a:stretch>
                  <a:fillRect r="-20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3" idx="3"/>
            <a:endCxn id="14" idx="2"/>
          </p:cNvCxnSpPr>
          <p:nvPr/>
        </p:nvCxnSpPr>
        <p:spPr>
          <a:xfrm>
            <a:off x="3319390" y="2134169"/>
            <a:ext cx="13577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6"/>
            <a:endCxn id="15" idx="2"/>
          </p:cNvCxnSpPr>
          <p:nvPr/>
        </p:nvCxnSpPr>
        <p:spPr>
          <a:xfrm>
            <a:off x="5397094" y="2134169"/>
            <a:ext cx="13948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6"/>
            <a:endCxn id="16" idx="1"/>
          </p:cNvCxnSpPr>
          <p:nvPr/>
        </p:nvCxnSpPr>
        <p:spPr>
          <a:xfrm>
            <a:off x="7511908" y="2140053"/>
            <a:ext cx="56693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3"/>
            <a:endCxn id="17" idx="1"/>
          </p:cNvCxnSpPr>
          <p:nvPr/>
        </p:nvCxnSpPr>
        <p:spPr>
          <a:xfrm>
            <a:off x="8618843" y="2140053"/>
            <a:ext cx="10558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943" r="-487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弧形接點 26"/>
          <p:cNvCxnSpPr/>
          <p:nvPr/>
        </p:nvCxnSpPr>
        <p:spPr>
          <a:xfrm rot="16200000" flipH="1" flipV="1">
            <a:off x="4769632" y="1839376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>
          <a:xfrm rot="16200000" flipH="1" flipV="1">
            <a:off x="6874941" y="1839377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388834" y="3882655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</a:p>
        </p:txBody>
      </p:sp>
      <p:sp>
        <p:nvSpPr>
          <p:cNvPr id="35" name="矩形 34"/>
          <p:cNvSpPr/>
          <p:nvPr/>
        </p:nvSpPr>
        <p:spPr>
          <a:xfrm>
            <a:off x="1279658" y="3774070"/>
            <a:ext cx="5028813" cy="234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5187111" y="5284431"/>
            <a:ext cx="868515" cy="66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94973" y="2131088"/>
            <a:ext cx="13577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372677" y="2131088"/>
            <a:ext cx="13948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487491" y="2136972"/>
            <a:ext cx="5669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Network 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830" t="-2000" r="-1887"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830" r="-1887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839" r="-1893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601158" y="2855452"/>
                <a:ext cx="23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58" y="2855452"/>
                <a:ext cx="2347822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610683" y="3330485"/>
                <a:ext cx="2357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3330485"/>
                <a:ext cx="235769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83687" y="6488668"/>
            <a:ext cx="959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http://www.denizyuret.com/2015/03/alec-radfords-animations-for.html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0675" y="2359003"/>
            <a:ext cx="3699499" cy="39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Prepare Data</a:t>
            </a:r>
            <a:endParaRPr lang="zh-TW" altLang="en-US" dirty="0"/>
          </a:p>
        </p:txBody>
      </p:sp>
      <p:pic>
        <p:nvPicPr>
          <p:cNvPr id="6" name="圖片 5" descr="https://lh4.googleusercontent.com/jSnADxsGA5S01-3PffJwUGAaHrlnU3aN5lCLVFREdep7xn_3dNGiYlsW0yLANvZzTeNwRKaV7IYthpuivh6SmfeOUxj-VPBFHZTuzBf2jOCwD3NyoUH2zUVKR98ZBx2zPCACv4J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-1"/>
          <a:stretch/>
        </p:blipFill>
        <p:spPr bwMode="auto">
          <a:xfrm>
            <a:off x="650361" y="1718627"/>
            <a:ext cx="5124843" cy="4385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 descr="https://lh4.googleusercontent.com/k6EI5A_hHlfUwneEJJ1izj0JTFVq1OkNvy9SM5Cvd7A8NydFRbF2z38Y_px0n6jXFleF-M5gPdQ6kTzTCExp64Lchl-KtJwuISAQAWyiWAb5B-7dNKNE0OmD0M7GWPGPTXFa6mtW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4494"/>
          <a:stretch/>
        </p:blipFill>
        <p:spPr bwMode="auto">
          <a:xfrm>
            <a:off x="6819900" y="1591432"/>
            <a:ext cx="4775200" cy="4489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829503" y="5982028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11397" y="5975743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Prediction</a:t>
            </a:r>
            <a:endParaRPr lang="zh-TW" altLang="en-US" dirty="0"/>
          </a:p>
        </p:txBody>
      </p:sp>
      <p:pic>
        <p:nvPicPr>
          <p:cNvPr id="10" name="圖片 9" descr="https://lh3.googleusercontent.com/l4HcnBr50EXmdOG5spbbdm5dzV1cye8Up2o1p81m0U-ZpQ31MGhOdAeHeWwHcF73oPgGjPH_DJKCVmC-OC5uitRxgzrLeWO-A6dL3_-R7T_zKpLNlAYiepuJ33DJmesXSL5X4qr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8"/>
          <a:stretch/>
        </p:blipFill>
        <p:spPr bwMode="auto">
          <a:xfrm>
            <a:off x="659185" y="2157685"/>
            <a:ext cx="5349240" cy="4455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矩形 10"/>
          <p:cNvSpPr/>
          <p:nvPr/>
        </p:nvSpPr>
        <p:spPr>
          <a:xfrm>
            <a:off x="659185" y="1233483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training, you need to print loss</a:t>
            </a:r>
            <a:endParaRPr lang="zh-TW" altLang="en-US" sz="2400" dirty="0"/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433489" y="2157685"/>
            <a:ext cx="1725295" cy="44557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09871" y="1233483"/>
            <a:ext cx="45725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testing, you need to show your predictions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3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Prediction</a:t>
            </a:r>
            <a:endParaRPr lang="zh-TW" altLang="en-US" dirty="0"/>
          </a:p>
        </p:txBody>
      </p:sp>
      <p:pic>
        <p:nvPicPr>
          <p:cNvPr id="8" name="圖片 7" descr="https://lh3.googleusercontent.com/cOtasA6_-HZIj6r0I-2MAHkXsM254m8slhTbYrKQ0ZOQAc0_5OaSmfkc7nFhWtXYCKZ7-hOBj8D4Hq9JQDSRw_MxYy5bJ91nlg5Q_IP2WX_5BuaaCKMwTXIZ7PIkJulTWCyJKKh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5" y="2037583"/>
            <a:ext cx="8991600" cy="4380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1069915" y="1332148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Visualize the predictions and ground truth at the end of the training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36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Report (40%)</a:t>
            </a:r>
          </a:p>
          <a:p>
            <a:r>
              <a:rPr lang="en-US" altLang="zh-TW" dirty="0"/>
              <a:t>Demo(60%)</a:t>
            </a:r>
          </a:p>
          <a:p>
            <a:pPr lvl="1"/>
            <a:r>
              <a:rPr lang="en-US" altLang="zh-TW" dirty="0"/>
              <a:t>Experimental results &amp; </a:t>
            </a:r>
            <a:r>
              <a:rPr lang="en-US" altLang="zh-TW"/>
              <a:t>code explanation </a:t>
            </a:r>
            <a:r>
              <a:rPr lang="en-US" altLang="zh-TW" dirty="0"/>
              <a:t>(30%)</a:t>
            </a:r>
          </a:p>
          <a:p>
            <a:pPr lvl="1"/>
            <a:r>
              <a:rPr lang="en-US" altLang="zh-TW" dirty="0"/>
              <a:t>Questions (70%)</a:t>
            </a:r>
          </a:p>
          <a:p>
            <a:r>
              <a:rPr lang="en-US" altLang="zh-TW" dirty="0"/>
              <a:t>Wrong format:  score *= 0.95</a:t>
            </a:r>
          </a:p>
          <a:p>
            <a:r>
              <a:rPr lang="en-US" altLang="zh-TW" dirty="0"/>
              <a:t>Delay submission:  score *= 0.7</a:t>
            </a:r>
          </a:p>
        </p:txBody>
      </p:sp>
    </p:spTree>
    <p:extLst>
      <p:ext uri="{BB962C8B-B14F-4D97-AF65-F5344CB8AC3E}">
        <p14:creationId xmlns:p14="http://schemas.microsoft.com/office/powerpoint/2010/main" val="97825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800" i="1" dirty="0">
                <a:latin typeface="Times New Roman" panose="02020603050405020304" pitchFamily="18" charset="0"/>
                <a:hlinkClick r:id="rId2"/>
              </a:rPr>
              <a:t>http://www.denizyuret.com/2015/03/alec-radfords-animations-for.html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800" i="1" dirty="0">
                <a:latin typeface="Times New Roman" panose="02020603050405020304" pitchFamily="18" charset="0"/>
                <a:hlinkClick r:id="rId3"/>
              </a:rPr>
              <a:t>http://speech.ee.ntu.edu.tw/~tlkagk/courses_ML17_2.html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Important Date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Description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Scoring Criteria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In this assignment, you will practice building a simple neural network (NN) with two hidden layers. This NN needs to have both forward pass and back-propagation functionality.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93" y="2641242"/>
            <a:ext cx="5930414" cy="39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Submission Deadline: </a:t>
            </a:r>
            <a:r>
              <a:rPr lang="en-US" altLang="zh-TW" dirty="0">
                <a:solidFill>
                  <a:srgbClr val="FF0000"/>
                </a:solidFill>
              </a:rPr>
              <a:t>4/7 (Tue.) 11:55 am. 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4/7 (Tue.)</a:t>
            </a:r>
          </a:p>
          <a:p>
            <a:endParaRPr lang="en-US" altLang="zh-TW" dirty="0"/>
          </a:p>
          <a:p>
            <a:r>
              <a:rPr lang="en-US" altLang="zh-TW" dirty="0"/>
              <a:t>Zip all files in one 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 (.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 </a:t>
            </a:r>
            <a:r>
              <a:rPr lang="en-US" altLang="zh-TW" dirty="0"/>
              <a:t> “Lab1_YourStudentID.zip”</a:t>
            </a:r>
          </a:p>
          <a:p>
            <a:pPr lvl="1"/>
            <a:r>
              <a:rPr lang="en-US" altLang="zh-TW" dirty="0"/>
              <a:t>ex:   Lab1_</a:t>
            </a:r>
            <a:r>
              <a:rPr lang="en-US" dirty="0"/>
              <a:t>0856487</a:t>
            </a:r>
            <a:r>
              <a:rPr lang="en-US" altLang="zh-TW" dirty="0"/>
              <a:t>.zip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a simple neural network with two hidden layers</a:t>
            </a:r>
          </a:p>
          <a:p>
            <a:r>
              <a:rPr lang="en-US" altLang="zh-TW" dirty="0"/>
              <a:t>You can only use </a:t>
            </a:r>
            <a:r>
              <a:rPr lang="en-US" altLang="zh-TW" dirty="0" err="1">
                <a:solidFill>
                  <a:srgbClr val="FF0000"/>
                </a:solidFill>
              </a:rPr>
              <a:t>Numpy</a:t>
            </a:r>
            <a:r>
              <a:rPr lang="en-US" altLang="zh-TW" dirty="0"/>
              <a:t> and other </a:t>
            </a:r>
            <a:r>
              <a:rPr lang="en-US" altLang="zh-TW" dirty="0">
                <a:solidFill>
                  <a:srgbClr val="FF0000"/>
                </a:solidFill>
              </a:rPr>
              <a:t>python standard library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Plot your comparison figure showing the predictions and ground truth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40" y="1609148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  :[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24590" r="-31858" b="-190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𝒐𝒖𝒕𝒑𝒖𝒕𝒔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𝒕𝒓𝒖𝒕𝒉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𝒘𝒆𝒊𝒈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𝒉𝒕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𝒎𝒂𝒕𝒓𝒊𝒙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𝒏𝒆𝒕𝒘𝒐𝒓𝒌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𝒍𝒂𝒚𝒆𝒓𝒔</m:t>
                    </m:r>
                  </m:oMath>
                </a14:m>
                <a:endParaRPr lang="zh-TW" altLang="zh-TW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Forward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631457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 descr="ãsigmoid FUNCTI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27" y="4356410"/>
            <a:ext cx="3571349" cy="23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Flowchart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00043" y="1673186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00043" y="2644423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00044" y="4586898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00044" y="3615661"/>
            <a:ext cx="273630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5768195" y="2134850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7" idx="0"/>
          </p:cNvCxnSpPr>
          <p:nvPr/>
        </p:nvCxnSpPr>
        <p:spPr>
          <a:xfrm>
            <a:off x="5768196" y="3106088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 flipH="1">
            <a:off x="5768196" y="4077325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00044" y="5558135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2" name="直線單箭頭接點 11"/>
          <p:cNvCxnSpPr>
            <a:stCxn id="6" idx="2"/>
            <a:endCxn id="11" idx="0"/>
          </p:cNvCxnSpPr>
          <p:nvPr/>
        </p:nvCxnSpPr>
        <p:spPr>
          <a:xfrm>
            <a:off x="5768195" y="5048562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1" idx="3"/>
            <a:endCxn id="7" idx="3"/>
          </p:cNvCxnSpPr>
          <p:nvPr/>
        </p:nvCxnSpPr>
        <p:spPr>
          <a:xfrm flipV="1">
            <a:off x="7136346" y="3846493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左大括弧 13"/>
          <p:cNvSpPr/>
          <p:nvPr/>
        </p:nvSpPr>
        <p:spPr>
          <a:xfrm>
            <a:off x="3751972" y="3715543"/>
            <a:ext cx="432048" cy="230425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55828" y="4651647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053749" y="4867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1657" y="4359840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</a:t>
            </a:r>
            <a:r>
              <a:rPr lang="zh-TW" altLang="en-US" dirty="0"/>
              <a:t> </a:t>
            </a:r>
            <a:r>
              <a:rPr lang="en-US" altLang="zh-TW" dirty="0"/>
              <a:t>– Weight Update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Neural  Network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𝑜𝑑𝑒𝑙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6" idx="3"/>
            <a:endCxn id="7" idx="1"/>
          </p:cNvCxnSpPr>
          <p:nvPr/>
        </p:nvCxnSpPr>
        <p:spPr>
          <a:xfrm>
            <a:off x="1455375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8" idx="1"/>
          </p:cNvCxnSpPr>
          <p:nvPr/>
        </p:nvCxnSpPr>
        <p:spPr>
          <a:xfrm>
            <a:off x="5993671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>
          <a:xfrm>
            <a:off x="8210798" y="2702674"/>
            <a:ext cx="16265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13410" y="3962081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355020" y="396208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522194" y="3962081"/>
            <a:ext cx="1201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Ground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truth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977309" y="3962081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016" r="-573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317803" y="1824423"/>
            <a:ext cx="141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Loss</a:t>
            </a:r>
            <a:br>
              <a:rPr lang="en-US" sz="2000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778" t="-2222" r="-1736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778" t="-2174" r="-173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87" t="-2174" r="-1742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9029563" y="5274558"/>
                <a:ext cx="23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5274558"/>
                <a:ext cx="2347822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9027094" y="5738958"/>
                <a:ext cx="2357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94" y="5738958"/>
                <a:ext cx="2357697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653</Words>
  <Application>Microsoft Macintosh PowerPoint</Application>
  <PresentationFormat>Widescreen</PresentationFormat>
  <Paragraphs>145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Calibri</vt:lpstr>
      <vt:lpstr>Cambria</vt:lpstr>
      <vt:lpstr>Cambria Math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NCTU DLP Lab1: Back-propagation</vt:lpstr>
      <vt:lpstr>Outline</vt:lpstr>
      <vt:lpstr>Lab Objective</vt:lpstr>
      <vt:lpstr>Important Date</vt:lpstr>
      <vt:lpstr>Lab Description</vt:lpstr>
      <vt:lpstr>Lab Description – Architecture</vt:lpstr>
      <vt:lpstr>Lab Description – Forward</vt:lpstr>
      <vt:lpstr>Lab Description – Flowchart</vt:lpstr>
      <vt:lpstr>Lab Description – Weight Update </vt:lpstr>
      <vt:lpstr>Lab Description – Backward</vt:lpstr>
      <vt:lpstr>Lab Description – Gradient descent</vt:lpstr>
      <vt:lpstr>Lab Description – Prepare Data</vt:lpstr>
      <vt:lpstr>Lab Description - Prediction</vt:lpstr>
      <vt:lpstr>Lab Description - Prediction</vt:lpstr>
      <vt:lpstr>Scoring Criteria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Microsoft Office User</cp:lastModifiedBy>
  <cp:revision>198</cp:revision>
  <dcterms:created xsi:type="dcterms:W3CDTF">2019-01-24T07:30:16Z</dcterms:created>
  <dcterms:modified xsi:type="dcterms:W3CDTF">2020-03-24T08:09:49Z</dcterms:modified>
</cp:coreProperties>
</file>