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25" r:id="rId4"/>
    <p:sldId id="326" r:id="rId5"/>
    <p:sldId id="308" r:id="rId6"/>
    <p:sldId id="291" r:id="rId7"/>
    <p:sldId id="327" r:id="rId8"/>
    <p:sldId id="260" r:id="rId9"/>
    <p:sldId id="261" r:id="rId10"/>
    <p:sldId id="263" r:id="rId11"/>
    <p:sldId id="309" r:id="rId12"/>
    <p:sldId id="310" r:id="rId13"/>
    <p:sldId id="304" r:id="rId14"/>
    <p:sldId id="333" r:id="rId15"/>
    <p:sldId id="272" r:id="rId16"/>
    <p:sldId id="329" r:id="rId17"/>
    <p:sldId id="330" r:id="rId18"/>
    <p:sldId id="331" r:id="rId19"/>
    <p:sldId id="332" r:id="rId20"/>
    <p:sldId id="337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292" r:id="rId29"/>
    <p:sldId id="293" r:id="rId30"/>
    <p:sldId id="300" r:id="rId31"/>
    <p:sldId id="294" r:id="rId32"/>
    <p:sldId id="295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5" r:id="rId41"/>
    <p:sldId id="344" r:id="rId42"/>
    <p:sldId id="345" r:id="rId43"/>
    <p:sldId id="346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80EEA-1E3B-42FB-80F6-A653BBE0B1AA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864D-D800-4AB2-80FA-416973E8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43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0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6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68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Deep Learning Software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448" y="3908648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Science, NCTU</a:t>
            </a:r>
          </a:p>
          <a:p>
            <a:endParaRPr lang="en-US" altLang="zh-TW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   </a:t>
            </a:r>
            <a:r>
              <a:rPr lang="en-US" altLang="zh-TW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</a:t>
            </a:r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-Yang</a:t>
            </a:r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Lee</a:t>
            </a:r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66741" y="6195774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Some slides are from Stanford CS231n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" y="1343024"/>
            <a:ext cx="9034193" cy="4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196752"/>
            <a:ext cx="9141738" cy="432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92080" y="5723964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.backward()   compute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8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618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xample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2-layer network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2420888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Input: 1000 , batch size = 64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135980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Hidden Layer: 100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67744" y="4801456"/>
            <a:ext cx="331236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Out Layer: 10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67743" y="3865352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3923928" y="2790220"/>
            <a:ext cx="0" cy="3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5" idx="2"/>
            <a:endCxn id="11" idx="0"/>
          </p:cNvCxnSpPr>
          <p:nvPr/>
        </p:nvCxnSpPr>
        <p:spPr>
          <a:xfrm flipH="1">
            <a:off x="3923927" y="35053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1" idx="2"/>
            <a:endCxn id="6" idx="0"/>
          </p:cNvCxnSpPr>
          <p:nvPr/>
        </p:nvCxnSpPr>
        <p:spPr>
          <a:xfrm>
            <a:off x="3923927" y="4234684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blipFill>
                <a:blip r:embed="rId6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21" idx="0"/>
            <a:endCxn id="6" idx="2"/>
          </p:cNvCxnSpPr>
          <p:nvPr/>
        </p:nvCxnSpPr>
        <p:spPr>
          <a:xfrm flipV="1">
            <a:off x="3923927" y="5170788"/>
            <a:ext cx="1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Loss : sum of square error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blipFill>
                <a:blip r:embed="rId7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input and ground truth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run on GPU, just use a different device, like a following: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8585" y="1171740"/>
            <a:ext cx="4823895" cy="67308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14216" y="3861048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393326" y="5877272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234307"/>
            <a:ext cx="3528392" cy="3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layer weights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0844" y="1916832"/>
            <a:ext cx="5007660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56670" y="436510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456669" y="544522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predictions and loss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2924944"/>
            <a:ext cx="2880320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31871" y="3861047"/>
            <a:ext cx="2351897" cy="2863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Manually compute gradients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4077072"/>
            <a:ext cx="4320480" cy="1584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Backward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Gradient descent step on weights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5661248"/>
            <a:ext cx="3672408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348880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Easily implement your own deep learning model by using </a:t>
            </a:r>
            <a:r>
              <a:rPr lang="en-US" altLang="zh-TW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zh-TW" alt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DataLoader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wraps a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provides minibatching, shuffling, multithreading, for you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you need to load custom data, just write your own Dataset class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Iterate over loader to form mini-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batchs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://github.com/utkuozbulak/pytorch-custom-dataset-examples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PyTorch.utils.data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052736"/>
            <a:ext cx="4823695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47864" y="4653136"/>
            <a:ext cx="755219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7864" y="980728"/>
            <a:ext cx="755219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Higher-level wrapper for working with neural nets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this ! It will make your life easier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 PyTorch Module is a neural net layer, it can contain weights or other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your whole model as a single module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772816"/>
            <a:ext cx="4823695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203848" y="4149080"/>
            <a:ext cx="89923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Initializer sets up two children (Module can contain Modules)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988840"/>
            <a:ext cx="4823695" cy="792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need to define backward – autograd will handle it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Feed data to model, and compute loss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nn.functional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has useful helpers like loss functions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8312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483768" y="4221088"/>
            <a:ext cx="1619315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2120" y="5373216"/>
            <a:ext cx="3312368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3083" y="5589240"/>
            <a:ext cx="143967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 looks exactly the same as before, but we don’t need to track intermediate values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 keeps track of them for us in the computational graph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gradient of loss with respect to all model weights (they have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requires_grad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Backward pass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PyTorch.autograd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021288"/>
            <a:ext cx="2161081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284809" y="2780928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07904" y="2276872"/>
            <a:ext cx="57522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32693" y="6057292"/>
            <a:ext cx="252000" cy="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3678376"/>
            <a:ext cx="357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for different update rules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 </a:t>
            </a:r>
            <a:r>
              <a:rPr lang="en-US" sz="2800" b="1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PyTorch.optim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453336"/>
            <a:ext cx="4823695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9273" y="5949280"/>
            <a:ext cx="39385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126" y="4437112"/>
            <a:ext cx="4823695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1873" y="5589240"/>
            <a:ext cx="3720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computing gradients, use optimizer to update each model parameters and reset gradients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759244" y="3933056"/>
            <a:ext cx="451874" cy="40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Real Application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/>
          <a:lstStyle/>
          <a:p>
            <a:r>
              <a:rPr lang="en-US" altLang="zh-TW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MNIST example for PyTorch</a:t>
            </a: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clone https://github.com/JiaRenChang/DLcourse_NCTU.git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5671035"/>
            <a:ext cx="580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「mnist datase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8" y="2204864"/>
            <a:ext cx="41292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 and train a CNN classifier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Learning rate </a:t>
            </a:r>
            <a:r>
              <a:rPr lang="en-US" altLang="zh-TW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scheduling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543941" y="1322309"/>
            <a:ext cx="2026568" cy="20180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758" y="15129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people use these</a:t>
            </a:r>
            <a:endParaRPr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hyperparameters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04" y="2204864"/>
            <a:ext cx="6229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offers data loaders for popular dataset</a:t>
            </a:r>
          </a:p>
          <a:p>
            <a:pPr lvl="1"/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8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5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71265"/>
            <a:ext cx="3914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33773"/>
            <a:ext cx="6343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1" y="1883816"/>
            <a:ext cx="1133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53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LeNet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0" y="2492896"/>
            <a:ext cx="890616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1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4619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250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Cross Entropy Loss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Stochastic Gradient Descent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27971"/>
            <a:ext cx="8208912" cy="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75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20 epochs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LR decay at 10 and 15 epoch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4362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391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51920" y="3728065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 gradient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65425" y="4232121"/>
            <a:ext cx="152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Backward gradient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930" y="4437112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weight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55776" y="2625879"/>
            <a:ext cx="209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model to training mode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7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9167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19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15" y="2351906"/>
            <a:ext cx="4276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39575" y="4139788"/>
            <a:ext cx="394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You can achieve ~99.1% test accuracy.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5133" y="1544386"/>
            <a:ext cx="23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focus on this</a:t>
            </a:r>
          </a:p>
        </p:txBody>
      </p:sp>
    </p:spTree>
    <p:extLst>
      <p:ext uri="{BB962C8B-B14F-4D97-AF65-F5344CB8AC3E}">
        <p14:creationId xmlns:p14="http://schemas.microsoft.com/office/powerpoint/2010/main" val="24901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Exercise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Deeper: add more convolution layer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insert two 3x3 conv layer between conv1 and conv2 (stride=1,pad=1)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Hint: define new conv layer, and forward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Notice the </a:t>
            </a:r>
            <a:r>
              <a:rPr lang="en-US" altLang="zh-TW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spatial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dimension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Wider: add more neuron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Make your net 2x wider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Notice the </a:t>
            </a:r>
            <a:r>
              <a:rPr lang="en-US" altLang="zh-TW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in/out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dimension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Other Optimizer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Try Adam/</a:t>
            </a:r>
            <a:r>
              <a:rPr lang="en-US" altLang="zh-TW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RMSprop</a:t>
            </a:r>
            <a:endParaRPr lang="en-US" altLang="zh-TW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 epochs, New learning rate schedule, ….</a:t>
            </a:r>
          </a:p>
          <a:p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2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Mask R-CNN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Focal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Loss for Dense Object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NASNet-Neural Architecture Search with Reinforcement Learning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BERT:</a:t>
            </a:r>
            <a:r>
              <a:rPr lang="zh-TW" altLang="en-US" dirty="0" smtClean="0">
                <a:latin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Pre-training of Deep Bidirectional Transformers for Language Understanding</a:t>
            </a:r>
          </a:p>
          <a:p>
            <a:pPr lvl="1"/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BigGAN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-Large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Scale GAN Training for High Fidelity Natural Image Synthesis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YOLO V3+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9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Wasserstein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GAN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Improved Training of Wasserstein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GANs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Self-Normalizing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Neural Networks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7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天外飛來一筆型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Deep image prior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 iteration network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 neural algorithm of artistic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style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Who Let The Dogs Out? Modeling Dog Behavior From Visual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Dynamic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Routing Between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Capsules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</a:rPr>
              <a:t>Learning to Segment Every Thing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044824"/>
          </a:xfrm>
        </p:spPr>
        <p:txBody>
          <a:bodyPr/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Developing and testing new ideas are quickly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gradients automatically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Running model structures on GPU is efficiently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6510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Please use </a:t>
            </a:r>
            <a:r>
              <a:rPr lang="en-US" altLang="zh-TW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PyTorch</a:t>
            </a: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complete all your assignments !!</a:t>
            </a:r>
            <a:endParaRPr lang="en-US" altLang="zh-TW" sz="2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4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3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The advantages of deep learning frameworks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Install 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06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http://pytorch.org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https://pytorch.org/get-started/previous-versions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https://www.anaconda.com/</a:t>
            </a:r>
          </a:p>
          <a:p>
            <a:endParaRPr lang="en-US" altLang="zh-TW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this class we are using </a:t>
            </a:r>
            <a:r>
              <a:rPr 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version </a:t>
            </a:r>
            <a:r>
              <a:rPr lang="en-US" sz="2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0.4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version makes a lot of changes to some of the core APIs around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 construction, tensor datatypes, devices,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 careful if you are looking at older PyTorch code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1440160" cy="915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7" y="4929025"/>
            <a:ext cx="8620746" cy="1524311"/>
          </a:xfrm>
          <a:prstGeom prst="rect">
            <a:avLst/>
          </a:prstGeom>
        </p:spPr>
      </p:pic>
      <p:pic>
        <p:nvPicPr>
          <p:cNvPr id="9" name="Picture 2" descr="ãanaconda pyth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9" y="1331124"/>
            <a:ext cx="1874563" cy="9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861371" y="6381328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TA’s environment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Fundamental Concepts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525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autograd package provides automatic differentiation for all operations on Tensors.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neural network layer stores both state and learnable weight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76" y="1418636"/>
            <a:ext cx="3816424" cy="22986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3955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altLang="zh-TW" u="sng" dirty="0" err="1">
                <a:latin typeface="Cambria" panose="02040503050406030204" pitchFamily="18" charset="0"/>
                <a:ea typeface="Cambria" panose="02040503050406030204" pitchFamily="18" charset="0"/>
              </a:rPr>
              <a:t>torch.Tensor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is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central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of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package.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It like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but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can run on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GPU.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" y="260648"/>
            <a:ext cx="7488832" cy="62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52550" y="5584362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eural network can be denoted as a directed acyclic graph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422"/>
            <a:ext cx="9069137" cy="45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725144"/>
            <a:ext cx="302433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1680" y="5733256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ompute gradients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826</Words>
  <Application>Microsoft Office PowerPoint</Application>
  <PresentationFormat>如螢幕大小 (4:3)</PresentationFormat>
  <Paragraphs>222</Paragraphs>
  <Slides>43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Cambria</vt:lpstr>
      <vt:lpstr>Cambria Math</vt:lpstr>
      <vt:lpstr>Office 佈景主題</vt:lpstr>
      <vt:lpstr>Deep Learning Software PyTorch</vt:lpstr>
      <vt:lpstr>Frameworks</vt:lpstr>
      <vt:lpstr>Frameworks</vt:lpstr>
      <vt:lpstr>Frameworks</vt:lpstr>
      <vt:lpstr>PowerPoint 簡報</vt:lpstr>
      <vt:lpstr>Install PyTorch</vt:lpstr>
      <vt:lpstr>PyTorch Fundamental Concepts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Real Application</vt:lpstr>
      <vt:lpstr>Build and train a CNN classifier</vt:lpstr>
      <vt:lpstr>Set hyperparameters</vt:lpstr>
      <vt:lpstr>Data Loader</vt:lpstr>
      <vt:lpstr>Data Loader</vt:lpstr>
      <vt:lpstr>Define Network</vt:lpstr>
      <vt:lpstr>Define Network</vt:lpstr>
      <vt:lpstr>Define Optimizer/Loss function</vt:lpstr>
      <vt:lpstr>Learning rate scheduling</vt:lpstr>
      <vt:lpstr>Training</vt:lpstr>
      <vt:lpstr>Testing</vt:lpstr>
      <vt:lpstr>Run and Save model</vt:lpstr>
      <vt:lpstr>Exercise</vt:lpstr>
      <vt:lpstr>Paper recommendation</vt:lpstr>
      <vt:lpstr>Paper recommendation</vt:lpstr>
      <vt:lpstr>Paper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Warm Up</dc:title>
  <dc:creator>Jia_Ren</dc:creator>
  <cp:lastModifiedBy>BSPLAB</cp:lastModifiedBy>
  <cp:revision>158</cp:revision>
  <dcterms:created xsi:type="dcterms:W3CDTF">2017-09-16T10:35:01Z</dcterms:created>
  <dcterms:modified xsi:type="dcterms:W3CDTF">2020-03-17T07:51:01Z</dcterms:modified>
</cp:coreProperties>
</file>