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Libre Franklin"/>
      <p:regular r:id="rId19"/>
      <p:bold r:id="rId20"/>
      <p:italic r:id="rId21"/>
      <p:boldItalic r:id="rId22"/>
    </p:embeddedFont>
    <p:embeddedFont>
      <p:font typeface="Libre Baskerville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YYZGUJHi8Vv0TzK61FdjTGvYo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.fntdata"/><Relationship Id="rId22" Type="http://schemas.openxmlformats.org/officeDocument/2006/relationships/font" Target="fonts/LibreFranklin-boldItalic.fntdata"/><Relationship Id="rId21" Type="http://schemas.openxmlformats.org/officeDocument/2006/relationships/font" Target="fonts/LibreFranklin-italic.fntdata"/><Relationship Id="rId24" Type="http://schemas.openxmlformats.org/officeDocument/2006/relationships/font" Target="fonts/LibreBaskerville-bold.fntdata"/><Relationship Id="rId23" Type="http://schemas.openxmlformats.org/officeDocument/2006/relationships/font" Target="fonts/LibreBaskervill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LibreBaskervill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ibreFranklin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標題投影片">
  <p:cSld name="2_標題投影片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239349" y="1310904"/>
            <a:ext cx="118093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Libre Franklin"/>
              <a:buNone/>
              <a:defRPr b="0" sz="3600">
                <a:solidFill>
                  <a:srgbClr val="00339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3130219" y="2924944"/>
            <a:ext cx="565408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380"/>
              <a:buNone/>
              <a:def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7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7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b="0" i="0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Font typeface="Calibri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3" type="body"/>
          </p:nvPr>
        </p:nvSpPr>
        <p:spPr>
          <a:xfrm>
            <a:off x="3887756" y="4149081"/>
            <a:ext cx="403244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58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Font typeface="Calibri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/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Calibri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5"/>
          <p:cNvSpPr/>
          <p:nvPr/>
        </p:nvSpPr>
        <p:spPr>
          <a:xfrm flipH="1" rot="10800000">
            <a:off x="91076" y="4683555"/>
            <a:ext cx="120091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2" name="Google Shape;92;p25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3" name="Google Shape;93;p25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" name="Google Shape;94;p25"/>
          <p:cNvSpPr/>
          <p:nvPr>
            <p:ph idx="2" type="pic"/>
          </p:nvPr>
        </p:nvSpPr>
        <p:spPr>
          <a:xfrm>
            <a:off x="91078" y="66676"/>
            <a:ext cx="12002498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" type="body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標題投影片">
  <p:cSld name="1_標題投影片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ctrTitle"/>
          </p:nvPr>
        </p:nvSpPr>
        <p:spPr>
          <a:xfrm>
            <a:off x="239349" y="1310904"/>
            <a:ext cx="118093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Libre Franklin"/>
              <a:buNone/>
              <a:defRPr b="0" sz="3600">
                <a:solidFill>
                  <a:srgbClr val="00339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" type="subTitle"/>
          </p:nvPr>
        </p:nvSpPr>
        <p:spPr>
          <a:xfrm>
            <a:off x="3130219" y="2924944"/>
            <a:ext cx="565408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380"/>
              <a:buNone/>
              <a:def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7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7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2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b="0" i="0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3" type="body"/>
          </p:nvPr>
        </p:nvSpPr>
        <p:spPr>
          <a:xfrm>
            <a:off x="3887756" y="4149081"/>
            <a:ext cx="403244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58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935" lvl="0" marL="457200" algn="l">
              <a:spcBef>
                <a:spcPts val="0"/>
              </a:spcBef>
              <a:spcAft>
                <a:spcPts val="0"/>
              </a:spcAft>
              <a:buSzPts val="2210"/>
              <a:buChar char="⚫"/>
              <a:defRPr/>
            </a:lvl1pPr>
            <a:lvl2pPr indent="-358140" lvl="1" marL="914400" algn="l">
              <a:spcBef>
                <a:spcPts val="0"/>
              </a:spcBef>
              <a:spcAft>
                <a:spcPts val="0"/>
              </a:spcAft>
              <a:buSzPts val="2040"/>
              <a:buChar char="⚫"/>
              <a:defRPr/>
            </a:lvl2pPr>
            <a:lvl3pPr indent="-336550" lvl="2" marL="1371600" algn="l">
              <a:spcBef>
                <a:spcPts val="0"/>
              </a:spcBef>
              <a:spcAft>
                <a:spcPts val="0"/>
              </a:spcAft>
              <a:buSzPts val="1700"/>
              <a:buChar char="⚫"/>
              <a:defRPr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SzPts val="1600"/>
              <a:buChar char="⚫"/>
              <a:defRPr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o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Google Shape;31;p18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Google Shape;32;p18"/>
          <p:cNvSpPr txBox="1"/>
          <p:nvPr>
            <p:ph idx="1" type="subTitle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8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18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18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18"/>
          <p:cNvSpPr txBox="1"/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題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19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19"/>
          <p:cNvSpPr txBox="1"/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1" type="ftr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/>
          <p:nvPr/>
        </p:nvSpPr>
        <p:spPr>
          <a:xfrm flipH="1" rot="10800000">
            <a:off x="92550" y="2376830"/>
            <a:ext cx="120180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" name="Google Shape;48;p19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" name="Google Shape;49;p19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Google Shape;50;p19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1"/>
          <p:cNvSpPr txBox="1"/>
          <p:nvPr>
            <p:ph idx="3" type="body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4" type="body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8" name="Google Shape;78;p24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" name="Google Shape;79;p24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4"/>
          <p:cNvSpPr txBox="1"/>
          <p:nvPr>
            <p:ph idx="2" type="body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15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type="ctrTitle"/>
          </p:nvPr>
        </p:nvSpPr>
        <p:spPr>
          <a:xfrm>
            <a:off x="1631504" y="1340769"/>
            <a:ext cx="885698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NCTU DL</a:t>
            </a:r>
            <a:br>
              <a:rPr b="1"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6 – Let’s Play GANs</a:t>
            </a:r>
            <a:endParaRPr b="1"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 txBox="1"/>
          <p:nvPr>
            <p:ph idx="1" type="subTitle"/>
          </p:nvPr>
        </p:nvSpPr>
        <p:spPr>
          <a:xfrm>
            <a:off x="2679576" y="3416060"/>
            <a:ext cx="6904856" cy="589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TA </a:t>
            </a:r>
            <a:r>
              <a:rPr lang="en-US" sz="2400">
                <a:latin typeface="BiauKai"/>
                <a:ea typeface="BiauKai"/>
                <a:cs typeface="BiauKai"/>
                <a:sym typeface="BiauKai"/>
              </a:rPr>
              <a:t>李仕柏</a:t>
            </a:r>
            <a:endParaRPr sz="2400"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24" name="Google Shape;124;p1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  <p:sp>
        <p:nvSpPr>
          <p:cNvPr id="125" name="Google Shape;125;p1"/>
          <p:cNvSpPr txBox="1"/>
          <p:nvPr>
            <p:ph idx="3" type="body"/>
          </p:nvPr>
        </p:nvSpPr>
        <p:spPr>
          <a:xfrm>
            <a:off x="4619836" y="5445225"/>
            <a:ext cx="30243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May 12,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- Dataset</a:t>
            </a:r>
            <a:endParaRPr/>
          </a:p>
        </p:txBody>
      </p:sp>
      <p:sp>
        <p:nvSpPr>
          <p:cNvPr id="185" name="Google Shape;185;p10"/>
          <p:cNvSpPr txBox="1"/>
          <p:nvPr>
            <p:ph idx="1" type="body"/>
          </p:nvPr>
        </p:nvSpPr>
        <p:spPr>
          <a:xfrm>
            <a:off x="1219200" y="1447799"/>
            <a:ext cx="10363200" cy="3020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4"/>
              <a:buChar char="⚫"/>
            </a:pPr>
            <a:r>
              <a:rPr lang="en-US" sz="2405"/>
              <a:t>Provided files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Char char="⚫"/>
            </a:pPr>
            <a:r>
              <a:rPr lang="en-US" sz="2220"/>
              <a:t>readme.txt, train.json, test.json, object.json, iclevr.zip, evaluator.py, classifier_weight.pth</a:t>
            </a:r>
            <a:endParaRPr sz="222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Char char="⚫"/>
            </a:pPr>
            <a:r>
              <a:rPr lang="en-US" sz="2405"/>
              <a:t>Iclver.zip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Char char="⚫"/>
            </a:pPr>
            <a:r>
              <a:rPr lang="en-US" sz="2220"/>
              <a:t>On the open source google drive lab6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Char char="⚫"/>
            </a:pPr>
            <a:r>
              <a:rPr lang="en-US" sz="2405"/>
              <a:t>object.json</a:t>
            </a:r>
            <a:endParaRPr sz="2405"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Char char="⚫"/>
            </a:pPr>
            <a:r>
              <a:rPr lang="en-US" sz="2220"/>
              <a:t>Dictionary of objects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87"/>
              <a:buChar char="⚫"/>
            </a:pPr>
            <a:r>
              <a:rPr lang="en-US" sz="2220"/>
              <a:t>24 classes</a:t>
            </a:r>
            <a:endParaRPr/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9370" y="4555153"/>
            <a:ext cx="2046540" cy="153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3964" y="4553309"/>
            <a:ext cx="2057247" cy="154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8559" y="4553309"/>
            <a:ext cx="2057246" cy="154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61401" y="4553309"/>
            <a:ext cx="2048999" cy="153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6971" y="4553309"/>
            <a:ext cx="2048999" cy="153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– Output examples</a:t>
            </a:r>
            <a:endParaRPr/>
          </a:p>
        </p:txBody>
      </p: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Accuracy: 0.667</a:t>
            </a:r>
            <a:endParaRPr/>
          </a:p>
          <a:p>
            <a:pPr indent="0" lvl="1" marL="3200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1" marL="3200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1" marL="3200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1" marL="3200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1" marL="3200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Accuracy:0.847</a:t>
            </a:r>
            <a:endParaRPr/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799" y="1886130"/>
            <a:ext cx="3941733" cy="197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7798" y="4525812"/>
            <a:ext cx="3941733" cy="1978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– Requirements</a:t>
            </a:r>
            <a:endParaRPr/>
          </a:p>
        </p:txBody>
      </p:sp>
      <p:sp>
        <p:nvSpPr>
          <p:cNvPr id="204" name="Google Shape;204;p12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Implement training, testing functions, and dataloader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Choose your cGAN architecture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Design your generator and discriminator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Choose your loss functions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Output the results based on test.json and new_test.json (will be released before demo)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Scoring Criteria</a:t>
            </a:r>
            <a:endParaRPr/>
          </a:p>
        </p:txBody>
      </p:sp>
      <p:sp>
        <p:nvSpPr>
          <p:cNvPr id="210" name="Google Shape;210;p13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Report (40%)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Introduction (5%)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Implementation details (15%)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Describe how you implement your model, including your choice of cGAN, model architectures, and loss functions. (10%)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Specify the hyperparameters (learning rate, epochs, etc.) (5%)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Results and discussion (20%)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Show your results based on the testing data. (5%)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Discuss the results of different models architectures. (15%) </a:t>
            </a:r>
            <a:r>
              <a:rPr lang="en-US">
                <a:solidFill>
                  <a:srgbClr val="FF0000"/>
                </a:solidFill>
              </a:rPr>
              <a:t>For example, what is the effect with or without some specific loss terms, or what kinds of condition design is more effective to help cGAN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Scoring Criteria</a:t>
            </a:r>
            <a:endParaRPr/>
          </a:p>
        </p:txBody>
      </p:sp>
      <p:sp>
        <p:nvSpPr>
          <p:cNvPr id="216" name="Google Shape;216;p1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Demo (60%)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Classification accuracy on test.json and new_test.json. (20% + 20%)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score &gt;= 0.8 			---- 	100%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0.8 &gt; score &gt;= 0.7 		---- 	90%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0.7 &gt; score &gt;= 0.6		----	80%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0.6 &gt; score &gt;= 0.5		----	70 %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0.5 &gt; score &gt;= 0.4		----	60 %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score &lt; 0.4			---- 	0%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Questions (20%)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 sz="3600"/>
              <a:t>Outline</a:t>
            </a:r>
            <a:endParaRPr sz="3600"/>
          </a:p>
        </p:txBody>
      </p:sp>
      <p:sp>
        <p:nvSpPr>
          <p:cNvPr id="132" name="Google Shape;132;p2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1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Char char="⚫"/>
            </a:pPr>
            <a:r>
              <a:rPr lang="en-US" sz="2600"/>
              <a:t>Lab Objective</a:t>
            </a:r>
            <a:endParaRPr/>
          </a:p>
          <a:p>
            <a:pPr indent="-316865" lvl="1" marL="597535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None/>
            </a:pPr>
            <a:r>
              <a:t/>
            </a:r>
            <a:endParaRPr sz="2600"/>
          </a:p>
          <a:p>
            <a:pPr indent="-457200" lvl="1" marL="45720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Char char="⚫"/>
            </a:pPr>
            <a:r>
              <a:rPr lang="en-US" sz="2600"/>
              <a:t>Important Date</a:t>
            </a:r>
            <a:endParaRPr/>
          </a:p>
          <a:p>
            <a:pPr indent="-316865" lvl="1" marL="597535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None/>
            </a:pPr>
            <a:r>
              <a:t/>
            </a:r>
            <a:endParaRPr sz="2600"/>
          </a:p>
          <a:p>
            <a:pPr indent="-457200" lvl="1" marL="45720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Char char="⚫"/>
            </a:pPr>
            <a:r>
              <a:rPr lang="en-US" sz="2600"/>
              <a:t>Lab Description</a:t>
            </a:r>
            <a:endParaRPr/>
          </a:p>
          <a:p>
            <a:pPr indent="-316865" lvl="1" marL="45720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None/>
            </a:pPr>
            <a:r>
              <a:t/>
            </a:r>
            <a:endParaRPr sz="2600"/>
          </a:p>
          <a:p>
            <a:pPr indent="-457200" lvl="1" marL="45720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Char char="⚫"/>
            </a:pPr>
            <a:r>
              <a:rPr lang="en-US" sz="2600"/>
              <a:t>Scoring Criteria</a:t>
            </a:r>
            <a:endParaRPr/>
          </a:p>
          <a:p>
            <a:pPr indent="-133985" lvl="1" marL="27432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None/>
            </a:pPr>
            <a:r>
              <a:t/>
            </a:r>
            <a:endParaRPr sz="2600"/>
          </a:p>
          <a:p>
            <a:pPr indent="0" lvl="1" marL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None/>
            </a:pPr>
            <a:r>
              <a:t/>
            </a:r>
            <a:endParaRPr sz="2600"/>
          </a:p>
          <a:p>
            <a:pPr indent="-133985" lvl="1" marL="27432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None/>
            </a:pPr>
            <a:r>
              <a:t/>
            </a:r>
            <a:endParaRPr sz="2600"/>
          </a:p>
          <a:p>
            <a:pPr indent="0" lvl="1" marL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None/>
            </a:pPr>
            <a:r>
              <a:t/>
            </a:r>
            <a:endParaRPr sz="2600"/>
          </a:p>
          <a:p>
            <a:pPr indent="-155575" lvl="2" marL="54864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870"/>
              <a:buNone/>
            </a:pPr>
            <a:r>
              <a:t/>
            </a:r>
            <a:endParaRPr sz="2200"/>
          </a:p>
          <a:p>
            <a:pPr indent="-155575" lvl="1" marL="27432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870"/>
              <a:buNone/>
            </a:pPr>
            <a:r>
              <a:t/>
            </a:r>
            <a:endParaRPr sz="2200"/>
          </a:p>
          <a:p>
            <a:pPr indent="-133985" lvl="1" marL="27432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None/>
            </a:pPr>
            <a:r>
              <a:t/>
            </a:r>
            <a:endParaRPr sz="2600"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Objective</a:t>
            </a:r>
            <a:endParaRPr/>
          </a:p>
        </p:txBody>
      </p:sp>
      <p:sp>
        <p:nvSpPr>
          <p:cNvPr id="138" name="Google Shape;138;p3"/>
          <p:cNvSpPr txBox="1"/>
          <p:nvPr>
            <p:ph idx="1" type="body"/>
          </p:nvPr>
        </p:nvSpPr>
        <p:spPr>
          <a:xfrm>
            <a:off x="1219200" y="1447800"/>
            <a:ext cx="719428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 this lab, you need to implement a conditional GAN and generate synthetic images based on multi-labels conditions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Example of labels: </a:t>
            </a:r>
            <a:br>
              <a:rPr lang="en-US"/>
            </a:br>
            <a:r>
              <a:rPr lang="en-US"/>
              <a:t>[“cyan cylinder”, “red cube”], [“green sphere”], …</a:t>
            </a:r>
            <a:endParaRPr/>
          </a:p>
        </p:txBody>
      </p:sp>
      <p:pic>
        <p:nvPicPr>
          <p:cNvPr id="139" name="Google Shape;1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6139" y="1060314"/>
            <a:ext cx="2068811" cy="536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Important Date</a:t>
            </a:r>
            <a:endParaRPr/>
          </a:p>
        </p:txBody>
      </p:sp>
      <p:sp>
        <p:nvSpPr>
          <p:cNvPr id="145" name="Google Shape;145;p4"/>
          <p:cNvSpPr txBox="1"/>
          <p:nvPr>
            <p:ph idx="1" type="body"/>
          </p:nvPr>
        </p:nvSpPr>
        <p:spPr>
          <a:xfrm>
            <a:off x="1219200" y="1447800"/>
            <a:ext cx="10363200" cy="520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Experiment Report Submission Deadline: </a:t>
            </a:r>
            <a:r>
              <a:rPr lang="en-US">
                <a:solidFill>
                  <a:srgbClr val="FF0000"/>
                </a:solidFill>
              </a:rPr>
              <a:t>5/26 (Tue.) 11:59 a.m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Demo date: </a:t>
            </a:r>
            <a:r>
              <a:rPr lang="en-US">
                <a:solidFill>
                  <a:srgbClr val="FF0000"/>
                </a:solidFill>
              </a:rPr>
              <a:t>5/26 (Tue.)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Zip all files in one file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Report (.pdf)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Source code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name it like「DLP_LAB6_yourstudentID_name.zip」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ex: 「DLP_LAB6_0756051_</a:t>
            </a:r>
            <a:r>
              <a:rPr lang="en-US">
                <a:latin typeface="BiauKai"/>
                <a:ea typeface="BiauKai"/>
                <a:cs typeface="BiauKai"/>
                <a:sym typeface="BiauKai"/>
              </a:rPr>
              <a:t>李仕柏</a:t>
            </a:r>
            <a:r>
              <a:rPr lang="en-US"/>
              <a:t>.zip」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FF0000"/>
                </a:solidFill>
              </a:rPr>
              <a:t>-5% to your score</a:t>
            </a:r>
            <a:r>
              <a:rPr lang="en-US"/>
              <a:t> if you do not follow the format</a:t>
            </a:r>
            <a:endParaRPr/>
          </a:p>
          <a:p>
            <a:pPr indent="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</a:t>
            </a:r>
            <a:endParaRPr/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1219200" y="1417650"/>
            <a:ext cx="103632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Implementation details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Choose your conditional GAN architecture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Design your generator and discriminator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Choose your loss function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– Choice of cGAN</a:t>
            </a:r>
            <a:endParaRPr/>
          </a:p>
        </p:txBody>
      </p:sp>
      <p:sp>
        <p:nvSpPr>
          <p:cNvPr id="157" name="Google Shape;157;p6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Generator</a:t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Concatenation, multiplication, batch normalization, etc.</a:t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Similar technique used in lab5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Discriminator</a:t>
            </a:r>
            <a:endParaRPr/>
          </a:p>
          <a:p>
            <a:pPr indent="-228600" lvl="1" marL="54864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Conditional GAN</a:t>
            </a:r>
            <a:endParaRPr/>
          </a:p>
          <a:p>
            <a:pPr indent="-228600" lvl="1" marL="54864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InfoGAN</a:t>
            </a:r>
            <a:endParaRPr/>
          </a:p>
          <a:p>
            <a:pPr indent="-228600" lvl="1" marL="54864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Auxiliary GAN</a:t>
            </a:r>
            <a:endParaRPr/>
          </a:p>
          <a:p>
            <a:pPr indent="-228600" lvl="1" marL="54864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Projection discriminator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FF0000"/>
                </a:solidFill>
              </a:rPr>
              <a:t>Hybrid version</a:t>
            </a:r>
            <a:endParaRPr/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4141" y="3146895"/>
            <a:ext cx="1333975" cy="3337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8116" y="3146895"/>
            <a:ext cx="2498740" cy="325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06856" y="3155001"/>
            <a:ext cx="1779831" cy="3242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– Design of GAN</a:t>
            </a:r>
            <a:endParaRPr/>
          </a:p>
        </p:txBody>
      </p:sp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De-convolution layers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Basic block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Bottleneck block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Residual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Self-attention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FF0000"/>
                </a:solidFill>
              </a:rPr>
              <a:t>Again, hybrid version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E.g.</a:t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DCGAN</a:t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SA-GAN</a:t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Progressive GANA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– Choice of loss functions</a:t>
            </a:r>
            <a:endParaRPr/>
          </a:p>
        </p:txBody>
      </p:sp>
      <p:sp>
        <p:nvSpPr>
          <p:cNvPr id="172" name="Google Shape;172;p8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GAN loss function</a:t>
            </a:r>
            <a:endParaRPr/>
          </a:p>
          <a:p>
            <a:pPr indent="-228600" lvl="1" marL="54864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 </a:t>
            </a:r>
            <a:endParaRPr/>
          </a:p>
          <a:p>
            <a:pPr indent="-133985" lvl="0" marL="27432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3985" lvl="0" marL="27432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LSGAN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WGAN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WGAN-GP</a:t>
            </a:r>
            <a:endParaRPr/>
          </a:p>
          <a:p>
            <a:pPr indent="-133985" lvl="0" marL="27432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Combine with your choice of cGAN</a:t>
            </a:r>
            <a:endParaRPr/>
          </a:p>
          <a:p>
            <a:pPr indent="-133985" lvl="0" marL="27432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5077" y="1926835"/>
            <a:ext cx="4634848" cy="902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– Other details</a:t>
            </a:r>
            <a:endParaRPr/>
          </a:p>
        </p:txBody>
      </p:sp>
      <p:sp>
        <p:nvSpPr>
          <p:cNvPr id="179" name="Google Shape;179;p9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solidFill>
                  <a:srgbClr val="FF0000"/>
                </a:solidFill>
              </a:rPr>
              <a:t>You can use any GAN architecture your like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Use the function of a pretrained classifier, </a:t>
            </a:r>
            <a:r>
              <a:rPr b="1" lang="en-US"/>
              <a:t>eval</a:t>
            </a:r>
            <a:r>
              <a:rPr lang="en-US"/>
              <a:t>(images, labels), to compute accuracy of your synthetic images.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Labels should be one-hot vector. E.g. [[1,1,0,0,…],[0,1,0,0,…],…]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Images should be all generated images. E.g. (batch size, 3, 64, 64)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Use </a:t>
            </a:r>
            <a:r>
              <a:rPr b="1" lang="en-US"/>
              <a:t>make_grid</a:t>
            </a:r>
            <a:r>
              <a:rPr lang="en-US"/>
              <a:t>(images) and </a:t>
            </a:r>
            <a:r>
              <a:rPr b="1" lang="en-US"/>
              <a:t>save_image</a:t>
            </a:r>
            <a:r>
              <a:rPr lang="en-US"/>
              <a:t>(images, path) (from torchvision.utils import save_image, make_grid) to save your image (8 images a row, 4 rows)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resolution of input for pretrained classifier is 64x64. You can degisn your own output resolution for generator and resize it.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2019-01-24T07:30:16Z</dcterms:created>
  <dc:creator>jiajun zhong</dc:creator>
</cp:coreProperties>
</file>