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 Slab Regular"/>
      <p:regular r:id="rId34"/>
      <p:bold r:id="rId35"/>
    </p:embeddedFont>
    <p:embeddedFont>
      <p:font typeface="Source Sans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D3817D3-593A-4760-B6CC-F72BB911EF16}">
  <a:tblStyle styleId="{AD3817D3-593A-4760-B6CC-F72BB911EF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bold.fntdata"/><Relationship Id="rId10" Type="http://schemas.openxmlformats.org/officeDocument/2006/relationships/slide" Target="slides/slide4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7.xml"/><Relationship Id="rId35" Type="http://schemas.openxmlformats.org/officeDocument/2006/relationships/font" Target="fonts/RobotoSlabRegular-bold.fntdata"/><Relationship Id="rId12" Type="http://schemas.openxmlformats.org/officeDocument/2006/relationships/slide" Target="slides/slide6.xml"/><Relationship Id="rId34" Type="http://schemas.openxmlformats.org/officeDocument/2006/relationships/font" Target="fonts/RobotoSlabRegular-regular.fntdata"/><Relationship Id="rId15" Type="http://schemas.openxmlformats.org/officeDocument/2006/relationships/slide" Target="slides/slide9.xml"/><Relationship Id="rId37" Type="http://schemas.openxmlformats.org/officeDocument/2006/relationships/font" Target="fonts/SourceSansPro-bold.fntdata"/><Relationship Id="rId14" Type="http://schemas.openxmlformats.org/officeDocument/2006/relationships/slide" Target="slides/slide8.xml"/><Relationship Id="rId36" Type="http://schemas.openxmlformats.org/officeDocument/2006/relationships/font" Target="fonts/SourceSansPro-regular.fntdata"/><Relationship Id="rId17" Type="http://schemas.openxmlformats.org/officeDocument/2006/relationships/slide" Target="slides/slide11.xml"/><Relationship Id="rId39" Type="http://schemas.openxmlformats.org/officeDocument/2006/relationships/font" Target="fonts/SourceSansPro-bold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3ae46ff1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3ae46ff1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3ae46ff1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c3ae46ff1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c3ae46ff1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c3ae46ff1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3ae46ff1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3ae46ff1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c3ae46ff1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c3ae46ff1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3ae46ff1_2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c3ae46ff1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c3ae46ff1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c3ae46ff1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c3ae46ff1_4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c3ae46ff1_4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c3ae46ff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c3ae46ff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c3ae46ff1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c3ae46ff1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c3ae46ff1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c3ae46ff1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3ae46ff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3ae46ff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c3ae46ff1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c3ae46ff1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c3ae46ff1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c3ae46ff1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c3ae46ff1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c3ae46ff1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c3ae46ff1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c3ae46ff1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c3ae46ff1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c3ae46ff1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c3ae46ff1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c3ae46ff1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3ae46ff1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3ae46ff1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3ae46ff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3ae46ff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c3ae46ff1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c3ae46ff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3ae46ff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3ae46ff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3ae46ff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3ae46ff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c3ae46ff1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c3ae46ff1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3ae46ff1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3ae46ff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zh-TW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467775" y="1991850"/>
            <a:ext cx="6410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Parallel Algorithms for the</a:t>
            </a:r>
            <a:r>
              <a:rPr lang="zh-TW" sz="3600"/>
              <a:t> N-Queens problem</a:t>
            </a:r>
            <a:r>
              <a:rPr lang="zh-TW" sz="3600"/>
              <a:t> </a:t>
            </a:r>
            <a:endParaRPr sz="3600"/>
          </a:p>
        </p:txBody>
      </p:sp>
      <p:sp>
        <p:nvSpPr>
          <p:cNvPr id="71" name="Google Shape;71;p12"/>
          <p:cNvSpPr txBox="1"/>
          <p:nvPr/>
        </p:nvSpPr>
        <p:spPr>
          <a:xfrm>
            <a:off x="1668500" y="3337000"/>
            <a:ext cx="62100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 Slab Regular"/>
                <a:ea typeface="Roboto Slab Regular"/>
                <a:cs typeface="Roboto Slab Regular"/>
                <a:sym typeface="Roboto Slab Regular"/>
              </a:rPr>
              <a:t>第27組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 Slab Regular"/>
                <a:ea typeface="Roboto Slab Regular"/>
                <a:cs typeface="Roboto Slab Regular"/>
                <a:sym typeface="Roboto Slab Regular"/>
              </a:rPr>
              <a:t>0756166 楊牧樺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 Slab Regular"/>
                <a:ea typeface="Roboto Slab Regular"/>
                <a:cs typeface="Roboto Slab Regular"/>
                <a:sym typeface="Roboto Slab Regular"/>
              </a:rPr>
              <a:t>0856009 王靖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 Slab Regular"/>
                <a:ea typeface="Roboto Slab Regular"/>
                <a:cs typeface="Roboto Slab Regular"/>
                <a:sym typeface="Roboto Slab Regular"/>
              </a:rPr>
              <a:t>0856056 曾鈺文</a:t>
            </a:r>
            <a:endParaRPr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Proposed solution</a:t>
            </a:r>
            <a:endParaRPr sz="2800"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Parallel simulated annealing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Pthread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OpenMP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Parallel backtracking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Assembling methods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 sz="2000"/>
              <a:t>MPI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 sz="2000"/>
              <a:t>Pthread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zh-TW" sz="2000"/>
              <a:t>CUDA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simulated annealing</a:t>
            </a:r>
            <a:endParaRPr sz="2800"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 flipH="1">
            <a:off x="786200" y="1251075"/>
            <a:ext cx="45243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D</a:t>
            </a:r>
            <a:r>
              <a:rPr lang="zh-TW" sz="2000"/>
              <a:t>ifferent heuristic start points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Terminate all children if one child found solution</a:t>
            </a:r>
            <a:endParaRPr sz="2000"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b="6871" l="28650" r="50755" t="73830"/>
          <a:stretch/>
        </p:blipFill>
        <p:spPr>
          <a:xfrm>
            <a:off x="6366050" y="4187775"/>
            <a:ext cx="204475" cy="20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2"/>
          <p:cNvGrpSpPr/>
          <p:nvPr/>
        </p:nvGrpSpPr>
        <p:grpSpPr>
          <a:xfrm>
            <a:off x="5229105" y="1177661"/>
            <a:ext cx="3665685" cy="3565746"/>
            <a:chOff x="4691741" y="1177724"/>
            <a:chExt cx="4203767" cy="3839916"/>
          </a:xfrm>
        </p:grpSpPr>
        <p:grpSp>
          <p:nvGrpSpPr>
            <p:cNvPr id="164" name="Google Shape;164;p22"/>
            <p:cNvGrpSpPr/>
            <p:nvPr/>
          </p:nvGrpSpPr>
          <p:grpSpPr>
            <a:xfrm>
              <a:off x="4691741" y="1177724"/>
              <a:ext cx="4203767" cy="3839916"/>
              <a:chOff x="4368775" y="843725"/>
              <a:chExt cx="4432950" cy="4120524"/>
            </a:xfrm>
          </p:grpSpPr>
          <p:pic>
            <p:nvPicPr>
              <p:cNvPr id="165" name="Google Shape;165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638275" y="2238975"/>
                <a:ext cx="10287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773025" y="2240063"/>
                <a:ext cx="1028700" cy="95032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67" name="Google Shape;167;p22"/>
              <p:cNvGrpSpPr/>
              <p:nvPr/>
            </p:nvGrpSpPr>
            <p:grpSpPr>
              <a:xfrm>
                <a:off x="5503525" y="2238975"/>
                <a:ext cx="1028700" cy="952500"/>
                <a:chOff x="5514675" y="1168975"/>
                <a:chExt cx="1028700" cy="952500"/>
              </a:xfrm>
            </p:grpSpPr>
            <p:pic>
              <p:nvPicPr>
                <p:cNvPr id="168" name="Google Shape;168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514675" y="1168975"/>
                  <a:ext cx="1028700" cy="952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69" name="Google Shape;169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871" l="28650" r="50755" t="73830"/>
                <a:stretch/>
              </p:blipFill>
              <p:spPr>
                <a:xfrm>
                  <a:off x="5803801" y="1424001"/>
                  <a:ext cx="215625" cy="220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0" name="Google Shape;170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971" l="28650" r="50755" t="28596"/>
                <a:stretch/>
              </p:blipFill>
              <p:spPr>
                <a:xfrm>
                  <a:off x="5803794" y="1840187"/>
                  <a:ext cx="215643" cy="2207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1" name="Google Shape;171;p22"/>
              <p:cNvGrpSpPr/>
              <p:nvPr/>
            </p:nvGrpSpPr>
            <p:grpSpPr>
              <a:xfrm>
                <a:off x="6070825" y="843725"/>
                <a:ext cx="1028700" cy="952500"/>
                <a:chOff x="6638275" y="1056125"/>
                <a:chExt cx="1028700" cy="952500"/>
              </a:xfrm>
            </p:grpSpPr>
            <p:pic>
              <p:nvPicPr>
                <p:cNvPr id="172" name="Google Shape;172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6638275" y="1056125"/>
                  <a:ext cx="1028700" cy="952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3" name="Google Shape;173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871" l="28650" r="50755" t="73830"/>
                <a:stretch/>
              </p:blipFill>
              <p:spPr>
                <a:xfrm>
                  <a:off x="7358651" y="1321426"/>
                  <a:ext cx="215625" cy="220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4" name="Google Shape;174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871" l="28650" r="50755" t="73830"/>
                <a:stretch/>
              </p:blipFill>
              <p:spPr>
                <a:xfrm>
                  <a:off x="6927401" y="1321426"/>
                  <a:ext cx="215625" cy="220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5" name="Google Shape;175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871" l="28650" r="50755" t="73830"/>
                <a:stretch/>
              </p:blipFill>
              <p:spPr>
                <a:xfrm>
                  <a:off x="7143026" y="1100663"/>
                  <a:ext cx="215625" cy="220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6" name="Google Shape;176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871" l="28650" r="50755" t="73830"/>
                <a:stretch/>
              </p:blipFill>
              <p:spPr>
                <a:xfrm>
                  <a:off x="6711776" y="1100676"/>
                  <a:ext cx="215625" cy="220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77" name="Google Shape;177;p22"/>
              <p:cNvCxnSpPr>
                <a:stCxn id="172" idx="2"/>
                <a:endCxn id="168" idx="0"/>
              </p:cNvCxnSpPr>
              <p:nvPr/>
            </p:nvCxnSpPr>
            <p:spPr>
              <a:xfrm flipH="1">
                <a:off x="6017875" y="1796225"/>
                <a:ext cx="567300" cy="44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8" name="Google Shape;178;p22"/>
              <p:cNvCxnSpPr>
                <a:stCxn id="172" idx="2"/>
                <a:endCxn id="165" idx="0"/>
              </p:cNvCxnSpPr>
              <p:nvPr/>
            </p:nvCxnSpPr>
            <p:spPr>
              <a:xfrm>
                <a:off x="6585175" y="1796225"/>
                <a:ext cx="567300" cy="44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9" name="Google Shape;179;p22"/>
              <p:cNvCxnSpPr>
                <a:stCxn id="172" idx="2"/>
                <a:endCxn id="166" idx="0"/>
              </p:cNvCxnSpPr>
              <p:nvPr/>
            </p:nvCxnSpPr>
            <p:spPr>
              <a:xfrm>
                <a:off x="6585175" y="1796225"/>
                <a:ext cx="1702200" cy="44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180" name="Google Shape;180;p22"/>
              <p:cNvGrpSpPr/>
              <p:nvPr/>
            </p:nvGrpSpPr>
            <p:grpSpPr>
              <a:xfrm>
                <a:off x="4368775" y="2240063"/>
                <a:ext cx="1028700" cy="950323"/>
                <a:chOff x="4368775" y="2240063"/>
                <a:chExt cx="1028700" cy="950323"/>
              </a:xfrm>
            </p:grpSpPr>
            <p:grpSp>
              <p:nvGrpSpPr>
                <p:cNvPr id="181" name="Google Shape;181;p22"/>
                <p:cNvGrpSpPr/>
                <p:nvPr/>
              </p:nvGrpSpPr>
              <p:grpSpPr>
                <a:xfrm>
                  <a:off x="4368775" y="2240063"/>
                  <a:ext cx="1028700" cy="950323"/>
                  <a:chOff x="4368775" y="2240063"/>
                  <a:chExt cx="1028700" cy="950323"/>
                </a:xfrm>
              </p:grpSpPr>
              <p:pic>
                <p:nvPicPr>
                  <p:cNvPr id="182" name="Google Shape;182;p22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4368775" y="2240063"/>
                    <a:ext cx="1028700" cy="9503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83" name="Google Shape;183;p22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6871" l="28650" r="50755" t="73830"/>
                  <a:stretch/>
                </p:blipFill>
                <p:spPr>
                  <a:xfrm>
                    <a:off x="4879551" y="2287588"/>
                    <a:ext cx="215625" cy="220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84" name="Google Shape;184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48971" l="28650" r="50755" t="28596"/>
                <a:stretch/>
              </p:blipFill>
              <p:spPr>
                <a:xfrm>
                  <a:off x="4879544" y="2728587"/>
                  <a:ext cx="215643" cy="22074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185" name="Google Shape;185;p22"/>
              <p:cNvCxnSpPr>
                <a:stCxn id="172" idx="2"/>
                <a:endCxn id="182" idx="0"/>
              </p:cNvCxnSpPr>
              <p:nvPr/>
            </p:nvCxnSpPr>
            <p:spPr>
              <a:xfrm flipH="1">
                <a:off x="4882975" y="1796225"/>
                <a:ext cx="1702200" cy="44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6" name="Google Shape;186;p22"/>
              <p:cNvSpPr txBox="1"/>
              <p:nvPr/>
            </p:nvSpPr>
            <p:spPr>
              <a:xfrm>
                <a:off x="4520050" y="3190363"/>
                <a:ext cx="4130400" cy="27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>
                    <a:latin typeface="Source Sans Pro"/>
                    <a:ea typeface="Source Sans Pro"/>
                    <a:cs typeface="Source Sans Pro"/>
                    <a:sym typeface="Source Sans Pro"/>
                  </a:rPr>
                  <a:t>. . .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87" name="Google Shape;187;p2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065263" y="4011750"/>
                <a:ext cx="1039973" cy="9524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8" name="Google Shape;188;p22"/>
              <p:cNvCxnSpPr/>
              <p:nvPr/>
            </p:nvCxnSpPr>
            <p:spPr>
              <a:xfrm>
                <a:off x="4883275" y="3568050"/>
                <a:ext cx="1701900" cy="44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9" name="Google Shape;189;p22"/>
              <p:cNvCxnSpPr/>
              <p:nvPr/>
            </p:nvCxnSpPr>
            <p:spPr>
              <a:xfrm flipH="1">
                <a:off x="6585325" y="3568500"/>
                <a:ext cx="567300" cy="44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0" name="Google Shape;190;p22"/>
              <p:cNvCxnSpPr/>
              <p:nvPr/>
            </p:nvCxnSpPr>
            <p:spPr>
              <a:xfrm flipH="1">
                <a:off x="6585325" y="3568038"/>
                <a:ext cx="1701900" cy="443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1" name="Google Shape;191;p22"/>
              <p:cNvCxnSpPr/>
              <p:nvPr/>
            </p:nvCxnSpPr>
            <p:spPr>
              <a:xfrm>
                <a:off x="6017875" y="3568500"/>
                <a:ext cx="567300" cy="44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192" name="Google Shape;192;p22"/>
            <p:cNvPicPr preferRelativeResize="0"/>
            <p:nvPr/>
          </p:nvPicPr>
          <p:blipFill rotWithShape="1">
            <a:blip r:embed="rId5">
              <a:alphaModFix/>
            </a:blip>
            <a:srcRect b="26171" l="71263" r="7774" t="50598"/>
            <a:stretch/>
          </p:blipFill>
          <p:spPr>
            <a:xfrm>
              <a:off x="6328128" y="4393500"/>
              <a:ext cx="204475" cy="20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2"/>
            <p:cNvPicPr preferRelativeResize="0"/>
            <p:nvPr/>
          </p:nvPicPr>
          <p:blipFill rotWithShape="1">
            <a:blip r:embed="rId3">
              <a:alphaModFix/>
            </a:blip>
            <a:srcRect b="6871" l="28650" r="50755" t="73830"/>
            <a:stretch/>
          </p:blipFill>
          <p:spPr>
            <a:xfrm>
              <a:off x="6366059" y="4187785"/>
              <a:ext cx="204477" cy="2057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786150" y="308125"/>
            <a:ext cx="79959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simulated annealing evaluation</a:t>
            </a:r>
            <a:endParaRPr sz="2800"/>
          </a:p>
        </p:txBody>
      </p:sp>
      <p:graphicFrame>
        <p:nvGraphicFramePr>
          <p:cNvPr id="199" name="Google Shape;199;p23"/>
          <p:cNvGraphicFramePr/>
          <p:nvPr/>
        </p:nvGraphicFramePr>
        <p:xfrm>
          <a:off x="13783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3143600"/>
                <a:gridCol w="1230825"/>
                <a:gridCol w="1230825"/>
                <a:gridCol w="12308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Serial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4.8291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24.3117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128.2092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Pthread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3.6469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19.4029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102.3802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OpenMP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3.814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20.3228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99.9756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3"/>
          <p:cNvSpPr txBox="1"/>
          <p:nvPr/>
        </p:nvSpPr>
        <p:spPr>
          <a:xfrm>
            <a:off x="7050225" y="3514725"/>
            <a:ext cx="1247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Sans Pro"/>
                <a:ea typeface="Source Sans Pro"/>
                <a:cs typeface="Source Sans Pro"/>
                <a:sym typeface="Source Sans Pro"/>
              </a:rPr>
              <a:t>(digit: second)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 flipH="1">
            <a:off x="786200" y="1251075"/>
            <a:ext cx="4524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Performance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786150" y="308125"/>
            <a:ext cx="8034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</a:t>
            </a:r>
            <a:r>
              <a:rPr lang="zh-TW" sz="2800"/>
              <a:t>simulated annealing evaluation</a:t>
            </a:r>
            <a:endParaRPr sz="28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475" y="1197275"/>
            <a:ext cx="6057050" cy="3716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786150" y="308125"/>
            <a:ext cx="80910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</a:t>
            </a:r>
            <a:r>
              <a:rPr lang="zh-TW" sz="2800"/>
              <a:t>simulated annealing evaluation</a:t>
            </a:r>
            <a:endParaRPr sz="2800"/>
          </a:p>
        </p:txBody>
      </p:sp>
      <p:pic>
        <p:nvPicPr>
          <p:cNvPr id="213" name="Google Shape;213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750" y="1780425"/>
            <a:ext cx="4390251" cy="27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>
            <p:ph idx="1" type="body"/>
          </p:nvPr>
        </p:nvSpPr>
        <p:spPr>
          <a:xfrm flipH="1">
            <a:off x="786200" y="1251075"/>
            <a:ext cx="4524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Speedup</a:t>
            </a:r>
            <a:endParaRPr sz="2000"/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5272025" y="20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1017875"/>
                <a:gridCol w="781200"/>
                <a:gridCol w="781200"/>
                <a:gridCol w="781200"/>
              </a:tblGrid>
              <a:tr h="4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　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2048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Pthread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1.3241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1.252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1.2522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OpenMP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1.2661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1.1962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1.2824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</a:t>
            </a:r>
            <a:r>
              <a:rPr lang="zh-TW" sz="2800"/>
              <a:t>backtracking</a:t>
            </a:r>
            <a:endParaRPr sz="28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 flipH="1">
            <a:off x="786200" y="1251075"/>
            <a:ext cx="45243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Using MPI on 1</a:t>
            </a:r>
            <a:r>
              <a:rPr baseline="30000" lang="zh-TW" sz="2000"/>
              <a:t>st</a:t>
            </a:r>
            <a:r>
              <a:rPr lang="zh-TW" sz="2000"/>
              <a:t> ROW.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number of nodes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index of the node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number of queens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will deal with 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COL[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→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COL[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(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+ 1)  ]</a:t>
            </a:r>
            <a:r>
              <a:rPr lang="zh-TW" sz="1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/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6871" l="28650" r="50755" t="73830"/>
          <a:stretch/>
        </p:blipFill>
        <p:spPr>
          <a:xfrm>
            <a:off x="6769563" y="3256888"/>
            <a:ext cx="204475" cy="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6871" l="28650" r="50755" t="73830"/>
          <a:stretch/>
        </p:blipFill>
        <p:spPr>
          <a:xfrm>
            <a:off x="8548700" y="3062813"/>
            <a:ext cx="204475" cy="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6871" l="28650" r="50755" t="73830"/>
          <a:stretch/>
        </p:blipFill>
        <p:spPr>
          <a:xfrm>
            <a:off x="8103025" y="3062813"/>
            <a:ext cx="204475" cy="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6871" l="28650" r="50755" t="73830"/>
          <a:stretch/>
        </p:blipFill>
        <p:spPr>
          <a:xfrm>
            <a:off x="8325863" y="3256888"/>
            <a:ext cx="204475" cy="19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6"/>
          <p:cNvGrpSpPr/>
          <p:nvPr/>
        </p:nvGrpSpPr>
        <p:grpSpPr>
          <a:xfrm>
            <a:off x="5505599" y="1085090"/>
            <a:ext cx="3034939" cy="1655290"/>
            <a:chOff x="5381766" y="688274"/>
            <a:chExt cx="3654792" cy="2050403"/>
          </a:xfrm>
        </p:grpSpPr>
        <p:grpSp>
          <p:nvGrpSpPr>
            <p:cNvPr id="227" name="Google Shape;227;p26"/>
            <p:cNvGrpSpPr/>
            <p:nvPr/>
          </p:nvGrpSpPr>
          <p:grpSpPr>
            <a:xfrm>
              <a:off x="6974020" y="688274"/>
              <a:ext cx="975516" cy="887635"/>
              <a:chOff x="6638275" y="1056125"/>
              <a:chExt cx="1028700" cy="952500"/>
            </a:xfrm>
          </p:grpSpPr>
          <p:pic>
            <p:nvPicPr>
              <p:cNvPr id="228" name="Google Shape;228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638275" y="1056125"/>
                <a:ext cx="10287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358651" y="1321426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927401" y="1321426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143026" y="1100663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711776" y="1100676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33" name="Google Shape;233;p26"/>
            <p:cNvCxnSpPr>
              <a:stCxn id="228" idx="2"/>
              <a:endCxn id="234" idx="0"/>
            </p:cNvCxnSpPr>
            <p:nvPr/>
          </p:nvCxnSpPr>
          <p:spPr>
            <a:xfrm>
              <a:off x="7461778" y="1575908"/>
              <a:ext cx="10872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26"/>
            <p:cNvCxnSpPr>
              <a:stCxn id="228" idx="2"/>
              <a:endCxn id="236" idx="0"/>
            </p:cNvCxnSpPr>
            <p:nvPr/>
          </p:nvCxnSpPr>
          <p:spPr>
            <a:xfrm flipH="1">
              <a:off x="5869678" y="1575908"/>
              <a:ext cx="15921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7" name="Google Shape;237;p26"/>
            <p:cNvSpPr txBox="1"/>
            <p:nvPr/>
          </p:nvSpPr>
          <p:spPr>
            <a:xfrm>
              <a:off x="7311871" y="2166113"/>
              <a:ext cx="90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Source Sans Pro"/>
                  <a:ea typeface="Source Sans Pro"/>
                  <a:cs typeface="Source Sans Pro"/>
                  <a:sym typeface="Source Sans Pro"/>
                </a:rPr>
                <a:t>. . .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238" name="Google Shape;238;p26"/>
            <p:cNvGrpSpPr/>
            <p:nvPr/>
          </p:nvGrpSpPr>
          <p:grpSpPr>
            <a:xfrm>
              <a:off x="5381766" y="1853071"/>
              <a:ext cx="975517" cy="885606"/>
              <a:chOff x="5310491" y="2166071"/>
              <a:chExt cx="975517" cy="885606"/>
            </a:xfrm>
          </p:grpSpPr>
          <p:pic>
            <p:nvPicPr>
              <p:cNvPr id="236" name="Google Shape;236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10491" y="2166071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798150" y="22130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576325" y="2414250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Google Shape;241;p26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6028300" y="2623225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2" name="Google Shape;242;p26"/>
            <p:cNvGrpSpPr/>
            <p:nvPr/>
          </p:nvGrpSpPr>
          <p:grpSpPr>
            <a:xfrm>
              <a:off x="8061041" y="1853071"/>
              <a:ext cx="975517" cy="885606"/>
              <a:chOff x="7177341" y="2206646"/>
              <a:chExt cx="975517" cy="885606"/>
            </a:xfrm>
          </p:grpSpPr>
          <p:pic>
            <p:nvPicPr>
              <p:cNvPr id="234" name="Google Shape;23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177341" y="2206646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665000" y="2253600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443175" y="24548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26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7895150" y="2663800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26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7888750" y="2254025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222925" y="2260750"/>
                <a:ext cx="204475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8" name="Google Shape;248;p26"/>
            <p:cNvGrpSpPr/>
            <p:nvPr/>
          </p:nvGrpSpPr>
          <p:grpSpPr>
            <a:xfrm>
              <a:off x="6504741" y="1853071"/>
              <a:ext cx="975517" cy="885606"/>
              <a:chOff x="6504741" y="1853071"/>
              <a:chExt cx="975517" cy="885606"/>
            </a:xfrm>
          </p:grpSpPr>
          <p:pic>
            <p:nvPicPr>
              <p:cNvPr id="249" name="Google Shape;249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04741" y="1853071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992400" y="19000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" name="Google Shape;251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546725" y="19000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26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7222550" y="2310225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26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769563" y="2094100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4" name="Google Shape;254;p26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6769400" y="1904175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55" name="Google Shape;255;p26"/>
          <p:cNvCxnSpPr>
            <a:stCxn id="228" idx="2"/>
            <a:endCxn id="254" idx="0"/>
          </p:cNvCxnSpPr>
          <p:nvPr/>
        </p:nvCxnSpPr>
        <p:spPr>
          <a:xfrm flipH="1">
            <a:off x="6742941" y="1801678"/>
            <a:ext cx="4899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</a:t>
            </a:r>
            <a:r>
              <a:rPr lang="zh-TW" sz="2800"/>
              <a:t>backtracking</a:t>
            </a:r>
            <a:endParaRPr sz="2800"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 flipH="1">
            <a:off x="786200" y="1251075"/>
            <a:ext cx="45243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Using MPI on 1</a:t>
            </a:r>
            <a:r>
              <a:rPr baseline="30000" lang="zh-TW" sz="2000"/>
              <a:t>st</a:t>
            </a:r>
            <a:r>
              <a:rPr lang="zh-TW" sz="2000"/>
              <a:t> ROW.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Using Pthread on 2</a:t>
            </a:r>
            <a:r>
              <a:rPr baseline="30000" lang="zh-TW" sz="2000"/>
              <a:t>nd</a:t>
            </a:r>
            <a:r>
              <a:rPr lang="zh-TW" sz="2000"/>
              <a:t> ROW.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number of threads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rank of the thread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number of queens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will deal with 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COL[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] → COL[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(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+ 1)  ]</a:t>
            </a:r>
            <a:r>
              <a:rPr lang="zh-TW" sz="1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27"/>
          <p:cNvGrpSpPr/>
          <p:nvPr/>
        </p:nvGrpSpPr>
        <p:grpSpPr>
          <a:xfrm>
            <a:off x="5505599" y="1085090"/>
            <a:ext cx="3034939" cy="2594009"/>
            <a:chOff x="5381766" y="688274"/>
            <a:chExt cx="3654792" cy="3213191"/>
          </a:xfrm>
        </p:grpSpPr>
        <p:grpSp>
          <p:nvGrpSpPr>
            <p:cNvPr id="263" name="Google Shape;263;p27"/>
            <p:cNvGrpSpPr/>
            <p:nvPr/>
          </p:nvGrpSpPr>
          <p:grpSpPr>
            <a:xfrm>
              <a:off x="6974020" y="688274"/>
              <a:ext cx="975516" cy="887635"/>
              <a:chOff x="6638275" y="1056125"/>
              <a:chExt cx="1028700" cy="952500"/>
            </a:xfrm>
          </p:grpSpPr>
          <p:pic>
            <p:nvPicPr>
              <p:cNvPr id="264" name="Google Shape;264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638275" y="1056125"/>
                <a:ext cx="10287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Google Shape;265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7358651" y="1321426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6927401" y="1321426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" name="Google Shape;267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7143026" y="1100663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" name="Google Shape;268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6711776" y="1100676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69" name="Google Shape;269;p27"/>
            <p:cNvCxnSpPr>
              <a:stCxn id="264" idx="2"/>
              <a:endCxn id="270" idx="0"/>
            </p:cNvCxnSpPr>
            <p:nvPr/>
          </p:nvCxnSpPr>
          <p:spPr>
            <a:xfrm>
              <a:off x="7461778" y="1575908"/>
              <a:ext cx="10872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" name="Google Shape;271;p27"/>
            <p:cNvCxnSpPr>
              <a:stCxn id="264" idx="2"/>
              <a:endCxn id="272" idx="0"/>
            </p:cNvCxnSpPr>
            <p:nvPr/>
          </p:nvCxnSpPr>
          <p:spPr>
            <a:xfrm flipH="1">
              <a:off x="5869678" y="1575908"/>
              <a:ext cx="15921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3" name="Google Shape;273;p27"/>
            <p:cNvSpPr txBox="1"/>
            <p:nvPr/>
          </p:nvSpPr>
          <p:spPr>
            <a:xfrm>
              <a:off x="7311871" y="2166113"/>
              <a:ext cx="90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Source Sans Pro"/>
                  <a:ea typeface="Source Sans Pro"/>
                  <a:cs typeface="Source Sans Pro"/>
                  <a:sym typeface="Source Sans Pro"/>
                </a:rPr>
                <a:t>. . .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74" name="Google Shape;274;p27"/>
            <p:cNvCxnSpPr>
              <a:stCxn id="275" idx="2"/>
              <a:endCxn id="276" idx="0"/>
            </p:cNvCxnSpPr>
            <p:nvPr/>
          </p:nvCxnSpPr>
          <p:spPr>
            <a:xfrm flipH="1">
              <a:off x="5869599" y="2738677"/>
              <a:ext cx="11229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7" name="Google Shape;277;p27"/>
            <p:cNvCxnSpPr>
              <a:stCxn id="275" idx="2"/>
              <a:endCxn id="278" idx="0"/>
            </p:cNvCxnSpPr>
            <p:nvPr/>
          </p:nvCxnSpPr>
          <p:spPr>
            <a:xfrm>
              <a:off x="6992499" y="2738677"/>
              <a:ext cx="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9" name="Google Shape;279;p27"/>
            <p:cNvSpPr txBox="1"/>
            <p:nvPr/>
          </p:nvSpPr>
          <p:spPr>
            <a:xfrm>
              <a:off x="6999734" y="3328913"/>
              <a:ext cx="15333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Source Sans Pro"/>
                  <a:ea typeface="Source Sans Pro"/>
                  <a:cs typeface="Source Sans Pro"/>
                  <a:sym typeface="Source Sans Pro"/>
                </a:rPr>
                <a:t>. . .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280" name="Google Shape;280;p27"/>
            <p:cNvGrpSpPr/>
            <p:nvPr/>
          </p:nvGrpSpPr>
          <p:grpSpPr>
            <a:xfrm>
              <a:off x="5381766" y="1853071"/>
              <a:ext cx="975517" cy="885606"/>
              <a:chOff x="5310491" y="2166071"/>
              <a:chExt cx="975517" cy="885606"/>
            </a:xfrm>
          </p:grpSpPr>
          <p:pic>
            <p:nvPicPr>
              <p:cNvPr id="272" name="Google Shape;272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10491" y="2166071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1" name="Google Shape;281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5798150" y="22130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5576325" y="2414250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7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6028300" y="2623225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4" name="Google Shape;284;p27"/>
            <p:cNvGrpSpPr/>
            <p:nvPr/>
          </p:nvGrpSpPr>
          <p:grpSpPr>
            <a:xfrm>
              <a:off x="8061041" y="1853071"/>
              <a:ext cx="975517" cy="885606"/>
              <a:chOff x="7177341" y="2206646"/>
              <a:chExt cx="975517" cy="885606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177341" y="2206646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7665000" y="2253600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7443175" y="24548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7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7895150" y="2663800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27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7888750" y="2254025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9" name="Google Shape;289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7222925" y="2260750"/>
                <a:ext cx="204475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0" name="Google Shape;290;p27"/>
            <p:cNvGrpSpPr/>
            <p:nvPr/>
          </p:nvGrpSpPr>
          <p:grpSpPr>
            <a:xfrm>
              <a:off x="6504741" y="1853071"/>
              <a:ext cx="975517" cy="885606"/>
              <a:chOff x="6504741" y="1853071"/>
              <a:chExt cx="975517" cy="885606"/>
            </a:xfrm>
          </p:grpSpPr>
          <p:pic>
            <p:nvPicPr>
              <p:cNvPr id="275" name="Google Shape;275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04741" y="1853071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6992400" y="19000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6546725" y="19000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27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7222550" y="2310225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6769563" y="2094100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27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6769400" y="1904175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96" name="Google Shape;296;p27"/>
            <p:cNvCxnSpPr>
              <a:stCxn id="275" idx="2"/>
              <a:endCxn id="297" idx="0"/>
            </p:cNvCxnSpPr>
            <p:nvPr/>
          </p:nvCxnSpPr>
          <p:spPr>
            <a:xfrm>
              <a:off x="6992499" y="2738677"/>
              <a:ext cx="15564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98" name="Google Shape;298;p27"/>
            <p:cNvGrpSpPr/>
            <p:nvPr/>
          </p:nvGrpSpPr>
          <p:grpSpPr>
            <a:xfrm>
              <a:off x="5381766" y="3015858"/>
              <a:ext cx="975517" cy="885606"/>
              <a:chOff x="5381766" y="3015858"/>
              <a:chExt cx="975517" cy="885606"/>
            </a:xfrm>
          </p:grpSpPr>
          <p:pic>
            <p:nvPicPr>
              <p:cNvPr id="276" name="Google Shape;27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81766" y="3015858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5869425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5423750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27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6099575" y="3473013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5646588" y="3256888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27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5646425" y="306696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7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5423588" y="3261050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5" name="Google Shape;305;p27"/>
            <p:cNvGrpSpPr/>
            <p:nvPr/>
          </p:nvGrpSpPr>
          <p:grpSpPr>
            <a:xfrm>
              <a:off x="6504741" y="3015858"/>
              <a:ext cx="975517" cy="885606"/>
              <a:chOff x="6504741" y="3015858"/>
              <a:chExt cx="975517" cy="885606"/>
            </a:xfrm>
          </p:grpSpPr>
          <p:pic>
            <p:nvPicPr>
              <p:cNvPr id="278" name="Google Shape;278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04741" y="3015858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6992400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6546725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7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7222550" y="3473013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27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6769400" y="306696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" name="Google Shape;310;p27"/>
            <p:cNvGrpSpPr/>
            <p:nvPr/>
          </p:nvGrpSpPr>
          <p:grpSpPr>
            <a:xfrm>
              <a:off x="8061041" y="3015858"/>
              <a:ext cx="975517" cy="885606"/>
              <a:chOff x="8061041" y="3015858"/>
              <a:chExt cx="975517" cy="885606"/>
            </a:xfrm>
          </p:grpSpPr>
          <p:pic>
            <p:nvPicPr>
              <p:cNvPr id="297" name="Google Shape;297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061041" y="3015858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Google Shape;311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8548700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Google Shape;312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8103025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27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8778850" y="3473013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" name="Google Shape;314;p27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8325700" y="306696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27"/>
              <p:cNvPicPr preferRelativeResize="0"/>
              <p:nvPr/>
            </p:nvPicPr>
            <p:blipFill rotWithShape="1">
              <a:blip r:embed="rId5">
                <a:alphaModFix/>
              </a:blip>
              <a:srcRect b="73060" l="4770" r="73748" t="5024"/>
              <a:stretch/>
            </p:blipFill>
            <p:spPr>
              <a:xfrm>
                <a:off x="8769337" y="3256900"/>
                <a:ext cx="209550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27"/>
              <p:cNvPicPr preferRelativeResize="0"/>
              <p:nvPr/>
            </p:nvPicPr>
            <p:blipFill rotWithShape="1">
              <a:blip r:embed="rId4">
                <a:alphaModFix/>
              </a:blip>
              <a:srcRect b="6871" l="28650" r="50755" t="73830"/>
              <a:stretch/>
            </p:blipFill>
            <p:spPr>
              <a:xfrm>
                <a:off x="8307488" y="3256888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317" name="Google Shape;317;p27"/>
          <p:cNvCxnSpPr/>
          <p:nvPr/>
        </p:nvCxnSpPr>
        <p:spPr>
          <a:xfrm flipH="1">
            <a:off x="6742941" y="1801678"/>
            <a:ext cx="4899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</a:t>
            </a:r>
            <a:r>
              <a:rPr lang="zh-TW" sz="2800"/>
              <a:t>backtracking</a:t>
            </a:r>
            <a:endParaRPr sz="2800"/>
          </a:p>
        </p:txBody>
      </p:sp>
      <p:sp>
        <p:nvSpPr>
          <p:cNvPr id="323" name="Google Shape;323;p28"/>
          <p:cNvSpPr txBox="1"/>
          <p:nvPr>
            <p:ph idx="1" type="body"/>
          </p:nvPr>
        </p:nvSpPr>
        <p:spPr>
          <a:xfrm flipH="1">
            <a:off x="786200" y="1251075"/>
            <a:ext cx="45243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Using MPI on 1</a:t>
            </a:r>
            <a:r>
              <a:rPr baseline="30000" lang="zh-TW" sz="2000"/>
              <a:t>st</a:t>
            </a:r>
            <a:r>
              <a:rPr lang="zh-TW" sz="2000"/>
              <a:t> ROW.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Using Pthread on 2</a:t>
            </a:r>
            <a:r>
              <a:rPr baseline="30000" lang="zh-TW" sz="2000"/>
              <a:t>nd</a:t>
            </a:r>
            <a:r>
              <a:rPr lang="zh-TW" sz="2000"/>
              <a:t> ROW.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Using Cuda on 3</a:t>
            </a:r>
            <a:r>
              <a:rPr baseline="30000" lang="zh-TW" sz="2000"/>
              <a:t>rd</a:t>
            </a:r>
            <a:r>
              <a:rPr lang="zh-TW" sz="2000"/>
              <a:t> and 4</a:t>
            </a:r>
            <a:r>
              <a:rPr baseline="30000" lang="zh-TW" sz="2000"/>
              <a:t>th</a:t>
            </a:r>
            <a:r>
              <a:rPr lang="zh-TW" sz="2000"/>
              <a:t>ROW.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number of queens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index of the block (For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from 0 to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index of the thread(For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from 0 to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pair (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will calcularte the result in</a:t>
            </a:r>
            <a:b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COL[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] on 3</a:t>
            </a:r>
            <a:r>
              <a:rPr baseline="30000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ROW and COL[ </a:t>
            </a:r>
            <a:r>
              <a:rPr i="1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on 4</a:t>
            </a:r>
            <a:r>
              <a:rPr baseline="30000"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ROW</a:t>
            </a:r>
            <a:endParaRPr/>
          </a:p>
        </p:txBody>
      </p:sp>
      <p:pic>
        <p:nvPicPr>
          <p:cNvPr id="324" name="Google Shape;324;p28"/>
          <p:cNvPicPr preferRelativeResize="0"/>
          <p:nvPr/>
        </p:nvPicPr>
        <p:blipFill rotWithShape="1">
          <a:blip r:embed="rId3">
            <a:alphaModFix/>
          </a:blip>
          <a:srcRect b="6871" l="28650" r="50755" t="73830"/>
          <a:stretch/>
        </p:blipFill>
        <p:spPr>
          <a:xfrm>
            <a:off x="6769563" y="3256888"/>
            <a:ext cx="204475" cy="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8"/>
          <p:cNvPicPr preferRelativeResize="0"/>
          <p:nvPr/>
        </p:nvPicPr>
        <p:blipFill rotWithShape="1">
          <a:blip r:embed="rId3">
            <a:alphaModFix/>
          </a:blip>
          <a:srcRect b="6871" l="28650" r="50755" t="73830"/>
          <a:stretch/>
        </p:blipFill>
        <p:spPr>
          <a:xfrm>
            <a:off x="8548700" y="3062813"/>
            <a:ext cx="204475" cy="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 rotWithShape="1">
          <a:blip r:embed="rId3">
            <a:alphaModFix/>
          </a:blip>
          <a:srcRect b="6871" l="28650" r="50755" t="73830"/>
          <a:stretch/>
        </p:blipFill>
        <p:spPr>
          <a:xfrm>
            <a:off x="8103025" y="3062813"/>
            <a:ext cx="204475" cy="1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8"/>
          <p:cNvPicPr preferRelativeResize="0"/>
          <p:nvPr/>
        </p:nvPicPr>
        <p:blipFill rotWithShape="1">
          <a:blip r:embed="rId3">
            <a:alphaModFix/>
          </a:blip>
          <a:srcRect b="6871" l="28650" r="50755" t="73830"/>
          <a:stretch/>
        </p:blipFill>
        <p:spPr>
          <a:xfrm>
            <a:off x="8325863" y="3256888"/>
            <a:ext cx="204475" cy="19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28"/>
          <p:cNvGrpSpPr/>
          <p:nvPr/>
        </p:nvGrpSpPr>
        <p:grpSpPr>
          <a:xfrm>
            <a:off x="5505599" y="1085090"/>
            <a:ext cx="3514600" cy="3505814"/>
            <a:chOff x="5381766" y="688274"/>
            <a:chExt cx="4232419" cy="4342641"/>
          </a:xfrm>
        </p:grpSpPr>
        <p:grpSp>
          <p:nvGrpSpPr>
            <p:cNvPr id="329" name="Google Shape;329;p28"/>
            <p:cNvGrpSpPr/>
            <p:nvPr/>
          </p:nvGrpSpPr>
          <p:grpSpPr>
            <a:xfrm>
              <a:off x="6974020" y="688274"/>
              <a:ext cx="975516" cy="887635"/>
              <a:chOff x="6638275" y="1056125"/>
              <a:chExt cx="1028700" cy="952500"/>
            </a:xfrm>
          </p:grpSpPr>
          <p:pic>
            <p:nvPicPr>
              <p:cNvPr id="330" name="Google Shape;330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638275" y="1056125"/>
                <a:ext cx="10287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1" name="Google Shape;331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358651" y="1321426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2" name="Google Shape;332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927401" y="1321426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3" name="Google Shape;333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143026" y="1100663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4" name="Google Shape;334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711776" y="1100676"/>
                <a:ext cx="215625" cy="220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35" name="Google Shape;335;p28"/>
            <p:cNvCxnSpPr>
              <a:stCxn id="330" idx="2"/>
              <a:endCxn id="336" idx="0"/>
            </p:cNvCxnSpPr>
            <p:nvPr/>
          </p:nvCxnSpPr>
          <p:spPr>
            <a:xfrm>
              <a:off x="7461778" y="1575908"/>
              <a:ext cx="10872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28"/>
            <p:cNvCxnSpPr>
              <a:stCxn id="330" idx="2"/>
              <a:endCxn id="338" idx="0"/>
            </p:cNvCxnSpPr>
            <p:nvPr/>
          </p:nvCxnSpPr>
          <p:spPr>
            <a:xfrm flipH="1">
              <a:off x="5869678" y="1575908"/>
              <a:ext cx="15921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9" name="Google Shape;339;p28"/>
            <p:cNvSpPr txBox="1"/>
            <p:nvPr/>
          </p:nvSpPr>
          <p:spPr>
            <a:xfrm>
              <a:off x="7311871" y="2166113"/>
              <a:ext cx="90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Source Sans Pro"/>
                  <a:ea typeface="Source Sans Pro"/>
                  <a:cs typeface="Source Sans Pro"/>
                  <a:sym typeface="Source Sans Pro"/>
                </a:rPr>
                <a:t>. . .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40" name="Google Shape;340;p28"/>
            <p:cNvCxnSpPr>
              <a:stCxn id="341" idx="2"/>
              <a:endCxn id="342" idx="0"/>
            </p:cNvCxnSpPr>
            <p:nvPr/>
          </p:nvCxnSpPr>
          <p:spPr>
            <a:xfrm flipH="1">
              <a:off x="5869599" y="2738677"/>
              <a:ext cx="11229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3" name="Google Shape;343;p28"/>
            <p:cNvCxnSpPr>
              <a:stCxn id="341" idx="2"/>
              <a:endCxn id="344" idx="0"/>
            </p:cNvCxnSpPr>
            <p:nvPr/>
          </p:nvCxnSpPr>
          <p:spPr>
            <a:xfrm>
              <a:off x="6992499" y="2738677"/>
              <a:ext cx="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5" name="Google Shape;345;p28"/>
            <p:cNvSpPr txBox="1"/>
            <p:nvPr/>
          </p:nvSpPr>
          <p:spPr>
            <a:xfrm>
              <a:off x="6999734" y="3328913"/>
              <a:ext cx="15333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Source Sans Pro"/>
                  <a:ea typeface="Source Sans Pro"/>
                  <a:cs typeface="Source Sans Pro"/>
                  <a:sym typeface="Source Sans Pro"/>
                </a:rPr>
                <a:t>. . .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346" name="Google Shape;346;p28"/>
            <p:cNvGrpSpPr/>
            <p:nvPr/>
          </p:nvGrpSpPr>
          <p:grpSpPr>
            <a:xfrm>
              <a:off x="5381766" y="1853071"/>
              <a:ext cx="975517" cy="885606"/>
              <a:chOff x="5310491" y="2166071"/>
              <a:chExt cx="975517" cy="885606"/>
            </a:xfrm>
          </p:grpSpPr>
          <p:pic>
            <p:nvPicPr>
              <p:cNvPr id="338" name="Google Shape;338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10491" y="2166071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7" name="Google Shape;347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798150" y="22130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Google Shape;348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576325" y="2414250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9" name="Google Shape;349;p28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6028300" y="2623225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0" name="Google Shape;350;p28"/>
            <p:cNvGrpSpPr/>
            <p:nvPr/>
          </p:nvGrpSpPr>
          <p:grpSpPr>
            <a:xfrm>
              <a:off x="8061041" y="1853071"/>
              <a:ext cx="975517" cy="885606"/>
              <a:chOff x="7177341" y="2206646"/>
              <a:chExt cx="975517" cy="885606"/>
            </a:xfrm>
          </p:grpSpPr>
          <p:pic>
            <p:nvPicPr>
              <p:cNvPr id="336" name="Google Shape;336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177341" y="2206646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" name="Google Shape;351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665000" y="2253600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2" name="Google Shape;352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443175" y="24548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Google Shape;353;p28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7895150" y="2663800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" name="Google Shape;354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7888750" y="2254025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5" name="Google Shape;355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7222925" y="2260750"/>
                <a:ext cx="204475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6" name="Google Shape;356;p28"/>
            <p:cNvGrpSpPr/>
            <p:nvPr/>
          </p:nvGrpSpPr>
          <p:grpSpPr>
            <a:xfrm>
              <a:off x="6504741" y="1853071"/>
              <a:ext cx="975517" cy="885606"/>
              <a:chOff x="6504741" y="1853071"/>
              <a:chExt cx="975517" cy="885606"/>
            </a:xfrm>
          </p:grpSpPr>
          <p:pic>
            <p:nvPicPr>
              <p:cNvPr id="341" name="Google Shape;341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04741" y="1853071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7" name="Google Shape;357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992400" y="19000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Google Shape;358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546725" y="1900025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9" name="Google Shape;359;p28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7222550" y="2310225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Google Shape;360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769563" y="2094100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6769400" y="1904175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62" name="Google Shape;362;p28"/>
            <p:cNvCxnSpPr>
              <a:stCxn id="341" idx="2"/>
              <a:endCxn id="363" idx="0"/>
            </p:cNvCxnSpPr>
            <p:nvPr/>
          </p:nvCxnSpPr>
          <p:spPr>
            <a:xfrm>
              <a:off x="6992499" y="2738677"/>
              <a:ext cx="15564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64" name="Google Shape;364;p28"/>
            <p:cNvGrpSpPr/>
            <p:nvPr/>
          </p:nvGrpSpPr>
          <p:grpSpPr>
            <a:xfrm>
              <a:off x="5381766" y="3015858"/>
              <a:ext cx="975517" cy="885606"/>
              <a:chOff x="5381766" y="3015858"/>
              <a:chExt cx="975517" cy="885606"/>
            </a:xfrm>
          </p:grpSpPr>
          <p:pic>
            <p:nvPicPr>
              <p:cNvPr id="342" name="Google Shape;342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81766" y="3015858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Google Shape;365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869425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" name="Google Shape;366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423750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Google Shape;367;p28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6099575" y="3473013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Google Shape;368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646588" y="3256888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9" name="Google Shape;369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5646425" y="306696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0" name="Google Shape;370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5423588" y="3261050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1" name="Google Shape;371;p28"/>
            <p:cNvGrpSpPr/>
            <p:nvPr/>
          </p:nvGrpSpPr>
          <p:grpSpPr>
            <a:xfrm>
              <a:off x="6504741" y="3015858"/>
              <a:ext cx="975517" cy="885606"/>
              <a:chOff x="6504741" y="3015858"/>
              <a:chExt cx="975517" cy="885606"/>
            </a:xfrm>
          </p:grpSpPr>
          <p:pic>
            <p:nvPicPr>
              <p:cNvPr id="344" name="Google Shape;344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04741" y="3015858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Google Shape;372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992400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3" name="Google Shape;373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546725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4" name="Google Shape;374;p28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7222550" y="3473013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Google Shape;375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6769400" y="306696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6" name="Google Shape;376;p28"/>
            <p:cNvGrpSpPr/>
            <p:nvPr/>
          </p:nvGrpSpPr>
          <p:grpSpPr>
            <a:xfrm>
              <a:off x="8061041" y="3015858"/>
              <a:ext cx="975517" cy="885606"/>
              <a:chOff x="8061041" y="3015858"/>
              <a:chExt cx="975517" cy="885606"/>
            </a:xfrm>
          </p:grpSpPr>
          <p:pic>
            <p:nvPicPr>
              <p:cNvPr id="363" name="Google Shape;363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061041" y="3015858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7" name="Google Shape;377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8548700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8" name="Google Shape;378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8103025" y="306281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9" name="Google Shape;379;p28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8778850" y="3473013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0" name="Google Shape;380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8325700" y="306696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1" name="Google Shape;381;p28"/>
              <p:cNvPicPr preferRelativeResize="0"/>
              <p:nvPr/>
            </p:nvPicPr>
            <p:blipFill rotWithShape="1">
              <a:blip r:embed="rId5">
                <a:alphaModFix/>
              </a:blip>
              <a:srcRect b="73060" l="4770" r="73748" t="5024"/>
              <a:stretch/>
            </p:blipFill>
            <p:spPr>
              <a:xfrm>
                <a:off x="8769337" y="3256900"/>
                <a:ext cx="209550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Google Shape;382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8307488" y="3256888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3" name="Google Shape;383;p28"/>
            <p:cNvSpPr txBox="1"/>
            <p:nvPr/>
          </p:nvSpPr>
          <p:spPr>
            <a:xfrm>
              <a:off x="8080884" y="4562913"/>
              <a:ext cx="15333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latin typeface="Source Sans Pro"/>
                  <a:ea typeface="Source Sans Pro"/>
                  <a:cs typeface="Source Sans Pro"/>
                  <a:sym typeface="Source Sans Pro"/>
                </a:rPr>
                <a:t>. . .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84" name="Google Shape;384;p28"/>
            <p:cNvCxnSpPr>
              <a:stCxn id="363" idx="2"/>
              <a:endCxn id="385" idx="0"/>
            </p:cNvCxnSpPr>
            <p:nvPr/>
          </p:nvCxnSpPr>
          <p:spPr>
            <a:xfrm flipH="1">
              <a:off x="5869499" y="3901464"/>
              <a:ext cx="2679300" cy="24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86" name="Google Shape;386;p28"/>
            <p:cNvGrpSpPr/>
            <p:nvPr/>
          </p:nvGrpSpPr>
          <p:grpSpPr>
            <a:xfrm>
              <a:off x="5381766" y="4145308"/>
              <a:ext cx="975517" cy="885606"/>
              <a:chOff x="5381766" y="4145308"/>
              <a:chExt cx="975517" cy="885606"/>
            </a:xfrm>
          </p:grpSpPr>
          <p:pic>
            <p:nvPicPr>
              <p:cNvPr id="385" name="Google Shape;385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81766" y="4145308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7" name="Google Shape;387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869425" y="419226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8" name="Google Shape;388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423750" y="419226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9" name="Google Shape;389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5646425" y="419641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0" name="Google Shape;390;p28"/>
              <p:cNvPicPr preferRelativeResize="0"/>
              <p:nvPr/>
            </p:nvPicPr>
            <p:blipFill rotWithShape="1">
              <a:blip r:embed="rId5">
                <a:alphaModFix/>
              </a:blip>
              <a:srcRect b="73060" l="4770" r="73748" t="5024"/>
              <a:stretch/>
            </p:blipFill>
            <p:spPr>
              <a:xfrm>
                <a:off x="6090062" y="4386350"/>
                <a:ext cx="209550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1" name="Google Shape;391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628213" y="4386338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2" name="Google Shape;392;p28"/>
              <p:cNvPicPr preferRelativeResize="0"/>
              <p:nvPr/>
            </p:nvPicPr>
            <p:blipFill rotWithShape="1">
              <a:blip r:embed="rId5">
                <a:alphaModFix/>
              </a:blip>
              <a:srcRect b="73060" l="4770" r="73748" t="5024"/>
              <a:stretch/>
            </p:blipFill>
            <p:spPr>
              <a:xfrm>
                <a:off x="5423312" y="4597887"/>
                <a:ext cx="209550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3" name="Google Shape;393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5423588" y="480346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4" name="Google Shape;394;p28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6099575" y="4602463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5" name="Google Shape;395;p28"/>
            <p:cNvGrpSpPr/>
            <p:nvPr/>
          </p:nvGrpSpPr>
          <p:grpSpPr>
            <a:xfrm>
              <a:off x="6504741" y="4145308"/>
              <a:ext cx="975517" cy="885606"/>
              <a:chOff x="6504741" y="4145308"/>
              <a:chExt cx="975517" cy="885606"/>
            </a:xfrm>
          </p:grpSpPr>
          <p:pic>
            <p:nvPicPr>
              <p:cNvPr id="396" name="Google Shape;396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04741" y="4145308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7" name="Google Shape;397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992400" y="419226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8" name="Google Shape;398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546725" y="419226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9" name="Google Shape;399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6769400" y="419641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0" name="Google Shape;400;p28"/>
              <p:cNvPicPr preferRelativeResize="0"/>
              <p:nvPr/>
            </p:nvPicPr>
            <p:blipFill rotWithShape="1">
              <a:blip r:embed="rId5">
                <a:alphaModFix/>
              </a:blip>
              <a:srcRect b="73060" l="4770" r="73748" t="5024"/>
              <a:stretch/>
            </p:blipFill>
            <p:spPr>
              <a:xfrm>
                <a:off x="7213037" y="4386350"/>
                <a:ext cx="209550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1" name="Google Shape;401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6751188" y="4386338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2" name="Google Shape;402;p28"/>
              <p:cNvPicPr preferRelativeResize="0"/>
              <p:nvPr/>
            </p:nvPicPr>
            <p:blipFill rotWithShape="1">
              <a:blip r:embed="rId5">
                <a:alphaModFix/>
              </a:blip>
              <a:srcRect b="73060" l="4770" r="73748" t="5024"/>
              <a:stretch/>
            </p:blipFill>
            <p:spPr>
              <a:xfrm>
                <a:off x="6546287" y="4597887"/>
                <a:ext cx="209550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3" name="Google Shape;403;p28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7222550" y="4602463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4" name="Google Shape;404;p28"/>
              <p:cNvPicPr preferRelativeResize="0"/>
              <p:nvPr/>
            </p:nvPicPr>
            <p:blipFill rotWithShape="1">
              <a:blip r:embed="rId5">
                <a:alphaModFix/>
              </a:blip>
              <a:srcRect b="73060" l="4770" r="73748" t="5024"/>
              <a:stretch/>
            </p:blipFill>
            <p:spPr>
              <a:xfrm>
                <a:off x="6767037" y="4782887"/>
                <a:ext cx="209550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5" name="Google Shape;405;p28"/>
            <p:cNvGrpSpPr/>
            <p:nvPr/>
          </p:nvGrpSpPr>
          <p:grpSpPr>
            <a:xfrm>
              <a:off x="7649591" y="4145308"/>
              <a:ext cx="975517" cy="885606"/>
              <a:chOff x="5381766" y="4145308"/>
              <a:chExt cx="975517" cy="885606"/>
            </a:xfrm>
          </p:grpSpPr>
          <p:pic>
            <p:nvPicPr>
              <p:cNvPr id="406" name="Google Shape;406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81766" y="4145308"/>
                <a:ext cx="975517" cy="8856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7" name="Google Shape;407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869425" y="419226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8" name="Google Shape;408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423750" y="4192263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9" name="Google Shape;409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5646425" y="419641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0" name="Google Shape;410;p28"/>
              <p:cNvPicPr preferRelativeResize="0"/>
              <p:nvPr/>
            </p:nvPicPr>
            <p:blipFill rotWithShape="1">
              <a:blip r:embed="rId5">
                <a:alphaModFix/>
              </a:blip>
              <a:srcRect b="73060" l="4770" r="73748" t="5024"/>
              <a:stretch/>
            </p:blipFill>
            <p:spPr>
              <a:xfrm>
                <a:off x="6090062" y="4386350"/>
                <a:ext cx="209550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1" name="Google Shape;411;p28"/>
              <p:cNvPicPr preferRelativeResize="0"/>
              <p:nvPr/>
            </p:nvPicPr>
            <p:blipFill rotWithShape="1">
              <a:blip r:embed="rId3">
                <a:alphaModFix/>
              </a:blip>
              <a:srcRect b="6871" l="28650" r="50755" t="73830"/>
              <a:stretch/>
            </p:blipFill>
            <p:spPr>
              <a:xfrm>
                <a:off x="5628213" y="4386338"/>
                <a:ext cx="204475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2" name="Google Shape;412;p28"/>
              <p:cNvPicPr preferRelativeResize="0"/>
              <p:nvPr/>
            </p:nvPicPr>
            <p:blipFill rotWithShape="1">
              <a:blip r:embed="rId5">
                <a:alphaModFix/>
              </a:blip>
              <a:srcRect b="73060" l="4770" r="73748" t="5024"/>
              <a:stretch/>
            </p:blipFill>
            <p:spPr>
              <a:xfrm>
                <a:off x="5423312" y="4597887"/>
                <a:ext cx="209550" cy="194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3" name="Google Shape;413;p28"/>
              <p:cNvPicPr preferRelativeResize="0"/>
              <p:nvPr/>
            </p:nvPicPr>
            <p:blipFill rotWithShape="1">
              <a:blip r:embed="rId5">
                <a:alphaModFix/>
              </a:blip>
              <a:srcRect b="28031" l="72185" r="6820" t="50994"/>
              <a:stretch/>
            </p:blipFill>
            <p:spPr>
              <a:xfrm>
                <a:off x="5869263" y="4803463"/>
                <a:ext cx="204800" cy="185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" name="Google Shape;414;p28"/>
              <p:cNvPicPr preferRelativeResize="0"/>
              <p:nvPr/>
            </p:nvPicPr>
            <p:blipFill rotWithShape="1">
              <a:blip r:embed="rId5">
                <a:alphaModFix/>
              </a:blip>
              <a:srcRect b="28134" l="27012" r="53512" t="51492"/>
              <a:stretch/>
            </p:blipFill>
            <p:spPr>
              <a:xfrm>
                <a:off x="6099575" y="4602463"/>
                <a:ext cx="190500" cy="1804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15" name="Google Shape;415;p28"/>
            <p:cNvCxnSpPr>
              <a:stCxn id="363" idx="2"/>
              <a:endCxn id="396" idx="0"/>
            </p:cNvCxnSpPr>
            <p:nvPr/>
          </p:nvCxnSpPr>
          <p:spPr>
            <a:xfrm flipH="1">
              <a:off x="6992399" y="3901464"/>
              <a:ext cx="1556400" cy="24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6" name="Google Shape;416;p28"/>
            <p:cNvCxnSpPr>
              <a:stCxn id="363" idx="2"/>
              <a:endCxn id="406" idx="0"/>
            </p:cNvCxnSpPr>
            <p:nvPr/>
          </p:nvCxnSpPr>
          <p:spPr>
            <a:xfrm flipH="1">
              <a:off x="8137199" y="3901464"/>
              <a:ext cx="411600" cy="24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17" name="Google Shape;417;p28"/>
          <p:cNvCxnSpPr/>
          <p:nvPr/>
        </p:nvCxnSpPr>
        <p:spPr>
          <a:xfrm flipH="1">
            <a:off x="6742941" y="1801678"/>
            <a:ext cx="4899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backtracking evaluation</a:t>
            </a:r>
            <a:endParaRPr sz="2800"/>
          </a:p>
        </p:txBody>
      </p:sp>
      <p:graphicFrame>
        <p:nvGraphicFramePr>
          <p:cNvPr id="423" name="Google Shape;423;p29"/>
          <p:cNvGraphicFramePr/>
          <p:nvPr/>
        </p:nvGraphicFramePr>
        <p:xfrm>
          <a:off x="13021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3143600"/>
                <a:gridCol w="1230825"/>
                <a:gridCol w="1230825"/>
                <a:gridCol w="1230825"/>
              </a:tblGrid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</a:t>
                      </a:r>
                      <a:r>
                        <a:rPr lang="zh-TW"/>
                        <a:t>erial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0.1178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29.1556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0.0611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0.0864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8.8559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MPI + Pthread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0.0591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0.0739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0.6997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MPI + Pthread + CUDA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0.5194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0.688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4" name="Google Shape;424;p29"/>
          <p:cNvSpPr txBox="1"/>
          <p:nvPr>
            <p:ph idx="1" type="body"/>
          </p:nvPr>
        </p:nvSpPr>
        <p:spPr>
          <a:xfrm flipH="1">
            <a:off x="786200" y="1251075"/>
            <a:ext cx="4524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Performance</a:t>
            </a:r>
            <a:endParaRPr sz="2000"/>
          </a:p>
        </p:txBody>
      </p:sp>
      <p:sp>
        <p:nvSpPr>
          <p:cNvPr id="425" name="Google Shape;425;p29"/>
          <p:cNvSpPr txBox="1"/>
          <p:nvPr/>
        </p:nvSpPr>
        <p:spPr>
          <a:xfrm>
            <a:off x="6962775" y="3905250"/>
            <a:ext cx="1247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Source Sans Pro"/>
                <a:ea typeface="Source Sans Pro"/>
                <a:cs typeface="Source Sans Pro"/>
                <a:sym typeface="Source Sans Pro"/>
              </a:rPr>
              <a:t>(digit: second)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backtracking evaluation</a:t>
            </a:r>
            <a:endParaRPr sz="2800"/>
          </a:p>
        </p:txBody>
      </p:sp>
      <p:pic>
        <p:nvPicPr>
          <p:cNvPr id="431" name="Google Shape;4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938" y="1177120"/>
            <a:ext cx="5524118" cy="382798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Outline</a:t>
            </a:r>
            <a:endParaRPr sz="2800"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Proposed Solution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Evaluation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Related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Contribution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Conclusion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backtracking evaluation</a:t>
            </a:r>
            <a:endParaRPr sz="2800"/>
          </a:p>
        </p:txBody>
      </p:sp>
      <p:sp>
        <p:nvSpPr>
          <p:cNvPr id="437" name="Google Shape;437;p31"/>
          <p:cNvSpPr txBox="1"/>
          <p:nvPr>
            <p:ph idx="1" type="body"/>
          </p:nvPr>
        </p:nvSpPr>
        <p:spPr>
          <a:xfrm>
            <a:off x="786150" y="1261700"/>
            <a:ext cx="7571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Speedup</a:t>
            </a:r>
            <a:endParaRPr sz="2000"/>
          </a:p>
        </p:txBody>
      </p:sp>
      <p:pic>
        <p:nvPicPr>
          <p:cNvPr id="438" name="Google Shape;438;p31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3050" y="2535073"/>
            <a:ext cx="4130949" cy="25542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9" name="Google Shape;439;p31"/>
          <p:cNvGraphicFramePr/>
          <p:nvPr/>
        </p:nvGraphicFramePr>
        <p:xfrm>
          <a:off x="991825" y="19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1904200"/>
                <a:gridCol w="705675"/>
                <a:gridCol w="705675"/>
                <a:gridCol w="705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24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32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MPI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0.052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1.363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3.292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MPI + Pthread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0.054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1.59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43.021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MPI + Pthread + CUDA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0.006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0.208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/>
                        <a:t>42.373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Parallelized backtracking evaluation</a:t>
            </a:r>
            <a:endParaRPr sz="2800"/>
          </a:p>
        </p:txBody>
      </p:sp>
      <p:sp>
        <p:nvSpPr>
          <p:cNvPr id="445" name="Google Shape;445;p32"/>
          <p:cNvSpPr txBox="1"/>
          <p:nvPr>
            <p:ph idx="1" type="body"/>
          </p:nvPr>
        </p:nvSpPr>
        <p:spPr>
          <a:xfrm>
            <a:off x="786150" y="1109300"/>
            <a:ext cx="75717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zh-TW" sz="1800"/>
              <a:t>MPI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zh-TW" sz="1800"/>
              <a:t>MPI + Pthread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6" name="Google Shape;446;p32"/>
          <p:cNvGraphicFramePr/>
          <p:nvPr/>
        </p:nvGraphicFramePr>
        <p:xfrm>
          <a:off x="1333500" y="356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thread =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thread = 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Efficiency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0.0591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0.0492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0.0739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0.0614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0.6997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1.2601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447" name="Google Shape;447;p32"/>
          <p:cNvGraphicFramePr/>
          <p:nvPr/>
        </p:nvGraphicFramePr>
        <p:xfrm>
          <a:off x="1333500" y="158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thread</a:t>
                      </a:r>
                      <a:r>
                        <a:rPr lang="zh-TW"/>
                        <a:t> = 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thread</a:t>
                      </a:r>
                      <a:r>
                        <a:rPr lang="zh-TW"/>
                        <a:t> = 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0.0611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0.0497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0.0864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0.0517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8.8559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3.7631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1.15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Related work</a:t>
            </a:r>
            <a:endParaRPr sz="2800"/>
          </a:p>
        </p:txBody>
      </p:sp>
      <p:sp>
        <p:nvSpPr>
          <p:cNvPr id="453" name="Google Shape;453;p3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Bozikovic, Marko, Marin Golub, and Leo Budin. "Solving n-Queen problem using global parallel genetic algorithm." </a:t>
            </a:r>
            <a:r>
              <a:rPr i="1" lang="zh-TW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IEEE Region 8 EUROCON 2003. Computer as a Tool.</a:t>
            </a:r>
            <a:r>
              <a:rPr lang="zh-TW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Vol. 2. IEEE, 2003.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master-slaves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Salaman, L., and D. Bollman. "A parallel algorithm for the n-queens problem." </a:t>
            </a:r>
            <a:r>
              <a:rPr i="1" lang="zh-TW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 Computing Research Conference</a:t>
            </a:r>
            <a:r>
              <a:rPr lang="zh-TW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2001.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Contribution</a:t>
            </a:r>
            <a:endParaRPr sz="2800"/>
          </a:p>
        </p:txBody>
      </p:sp>
      <p:sp>
        <p:nvSpPr>
          <p:cNvPr id="459" name="Google Shape;459;p3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Microsoft JhengHei"/>
              <a:buChar char="◎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楊牧樺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Parallelized simulated annealing using OpenMP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Algorithms compare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◎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王靖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Parallelized backtracking using assembling methods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◎"/>
            </a:pPr>
            <a:r>
              <a:rPr lang="zh-TW" sz="1800">
                <a:latin typeface="Microsoft JhengHei"/>
                <a:ea typeface="Microsoft JhengHei"/>
                <a:cs typeface="Microsoft JhengHei"/>
                <a:sym typeface="Microsoft JhengHei"/>
              </a:rPr>
              <a:t>曾鈺文</a:t>
            </a:r>
            <a:endParaRPr sz="18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Parallelized simulated annealing using Pthread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Algorithms compare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Conclusion</a:t>
            </a:r>
            <a:endParaRPr sz="2800"/>
          </a:p>
        </p:txBody>
      </p:sp>
      <p:sp>
        <p:nvSpPr>
          <p:cNvPr id="465" name="Google Shape;465;p3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Attempt to p</a:t>
            </a:r>
            <a:r>
              <a:rPr lang="zh-TW" sz="2000"/>
              <a:t>arallelize </a:t>
            </a:r>
            <a:r>
              <a:rPr lang="zh-TW" sz="2000"/>
              <a:t>simulated annealing to solve n-queens problem u</a:t>
            </a:r>
            <a:r>
              <a:rPr lang="zh-TW" sz="2000"/>
              <a:t>sing Pthread and OpenMP.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Experiment parallization on backtracking method using assembling approach with MPI, Pthread and CUDA.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The performance of h</a:t>
            </a:r>
            <a:r>
              <a:rPr lang="zh-TW" sz="2000"/>
              <a:t>euristic search algorithm is hardly to touch by backtracking method.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/>
        </p:nvSpPr>
        <p:spPr>
          <a:xfrm>
            <a:off x="2733035" y="2196593"/>
            <a:ext cx="36780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7200" u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sz="7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612" y="1186434"/>
            <a:ext cx="1412777" cy="115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Introduction</a:t>
            </a:r>
            <a:endParaRPr sz="2800"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sz="2000"/>
              <a:t>To </a:t>
            </a:r>
            <a:r>
              <a:rPr lang="zh-TW" sz="2000"/>
              <a:t>place N queens on an N*N chessboard such that no two queens can attack each other.</a:t>
            </a:r>
            <a:endParaRPr sz="2000"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025" y="2401675"/>
            <a:ext cx="2222825" cy="22114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4"/>
          <p:cNvGrpSpPr/>
          <p:nvPr/>
        </p:nvGrpSpPr>
        <p:grpSpPr>
          <a:xfrm>
            <a:off x="1958564" y="2401659"/>
            <a:ext cx="2222825" cy="2217932"/>
            <a:chOff x="1806200" y="2325475"/>
            <a:chExt cx="2522784" cy="2509825"/>
          </a:xfrm>
        </p:grpSpPr>
        <p:pic>
          <p:nvPicPr>
            <p:cNvPr id="86" name="Google Shape;8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06200" y="2325475"/>
              <a:ext cx="2522784" cy="25098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" name="Google Shape;87;p14"/>
            <p:cNvCxnSpPr/>
            <p:nvPr/>
          </p:nvCxnSpPr>
          <p:spPr>
            <a:xfrm>
              <a:off x="2344784" y="2977988"/>
              <a:ext cx="1695600" cy="6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8" name="Google Shape;88;p14"/>
            <p:cNvCxnSpPr/>
            <p:nvPr/>
          </p:nvCxnSpPr>
          <p:spPr>
            <a:xfrm flipH="1">
              <a:off x="2182784" y="3114113"/>
              <a:ext cx="600" cy="1449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2344784" y="3130388"/>
              <a:ext cx="1463400" cy="14211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Introduction</a:t>
            </a:r>
            <a:endParaRPr sz="2800"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Some algorithms to solve N-queens problem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Backtracking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Hill climbing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Genetic algorithm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Simulated annealing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Backtracking</a:t>
            </a:r>
            <a:endParaRPr sz="2800"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786150" y="1261700"/>
            <a:ext cx="49488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Viewed as a search tree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Place queens one by one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Go down: find partial solution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Go up: conflict occured, return partial solution</a:t>
            </a:r>
            <a:endParaRPr sz="2000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475" y="1577963"/>
            <a:ext cx="2292375" cy="22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Hill Climbing</a:t>
            </a:r>
            <a:endParaRPr sz="2800"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H</a:t>
            </a:r>
            <a:r>
              <a:rPr lang="zh-TW" sz="2000"/>
              <a:t>euristic search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Move continuously in the direction of decreasing cost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Local maximum problem</a:t>
            </a:r>
            <a:endParaRPr sz="2000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200" y="2758025"/>
            <a:ext cx="1731361" cy="17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675" y="2758025"/>
            <a:ext cx="3453876" cy="17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Genetic Algorithm</a:t>
            </a:r>
            <a:endParaRPr sz="28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Heuristic search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T</a:t>
            </a:r>
            <a:r>
              <a:rPr lang="zh-TW" sz="2000"/>
              <a:t>o find optimized solution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selection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crossover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mutation</a:t>
            </a:r>
            <a:endParaRPr sz="2000"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1197950" y="36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583850"/>
                <a:gridCol w="583850"/>
                <a:gridCol w="583850"/>
                <a:gridCol w="58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1197950" y="41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583850"/>
                <a:gridCol w="583850"/>
                <a:gridCol w="583850"/>
                <a:gridCol w="58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18"/>
          <p:cNvGraphicFramePr/>
          <p:nvPr/>
        </p:nvGraphicFramePr>
        <p:xfrm>
          <a:off x="3883075" y="41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583850"/>
                <a:gridCol w="583850"/>
                <a:gridCol w="583850"/>
                <a:gridCol w="58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18"/>
          <p:cNvGraphicFramePr/>
          <p:nvPr/>
        </p:nvGraphicFramePr>
        <p:xfrm>
          <a:off x="6568200" y="414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583850"/>
                <a:gridCol w="583850"/>
                <a:gridCol w="583850"/>
                <a:gridCol w="58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18"/>
          <p:cNvGraphicFramePr/>
          <p:nvPr/>
        </p:nvGraphicFramePr>
        <p:xfrm>
          <a:off x="3883075" y="36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583850"/>
                <a:gridCol w="583850"/>
                <a:gridCol w="583850"/>
                <a:gridCol w="58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6568200" y="36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583850"/>
                <a:gridCol w="583850"/>
                <a:gridCol w="583850"/>
                <a:gridCol w="58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3" name="Google Shape;123;p18"/>
          <p:cNvCxnSpPr/>
          <p:nvPr/>
        </p:nvCxnSpPr>
        <p:spPr>
          <a:xfrm>
            <a:off x="3592650" y="4128200"/>
            <a:ext cx="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6277750" y="4128200"/>
            <a:ext cx="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/>
          <p:nvPr/>
        </p:nvSpPr>
        <p:spPr>
          <a:xfrm>
            <a:off x="1204975" y="3642150"/>
            <a:ext cx="1160700" cy="9666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886594" y="3642025"/>
            <a:ext cx="580200" cy="459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466919" y="4149850"/>
            <a:ext cx="580200" cy="459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634619" y="3642025"/>
            <a:ext cx="580200" cy="459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634619" y="4149838"/>
            <a:ext cx="580200" cy="459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3883075" y="281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583850"/>
                <a:gridCol w="583850"/>
                <a:gridCol w="583850"/>
                <a:gridCol w="58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18"/>
          <p:cNvSpPr/>
          <p:nvPr/>
        </p:nvSpPr>
        <p:spPr>
          <a:xfrm>
            <a:off x="3886594" y="2818988"/>
            <a:ext cx="580200" cy="459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634625" y="2819000"/>
            <a:ext cx="580200" cy="45900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6568200" y="281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{AD3817D3-593A-4760-B6CC-F72BB911EF16}</a:tableStyleId>
              </a:tblPr>
              <a:tblGrid>
                <a:gridCol w="583850"/>
                <a:gridCol w="583850"/>
                <a:gridCol w="583850"/>
                <a:gridCol w="58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8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</a:t>
                      </a:r>
                      <a:endParaRPr b="1" sz="18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4" name="Google Shape;134;p18"/>
          <p:cNvCxnSpPr/>
          <p:nvPr/>
        </p:nvCxnSpPr>
        <p:spPr>
          <a:xfrm>
            <a:off x="6274363" y="3048500"/>
            <a:ext cx="23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Simulated Annealing</a:t>
            </a:r>
            <a:endParaRPr sz="2800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Heuristic search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zh-TW" sz="2000"/>
              <a:t>To find optimized solution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-25000"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0 through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(exclusive):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← temperature(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(k+1)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Pick a random neighbour,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← neighbour(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≥ random(0, 1):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←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 baseline="-25000"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Output: the final state </a:t>
            </a:r>
            <a:r>
              <a:rPr i="1" lang="zh-TW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573099"/>
            <a:ext cx="4285000" cy="13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Compare</a:t>
            </a:r>
            <a:endParaRPr sz="2800"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255782" y="1261700"/>
            <a:ext cx="6651344" cy="3573599"/>
            <a:chOff x="1255782" y="1261700"/>
            <a:chExt cx="6651344" cy="3573599"/>
          </a:xfrm>
        </p:grpSpPr>
        <p:pic>
          <p:nvPicPr>
            <p:cNvPr id="148" name="Google Shape;148;p20" title="圖表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55782" y="1261700"/>
              <a:ext cx="6651344" cy="3573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0" title="圖表"/>
            <p:cNvPicPr preferRelativeResize="0"/>
            <p:nvPr/>
          </p:nvPicPr>
          <p:blipFill rotWithShape="1">
            <a:blip r:embed="rId3">
              <a:alphaModFix/>
            </a:blip>
            <a:srcRect b="28218" l="59770" r="31263" t="68511"/>
            <a:stretch/>
          </p:blipFill>
          <p:spPr>
            <a:xfrm>
              <a:off x="3574225" y="3785775"/>
              <a:ext cx="596374" cy="4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