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350" r:id="rId5"/>
    <p:sldId id="352" r:id="rId6"/>
    <p:sldId id="361" r:id="rId7"/>
    <p:sldId id="368" r:id="rId8"/>
    <p:sldId id="366" r:id="rId9"/>
    <p:sldId id="367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1" r:id="rId20"/>
    <p:sldId id="382" r:id="rId21"/>
    <p:sldId id="383" r:id="rId22"/>
    <p:sldId id="385" r:id="rId23"/>
    <p:sldId id="386" r:id="rId24"/>
    <p:sldId id="388" r:id="rId25"/>
    <p:sldId id="389" r:id="rId26"/>
    <p:sldId id="391" r:id="rId27"/>
    <p:sldId id="392" r:id="rId28"/>
    <p:sldId id="3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226" autoAdjust="0"/>
  </p:normalViewPr>
  <p:slideViewPr>
    <p:cSldViewPr snapToGrid="0">
      <p:cViewPr varScale="1">
        <p:scale>
          <a:sx n="92" d="100"/>
          <a:sy n="92" d="100"/>
        </p:scale>
        <p:origin x="50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16-Dec-20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ro-RO" sz="4000" b="0" i="0" dirty="0">
                <a:solidFill>
                  <a:srgbClr val="000000"/>
                </a:solidFill>
                <a:effectLst/>
                <a:latin typeface="Roboto"/>
              </a:rPr>
              <a:t>Iris </a:t>
            </a:r>
            <a:r>
              <a:rPr lang="ro-RO" sz="4000" b="0" i="0" dirty="0" err="1">
                <a:solidFill>
                  <a:srgbClr val="000000"/>
                </a:solidFill>
                <a:effectLst/>
                <a:latin typeface="Roboto"/>
              </a:rPr>
              <a:t>Segmentation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ro-RO" sz="4000" b="0" i="0" dirty="0" err="1">
                <a:solidFill>
                  <a:srgbClr val="000000"/>
                </a:solidFill>
                <a:effectLst/>
                <a:latin typeface="Roboto"/>
              </a:rPr>
              <a:t>Daugman's</a:t>
            </a:r>
            <a:r>
              <a:rPr lang="ro-RO" sz="40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o-RO" sz="4000" b="0" i="0" dirty="0" err="1">
                <a:solidFill>
                  <a:srgbClr val="000000"/>
                </a:solidFill>
                <a:effectLst/>
                <a:latin typeface="Roboto"/>
              </a:rPr>
              <a:t>method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Ieremias Viorel</a:t>
            </a:r>
            <a:r>
              <a:rPr lang="en-US" dirty="0"/>
              <a:t> </a:t>
            </a:r>
          </a:p>
          <a:p>
            <a:r>
              <a:rPr lang="en-US" dirty="0"/>
              <a:t>ivsd1945, gr. 254</a:t>
            </a:r>
          </a:p>
          <a:p>
            <a:r>
              <a:rPr lang="en-US" dirty="0"/>
              <a:t>16.12.2020 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9C6D-221A-4DB6-B847-B881E808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characteristics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2FE5-1F76-4A7B-AA22-06E3C3B9B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9647" y="2656904"/>
            <a:ext cx="4838700" cy="574318"/>
          </a:xfrm>
        </p:spPr>
        <p:txBody>
          <a:bodyPr/>
          <a:lstStyle/>
          <a:p>
            <a:r>
              <a:rPr lang="en-US" dirty="0"/>
              <a:t>Internal part of the eye, behind the a transparent window (the cornea)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A5937-C5EE-40D2-AF5F-855891475C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9647" y="2286000"/>
            <a:ext cx="4838700" cy="315915"/>
          </a:xfrm>
        </p:spPr>
        <p:txBody>
          <a:bodyPr/>
          <a:lstStyle/>
          <a:p>
            <a:r>
              <a:rPr lang="en-US" dirty="0"/>
              <a:t>Well protected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E9393-B1CE-4782-AFB9-47B238099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0" y="2656904"/>
            <a:ext cx="4838700" cy="636754"/>
          </a:xfrm>
        </p:spPr>
        <p:txBody>
          <a:bodyPr/>
          <a:lstStyle/>
          <a:p>
            <a:r>
              <a:rPr lang="en-US" dirty="0"/>
              <a:t>Unique not only between different people, but different between identical twins and even between the left and right eye of the same person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356BE6-187A-497A-91D3-16C28A1FD9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550" y="2286000"/>
            <a:ext cx="4838700" cy="315915"/>
          </a:xfrm>
        </p:spPr>
        <p:txBody>
          <a:bodyPr/>
          <a:lstStyle/>
          <a:p>
            <a:r>
              <a:rPr lang="en-US" dirty="0"/>
              <a:t>Highly complex, data-rich pattern</a:t>
            </a:r>
            <a:endParaRPr lang="ro-R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8F07B1-815F-4FC6-BF8D-59F1B5444F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1550" y="3935247"/>
            <a:ext cx="4838700" cy="908340"/>
          </a:xfrm>
        </p:spPr>
        <p:txBody>
          <a:bodyPr/>
          <a:lstStyle/>
          <a:p>
            <a:r>
              <a:rPr lang="en-US" dirty="0"/>
              <a:t>The structure is fixed from about one year in age and remains constant over time (pigmentation can change over time though)</a:t>
            </a:r>
            <a:endParaRPr lang="ro-R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B0541-2DEA-483E-84A3-A5944B252B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550" y="3564343"/>
            <a:ext cx="4838700" cy="315915"/>
          </a:xfrm>
        </p:spPr>
        <p:txBody>
          <a:bodyPr/>
          <a:lstStyle/>
          <a:p>
            <a:r>
              <a:rPr lang="en-US" dirty="0"/>
              <a:t>Invariability</a:t>
            </a:r>
            <a:endParaRPr lang="ro-R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16DE5F-69AF-446F-B498-FED5416740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50" y="5179172"/>
            <a:ext cx="4838700" cy="574318"/>
          </a:xfrm>
        </p:spPr>
        <p:txBody>
          <a:bodyPr/>
          <a:lstStyle/>
          <a:p>
            <a:r>
              <a:rPr lang="en-US" dirty="0"/>
              <a:t>Iris pattern of children cannot be inferred from data about the parents</a:t>
            </a:r>
            <a:endParaRPr lang="ro-R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9B222E-53A3-453D-B1F6-4B48C7A93F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1550" y="4808268"/>
            <a:ext cx="4838700" cy="315915"/>
          </a:xfrm>
        </p:spPr>
        <p:txBody>
          <a:bodyPr/>
          <a:lstStyle/>
          <a:p>
            <a:r>
              <a:rPr lang="en-US" dirty="0"/>
              <a:t>Genetic independence</a:t>
            </a:r>
            <a:endParaRPr lang="ro-RO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35A127-EE21-4462-8624-644390A68F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997683"/>
            <a:ext cx="4838700" cy="908340"/>
          </a:xfrm>
        </p:spPr>
        <p:txBody>
          <a:bodyPr/>
          <a:lstStyle/>
          <a:p>
            <a:r>
              <a:rPr lang="en-US" dirty="0"/>
              <a:t>The pattern can be imaged from a distance via noninvasive methods</a:t>
            </a:r>
            <a:endParaRPr lang="ro-RO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8A970D-6792-47E3-85EC-06856C7C21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626779"/>
            <a:ext cx="4838700" cy="315915"/>
          </a:xfrm>
        </p:spPr>
        <p:txBody>
          <a:bodyPr/>
          <a:lstStyle/>
          <a:p>
            <a:r>
              <a:rPr lang="en-US" dirty="0"/>
              <a:t>Externally visible</a:t>
            </a:r>
            <a:endParaRPr lang="ro-RO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51C662A-D21D-4199-A0A0-A070F534621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88CD59B-B283-478B-993A-24729B98294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8B0102F2-FA64-448E-8E0D-2637A0316147}"/>
              </a:ext>
            </a:extLst>
          </p:cNvPr>
          <p:cNvSpPr txBox="1">
            <a:spLocks/>
          </p:cNvSpPr>
          <p:nvPr/>
        </p:nvSpPr>
        <p:spPr>
          <a:xfrm>
            <a:off x="6399647" y="5179172"/>
            <a:ext cx="4838700" cy="90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as intrusive as other biometric identification methods</a:t>
            </a:r>
            <a:endParaRPr lang="ro-RO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9188C409-C591-423D-A157-D14BE13486B0}"/>
              </a:ext>
            </a:extLst>
          </p:cNvPr>
          <p:cNvSpPr txBox="1">
            <a:spLocks/>
          </p:cNvSpPr>
          <p:nvPr/>
        </p:nvSpPr>
        <p:spPr>
          <a:xfrm>
            <a:off x="6399647" y="4808268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 user acceptability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1639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61DBAB-D8DB-4E5D-AEFE-1DCEB6D911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4022" y="2476500"/>
                <a:ext cx="6070623" cy="222019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probability that two irises could produce exactly the same iris pattern is approximately 1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78</m:t>
                        </m:r>
                      </m:sup>
                    </m:sSup>
                  </m:oMath>
                </a14:m>
                <a:r>
                  <a:rPr lang="en-US" dirty="0"/>
                  <a:t>. (The population of the earth is around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  <a:endParaRPr lang="ro-RO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61DBAB-D8DB-4E5D-AEFE-1DCEB6D91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4022" y="2476500"/>
                <a:ext cx="6070623" cy="2220191"/>
              </a:xfrm>
              <a:blipFill>
                <a:blip r:embed="rId2"/>
                <a:stretch>
                  <a:fillRect l="-3112" t="-4121" r="-200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0993AB4-F931-4A8F-8744-CE2572B9D155}"/>
              </a:ext>
            </a:extLst>
          </p:cNvPr>
          <p:cNvSpPr txBox="1"/>
          <p:nvPr/>
        </p:nvSpPr>
        <p:spPr>
          <a:xfrm>
            <a:off x="839331" y="4119995"/>
            <a:ext cx="890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Frankin</a:t>
            </a:r>
            <a:r>
              <a:rPr lang="en-US" b="1" dirty="0">
                <a:solidFill>
                  <a:schemeClr val="bg1"/>
                </a:solidFill>
              </a:rPr>
              <a:t> Cheung, “Iris Recognition”, BSc thesis, University of Queensland, Australia, 1999</a:t>
            </a:r>
            <a:endParaRPr lang="ro-R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1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9C6D-221A-4DB6-B847-B881E808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2FE5-1F76-4A7B-AA22-06E3C3B9B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9647" y="2656903"/>
            <a:ext cx="4838700" cy="751715"/>
          </a:xfrm>
        </p:spPr>
        <p:txBody>
          <a:bodyPr/>
          <a:lstStyle/>
          <a:p>
            <a:r>
              <a:rPr lang="en-US" dirty="0"/>
              <a:t>Pose can change the part of the iris that is visible to the camera, while the direction of sight can change the part that is hidden under the eyelid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A5937-C5EE-40D2-AF5F-855891475C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9647" y="2286000"/>
            <a:ext cx="4838700" cy="315915"/>
          </a:xfrm>
        </p:spPr>
        <p:txBody>
          <a:bodyPr/>
          <a:lstStyle/>
          <a:p>
            <a:r>
              <a:rPr lang="en-US" dirty="0"/>
              <a:t>Pose and direction of sight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E9393-B1CE-4782-AFB9-47B238099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0" y="2656904"/>
            <a:ext cx="4838700" cy="636754"/>
          </a:xfrm>
        </p:spPr>
        <p:txBody>
          <a:bodyPr/>
          <a:lstStyle/>
          <a:p>
            <a:r>
              <a:rPr lang="en-US" dirty="0"/>
              <a:t>Approx. 1 cm in size to capture from a distance of about 1 m 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356BE6-187A-497A-91D3-16C28A1FD9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550" y="2286000"/>
            <a:ext cx="4838700" cy="315915"/>
          </a:xfrm>
        </p:spPr>
        <p:txBody>
          <a:bodyPr/>
          <a:lstStyle/>
          <a:p>
            <a:r>
              <a:rPr lang="en-US" dirty="0"/>
              <a:t>Small area to capture</a:t>
            </a:r>
            <a:endParaRPr lang="ro-R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8F07B1-815F-4FC6-BF8D-59F1B5444F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1550" y="3935247"/>
            <a:ext cx="4838700" cy="908340"/>
          </a:xfrm>
        </p:spPr>
        <p:txBody>
          <a:bodyPr/>
          <a:lstStyle/>
          <a:p>
            <a:r>
              <a:rPr lang="en-US" dirty="0"/>
              <a:t>The cornea is a curved, reflecting surface</a:t>
            </a:r>
            <a:endParaRPr lang="ro-R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B0541-2DEA-483E-84A3-A5944B252B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550" y="3564343"/>
            <a:ext cx="4838700" cy="315915"/>
          </a:xfrm>
        </p:spPr>
        <p:txBody>
          <a:bodyPr/>
          <a:lstStyle/>
          <a:p>
            <a:r>
              <a:rPr lang="en-US" dirty="0"/>
              <a:t>Reflections</a:t>
            </a:r>
            <a:endParaRPr lang="ro-R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16DE5F-69AF-446F-B498-FED5416740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50" y="5179172"/>
            <a:ext cx="4838700" cy="574318"/>
          </a:xfrm>
        </p:spPr>
        <p:txBody>
          <a:bodyPr/>
          <a:lstStyle/>
          <a:p>
            <a:r>
              <a:rPr lang="en-US" dirty="0"/>
              <a:t>The iris is often partially hidden by eyelashes or behind the eyelids</a:t>
            </a:r>
            <a:endParaRPr lang="ro-R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9B222E-53A3-453D-B1F6-4B48C7A93F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1550" y="4808268"/>
            <a:ext cx="4838700" cy="315915"/>
          </a:xfrm>
        </p:spPr>
        <p:txBody>
          <a:bodyPr/>
          <a:lstStyle/>
          <a:p>
            <a:r>
              <a:rPr lang="en-US" dirty="0"/>
              <a:t>Obstructions &amp; occlusions</a:t>
            </a:r>
            <a:endParaRPr lang="ro-RO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35A127-EE21-4462-8624-644390A68F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997683"/>
            <a:ext cx="4838700" cy="908340"/>
          </a:xfrm>
        </p:spPr>
        <p:txBody>
          <a:bodyPr/>
          <a:lstStyle/>
          <a:p>
            <a:r>
              <a:rPr lang="en-US" dirty="0"/>
              <a:t>Some medical conditions can alter the properties of the iris</a:t>
            </a:r>
            <a:endParaRPr lang="ro-RO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8A970D-6792-47E3-85EC-06856C7C21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626779"/>
            <a:ext cx="4838700" cy="315915"/>
          </a:xfrm>
        </p:spPr>
        <p:txBody>
          <a:bodyPr/>
          <a:lstStyle/>
          <a:p>
            <a:r>
              <a:rPr lang="en-US" dirty="0"/>
              <a:t>Medical conditions</a:t>
            </a:r>
            <a:endParaRPr lang="ro-RO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51C662A-D21D-4199-A0A0-A070F534621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88CD59B-B283-478B-993A-24729B98294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56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77054" cy="610863"/>
          </a:xfrm>
        </p:spPr>
        <p:txBody>
          <a:bodyPr>
            <a:normAutofit/>
          </a:bodyPr>
          <a:lstStyle/>
          <a:p>
            <a:r>
              <a:rPr lang="en-US" dirty="0" err="1"/>
              <a:t>Daugman’s</a:t>
            </a:r>
            <a:r>
              <a:rPr lang="en-US" dirty="0"/>
              <a:t>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9996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Top-level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Image acquisition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ROI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ROI unwrapping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Feature 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Codes comparison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3D2A1E1-66BF-49DF-A15E-9C860C7DEB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8" b="11358"/>
          <a:stretch>
            <a:fillRect/>
          </a:stretch>
        </p:blipFill>
        <p:spPr>
          <a:xfrm>
            <a:off x="6983547" y="0"/>
            <a:ext cx="6076093" cy="6880543"/>
          </a:xfrm>
        </p:spPr>
      </p:pic>
    </p:spTree>
    <p:extLst>
      <p:ext uri="{BB962C8B-B14F-4D97-AF65-F5344CB8AC3E}">
        <p14:creationId xmlns:p14="http://schemas.microsoft.com/office/powerpoint/2010/main" val="229940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FB7ED0-1250-49F8-AEF1-B5A03517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14709" cy="610863"/>
          </a:xfrm>
        </p:spPr>
        <p:txBody>
          <a:bodyPr>
            <a:normAutofit/>
          </a:bodyPr>
          <a:lstStyle/>
          <a:p>
            <a:r>
              <a:rPr lang="en-US" dirty="0"/>
              <a:t>Top-level view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45E-4271-4C7D-B38C-AB745D76AF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936-23DA-4701-A285-354309F13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  <p:pic>
        <p:nvPicPr>
          <p:cNvPr id="9" name="Google Shape;110;p17">
            <a:extLst>
              <a:ext uri="{FF2B5EF4-FFF2-40B4-BE49-F238E27FC236}">
                <a16:creationId xmlns:a16="http://schemas.microsoft.com/office/drawing/2014/main" id="{177C8A85-4EB5-4055-A6A6-772B9B9646F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8336" y="1509289"/>
            <a:ext cx="6729346" cy="4822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44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FB7ED0-1250-49F8-AEF1-B5A03517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14709" cy="610863"/>
          </a:xfrm>
        </p:spPr>
        <p:txBody>
          <a:bodyPr>
            <a:normAutofit/>
          </a:bodyPr>
          <a:lstStyle/>
          <a:p>
            <a:r>
              <a:rPr lang="en-US" dirty="0"/>
              <a:t>Image acquisition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45E-4271-4C7D-B38C-AB745D76AF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936-23DA-4701-A285-354309F13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66E01FE-2721-4DEA-B50B-3EAD468D3470}"/>
              </a:ext>
            </a:extLst>
          </p:cNvPr>
          <p:cNvSpPr txBox="1">
            <a:spLocks/>
          </p:cNvSpPr>
          <p:nvPr/>
        </p:nvSpPr>
        <p:spPr>
          <a:xfrm>
            <a:off x="964023" y="2332616"/>
            <a:ext cx="4745782" cy="3527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Usually performed in the near infrared (NIR) spectrum since:</a:t>
            </a:r>
          </a:p>
          <a:p>
            <a:r>
              <a:rPr lang="en-US" sz="2000" dirty="0"/>
              <a:t>more texture is visible</a:t>
            </a:r>
          </a:p>
          <a:p>
            <a:r>
              <a:rPr lang="en-US" sz="2000" dirty="0"/>
              <a:t>yields similar results for dark and light eyes </a:t>
            </a:r>
          </a:p>
          <a:p>
            <a:r>
              <a:rPr lang="en-US" sz="2000" dirty="0"/>
              <a:t>less susceptible to ambient light conditions</a:t>
            </a:r>
          </a:p>
          <a:p>
            <a:r>
              <a:rPr lang="en-US" sz="2000" dirty="0"/>
              <a:t>less reflections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21B79-623D-4579-B11A-D16B1F02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2" y="912175"/>
            <a:ext cx="2730304" cy="56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3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FB7ED0-1250-49F8-AEF1-B5A03517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14709" cy="610863"/>
          </a:xfrm>
        </p:spPr>
        <p:txBody>
          <a:bodyPr>
            <a:normAutofit/>
          </a:bodyPr>
          <a:lstStyle/>
          <a:p>
            <a:r>
              <a:rPr lang="en-US" dirty="0"/>
              <a:t>ROI segmentation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45E-4271-4C7D-B38C-AB745D76AF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936-23DA-4701-A285-354309F13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C66E01FE-2721-4DEA-B50B-3EAD468D34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4023" y="3950204"/>
                <a:ext cx="6106991" cy="198480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Idea:</a:t>
                </a:r>
              </a:p>
              <a:p>
                <a:r>
                  <a:rPr lang="en-US" sz="2000" dirty="0"/>
                  <a:t>search circle parameters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that maximize blurred </a:t>
                </a:r>
                <a:r>
                  <a:rPr lang="en-US" sz="2000" dirty="0" err="1"/>
                  <a:t>integro</a:t>
                </a:r>
                <a:r>
                  <a:rPr lang="en-US" sz="2000" dirty="0"/>
                  <a:t>-differential function of the iris image</a:t>
                </a:r>
              </a:p>
              <a:p>
                <a:r>
                  <a:rPr lang="en-US" sz="2000" dirty="0"/>
                  <a:t>this maximum is found where the circle parameters meet either the pupil or limbic boundaries</a:t>
                </a: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C66E01FE-2721-4DEA-B50B-3EAD468D3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3" y="3950204"/>
                <a:ext cx="6106991" cy="1984808"/>
              </a:xfrm>
              <a:prstGeom prst="rect">
                <a:avLst/>
              </a:prstGeom>
              <a:blipFill>
                <a:blip r:embed="rId2"/>
                <a:stretch>
                  <a:fillRect l="-998" t="-30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oogle Shape;129;p20">
            <a:extLst>
              <a:ext uri="{FF2B5EF4-FFF2-40B4-BE49-F238E27FC236}">
                <a16:creationId xmlns:a16="http://schemas.microsoft.com/office/drawing/2014/main" id="{C0B62616-5CFE-4ED0-A26C-75A47B28547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583" y="1966597"/>
            <a:ext cx="7489303" cy="11233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D4CE90-5059-4BE2-9B94-DB664303AAC7}"/>
              </a:ext>
            </a:extLst>
          </p:cNvPr>
          <p:cNvSpPr txBox="1"/>
          <p:nvPr/>
        </p:nvSpPr>
        <p:spPr>
          <a:xfrm>
            <a:off x="4154851" y="3089992"/>
            <a:ext cx="38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</a:rPr>
              <a:t>Daugman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integro</a:t>
            </a:r>
            <a:r>
              <a:rPr lang="en-US" b="1" i="1" dirty="0">
                <a:solidFill>
                  <a:schemeClr val="bg1"/>
                </a:solidFill>
              </a:rPr>
              <a:t>-differential operator </a:t>
            </a:r>
            <a:endParaRPr lang="ro-RO" b="1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003D63-C67F-4F8E-90C3-D5D4BA379BCC}"/>
                  </a:ext>
                </a:extLst>
              </p:cNvPr>
              <p:cNvSpPr txBox="1"/>
              <p:nvPr/>
            </p:nvSpPr>
            <p:spPr>
              <a:xfrm>
                <a:off x="958827" y="3520098"/>
                <a:ext cx="9759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- image pixel,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Gaussian smoothing,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- circle radius and center coordinates </a:t>
                </a:r>
                <a:endParaRPr lang="ro-RO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003D63-C67F-4F8E-90C3-D5D4BA379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27" y="3520098"/>
                <a:ext cx="9759395" cy="369332"/>
              </a:xfrm>
              <a:prstGeom prst="rect">
                <a:avLst/>
              </a:prstGeom>
              <a:blipFill>
                <a:blip r:embed="rId4"/>
                <a:stretch>
                  <a:fillRect t="-8197" r="-125" b="-245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8F2E27C-1908-486A-B302-81E1D4FEC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15" y="3889430"/>
            <a:ext cx="3099562" cy="23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6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FB7ED0-1250-49F8-AEF1-B5A03517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14709" cy="610863"/>
          </a:xfrm>
        </p:spPr>
        <p:txBody>
          <a:bodyPr>
            <a:normAutofit/>
          </a:bodyPr>
          <a:lstStyle/>
          <a:p>
            <a:r>
              <a:rPr lang="en-US" dirty="0"/>
              <a:t>ROI segmentation [2]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45E-4271-4C7D-B38C-AB745D76AF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936-23DA-4701-A285-354309F13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>
              <a:latin typeface="+mn-lt"/>
            </a:endParaRPr>
          </a:p>
        </p:txBody>
      </p:sp>
      <p:pic>
        <p:nvPicPr>
          <p:cNvPr id="8" name="Google Shape;129;p20">
            <a:extLst>
              <a:ext uri="{FF2B5EF4-FFF2-40B4-BE49-F238E27FC236}">
                <a16:creationId xmlns:a16="http://schemas.microsoft.com/office/drawing/2014/main" id="{C0B62616-5CFE-4ED0-A26C-75A47B2854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7583" y="1966597"/>
            <a:ext cx="7489303" cy="112339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D59B30-D5B1-410A-B6F6-495C14B4D01F}"/>
                  </a:ext>
                </a:extLst>
              </p:cNvPr>
              <p:cNvSpPr txBox="1"/>
              <p:nvPr/>
            </p:nvSpPr>
            <p:spPr>
              <a:xfrm>
                <a:off x="1666442" y="3763030"/>
                <a:ext cx="2162608" cy="147732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u="none" strike="noStrike" baseline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u="none" strike="noStrike" baseline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as the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mean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of the image pixel values </a:t>
                </a: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on the circle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–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integration</a:t>
                </a:r>
                <a:r>
                  <a:rPr lang="en-US" sz="1800" b="0" i="1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part</a:t>
                </a:r>
                <a:endParaRPr lang="en-US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D59B30-D5B1-410A-B6F6-495C14B4D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442" y="3763030"/>
                <a:ext cx="2162608" cy="1477328"/>
              </a:xfrm>
              <a:prstGeom prst="rect">
                <a:avLst/>
              </a:prstGeom>
              <a:blipFill>
                <a:blip r:embed="rId3"/>
                <a:stretch>
                  <a:fillRect l="-1385" t="-803" b="-4016"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DFF7AD9-4F2D-4C3D-A755-A257881618D0}"/>
              </a:ext>
            </a:extLst>
          </p:cNvPr>
          <p:cNvSpPr/>
          <p:nvPr/>
        </p:nvSpPr>
        <p:spPr>
          <a:xfrm>
            <a:off x="6619009" y="1927514"/>
            <a:ext cx="2966605" cy="122612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CC0A5C-A300-483E-817D-0FD4D4E5E213}"/>
              </a:ext>
            </a:extLst>
          </p:cNvPr>
          <p:cNvSpPr/>
          <p:nvPr/>
        </p:nvSpPr>
        <p:spPr>
          <a:xfrm>
            <a:off x="6096000" y="1776845"/>
            <a:ext cx="3572741" cy="155344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AFDCB5-DACE-4735-8F5A-53EBD2666F5D}"/>
                  </a:ext>
                </a:extLst>
              </p:cNvPr>
              <p:cNvSpPr txBox="1"/>
              <p:nvPr/>
            </p:nvSpPr>
            <p:spPr>
              <a:xfrm>
                <a:off x="5168828" y="3763030"/>
                <a:ext cx="2619808" cy="1483611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  <m:r>
                      <a:rPr lang="en-US" b="1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as differential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(element-wise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1800" b="0" i="0" u="none" strike="noStrike" baseline="0" dirty="0">
                    <a:solidFill>
                      <a:srgbClr val="92D05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1800" b="0" i="0" u="none" strike="noStrike" baseline="0" dirty="0">
                    <a:solidFill>
                      <a:srgbClr val="92D05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rotated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by 1 position) – </a:t>
                </a:r>
                <a:r>
                  <a:rPr lang="en-US" sz="1800" b="0" i="1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differentiation part</a:t>
                </a:r>
                <a:endParaRPr lang="en-US" sz="1800" b="0" i="0" u="none" strike="noStrike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AFDCB5-DACE-4735-8F5A-53EBD266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8" y="3763030"/>
                <a:ext cx="2619808" cy="1483611"/>
              </a:xfrm>
              <a:prstGeom prst="rect">
                <a:avLst/>
              </a:prstGeom>
              <a:blipFill>
                <a:blip r:embed="rId4"/>
                <a:stretch>
                  <a:fillRect l="-1376" t="-400" r="-1835" b="-4000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84F999F-2A54-4D40-86E9-CC07B854C3F3}"/>
              </a:ext>
            </a:extLst>
          </p:cNvPr>
          <p:cNvSpPr/>
          <p:nvPr/>
        </p:nvSpPr>
        <p:spPr>
          <a:xfrm>
            <a:off x="4847359" y="2176895"/>
            <a:ext cx="976746" cy="70658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25F8E5-80B2-4C24-890A-1DDCF21BC1C6}"/>
                  </a:ext>
                </a:extLst>
              </p:cNvPr>
              <p:cNvSpPr txBox="1"/>
              <p:nvPr/>
            </p:nvSpPr>
            <p:spPr>
              <a:xfrm>
                <a:off x="9128414" y="3763030"/>
                <a:ext cx="1859972" cy="1483611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smooth out difference</a:t>
                </a:r>
                <a:r>
                  <a:rPr lang="en-US" b="1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with 1D Gaussian filter – </a:t>
                </a:r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smoothing part</a:t>
                </a:r>
                <a:endParaRPr lang="ro-RO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25F8E5-80B2-4C24-890A-1DDCF21BC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14" y="3763030"/>
                <a:ext cx="1859972" cy="1483611"/>
              </a:xfrm>
              <a:prstGeom prst="rect">
                <a:avLst/>
              </a:prstGeom>
              <a:blipFill>
                <a:blip r:embed="rId5"/>
                <a:stretch>
                  <a:fillRect l="-1603" t="-800" r="-2244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192A30-FE96-4D54-AAF9-00DAF9B14F64}"/>
                  </a:ext>
                </a:extLst>
              </p:cNvPr>
              <p:cNvSpPr txBox="1"/>
              <p:nvPr/>
            </p:nvSpPr>
            <p:spPr>
              <a:xfrm>
                <a:off x="1666442" y="5426745"/>
                <a:ext cx="9321944" cy="369332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that maximize the smoothed difference</a:t>
                </a:r>
                <a:endParaRPr lang="ro-RO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192A30-FE96-4D54-AAF9-00DAF9B14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442" y="5426745"/>
                <a:ext cx="9321944" cy="369332"/>
              </a:xfrm>
              <a:prstGeom prst="rect">
                <a:avLst/>
              </a:prstGeom>
              <a:blipFill>
                <a:blip r:embed="rId6"/>
                <a:stretch>
                  <a:fillRect t="-2985" b="-17910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A726CBDC-D581-476A-B399-29E77C8480E6}"/>
              </a:ext>
            </a:extLst>
          </p:cNvPr>
          <p:cNvSpPr/>
          <p:nvPr/>
        </p:nvSpPr>
        <p:spPr>
          <a:xfrm>
            <a:off x="2431473" y="1636568"/>
            <a:ext cx="7489303" cy="184438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660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FB7ED0-1250-49F8-AEF1-B5A03517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14709" cy="610863"/>
          </a:xfrm>
        </p:spPr>
        <p:txBody>
          <a:bodyPr>
            <a:normAutofit/>
          </a:bodyPr>
          <a:lstStyle/>
          <a:p>
            <a:r>
              <a:rPr lang="en-US" dirty="0"/>
              <a:t>ROI unwrapping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45E-4271-4C7D-B38C-AB745D76AF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936-23DA-4701-A285-354309F13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0DA231-0C46-4163-A6EE-62DD03F6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396" y="1657790"/>
            <a:ext cx="6007208" cy="2368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DAA84F-5EA8-4A8F-82B7-00EF79599CE5}"/>
              </a:ext>
            </a:extLst>
          </p:cNvPr>
          <p:cNvSpPr txBox="1"/>
          <p:nvPr/>
        </p:nvSpPr>
        <p:spPr>
          <a:xfrm>
            <a:off x="971550" y="4224611"/>
            <a:ext cx="9022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Polar coordinates are mapped to cartesian coordinates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unwrapped image has constant size, regardless of the segmented iris image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chemeClr val="bg1"/>
                </a:solidFill>
              </a:rPr>
              <a:t>invariance to iris size &amp; distance from camera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chemeClr val="bg1"/>
                </a:solidFill>
              </a:rPr>
              <a:t>invariance to pupil size (determined by lighting conditions)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F5D1-0541-4C6C-A38E-F34F3CFF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0EE55-31D5-490A-A6B4-F8B093B7F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– use frequency information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28A2F-47BB-475B-A29D-C4FA32EB932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Implementation – Gabor wavelets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6E073C-A2B1-45C6-B9F6-0ED77C11A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2" y="2799145"/>
            <a:ext cx="5057509" cy="2682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Frequency information is more relevant than amplitude information in an iris image because:</a:t>
            </a:r>
          </a:p>
          <a:p>
            <a:r>
              <a:rPr lang="en-US" sz="1800" dirty="0"/>
              <a:t>amplitude is subject to illumination, reflections, and pigmentation, unlike </a:t>
            </a:r>
            <a:r>
              <a:rPr lang="en-US" sz="1800" dirty="0" err="1"/>
              <a:t>frequence</a:t>
            </a:r>
            <a:endParaRPr lang="en-US" sz="1800" dirty="0"/>
          </a:p>
          <a:p>
            <a:r>
              <a:rPr lang="en-US" sz="1800" dirty="0"/>
              <a:t>frequency captures the textures in the image</a:t>
            </a:r>
          </a:p>
          <a:p>
            <a:r>
              <a:rPr lang="en-US" sz="1800" dirty="0"/>
              <a:t>iris texture is unique, but pigmentation is subject to change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use the frequency information in the iris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3664C-328B-46EA-A994-BFBB0980EB0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5"/>
            <a:ext cx="4756241" cy="2593737"/>
          </a:xfrm>
        </p:spPr>
        <p:txBody>
          <a:bodyPr>
            <a:normAutofit/>
          </a:bodyPr>
          <a:lstStyle/>
          <a:p>
            <a:r>
              <a:rPr lang="en-US" sz="1800" dirty="0"/>
              <a:t>used for texture analysis</a:t>
            </a:r>
          </a:p>
          <a:p>
            <a:r>
              <a:rPr lang="en-US" sz="1800" dirty="0"/>
              <a:t>cosine-sine wave quadrature pairs whose attributes are modulated by a Gaussian function</a:t>
            </a:r>
          </a:p>
          <a:p>
            <a:r>
              <a:rPr lang="en-US" sz="1800" dirty="0"/>
              <a:t>parameterized with size, orientation, and x and y coordinates</a:t>
            </a:r>
          </a:p>
          <a:p>
            <a:r>
              <a:rPr lang="en-US" sz="1800" dirty="0"/>
              <a:t>it is believed that the visual cortex of mammals can be modeled by Gabor functions </a:t>
            </a:r>
            <a:endParaRPr lang="ro-RO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9617F-BD3A-4370-A5AF-DCA2250C09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BE7A0-6CD4-4BD4-A962-C99C574196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067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Iris for biometry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499" y="4522803"/>
            <a:ext cx="2372591" cy="205837"/>
          </a:xfrm>
        </p:spPr>
        <p:txBody>
          <a:bodyPr/>
          <a:lstStyle/>
          <a:p>
            <a:r>
              <a:rPr lang="en-US" dirty="0"/>
              <a:t>03. </a:t>
            </a:r>
            <a:r>
              <a:rPr lang="en-US" dirty="0" err="1"/>
              <a:t>Daugman’s</a:t>
            </a:r>
            <a:r>
              <a:rPr lang="en-US" dirty="0"/>
              <a:t> algorithm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References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Demo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64E9-C040-4669-BCB1-672187E9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439500" cy="610863"/>
          </a:xfrm>
        </p:spPr>
        <p:txBody>
          <a:bodyPr>
            <a:normAutofit/>
          </a:bodyPr>
          <a:lstStyle/>
          <a:p>
            <a:r>
              <a:rPr lang="en-US" dirty="0"/>
              <a:t>Feature extraction [2]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965C-C4C8-4E4C-86CB-9031794ADF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23DF-AE93-4955-8401-50AE8BD1DF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3D29CF-BB79-46AF-A43C-5EE68755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50" y="1839041"/>
            <a:ext cx="10932699" cy="3707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6E5FC5-2700-4725-A230-CCA79ABDDCD9}"/>
              </a:ext>
            </a:extLst>
          </p:cNvPr>
          <p:cNvSpPr txBox="1"/>
          <p:nvPr/>
        </p:nvSpPr>
        <p:spPr>
          <a:xfrm>
            <a:off x="1926186" y="5616228"/>
            <a:ext cx="344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 symmetric component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Cosine wave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CC425-E31B-4179-ABC1-5C11060BFF2E}"/>
              </a:ext>
            </a:extLst>
          </p:cNvPr>
          <p:cNvSpPr txBox="1"/>
          <p:nvPr/>
        </p:nvSpPr>
        <p:spPr>
          <a:xfrm>
            <a:off x="7658504" y="5616228"/>
            <a:ext cx="344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Odd symmetric component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Sine wave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1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C7C9C17F-F9E9-4147-9A89-89D72632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A9F33-C970-4632-BF15-FEBFEA337CC3}"/>
              </a:ext>
            </a:extLst>
          </p:cNvPr>
          <p:cNvSpPr txBox="1"/>
          <p:nvPr/>
        </p:nvSpPr>
        <p:spPr>
          <a:xfrm>
            <a:off x="1332634" y="0"/>
            <a:ext cx="144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Original</a:t>
            </a:r>
            <a:endParaRPr lang="ro-RO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C9EF0-36CD-424E-9DE0-91CDBAEB6973}"/>
              </a:ext>
            </a:extLst>
          </p:cNvPr>
          <p:cNvSpPr txBox="1"/>
          <p:nvPr/>
        </p:nvSpPr>
        <p:spPr>
          <a:xfrm>
            <a:off x="4748646" y="0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90°</a:t>
            </a:r>
            <a:endParaRPr lang="ro-RO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0A0AF-13CE-4D5A-AE4C-FCFDCA75ACAC}"/>
              </a:ext>
            </a:extLst>
          </p:cNvPr>
          <p:cNvSpPr txBox="1"/>
          <p:nvPr/>
        </p:nvSpPr>
        <p:spPr>
          <a:xfrm>
            <a:off x="8184790" y="0"/>
            <a:ext cx="837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45°</a:t>
            </a:r>
            <a:endParaRPr lang="ro-RO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CE9B7-4703-46EE-B235-003B50F4DD5A}"/>
              </a:ext>
            </a:extLst>
          </p:cNvPr>
          <p:cNvSpPr txBox="1"/>
          <p:nvPr/>
        </p:nvSpPr>
        <p:spPr>
          <a:xfrm>
            <a:off x="4748646" y="3378777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0°</a:t>
            </a:r>
            <a:endParaRPr lang="ro-RO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0623A-D48F-4586-B7DB-E0A899AA98EA}"/>
              </a:ext>
            </a:extLst>
          </p:cNvPr>
          <p:cNvSpPr txBox="1"/>
          <p:nvPr/>
        </p:nvSpPr>
        <p:spPr>
          <a:xfrm>
            <a:off x="8165307" y="3378777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135°</a:t>
            </a:r>
            <a:endParaRPr lang="ro-RO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189EB-75A6-4141-A17B-0D6EE482CFDC}"/>
              </a:ext>
            </a:extLst>
          </p:cNvPr>
          <p:cNvSpPr txBox="1"/>
          <p:nvPr/>
        </p:nvSpPr>
        <p:spPr>
          <a:xfrm>
            <a:off x="1332634" y="3347999"/>
            <a:ext cx="183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Rebuilt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3308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965C-C4C8-4E4C-86CB-9031794ADF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23DF-AE93-4955-8401-50AE8BD1DF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>
              <a:latin typeface="+mn-lt"/>
            </a:endParaRPr>
          </a:p>
        </p:txBody>
      </p:sp>
      <p:pic>
        <p:nvPicPr>
          <p:cNvPr id="14" name="image79.jpeg">
            <a:extLst>
              <a:ext uri="{FF2B5EF4-FFF2-40B4-BE49-F238E27FC236}">
                <a16:creationId xmlns:a16="http://schemas.microsoft.com/office/drawing/2014/main" id="{9E7448AE-50F0-4AD4-B7AE-A6E3D09309A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458" y="0"/>
            <a:ext cx="4529859" cy="6848360"/>
          </a:xfrm>
          <a:prstGeom prst="rect">
            <a:avLst/>
          </a:prstGeom>
        </p:spPr>
      </p:pic>
      <p:pic>
        <p:nvPicPr>
          <p:cNvPr id="17" name="image80.png">
            <a:extLst>
              <a:ext uri="{FF2B5EF4-FFF2-40B4-BE49-F238E27FC236}">
                <a16:creationId xmlns:a16="http://schemas.microsoft.com/office/drawing/2014/main" id="{D47FD124-FBB9-40D9-8B96-79337C1E6C1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2442" y="1443932"/>
            <a:ext cx="5068570" cy="396049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A4EB3E2-8A9C-42D5-B1CE-BB759122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977" y="416668"/>
            <a:ext cx="6439500" cy="6108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Feature encoding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124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D1BD-5751-4C29-ACDD-AF4808AA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comparison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BAAF-CF05-4B22-B8CE-33F1557FD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Hamming distance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46FD7-A877-4CDC-A38F-B567B891ADE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Shifting process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93F31-593C-4BCE-B64C-F166F49C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2209272"/>
          </a:xfrm>
        </p:spPr>
        <p:txBody>
          <a:bodyPr/>
          <a:lstStyle/>
          <a:p>
            <a:r>
              <a:rPr lang="en-US" dirty="0"/>
              <a:t>determines the number of different bits in two vectors</a:t>
            </a:r>
          </a:p>
          <a:p>
            <a:r>
              <a:rPr lang="en-US" dirty="0"/>
              <a:t>sequence of XOR operations</a:t>
            </a:r>
          </a:p>
          <a:p>
            <a:r>
              <a:rPr lang="en-US" dirty="0"/>
              <a:t>e.g. 1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0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011 and 1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011, H=2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1FE06-B09C-4664-9C6A-A5B6349CC83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5"/>
            <a:ext cx="4756241" cy="2869095"/>
          </a:xfrm>
        </p:spPr>
        <p:txBody>
          <a:bodyPr>
            <a:normAutofit/>
          </a:bodyPr>
          <a:lstStyle/>
          <a:p>
            <a:r>
              <a:rPr lang="en-US" dirty="0"/>
              <a:t>normal Hamming distance outputs a large distance for iris codes of the same eye if the images are taken at different rotation angles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compute multiple Hamming distances by shifting  one of the code by 2 bits at a time and consider the minimum distance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the model gain rotation invariance (iris size and pupil size invariance solved during unwrapping)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792D8-D7D9-4917-A2F0-105FA65C48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09437-4FE2-4968-AA0A-F0AB07C399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868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5CCF92-B6FB-40C2-893A-DA699FE2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A14A8-CD55-4984-B73C-D5E9E91F8A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5D72C-19AD-40EE-87BE-CF683DD354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475CC-D95C-4E75-8916-BBE0C9C8633A}"/>
              </a:ext>
            </a:extLst>
          </p:cNvPr>
          <p:cNvSpPr txBox="1"/>
          <p:nvPr/>
        </p:nvSpPr>
        <p:spPr>
          <a:xfrm>
            <a:off x="831273" y="2021032"/>
            <a:ext cx="10427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err="1">
                <a:solidFill>
                  <a:schemeClr val="bg1"/>
                </a:solidFill>
              </a:rPr>
              <a:t>Daugman</a:t>
            </a:r>
            <a:r>
              <a:rPr lang="ro-RO" dirty="0">
                <a:solidFill>
                  <a:schemeClr val="bg1"/>
                </a:solidFill>
              </a:rPr>
              <a:t> J (2007) "New </a:t>
            </a:r>
            <a:r>
              <a:rPr lang="ro-RO" dirty="0" err="1">
                <a:solidFill>
                  <a:schemeClr val="bg1"/>
                </a:solidFill>
              </a:rPr>
              <a:t>methods</a:t>
            </a:r>
            <a:r>
              <a:rPr lang="ro-RO" dirty="0">
                <a:solidFill>
                  <a:schemeClr val="bg1"/>
                </a:solidFill>
              </a:rPr>
              <a:t> in iris </a:t>
            </a:r>
            <a:r>
              <a:rPr lang="ro-RO" dirty="0" err="1">
                <a:solidFill>
                  <a:schemeClr val="bg1"/>
                </a:solidFill>
              </a:rPr>
              <a:t>recognition</a:t>
            </a:r>
            <a:r>
              <a:rPr lang="ro-RO" dirty="0">
                <a:solidFill>
                  <a:schemeClr val="bg1"/>
                </a:solidFill>
              </a:rPr>
              <a:t>." IEEE Trans. </a:t>
            </a:r>
            <a:r>
              <a:rPr lang="ro-RO" dirty="0" err="1">
                <a:solidFill>
                  <a:schemeClr val="bg1"/>
                </a:solidFill>
              </a:rPr>
              <a:t>Systems</a:t>
            </a:r>
            <a:r>
              <a:rPr lang="ro-RO" dirty="0">
                <a:solidFill>
                  <a:schemeClr val="bg1"/>
                </a:solidFill>
              </a:rPr>
              <a:t>, Man, </a:t>
            </a:r>
            <a:r>
              <a:rPr lang="ro-RO" dirty="0" err="1">
                <a:solidFill>
                  <a:schemeClr val="bg1"/>
                </a:solidFill>
              </a:rPr>
              <a:t>Cybernetics</a:t>
            </a:r>
            <a:r>
              <a:rPr lang="ro-RO" dirty="0">
                <a:solidFill>
                  <a:schemeClr val="bg1"/>
                </a:solidFill>
              </a:rPr>
              <a:t> B 37(5), pp 1167-1175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err="1">
                <a:solidFill>
                  <a:schemeClr val="bg1"/>
                </a:solidFill>
              </a:rPr>
              <a:t>Daugman</a:t>
            </a:r>
            <a:r>
              <a:rPr lang="ro-RO" dirty="0">
                <a:solidFill>
                  <a:schemeClr val="bg1"/>
                </a:solidFill>
              </a:rPr>
              <a:t> J (2000) "</a:t>
            </a:r>
            <a:r>
              <a:rPr lang="ro-RO" dirty="0" err="1">
                <a:solidFill>
                  <a:schemeClr val="bg1"/>
                </a:solidFill>
              </a:rPr>
              <a:t>Biometric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dirty="0" err="1">
                <a:solidFill>
                  <a:schemeClr val="bg1"/>
                </a:solidFill>
              </a:rPr>
              <a:t>decision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dirty="0" err="1">
                <a:solidFill>
                  <a:schemeClr val="bg1"/>
                </a:solidFill>
              </a:rPr>
              <a:t>landscapes</a:t>
            </a:r>
            <a:r>
              <a:rPr lang="ro-RO" dirty="0">
                <a:solidFill>
                  <a:schemeClr val="bg1"/>
                </a:solidFill>
              </a:rPr>
              <a:t>." </a:t>
            </a:r>
            <a:r>
              <a:rPr lang="ro-RO" dirty="0" err="1">
                <a:solidFill>
                  <a:schemeClr val="bg1"/>
                </a:solidFill>
              </a:rPr>
              <a:t>Technical</a:t>
            </a:r>
            <a:r>
              <a:rPr lang="ro-RO" dirty="0">
                <a:solidFill>
                  <a:schemeClr val="bg1"/>
                </a:solidFill>
              </a:rPr>
              <a:t> Report No. TR482, University of Cambridge Computer </a:t>
            </a:r>
            <a:r>
              <a:rPr lang="ro-RO" dirty="0" err="1">
                <a:solidFill>
                  <a:schemeClr val="bg1"/>
                </a:solidFill>
              </a:rPr>
              <a:t>Laboratory</a:t>
            </a: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bg1"/>
                </a:solidFill>
              </a:rPr>
              <a:t>A Phase-Based Iris Recognition Algorithm - Kazuyuki Miyazawa, Koichi Ito, </a:t>
            </a:r>
            <a:r>
              <a:rPr lang="en-GB" dirty="0" err="1">
                <a:solidFill>
                  <a:schemeClr val="bg1"/>
                </a:solidFill>
              </a:rPr>
              <a:t>Takafumi</a:t>
            </a:r>
            <a:r>
              <a:rPr lang="en-GB" dirty="0">
                <a:solidFill>
                  <a:schemeClr val="bg1"/>
                </a:solidFill>
              </a:rPr>
              <a:t> Aoki, Koji Kobayashi and Hiroshi Nakajima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chemeClr val="bg1"/>
                </a:solidFill>
              </a:rPr>
              <a:t>IRIS recognition - Eduard </a:t>
            </a:r>
            <a:r>
              <a:rPr lang="en-GB" dirty="0" err="1">
                <a:solidFill>
                  <a:schemeClr val="bg1"/>
                </a:solidFill>
              </a:rPr>
              <a:t>Bakštein</a:t>
            </a: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chemeClr val="bg1"/>
                </a:solidFill>
              </a:rPr>
              <a:t>Iris Recognition Based on Multichannel Gabor Filtering - Li Ma, </a:t>
            </a:r>
            <a:r>
              <a:rPr lang="en-GB" dirty="0" err="1">
                <a:solidFill>
                  <a:schemeClr val="bg1"/>
                </a:solidFill>
              </a:rPr>
              <a:t>Yunhong</a:t>
            </a:r>
            <a:r>
              <a:rPr lang="en-GB" dirty="0">
                <a:solidFill>
                  <a:schemeClr val="bg1"/>
                </a:solidFill>
              </a:rPr>
              <a:t> Wang, </a:t>
            </a:r>
            <a:r>
              <a:rPr lang="en-GB" dirty="0" err="1">
                <a:solidFill>
                  <a:schemeClr val="bg1"/>
                </a:solidFill>
              </a:rPr>
              <a:t>Tieniu</a:t>
            </a:r>
            <a:r>
              <a:rPr lang="en-GB" dirty="0">
                <a:solidFill>
                  <a:schemeClr val="bg1"/>
                </a:solidFill>
              </a:rPr>
              <a:t> Tan</a:t>
            </a:r>
          </a:p>
        </p:txBody>
      </p:sp>
    </p:spTree>
    <p:extLst>
      <p:ext uri="{BB962C8B-B14F-4D97-AF65-F5344CB8AC3E}">
        <p14:creationId xmlns:p14="http://schemas.microsoft.com/office/powerpoint/2010/main" val="350799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232" y="2506168"/>
            <a:ext cx="4903377" cy="6108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8BC585-CFD3-41EE-B32F-970AF27DC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122" name="Picture 2" descr="Why academics should view their career paths as a form of experiment  (opinion)">
            <a:extLst>
              <a:ext uri="{FF2B5EF4-FFF2-40B4-BE49-F238E27FC236}">
                <a16:creationId xmlns:a16="http://schemas.microsoft.com/office/drawing/2014/main" id="{6E95BFB6-BC16-4A21-A198-D0E552B8E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39"/>
            <a:ext cx="6783107" cy="678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authenticate a person?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 to biometrics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use biometrics?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Desired attributes of biometrics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Iris vs other biometrics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68FF6A8-F996-48E2-A669-681C26E650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r="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E338-8455-43A5-9451-CF5ABFD4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470922" cy="610863"/>
          </a:xfrm>
        </p:spPr>
        <p:txBody>
          <a:bodyPr>
            <a:normAutofit/>
          </a:bodyPr>
          <a:lstStyle/>
          <a:p>
            <a:r>
              <a:rPr lang="en-US" dirty="0"/>
              <a:t>How to authenticate a person?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E844-0186-4C39-B4A0-B37404E16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individual has?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4DA3C-43F0-4876-8F37-202AE33BB2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/>
              <a:t>physical token</a:t>
            </a:r>
          </a:p>
          <a:p>
            <a:r>
              <a:rPr lang="en-US" dirty="0">
                <a:solidFill>
                  <a:schemeClr val="bg1"/>
                </a:solidFill>
              </a:rPr>
              <a:t>identification card</a:t>
            </a:r>
          </a:p>
          <a:p>
            <a:r>
              <a:rPr lang="en-US" dirty="0">
                <a:solidFill>
                  <a:schemeClr val="bg1"/>
                </a:solidFill>
              </a:rPr>
              <a:t>badge</a:t>
            </a:r>
          </a:p>
          <a:p>
            <a:r>
              <a:rPr lang="en-US" dirty="0">
                <a:solidFill>
                  <a:schemeClr val="bg1"/>
                </a:solidFill>
              </a:rPr>
              <a:t>ID card</a:t>
            </a:r>
          </a:p>
          <a:p>
            <a:r>
              <a:rPr lang="en-US" dirty="0">
                <a:solidFill>
                  <a:schemeClr val="bg1"/>
                </a:solidFill>
              </a:rPr>
              <a:t>passport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4A416-587E-4F19-89EB-066A8BFA08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 individual knows?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B5D04-5458-4B91-ADD1-CB679AE6FD7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a secret / information</a:t>
            </a:r>
          </a:p>
          <a:p>
            <a:r>
              <a:rPr lang="en-US" dirty="0">
                <a:solidFill>
                  <a:schemeClr val="bg1"/>
                </a:solidFill>
              </a:rPr>
              <a:t>password</a:t>
            </a:r>
          </a:p>
          <a:p>
            <a:r>
              <a:rPr lang="en-US" dirty="0">
                <a:solidFill>
                  <a:schemeClr val="bg1"/>
                </a:solidFill>
              </a:rPr>
              <a:t>PIN</a:t>
            </a:r>
          </a:p>
          <a:p>
            <a:endParaRPr lang="ro-R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8C8564-EA2D-4E2C-AC31-FF675CFCCA1F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What the individual is/does?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B1CF20-2C99-42A3-9643-386579F95E6B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biometric</a:t>
            </a:r>
          </a:p>
          <a:p>
            <a:r>
              <a:rPr lang="en-US" dirty="0">
                <a:solidFill>
                  <a:schemeClr val="bg1"/>
                </a:solidFill>
              </a:rPr>
              <a:t>physiological trait</a:t>
            </a:r>
          </a:p>
          <a:p>
            <a:r>
              <a:rPr lang="en-US" dirty="0">
                <a:solidFill>
                  <a:schemeClr val="bg1"/>
                </a:solidFill>
              </a:rPr>
              <a:t>behavioral trait</a:t>
            </a:r>
            <a:endParaRPr lang="ro-RO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21B343C-8B79-48C6-8C05-90471BE428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33E0B0-11FB-4C58-A241-A37675F4B7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54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9CF306-6BD2-4376-A77D-54F333C5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biometrics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51DC-E759-40EE-A50D-14BBD5C9AB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4C13-B331-47C6-89E1-F1A20F58FC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101A6F-E757-4664-9320-906212E5D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7" y="1782041"/>
            <a:ext cx="10815626" cy="41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9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FB7ED0-1250-49F8-AEF1-B5A03517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71859" cy="610863"/>
          </a:xfrm>
        </p:spPr>
        <p:txBody>
          <a:bodyPr>
            <a:normAutofit/>
          </a:bodyPr>
          <a:lstStyle/>
          <a:p>
            <a:r>
              <a:rPr lang="en-US" dirty="0"/>
              <a:t>Why use biometrics?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45E-4271-4C7D-B38C-AB745D76AF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936-23DA-4701-A285-354309F13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C462A6-9EEA-4747-8CCB-E6DE8D57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76" y="1614906"/>
            <a:ext cx="7031048" cy="4250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3A0A7-44E4-4DF3-B3B8-97465B1BAD69}"/>
              </a:ext>
            </a:extLst>
          </p:cNvPr>
          <p:cNvSpPr txBox="1"/>
          <p:nvPr/>
        </p:nvSpPr>
        <p:spPr>
          <a:xfrm>
            <a:off x="5928421" y="5729612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5D123-F8A8-4AB6-B7E1-BCC557C306F4}"/>
              </a:ext>
            </a:extLst>
          </p:cNvPr>
          <p:cNvSpPr txBox="1"/>
          <p:nvPr/>
        </p:nvSpPr>
        <p:spPr>
          <a:xfrm rot="16200000">
            <a:off x="2098614" y="324433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1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A150-9D9D-48EE-9308-0975CC83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720304" cy="610863"/>
          </a:xfrm>
        </p:spPr>
        <p:txBody>
          <a:bodyPr>
            <a:normAutofit/>
          </a:bodyPr>
          <a:lstStyle/>
          <a:p>
            <a:r>
              <a:rPr lang="en-US" sz="4400" dirty="0"/>
              <a:t>Desired attributes of biometrics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D508-4614-49B0-996F-58D920297F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Every person has the trait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D87C4-48B8-4826-813D-7AA239DD5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Universal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067DD-ADDB-4893-942C-AAD6DD96317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8" y="5087328"/>
            <a:ext cx="2466633" cy="369332"/>
          </a:xfrm>
        </p:spPr>
        <p:txBody>
          <a:bodyPr/>
          <a:lstStyle/>
          <a:p>
            <a:r>
              <a:rPr lang="en-US" dirty="0"/>
              <a:t>The trait should be sufficiently different in two different people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325565-0D83-4099-9E8D-7582E2271CE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701908"/>
            <a:ext cx="2695234" cy="205837"/>
          </a:xfrm>
        </p:spPr>
        <p:txBody>
          <a:bodyPr/>
          <a:lstStyle/>
          <a:p>
            <a:r>
              <a:rPr lang="en-US" dirty="0"/>
              <a:t>Unique (distinguishable)</a:t>
            </a:r>
            <a:endParaRPr lang="ro-R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9C5AF-B5D3-4D8E-A699-D51075824D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 trait should remain invariable over time</a:t>
            </a:r>
            <a:endParaRPr lang="ro-R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5B0D64-6608-4AA5-B34D-06177F4D9E2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Permanent</a:t>
            </a:r>
            <a:endParaRPr lang="ro-R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8F8081-E8FB-4443-AD5E-DB99EACD92F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323304" cy="369332"/>
          </a:xfrm>
        </p:spPr>
        <p:txBody>
          <a:bodyPr/>
          <a:lstStyle/>
          <a:p>
            <a:r>
              <a:rPr lang="en-US" dirty="0"/>
              <a:t>The trait should be reasonably easy check/collect for processing </a:t>
            </a:r>
            <a:endParaRPr lang="ro-R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A8245B-614C-4BAC-8158-AC3D48C05BD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Collectible</a:t>
            </a:r>
            <a:endParaRPr lang="ro-RO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D08223A-1514-4E22-837F-631435DC607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B5317D4-32BA-4243-B240-2A9906E25B8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8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719680-7B46-485E-934E-5ED1FF42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156472" cy="610863"/>
          </a:xfrm>
        </p:spPr>
        <p:txBody>
          <a:bodyPr>
            <a:normAutofit/>
          </a:bodyPr>
          <a:lstStyle/>
          <a:p>
            <a:r>
              <a:rPr lang="en-US" dirty="0"/>
              <a:t>Iris vs other biometrics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E2E8-7479-43A4-B00A-C937D2B7DC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15331-39C9-4EFD-9D92-363A14AF22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FC972-CC34-4ABE-8D14-974F6B24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12" y="1646960"/>
            <a:ext cx="7267375" cy="4426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798A69-77EB-4628-A0E9-FF352B8DFC1B}"/>
              </a:ext>
            </a:extLst>
          </p:cNvPr>
          <p:cNvSpPr txBox="1"/>
          <p:nvPr/>
        </p:nvSpPr>
        <p:spPr>
          <a:xfrm>
            <a:off x="5572682" y="5888820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61589-51D1-4249-991B-26E022A57395}"/>
              </a:ext>
            </a:extLst>
          </p:cNvPr>
          <p:cNvSpPr txBox="1"/>
          <p:nvPr/>
        </p:nvSpPr>
        <p:spPr>
          <a:xfrm rot="16200000">
            <a:off x="1901537" y="3174196"/>
            <a:ext cx="100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Cost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for biometry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Iris 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16, 2020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8AD2A25-0803-48C9-9A1D-63E8932A2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24626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636</TotalTime>
  <Words>988</Words>
  <Application>Microsoft Office PowerPoint</Application>
  <PresentationFormat>Widescreen</PresentationFormat>
  <Paragraphs>193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Franklin Gothic Book</vt:lpstr>
      <vt:lpstr>Franklin Gothic Demi</vt:lpstr>
      <vt:lpstr>Roboto</vt:lpstr>
      <vt:lpstr>Symbol</vt:lpstr>
      <vt:lpstr>Wingdings</vt:lpstr>
      <vt:lpstr>Theme1</vt:lpstr>
      <vt:lpstr>Iris Segmentation Daugman's method</vt:lpstr>
      <vt:lpstr>Agenda</vt:lpstr>
      <vt:lpstr>Introduction</vt:lpstr>
      <vt:lpstr>How to authenticate a person?</vt:lpstr>
      <vt:lpstr>Intro to biometrics</vt:lpstr>
      <vt:lpstr>Why use biometrics?</vt:lpstr>
      <vt:lpstr>Desired attributes of biometrics</vt:lpstr>
      <vt:lpstr>Iris vs other biometrics</vt:lpstr>
      <vt:lpstr>Iris for biometry</vt:lpstr>
      <vt:lpstr>Iris characteristics</vt:lpstr>
      <vt:lpstr>The probability that two irises could produce exactly the same iris pattern is approximately 1 in 10^78. (The population of the earth is around 10^10).</vt:lpstr>
      <vt:lpstr>Challenges</vt:lpstr>
      <vt:lpstr>Daugman’s algorithm</vt:lpstr>
      <vt:lpstr>Top-level view</vt:lpstr>
      <vt:lpstr>Image acquisition</vt:lpstr>
      <vt:lpstr>ROI segmentation</vt:lpstr>
      <vt:lpstr>ROI segmentation [2]</vt:lpstr>
      <vt:lpstr>ROI unwrapping</vt:lpstr>
      <vt:lpstr>Feature extraction</vt:lpstr>
      <vt:lpstr>Feature extraction [2]</vt:lpstr>
      <vt:lpstr>PowerPoint Presentation</vt:lpstr>
      <vt:lpstr>Feature encoding</vt:lpstr>
      <vt:lpstr>Codes comparison</vt:lpstr>
      <vt:lpstr>References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Segmentation Daugman's method</dc:title>
  <dc:creator>Viorel Ieremias</dc:creator>
  <cp:lastModifiedBy>Viorel Ieremias</cp:lastModifiedBy>
  <cp:revision>60</cp:revision>
  <dcterms:created xsi:type="dcterms:W3CDTF">2020-12-14T15:40:06Z</dcterms:created>
  <dcterms:modified xsi:type="dcterms:W3CDTF">2020-12-16T14:27:12Z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