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680C90-A7DE-48B0-845B-A33DE78ED5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E4EBB-27A9-4E56-8365-97D9AAC15FB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4000" y="73800"/>
            <a:ext cx="907128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D86840-AC84-4FA6-81CB-47E47D249F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360" y="4914000"/>
            <a:ext cx="10853640" cy="1241640"/>
            <a:chOff x="-360360" y="4914000"/>
            <a:chExt cx="10853640" cy="1241640"/>
          </a:xfrm>
        </p:grpSpPr>
        <p:sp>
          <p:nvSpPr>
            <p:cNvPr id="31" name="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>
                <a:gd name="textAreaLeft" fmla="*/ -360 w 701640"/>
                <a:gd name="textAreaRight" fmla="*/ 70200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1" name=""/>
          <p:cNvSpPr/>
          <p:nvPr/>
        </p:nvSpPr>
        <p:spPr>
          <a:xfrm>
            <a:off x="-414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990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2394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4" name=""/>
          <p:cNvSpPr/>
          <p:nvPr/>
        </p:nvSpPr>
        <p:spPr>
          <a:xfrm>
            <a:off x="1692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3096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4500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7" name=""/>
          <p:cNvSpPr/>
          <p:nvPr/>
        </p:nvSpPr>
        <p:spPr>
          <a:xfrm>
            <a:off x="3798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5202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6606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0" name=""/>
          <p:cNvSpPr/>
          <p:nvPr/>
        </p:nvSpPr>
        <p:spPr>
          <a:xfrm>
            <a:off x="5904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7308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8010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"/>
          <p:cNvSpPr/>
          <p:nvPr/>
        </p:nvSpPr>
        <p:spPr>
          <a:xfrm>
            <a:off x="9414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8712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288000" y="-520920"/>
            <a:ext cx="701640" cy="701640"/>
          </a:xfrm>
          <a:custGeom>
            <a:avLst/>
            <a:gdLst>
              <a:gd name="textAreaLeft" fmla="*/ 0 w 701640"/>
              <a:gd name="textAreaRight" fmla="*/ 702360 w 701640"/>
              <a:gd name="textAreaTop" fmla="*/ 0 h 701640"/>
              <a:gd name="textAreaBottom" fmla="*/ 702360 h 70164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pPr>
              <a:lnSpc>
                <a:spcPct val="100000"/>
              </a:lnSpc>
            </a:pPr>
            <a:endParaRPr b="0" lang="uk-UA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"/>
          <p:cNvGrpSpPr/>
          <p:nvPr/>
        </p:nvGrpSpPr>
        <p:grpSpPr>
          <a:xfrm>
            <a:off x="-360360" y="4896000"/>
            <a:ext cx="10853640" cy="1259640"/>
            <a:chOff x="-360360" y="4896000"/>
            <a:chExt cx="10853640" cy="1259640"/>
          </a:xfrm>
        </p:grpSpPr>
        <p:sp>
          <p:nvSpPr>
            <p:cNvPr id="81" name="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0" name="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1" name="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2" name="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3" name="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4" name="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4" name="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5" name="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>
                <a:gd name="textAreaLeft" fmla="*/ -360 w 701640"/>
                <a:gd name="textAreaRight" fmla="*/ 70200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ftr" idx="1"/>
          </p:nvPr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sldNum" idx="2"/>
          </p:nvPr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9A8138B-A218-492A-9733-46E22A5F5C08}" type="slidenum">
              <a:rPr b="0" lang="uk-UA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dt" idx="3"/>
          </p:nvPr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"/>
          <p:cNvGrpSpPr/>
          <p:nvPr/>
        </p:nvGrpSpPr>
        <p:grpSpPr>
          <a:xfrm>
            <a:off x="-360360" y="4896000"/>
            <a:ext cx="10853640" cy="1259640"/>
            <a:chOff x="-360360" y="4896000"/>
            <a:chExt cx="10853640" cy="1259640"/>
          </a:xfrm>
        </p:grpSpPr>
        <p:sp>
          <p:nvSpPr>
            <p:cNvPr id="119" name="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6" name="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>
                <a:gd name="textAreaLeft" fmla="*/ -360 w 701640"/>
                <a:gd name="textAreaRight" fmla="*/ 70200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 type="ftr" idx="4"/>
          </p:nvPr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 type="sldNum" idx="5"/>
          </p:nvPr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1C210C1-4A63-417A-8BC9-95C589701507}" type="slidenum">
              <a:rPr b="0" lang="uk-UA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 type="dt" idx="6"/>
          </p:nvPr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"/>
          <p:cNvGrpSpPr/>
          <p:nvPr/>
        </p:nvGrpSpPr>
        <p:grpSpPr>
          <a:xfrm>
            <a:off x="-360360" y="4896000"/>
            <a:ext cx="10853640" cy="1259640"/>
            <a:chOff x="-360360" y="4896000"/>
            <a:chExt cx="10853640" cy="1259640"/>
          </a:xfrm>
        </p:grpSpPr>
        <p:sp>
          <p:nvSpPr>
            <p:cNvPr id="159" name=""/>
            <p:cNvSpPr/>
            <p:nvPr/>
          </p:nvSpPr>
          <p:spPr>
            <a:xfrm flipH="1">
              <a:off x="943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0" name=""/>
            <p:cNvSpPr/>
            <p:nvPr/>
          </p:nvSpPr>
          <p:spPr>
            <a:xfrm flipH="1">
              <a:off x="979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1" name=""/>
            <p:cNvSpPr/>
            <p:nvPr/>
          </p:nvSpPr>
          <p:spPr>
            <a:xfrm flipH="1">
              <a:off x="802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2" name=""/>
            <p:cNvSpPr/>
            <p:nvPr/>
          </p:nvSpPr>
          <p:spPr>
            <a:xfrm flipH="1">
              <a:off x="872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3" name=""/>
            <p:cNvSpPr/>
            <p:nvPr/>
          </p:nvSpPr>
          <p:spPr>
            <a:xfrm flipH="1">
              <a:off x="838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4" name=""/>
            <p:cNvSpPr/>
            <p:nvPr/>
          </p:nvSpPr>
          <p:spPr>
            <a:xfrm flipH="1">
              <a:off x="698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5" name=""/>
            <p:cNvSpPr/>
            <p:nvPr/>
          </p:nvSpPr>
          <p:spPr>
            <a:xfrm flipH="1">
              <a:off x="768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6" name=""/>
            <p:cNvSpPr/>
            <p:nvPr/>
          </p:nvSpPr>
          <p:spPr>
            <a:xfrm flipH="1">
              <a:off x="662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7" name=""/>
            <p:cNvSpPr/>
            <p:nvPr/>
          </p:nvSpPr>
          <p:spPr>
            <a:xfrm flipH="1">
              <a:off x="7325280" y="4896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8" name=""/>
            <p:cNvSpPr/>
            <p:nvPr/>
          </p:nvSpPr>
          <p:spPr>
            <a:xfrm flipH="1">
              <a:off x="592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9" name=""/>
            <p:cNvSpPr/>
            <p:nvPr/>
          </p:nvSpPr>
          <p:spPr>
            <a:xfrm flipH="1">
              <a:off x="628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0" name=""/>
            <p:cNvSpPr/>
            <p:nvPr/>
          </p:nvSpPr>
          <p:spPr>
            <a:xfrm flipH="1">
              <a:off x="523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1" name=""/>
            <p:cNvSpPr/>
            <p:nvPr/>
          </p:nvSpPr>
          <p:spPr>
            <a:xfrm flipH="1">
              <a:off x="487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"/>
            <p:cNvSpPr/>
            <p:nvPr/>
          </p:nvSpPr>
          <p:spPr>
            <a:xfrm flipH="1">
              <a:off x="557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"/>
            <p:cNvSpPr/>
            <p:nvPr/>
          </p:nvSpPr>
          <p:spPr>
            <a:xfrm flipH="1">
              <a:off x="385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"/>
            <p:cNvSpPr/>
            <p:nvPr/>
          </p:nvSpPr>
          <p:spPr>
            <a:xfrm flipH="1">
              <a:off x="453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" name=""/>
            <p:cNvSpPr/>
            <p:nvPr/>
          </p:nvSpPr>
          <p:spPr>
            <a:xfrm flipH="1">
              <a:off x="417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" name=""/>
            <p:cNvSpPr/>
            <p:nvPr/>
          </p:nvSpPr>
          <p:spPr>
            <a:xfrm flipH="1">
              <a:off x="2771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H="1">
              <a:off x="3473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H="1">
              <a:off x="2447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H="1">
              <a:off x="3149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H="1">
              <a:off x="1745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H="1">
              <a:off x="206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H="1">
              <a:off x="1043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H="1">
              <a:off x="1367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H="1">
              <a:off x="-3672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5" name=""/>
            <p:cNvSpPr/>
            <p:nvPr/>
          </p:nvSpPr>
          <p:spPr>
            <a:xfrm flipH="1">
              <a:off x="665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6" name=""/>
            <p:cNvSpPr/>
            <p:nvPr/>
          </p:nvSpPr>
          <p:spPr>
            <a:xfrm flipH="1">
              <a:off x="-360720" y="4914000"/>
              <a:ext cx="701640" cy="701640"/>
            </a:xfrm>
            <a:custGeom>
              <a:avLst/>
              <a:gdLst>
                <a:gd name="textAreaLeft" fmla="*/ -360 w 701640"/>
                <a:gd name="textAreaRight" fmla="*/ 70200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H="1">
              <a:off x="341280" y="491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H="1">
              <a:off x="9089280" y="5454000"/>
              <a:ext cx="701640" cy="701640"/>
            </a:xfrm>
            <a:custGeom>
              <a:avLst/>
              <a:gdLst>
                <a:gd name="textAreaLeft" fmla="*/ 360 w 701640"/>
                <a:gd name="textAreaRight" fmla="*/ 702720 w 701640"/>
                <a:gd name="textAreaTop" fmla="*/ 0 h 701640"/>
                <a:gd name="textAreaBottom" fmla="*/ 702360 h 70164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uk-UA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7"/>
          </p:nvPr>
        </p:nvSpPr>
        <p:spPr>
          <a:xfrm>
            <a:off x="2744640" y="4914000"/>
            <a:ext cx="4580640" cy="70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1400" spc="-1" strike="noStrike">
                <a:solidFill>
                  <a:srgbClr val="000000"/>
                </a:solidFill>
                <a:latin typeface="Arial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8"/>
          </p:nvPr>
        </p:nvSpPr>
        <p:spPr>
          <a:xfrm>
            <a:off x="8494200" y="4914000"/>
            <a:ext cx="11426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uk-UA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BE1FA134-6C96-4EF4-9EA2-B91AEF9B9C45}" type="slidenum">
              <a:rPr b="0" lang="uk-UA" sz="1400" spc="-1" strike="noStrike">
                <a:solidFill>
                  <a:srgbClr val="000000"/>
                </a:solid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9"/>
          </p:nvPr>
        </p:nvSpPr>
        <p:spPr>
          <a:xfrm>
            <a:off x="342000" y="4914360"/>
            <a:ext cx="2400840" cy="70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rinet.rv.ua/tarifi/dlya-domu/" TargetMode="External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899964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3300" spc="-1" strike="noStrike">
                <a:solidFill>
                  <a:srgbClr val="ff0000"/>
                </a:solidFill>
                <a:latin typeface="Arial"/>
              </a:rPr>
              <a:t>День безпечного інтернету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5940000" y="3060000"/>
            <a:ext cx="3959640" cy="17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2400" spc="-1" strike="noStrike">
                <a:solidFill>
                  <a:srgbClr val="ff0000"/>
                </a:solidFill>
                <a:latin typeface="Arial"/>
              </a:rPr>
              <a:t>учня 5-і класу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2400" spc="-1" strike="noStrike">
                <a:solidFill>
                  <a:srgbClr val="ff0000"/>
                </a:solidFill>
                <a:latin typeface="Arial"/>
              </a:rPr>
              <a:t>Путрівського академічного ліцею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2400" spc="-1" strike="noStrike">
                <a:solidFill>
                  <a:srgbClr val="ff0000"/>
                </a:solidFill>
                <a:latin typeface="Arial"/>
              </a:rPr>
              <a:t>Курочкіна Гліба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999640" cy="8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uk-UA" sz="3300" spc="-1" strike="noStrike">
                <a:solidFill>
                  <a:srgbClr val="5b277d"/>
                </a:solidFill>
                <a:latin typeface="Arial"/>
              </a:rPr>
              <a:t>Відомості та цікаві факти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1. Перший електронний лист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Перший e-mail було відправлено в 1971 році Реймондом Томлінсоном. Він випадково вибрав символ @, щоб розділити ім'я користувача і комп’ютер.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2. Кількість веб-сайтів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Сьогодні в Інтернеті існують понад 1,1 мільярда веб-сайтів, хоча лише близько 200 мільйонів із них активні.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3. Перше повідомлення в Інтернеті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У 1969 році було передано перше повідомлення через ARPANET (попередник Інтернету). Це слово мало бути "LOGIN", але система зависла після введення "LO".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4. WWW та Інтернет – це не одне й те саме?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500" spc="-1" strike="noStrike">
                <a:solidFill>
                  <a:srgbClr val="5b277d"/>
                </a:solidFill>
                <a:latin typeface="Arial"/>
              </a:rPr>
              <a:t>Багато хто думає, що World Wide Web (WWW) і Інтернет – це одне й те саме, але насправді WWW – це лише частина Інтернету, яка містить веб-сторінки.</a:t>
            </a:r>
            <a:endParaRPr b="0" lang="ru-RU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200" spc="-1" strike="noStrike">
                <a:solidFill>
                  <a:srgbClr val="5b277d"/>
                </a:solidFill>
                <a:latin typeface="Arial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uk-UA" sz="1000" spc="-1" strike="noStrike">
                <a:solidFill>
                  <a:srgbClr val="5b277d"/>
                </a:solidFill>
                <a:latin typeface="Arial"/>
              </a:rPr>
              <a:t> </a:t>
            </a:r>
            <a:endParaRPr b="0" lang="ru-RU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3300" spc="-1" strike="noStrike">
                <a:solidFill>
                  <a:srgbClr val="069a2e"/>
                </a:solidFill>
                <a:latin typeface="Arial"/>
              </a:rPr>
              <a:t>Відомості та цікаві факти 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25000" lnSpcReduction="20000"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5. Скільки важить Інтернет?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Якщо врахувати енергію, яку використовують електрони під час передачі даних, то загальна "вага" Інтернету становить близько 50 грамів – приблизно як полуниця!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6. Перший веб-сайт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Перший у світі сайт info.cern.ch з’явився у 1991 році. Він містив інформацію про те, як працює WWW.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7. Wi-Fi – випадковий винахід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Технологія Wi-Fi була винайдена завдяки спробам вчених NASA знайти чорні діри у космосі.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8. Найпопулярніший сайт.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uk-UA" sz="4000" spc="-1" strike="noStrike">
                <a:solidFill>
                  <a:srgbClr val="069a2e"/>
                </a:solidFill>
                <a:latin typeface="Arial Black"/>
              </a:rPr>
              <a:t>Google – найбільш відвідуваний сайт у світі, на нього припадає понад 90% всіх пошукових запитів.</a:t>
            </a:r>
            <a:endParaRPr b="0" lang="ru-RU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5290200" y="1980000"/>
            <a:ext cx="4288680" cy="2519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uk-UA" sz="3300" spc="-1" strike="noStrike">
                <a:solidFill>
                  <a:srgbClr val="ff8000"/>
                </a:solidFill>
                <a:latin typeface="Arial"/>
              </a:rPr>
              <a:t>Правила безпеки в інтернеті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111" lnSpcReduction="10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4200" spc="-1" strike="noStrike">
                <a:solidFill>
                  <a:srgbClr val="ff8000"/>
                </a:solidFill>
                <a:latin typeface="Arial"/>
              </a:rPr>
              <a:t>1. Нікому без дозволу батьків не давати особисту інформацію: домашню адресу, номер домашнього телефону, робочу адресу батьків, їхній номер телефону, назву й адресу школи.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4200" spc="-1" strike="noStrike">
                <a:solidFill>
                  <a:srgbClr val="ff8000"/>
                </a:solidFill>
                <a:latin typeface="Arial"/>
              </a:rPr>
              <a:t>2. Якщо знайдете якусь інформацію, що турбує вас, негайно сповістіть про це батьків.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4200" spc="-1" strike="noStrike">
                <a:solidFill>
                  <a:srgbClr val="ff8000"/>
                </a:solidFill>
                <a:latin typeface="Arial"/>
              </a:rPr>
              <a:t>3. Ніколи не погоджуватися на зустріч з людиною, з якою ви познайомилися в Інтернеті. Якщо все ж таки це необхідно, то спочатку потрібно спитати дозволу батьків, а зустріч повинна відбутися в громадському місці й у присутності батьків.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4200" spc="-1" strike="noStrike">
                <a:solidFill>
                  <a:srgbClr val="ff8000"/>
                </a:solidFill>
                <a:latin typeface="Arial"/>
              </a:rPr>
              <a:t>4. Не посилати свої фотографії чи іншу інформацію без дозволу батьків. </a:t>
            </a:r>
            <a:endParaRPr b="0" lang="ru-RU" sz="4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" descr=""/>
          <p:cNvPicPr/>
          <p:nvPr/>
        </p:nvPicPr>
        <p:blipFill>
          <a:blip r:embed="rId1"/>
          <a:stretch/>
        </p:blipFill>
        <p:spPr>
          <a:xfrm>
            <a:off x="5152320" y="1591200"/>
            <a:ext cx="4426560" cy="275832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uk-UA" sz="3300" spc="-1" strike="noStrike">
                <a:solidFill>
                  <a:srgbClr val="00a933"/>
                </a:solidFill>
                <a:latin typeface="Arial"/>
              </a:rPr>
              <a:t>Найчастіші випадки шахрайства в інтернеті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40000" y="121176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 lnSpcReduction="20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600" spc="-1" strike="noStrike">
                <a:solidFill>
                  <a:srgbClr val="00a933"/>
                </a:solidFill>
                <a:latin typeface="Arial"/>
              </a:rPr>
              <a:t>1. Шахрайства, пов'язані з покупками через мережу Інтернет.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600" spc="-1" strike="noStrike">
                <a:solidFill>
                  <a:srgbClr val="00a933"/>
                </a:solidFill>
                <a:latin typeface="Arial"/>
              </a:rPr>
              <a:t>Низька ціна товару, значно нижча від конкурентів, необхідна повна або часткова передоплата, - це відразу повинно насторожити покупця. Така схема шахрайства є найпоширенішою. Продавець виставляє низьку ціну, але просить обов’язково передоплату, повну або часткову, відмовляється від оплати у відділені служби доставки. У таких випадках покупець, оплативши товар, його частину чи вартість доставки, досить часто залишається ні з чим.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600" spc="-1" strike="noStrike">
                <a:solidFill>
                  <a:srgbClr val="00a933"/>
                </a:solidFill>
                <a:latin typeface="Arial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600" spc="-1" strike="noStrike">
                <a:solidFill>
                  <a:srgbClr val="00a933"/>
                </a:solidFill>
                <a:latin typeface="Arial"/>
              </a:rPr>
              <a:t>3. Віруси шифрувальники та інше шкідливе програмне забезпечення.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600" spc="-1" strike="noStrike">
                <a:solidFill>
                  <a:srgbClr val="00a933"/>
                </a:solidFill>
                <a:latin typeface="Arial"/>
              </a:rPr>
              <a:t>Серйозною проблемою на даний час є розповсюдження комп’ютерних вірусів, особливо небезпечними є віруси-шифрувальники. Після зараження вірус шифрує ваші файли, і відновити їх після дії вірусу не зможе жоден антивірус. Найчастіше такі віруси розповсюджуються через електронну пошту.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600" spc="-1" strike="noStrike">
                <a:solidFill>
                  <a:srgbClr val="00a933"/>
                </a:solidFill>
                <a:latin typeface="Arial"/>
              </a:rPr>
              <a:t>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3300" spc="-1" strike="noStrike">
                <a:solidFill>
                  <a:srgbClr val="2a6099"/>
                </a:solidFill>
                <a:latin typeface="Arial"/>
              </a:rPr>
              <a:t>Хто створив інтернет?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109080" y="1080000"/>
            <a:ext cx="3850560" cy="353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333" lnSpcReduction="10000"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600" spc="-1" strike="noStrike">
                <a:solidFill>
                  <a:srgbClr val="2a6099"/>
                </a:solidFill>
                <a:latin typeface="Arial"/>
              </a:rPr>
              <a:t>1. Інтернет став незамінною частиною нашого життя. Всього за 5 років Інтернет або як ми ще його називаємо, Всесвітня павутина або Глобальна мережа став популярним серед мільйонів людей. Зараз багато хто з нас не уявляють життя без цього геніального винаходу. А чи замислювалися ви коли-небудь над тим, кому ми вдячні за таку цікаву і корисну річ? Хто придумав Інтернет? Хто є творцем Глобальної мережі? І взагалі, навіщо спочатку придумали </a:t>
            </a:r>
            <a:r>
              <a:rPr b="1" lang="uk-UA" sz="16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Інтернет</a:t>
            </a:r>
            <a:r>
              <a:rPr b="1" lang="uk-UA" sz="1600" spc="-1" strike="noStrike">
                <a:solidFill>
                  <a:srgbClr val="2a6099"/>
                </a:solidFill>
                <a:latin typeface="Arial"/>
              </a:rPr>
              <a:t>?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/>
          </p:nvPr>
        </p:nvSpPr>
        <p:spPr>
          <a:xfrm>
            <a:off x="4140000" y="1172520"/>
            <a:ext cx="5579640" cy="386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600" spc="-1" strike="noStrike">
                <a:solidFill>
                  <a:srgbClr val="2a6099"/>
                </a:solidFill>
                <a:latin typeface="Arial"/>
              </a:rPr>
              <a:t>2. У 1957 році Міністерство оборони США вперше задумалося над надійною передачею інформації. Треба було створити таку систему передачі повідомлень, що навіть у разі ядерної війни ця система не дала б збій. У американського агентства дослідних оборонних проектів виникла ідея використовувати комп’ютери як джерела прийому і передачі інформації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uk-UA" sz="1600" spc="-1" strike="noStrike">
                <a:solidFill>
                  <a:srgbClr val="2a6099"/>
                </a:solidFill>
                <a:latin typeface="Arial"/>
              </a:rPr>
              <a:t>Винайшов його Тім Бернерс-Лі, якого часто називають “батьком інтернету”. Саме цей код став основою у створенні вебсайту WWW (World Wide Web). </a:t>
            </a:r>
            <a:endParaRPr b="0" lang="ru-RU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uk-UA" sz="3300" spc="-1" strike="noStrike">
                <a:solidFill>
                  <a:srgbClr val="069a2e"/>
                </a:solidFill>
                <a:latin typeface="Arial"/>
              </a:rPr>
              <a:t>Як я використовую інтернет?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10000"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400" spc="-1" strike="noStrike">
                <a:solidFill>
                  <a:srgbClr val="069a2e"/>
                </a:solidFill>
                <a:latin typeface="Arial"/>
              </a:rPr>
              <a:t>Можливо мало хто знає наскільки багато часу він використовує інтернет.                                                 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400" spc="-1" strike="noStrike">
                <a:solidFill>
                  <a:srgbClr val="069a2e"/>
                </a:solidFill>
                <a:latin typeface="Arial"/>
              </a:rPr>
              <a:t>Навіть найменший перехід за посиланням, грання в комп’ютерні ігри, або просто дізнається щось нове для себе - це вже використанння інтернету! Тільки уяви собі, мільйони людей по всьому світу гуглять,грають,слухають музику, роблять презентації та проекти.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400" spc="-1" strike="noStrike">
                <a:solidFill>
                  <a:srgbClr val="069a2e"/>
                </a:solidFill>
                <a:latin typeface="Arial"/>
              </a:rPr>
              <a:t>Ця презентація також зроблена за допомогою інтернету та інших джерел!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400" spc="-1" strike="noStrike">
                <a:solidFill>
                  <a:srgbClr val="069a2e"/>
                </a:solidFill>
                <a:latin typeface="Arial"/>
              </a:rPr>
              <a:t>Я часто використовую інтернет:слухаю музику,граю в комп’ютерні ігри, слухаю аудіокниги, дізнаюся нове. Інтернет став проривом свого часу — і зараз є ним.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uk-UA" sz="1400" spc="-1" strike="noStrike">
                <a:solidFill>
                  <a:srgbClr val="069a2e"/>
                </a:solidFill>
                <a:latin typeface="Arial"/>
              </a:rPr>
              <a:t>Майже всі люди на планеті чули такі слова як інтернет, гугл та сайт.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" descr=""/>
          <p:cNvPicPr/>
          <p:nvPr/>
        </p:nvPicPr>
        <p:blipFill>
          <a:blip r:embed="rId1"/>
          <a:stretch/>
        </p:blipFill>
        <p:spPr>
          <a:xfrm>
            <a:off x="5152320" y="1800000"/>
            <a:ext cx="4357800" cy="23216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uk-UA" sz="3300" spc="-1" strike="noStrike">
                <a:solidFill>
                  <a:srgbClr val="158466"/>
                </a:solidFill>
                <a:latin typeface="Arial"/>
              </a:rPr>
              <a:t>Дякую за увагу! Не ставайте такими!</a:t>
            </a:r>
            <a:endParaRPr b="0" lang="ru-RU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3420000" y="1440000"/>
            <a:ext cx="2879640" cy="306216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2025-02-18T16:48:06Z</dcterms:created>
  <dc:creator/>
  <dc:description/>
  <dc:language>ru-RU</dc:language>
  <cp:lastModifiedBy/>
  <cp:revision>1</cp:revision>
  <dc:subject>презентація, курс "Інформатика"</dc:subject>
  <dc:title>День безпечного інтернету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