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handoutMasterIdLst>
    <p:handoutMasterId r:id="rId13"/>
  </p:handoutMasterIdLst>
  <p:sldIdLst>
    <p:sldId id="2583" r:id="rId2"/>
    <p:sldId id="2570" r:id="rId3"/>
    <p:sldId id="2581" r:id="rId4"/>
    <p:sldId id="308" r:id="rId5"/>
    <p:sldId id="314" r:id="rId6"/>
    <p:sldId id="2585" r:id="rId7"/>
    <p:sldId id="2586" r:id="rId8"/>
    <p:sldId id="2587" r:id="rId9"/>
    <p:sldId id="2588" r:id="rId10"/>
    <p:sldId id="2590"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yne, Valerie" initials="C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60" autoAdjust="0"/>
    <p:restoredTop sz="94249" autoAdjust="0"/>
  </p:normalViewPr>
  <p:slideViewPr>
    <p:cSldViewPr snapToGrid="0">
      <p:cViewPr varScale="1">
        <p:scale>
          <a:sx n="72" d="100"/>
          <a:sy n="72" d="100"/>
        </p:scale>
        <p:origin x="396" y="66"/>
      </p:cViewPr>
      <p:guideLst>
        <p:guide orient="horz" pos="2160"/>
        <p:guide pos="3840"/>
      </p:guideLst>
    </p:cSldViewPr>
  </p:slideViewPr>
  <p:notesTextViewPr>
    <p:cViewPr>
      <p:scale>
        <a:sx n="3" d="2"/>
        <a:sy n="3" d="2"/>
      </p:scale>
      <p:origin x="0" y="0"/>
    </p:cViewPr>
  </p:notesTextViewPr>
  <p:notesViewPr>
    <p:cSldViewPr snapToGrid="0">
      <p:cViewPr varScale="1">
        <p:scale>
          <a:sx n="54" d="100"/>
          <a:sy n="54"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9C0EB5-F7D1-41A4-897B-31215C9FC1C2}"/>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2DBF98-2987-4924-96C8-900F83C5F40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BA7D5D2-DF28-49E7-8C64-51616DDA14DD}" type="datetimeFigureOut">
              <a:rPr lang="en-US" smtClean="0"/>
              <a:t>6/3/2020</a:t>
            </a:fld>
            <a:endParaRPr lang="en-US"/>
          </a:p>
        </p:txBody>
      </p:sp>
      <p:sp>
        <p:nvSpPr>
          <p:cNvPr id="4" name="Footer Placeholder 3">
            <a:extLst>
              <a:ext uri="{FF2B5EF4-FFF2-40B4-BE49-F238E27FC236}">
                <a16:creationId xmlns:a16="http://schemas.microsoft.com/office/drawing/2014/main" id="{FB246283-4FCF-4214-8AF1-0D33F830BF00}"/>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EE627C-35BF-4E0D-9B66-73921B01044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19AED1C-363C-4BFA-BB15-12C47DD83F0F}" type="slidenum">
              <a:rPr lang="en-US" smtClean="0"/>
              <a:t>‹#›</a:t>
            </a:fld>
            <a:endParaRPr lang="en-US"/>
          </a:p>
        </p:txBody>
      </p:sp>
    </p:spTree>
    <p:extLst>
      <p:ext uri="{BB962C8B-B14F-4D97-AF65-F5344CB8AC3E}">
        <p14:creationId xmlns:p14="http://schemas.microsoft.com/office/powerpoint/2010/main" val="76432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5CA249A-AE34-4E31-816F-A5B7F7FA457F}" type="datetimeFigureOut">
              <a:rPr lang="en-US" smtClean="0"/>
              <a:t>6/3/2020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7491CF9-6518-44C8-A8AA-14C32B9F750D}" type="slidenum">
              <a:rPr lang="en-US" smtClean="0"/>
              <a:t>‹#›</a:t>
            </a:fld>
            <a:endParaRPr lang="en-US" dirty="0"/>
          </a:p>
        </p:txBody>
      </p:sp>
    </p:spTree>
    <p:extLst>
      <p:ext uri="{BB962C8B-B14F-4D97-AF65-F5344CB8AC3E}">
        <p14:creationId xmlns:p14="http://schemas.microsoft.com/office/powerpoint/2010/main" val="170173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D742-9CF7-4146-B89F-33DD2B441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69183F-02CC-4154-BEF4-016AA618E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2F98B-4A27-46E9-8DEB-E4C628D8DB10}"/>
              </a:ext>
            </a:extLst>
          </p:cNvPr>
          <p:cNvSpPr>
            <a:spLocks noGrp="1"/>
          </p:cNvSpPr>
          <p:nvPr>
            <p:ph type="dt" sz="half" idx="10"/>
          </p:nvPr>
        </p:nvSpPr>
        <p:spPr/>
        <p:txBody>
          <a:bodyPr/>
          <a:lstStyle/>
          <a:p>
            <a:fld id="{B61BEF0D-F0BB-DE4B-95CE-6DB70DBA9567}" type="datetimeFigureOut">
              <a:rPr lang="en-US" smtClean="0"/>
              <a:pPr/>
              <a:t>6/3/2020</a:t>
            </a:fld>
            <a:endParaRPr lang="en-US" dirty="0"/>
          </a:p>
        </p:txBody>
      </p:sp>
      <p:sp>
        <p:nvSpPr>
          <p:cNvPr id="5" name="Footer Placeholder 4">
            <a:extLst>
              <a:ext uri="{FF2B5EF4-FFF2-40B4-BE49-F238E27FC236}">
                <a16:creationId xmlns:a16="http://schemas.microsoft.com/office/drawing/2014/main" id="{06C38EBC-A72D-4BC7-8B33-EF5116CFF6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2C2772-595D-4AD2-90C7-69E6FE95AC4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A3634E0D-F69F-4728-B0B8-76BEA6948E4D}"/>
              </a:ext>
            </a:extLst>
          </p:cNvPr>
          <p:cNvSpPr/>
          <p:nvPr userDrawn="1"/>
        </p:nvSpPr>
        <p:spPr>
          <a:xfrm>
            <a:off x="2" y="6176963"/>
            <a:ext cx="12191998" cy="68103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2">
            <a:extLst>
              <a:ext uri="{FF2B5EF4-FFF2-40B4-BE49-F238E27FC236}">
                <a16:creationId xmlns:a16="http://schemas.microsoft.com/office/drawing/2014/main" id="{049C8055-5E06-42E8-8B0E-4CFFB4BCAAF7}"/>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2381"/>
          <a:stretch/>
        </p:blipFill>
        <p:spPr bwMode="auto">
          <a:xfrm>
            <a:off x="10215276" y="6373084"/>
            <a:ext cx="172524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11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2431-57EE-4834-94B8-D9E19F9956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F93574-4B82-4483-87B7-270D5BF2FB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1AA0E-B63E-494E-9FFF-325404D5CF2C}"/>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5" name="Footer Placeholder 4">
            <a:extLst>
              <a:ext uri="{FF2B5EF4-FFF2-40B4-BE49-F238E27FC236}">
                <a16:creationId xmlns:a16="http://schemas.microsoft.com/office/drawing/2014/main" id="{13B4601C-6BFC-43D3-A16E-5948281533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FF28F0-C7D0-49CC-ADC6-984ED2C1D0F5}"/>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273449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3B8F4A-3700-48F8-ACC1-306F2CA932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8A64D4-E7F3-4711-8A44-9C2897DD31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8DB5D-682B-4AFD-BF28-FFE467C26B42}"/>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5" name="Footer Placeholder 4">
            <a:extLst>
              <a:ext uri="{FF2B5EF4-FFF2-40B4-BE49-F238E27FC236}">
                <a16:creationId xmlns:a16="http://schemas.microsoft.com/office/drawing/2014/main" id="{79D28938-A21F-4345-A430-ECE6800F93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DA9E45-6EE7-4D0C-A6A2-90D923DA7028}"/>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246240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AD1F-A9A6-4424-8CE6-45F06D22F1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29AE5-1EDA-4DFA-94BF-A7621C876F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2BFF9A4-1E65-4A89-BCE7-2B6FBBE1962E}"/>
              </a:ext>
            </a:extLst>
          </p:cNvPr>
          <p:cNvSpPr/>
          <p:nvPr userDrawn="1"/>
        </p:nvSpPr>
        <p:spPr>
          <a:xfrm>
            <a:off x="0" y="798930"/>
            <a:ext cx="641684" cy="457953"/>
          </a:xfrm>
          <a:prstGeom prst="rect">
            <a:avLst/>
          </a:prstGeom>
          <a:solidFill>
            <a:srgbClr val="2368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C35BC3B-54D2-407A-A5BA-D3ABBC9E9A20}"/>
              </a:ext>
            </a:extLst>
          </p:cNvPr>
          <p:cNvSpPr/>
          <p:nvPr userDrawn="1"/>
        </p:nvSpPr>
        <p:spPr>
          <a:xfrm>
            <a:off x="2" y="6451462"/>
            <a:ext cx="12191998" cy="4065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2">
            <a:extLst>
              <a:ext uri="{FF2B5EF4-FFF2-40B4-BE49-F238E27FC236}">
                <a16:creationId xmlns:a16="http://schemas.microsoft.com/office/drawing/2014/main" id="{DCD0E12B-9843-4791-BBBF-791262D91E7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2381"/>
          <a:stretch/>
        </p:blipFill>
        <p:spPr bwMode="auto">
          <a:xfrm>
            <a:off x="10215276" y="6491218"/>
            <a:ext cx="172524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3">
            <a:extLst>
              <a:ext uri="{FF2B5EF4-FFF2-40B4-BE49-F238E27FC236}">
                <a16:creationId xmlns:a16="http://schemas.microsoft.com/office/drawing/2014/main" id="{B71102FF-A805-4F6A-90C8-6BFEB78079B6}"/>
              </a:ext>
            </a:extLst>
          </p:cNvPr>
          <p:cNvSpPr txBox="1">
            <a:spLocks/>
          </p:cNvSpPr>
          <p:nvPr userDrawn="1"/>
        </p:nvSpPr>
        <p:spPr>
          <a:xfrm>
            <a:off x="211721" y="6504420"/>
            <a:ext cx="1044054" cy="3316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50000"/>
                    <a:lumOff val="50000"/>
                  </a:schemeClr>
                </a:solidFill>
              </a:rPr>
              <a:t>Page </a:t>
            </a:r>
            <a:fld id="{A3E323E1-948D-4866-AF8B-7A28EBB9DE9A}" type="slidenum">
              <a:rPr lang="en-US" sz="1400" smtClean="0">
                <a:solidFill>
                  <a:schemeClr val="tx1">
                    <a:lumMod val="50000"/>
                    <a:lumOff val="50000"/>
                  </a:schemeClr>
                </a:solidFill>
              </a:rPr>
              <a:pPr/>
              <a:t>‹#›</a:t>
            </a:fld>
            <a:endParaRPr lang="en-US" sz="1400" dirty="0">
              <a:solidFill>
                <a:schemeClr val="tx1">
                  <a:lumMod val="50000"/>
                  <a:lumOff val="50000"/>
                </a:schemeClr>
              </a:solidFill>
            </a:endParaRPr>
          </a:p>
        </p:txBody>
      </p:sp>
    </p:spTree>
    <p:extLst>
      <p:ext uri="{BB962C8B-B14F-4D97-AF65-F5344CB8AC3E}">
        <p14:creationId xmlns:p14="http://schemas.microsoft.com/office/powerpoint/2010/main" val="60262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DA3A-F613-48B0-82EB-C2CC09F9AC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8749B-C269-4396-84F4-5D7549BFE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D499D0-D167-422E-9BD3-8ACCF83D7720}"/>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5" name="Footer Placeholder 4">
            <a:extLst>
              <a:ext uri="{FF2B5EF4-FFF2-40B4-BE49-F238E27FC236}">
                <a16:creationId xmlns:a16="http://schemas.microsoft.com/office/drawing/2014/main" id="{4E8E209F-283B-4E2C-82A9-403440BB8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9785E9-EEB0-4FAC-8C8A-792538634A27}"/>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192963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F53D-AD90-4A45-8E67-4216285BB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9DC7F-9007-4238-95DF-3345777EEA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636E09-A207-4BF9-A7A9-4A207EB858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9CBD1-1E12-4B75-8780-DFEB3D4DDD3E}"/>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6" name="Footer Placeholder 5">
            <a:extLst>
              <a:ext uri="{FF2B5EF4-FFF2-40B4-BE49-F238E27FC236}">
                <a16:creationId xmlns:a16="http://schemas.microsoft.com/office/drawing/2014/main" id="{25BED940-FC70-48AD-9FE7-5A5559946E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DA113D-3F78-43D3-9C02-9A9401065D1B}"/>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271219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AD62-2F47-4AC2-AD4A-F338E1D69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3399C5-20CC-4AAE-B7E0-23C21F973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4B5EED-41E5-49AB-828A-2D84094403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7C4DB0-D1ED-4AF9-B1F7-CCFCA9B7F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89E241-F416-480C-AB6A-E408878453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890BB3-E20A-4DDF-8537-A6D43A44E485}"/>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8" name="Footer Placeholder 7">
            <a:extLst>
              <a:ext uri="{FF2B5EF4-FFF2-40B4-BE49-F238E27FC236}">
                <a16:creationId xmlns:a16="http://schemas.microsoft.com/office/drawing/2014/main" id="{EDBE5DBE-3AEA-40A9-8140-B23A431CC7D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B8839AE-896E-4A30-AE98-C48EFC3E0B13}"/>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131526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5EE1-8ED9-4F13-A450-2CD0506861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F58243-6731-4FC0-A28C-B31C7A6FA161}"/>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4" name="Footer Placeholder 3">
            <a:extLst>
              <a:ext uri="{FF2B5EF4-FFF2-40B4-BE49-F238E27FC236}">
                <a16:creationId xmlns:a16="http://schemas.microsoft.com/office/drawing/2014/main" id="{C14A5295-8028-4079-8981-3BFFA5005C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BB13E7-EADE-46AB-ADA9-D9F8BC92F63D}"/>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286653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33019-CADC-4E6D-B567-573A647F04EC}"/>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3" name="Footer Placeholder 2">
            <a:extLst>
              <a:ext uri="{FF2B5EF4-FFF2-40B4-BE49-F238E27FC236}">
                <a16:creationId xmlns:a16="http://schemas.microsoft.com/office/drawing/2014/main" id="{9A627630-4349-4B2C-B119-495690CC20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A8E16C-0745-4B9D-9132-08A63A2FEACD}"/>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311973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54AA-F31A-4B39-8E53-AAFDC3F86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76BA67-8BEF-4048-90D1-E911B3D02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A06C41-5E75-4F88-B334-751CC00E3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7FF362-C15B-47D1-879E-E9F8E2898283}"/>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6" name="Footer Placeholder 5">
            <a:extLst>
              <a:ext uri="{FF2B5EF4-FFF2-40B4-BE49-F238E27FC236}">
                <a16:creationId xmlns:a16="http://schemas.microsoft.com/office/drawing/2014/main" id="{02C049E3-F342-4470-B144-A78DB87794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171AC7C-AD0A-453F-9737-F88CC8A5533B}"/>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214556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3D4D-E0DD-449F-932E-B23C2A73C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F5F17-458B-4831-B6D2-F0555F6B0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350D81-0C98-4662-8C9A-3D6C37374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815488-963D-4BDC-86DA-85EB3C36074E}"/>
              </a:ext>
            </a:extLst>
          </p:cNvPr>
          <p:cNvSpPr>
            <a:spLocks noGrp="1"/>
          </p:cNvSpPr>
          <p:nvPr>
            <p:ph type="dt" sz="half" idx="10"/>
          </p:nvPr>
        </p:nvSpPr>
        <p:spPr/>
        <p:txBody>
          <a:bodyPr/>
          <a:lstStyle/>
          <a:p>
            <a:fld id="{1F5B7316-E712-4FE2-894B-0E40400E76C0}" type="datetimeFigureOut">
              <a:rPr lang="en-US" smtClean="0"/>
              <a:t>6/3/2020</a:t>
            </a:fld>
            <a:endParaRPr lang="en-US" dirty="0"/>
          </a:p>
        </p:txBody>
      </p:sp>
      <p:sp>
        <p:nvSpPr>
          <p:cNvPr id="6" name="Footer Placeholder 5">
            <a:extLst>
              <a:ext uri="{FF2B5EF4-FFF2-40B4-BE49-F238E27FC236}">
                <a16:creationId xmlns:a16="http://schemas.microsoft.com/office/drawing/2014/main" id="{61B05FE6-ED4A-4E1C-AD83-310813FBA8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7F3471-D0A6-467F-B26F-048AD483DBC5}"/>
              </a:ext>
            </a:extLst>
          </p:cNvPr>
          <p:cNvSpPr>
            <a:spLocks noGrp="1"/>
          </p:cNvSpPr>
          <p:nvPr>
            <p:ph type="sldNum" sz="quarter" idx="12"/>
          </p:nvPr>
        </p:nvSpPr>
        <p:spPr/>
        <p:txBody>
          <a:bodyPr/>
          <a:lstStyle/>
          <a:p>
            <a:fld id="{C6C44960-B566-4B91-9389-EBA6F19BA956}" type="slidenum">
              <a:rPr lang="en-US" smtClean="0"/>
              <a:t>‹#›</a:t>
            </a:fld>
            <a:endParaRPr lang="en-US" dirty="0"/>
          </a:p>
        </p:txBody>
      </p:sp>
    </p:spTree>
    <p:extLst>
      <p:ext uri="{BB962C8B-B14F-4D97-AF65-F5344CB8AC3E}">
        <p14:creationId xmlns:p14="http://schemas.microsoft.com/office/powerpoint/2010/main" val="26541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47F13-3A36-4A1D-A505-0D86D1A58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C20C63-7732-4147-B452-05BF57B92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46299-245A-4C0A-B63C-6791BF3BE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B7316-E712-4FE2-894B-0E40400E76C0}" type="datetimeFigureOut">
              <a:rPr lang="en-US" smtClean="0"/>
              <a:t>6/3/2020</a:t>
            </a:fld>
            <a:endParaRPr lang="en-US" dirty="0"/>
          </a:p>
        </p:txBody>
      </p:sp>
      <p:sp>
        <p:nvSpPr>
          <p:cNvPr id="5" name="Footer Placeholder 4">
            <a:extLst>
              <a:ext uri="{FF2B5EF4-FFF2-40B4-BE49-F238E27FC236}">
                <a16:creationId xmlns:a16="http://schemas.microsoft.com/office/drawing/2014/main" id="{14473B77-5662-4C55-AE59-6C6568768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B90DEC3-84C1-435A-A4CA-0511A7F62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44960-B566-4B91-9389-EBA6F19BA956}" type="slidenum">
              <a:rPr lang="en-US" smtClean="0"/>
              <a:t>‹#›</a:t>
            </a:fld>
            <a:endParaRPr lang="en-US" dirty="0"/>
          </a:p>
        </p:txBody>
      </p:sp>
    </p:spTree>
    <p:extLst>
      <p:ext uri="{BB962C8B-B14F-4D97-AF65-F5344CB8AC3E}">
        <p14:creationId xmlns:p14="http://schemas.microsoft.com/office/powerpoint/2010/main" val="29612481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hinese_people_in_New_York_City#cite_note-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A8B2-431A-4356-A8BC-02EC22D03346}"/>
              </a:ext>
            </a:extLst>
          </p:cNvPr>
          <p:cNvSpPr>
            <a:spLocks noGrp="1"/>
          </p:cNvSpPr>
          <p:nvPr>
            <p:ph type="title"/>
          </p:nvPr>
        </p:nvSpPr>
        <p:spPr/>
        <p:txBody>
          <a:bodyPr>
            <a:normAutofit/>
          </a:bodyPr>
          <a:lstStyle/>
          <a:p>
            <a:pPr algn="ctr"/>
            <a:r>
              <a:rPr lang="en-US" b="1" dirty="0">
                <a:solidFill>
                  <a:schemeClr val="accent1"/>
                </a:solidFill>
              </a:rPr>
              <a:t>Coursera Capstone Project </a:t>
            </a:r>
          </a:p>
        </p:txBody>
      </p:sp>
      <p:sp>
        <p:nvSpPr>
          <p:cNvPr id="4" name="TextBox 3">
            <a:extLst>
              <a:ext uri="{FF2B5EF4-FFF2-40B4-BE49-F238E27FC236}">
                <a16:creationId xmlns:a16="http://schemas.microsoft.com/office/drawing/2014/main" id="{3BF1BC16-7547-4A17-9A65-EE5E98045C98}"/>
              </a:ext>
            </a:extLst>
          </p:cNvPr>
          <p:cNvSpPr txBox="1"/>
          <p:nvPr/>
        </p:nvSpPr>
        <p:spPr>
          <a:xfrm>
            <a:off x="357809" y="1709529"/>
            <a:ext cx="11476382" cy="3477875"/>
          </a:xfrm>
          <a:prstGeom prst="rect">
            <a:avLst/>
          </a:prstGeom>
          <a:noFill/>
        </p:spPr>
        <p:txBody>
          <a:bodyPr wrap="square" rtlCol="0">
            <a:spAutoFit/>
          </a:bodyPr>
          <a:lstStyle/>
          <a:p>
            <a:r>
              <a:rPr lang="en-US" sz="4400" u="sng" dirty="0"/>
              <a:t>The Battle of Neighborhoods</a:t>
            </a:r>
          </a:p>
          <a:p>
            <a:endParaRPr lang="en-US" sz="4400" dirty="0"/>
          </a:p>
          <a:p>
            <a:r>
              <a:rPr lang="en-US" sz="4400" dirty="0"/>
              <a:t>Explore the best locations for Chinese restaurants throughout the city of New York.</a:t>
            </a:r>
          </a:p>
          <a:p>
            <a:endParaRPr lang="en-US" sz="4400" dirty="0"/>
          </a:p>
        </p:txBody>
      </p:sp>
    </p:spTree>
    <p:extLst>
      <p:ext uri="{BB962C8B-B14F-4D97-AF65-F5344CB8AC3E}">
        <p14:creationId xmlns:p14="http://schemas.microsoft.com/office/powerpoint/2010/main" val="148781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7363-A219-4291-8CF7-5C681DEE8F48}"/>
              </a:ext>
            </a:extLst>
          </p:cNvPr>
          <p:cNvSpPr>
            <a:spLocks noGrp="1"/>
          </p:cNvSpPr>
          <p:nvPr>
            <p:ph type="title"/>
          </p:nvPr>
        </p:nvSpPr>
        <p:spPr>
          <a:xfrm>
            <a:off x="1102519" y="133596"/>
            <a:ext cx="9986961" cy="691762"/>
          </a:xfrm>
        </p:spPr>
        <p:txBody>
          <a:bodyPr>
            <a:normAutofit/>
          </a:bodyPr>
          <a:lstStyle/>
          <a:p>
            <a:pPr algn="ctr"/>
            <a:r>
              <a:rPr lang="en-US" sz="3500" b="1" dirty="0">
                <a:solidFill>
                  <a:schemeClr val="accent1"/>
                </a:solidFill>
                <a:cs typeface="Calibri Light" panose="020F0302020204030204" pitchFamily="34" charset="0"/>
              </a:rPr>
              <a:t>Conclusion</a:t>
            </a:r>
          </a:p>
        </p:txBody>
      </p:sp>
      <p:sp>
        <p:nvSpPr>
          <p:cNvPr id="6" name="Rectangle 2">
            <a:extLst>
              <a:ext uri="{FF2B5EF4-FFF2-40B4-BE49-F238E27FC236}">
                <a16:creationId xmlns:a16="http://schemas.microsoft.com/office/drawing/2014/main" id="{DF99AAE6-E89B-4C76-9802-07CBFBD1B944}"/>
              </a:ext>
            </a:extLst>
          </p:cNvPr>
          <p:cNvSpPr>
            <a:spLocks noChangeArrowheads="1"/>
          </p:cNvSpPr>
          <p:nvPr/>
        </p:nvSpPr>
        <p:spPr bwMode="auto">
          <a:xfrm>
            <a:off x="583096" y="1403270"/>
            <a:ext cx="11357113"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Despite Manhattan having the least number of neighborhoods in all five boroughs, it is clearly the densest borough regarding Chinese restaurants. This makes the competition high because it has the best rated Chinese restaurants on average too.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If the intention is to open a high-quality Chinese restaurant in NYC and in an area close to Manhattan, then I would consider opening it in Brooklyn and/or Queens. Brooklyn and Queens have multiple neighborhoods and Queens has the highest number of Chinese restaurants.</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However, the average ratings of these restaurants do not exceed 5.0 of a scale of 1.0 to 10.0. This would make the competition easier than in a high rated borough like Manhattan.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Personally, now I would go to Chelsea in Manhattan for the best Chinese food based on 1488 likes and I would definitely try the Chinese restaurant in Lower East Side with the highest rating. As a final note, all of the above analysis is depended on the adequacy and accuracy of </a:t>
            </a:r>
            <a:r>
              <a:rPr kumimoji="0" lang="en-US" altLang="en-US"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FourSquare</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data.</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4962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7867111-E276-40A1-8677-44BE67E5F002}"/>
              </a:ext>
            </a:extLst>
          </p:cNvPr>
          <p:cNvSpPr>
            <a:spLocks noGrp="1"/>
          </p:cNvSpPr>
          <p:nvPr>
            <p:ph type="title"/>
          </p:nvPr>
        </p:nvSpPr>
        <p:spPr>
          <a:xfrm>
            <a:off x="0" y="178061"/>
            <a:ext cx="12192000" cy="566626"/>
          </a:xfrm>
          <a:noFill/>
        </p:spPr>
        <p:txBody>
          <a:bodyPr>
            <a:noAutofit/>
          </a:bodyPr>
          <a:lstStyle/>
          <a:p>
            <a:pPr algn="ctr"/>
            <a:r>
              <a:rPr lang="en-US" sz="3600" b="1" dirty="0">
                <a:solidFill>
                  <a:schemeClr val="accent1"/>
                </a:solidFill>
              </a:rPr>
              <a:t>Introduction</a:t>
            </a:r>
          </a:p>
        </p:txBody>
      </p:sp>
      <p:sp>
        <p:nvSpPr>
          <p:cNvPr id="2" name="TextBox 1">
            <a:extLst>
              <a:ext uri="{FF2B5EF4-FFF2-40B4-BE49-F238E27FC236}">
                <a16:creationId xmlns:a16="http://schemas.microsoft.com/office/drawing/2014/main" id="{5AD6ED54-F426-4CCC-A6D6-C7C5D999F278}"/>
              </a:ext>
            </a:extLst>
          </p:cNvPr>
          <p:cNvSpPr txBox="1"/>
          <p:nvPr/>
        </p:nvSpPr>
        <p:spPr>
          <a:xfrm>
            <a:off x="439794" y="1422881"/>
            <a:ext cx="11312413" cy="4524315"/>
          </a:xfrm>
          <a:prstGeom prst="rect">
            <a:avLst/>
          </a:prstGeom>
          <a:noFill/>
        </p:spPr>
        <p:txBody>
          <a:bodyPr wrap="square" rtlCol="0">
            <a:spAutoFit/>
          </a:bodyPr>
          <a:lstStyle/>
          <a:p>
            <a:r>
              <a:rPr lang="en-US" sz="2400" dirty="0"/>
              <a:t>This project aims to utilize all Data Science Concepts learned in the IBM Data Science Professional Course. </a:t>
            </a:r>
          </a:p>
          <a:p>
            <a:endParaRPr lang="en-US" sz="2400" dirty="0"/>
          </a:p>
          <a:p>
            <a:r>
              <a:rPr lang="en-US" sz="2400" dirty="0"/>
              <a:t>It explores the best locations for Chinese restaurants throughout the city of New York. New York is a major metropolitan area with more than 8.4 million (Quick Facts, 2018) people living within city limits. </a:t>
            </a:r>
          </a:p>
          <a:p>
            <a:endParaRPr lang="en-US" sz="2400" dirty="0"/>
          </a:p>
          <a:p>
            <a:r>
              <a:rPr lang="en-US" sz="2400" dirty="0"/>
              <a:t>The Chinese American population of the New York City metropolitan area was an estimated 893,697 as of 2017. New York City itself contains by far the highest ethnic Chinese population of any individual city outside Asia,  estimated  at  628,763   as  of        2017  </a:t>
            </a:r>
            <a:r>
              <a:rPr lang="en-US" sz="2400" dirty="0">
                <a:hlinkClick r:id="rId2"/>
              </a:rPr>
              <a:t>[ </a:t>
            </a:r>
            <a:r>
              <a:rPr lang="en-US" sz="2400" u="sng" dirty="0">
                <a:hlinkClick r:id="rId2"/>
              </a:rPr>
              <a:t>United States Census Bureau</a:t>
            </a:r>
            <a:r>
              <a:rPr lang="en-US" sz="2400" dirty="0">
                <a:hlinkClick r:id="rId2"/>
              </a:rPr>
              <a:t>.]</a:t>
            </a:r>
            <a:r>
              <a:rPr lang="en-US" sz="2400" dirty="0"/>
              <a:t>.</a:t>
            </a:r>
          </a:p>
          <a:p>
            <a:endParaRPr lang="en-US" sz="2400" dirty="0"/>
          </a:p>
        </p:txBody>
      </p:sp>
    </p:spTree>
    <p:extLst>
      <p:ext uri="{BB962C8B-B14F-4D97-AF65-F5344CB8AC3E}">
        <p14:creationId xmlns:p14="http://schemas.microsoft.com/office/powerpoint/2010/main" val="131348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A32FC5-593F-4959-973A-C3A7F5350C63}"/>
              </a:ext>
            </a:extLst>
          </p:cNvPr>
          <p:cNvSpPr txBox="1">
            <a:spLocks/>
          </p:cNvSpPr>
          <p:nvPr/>
        </p:nvSpPr>
        <p:spPr>
          <a:xfrm>
            <a:off x="740897" y="113992"/>
            <a:ext cx="10515600" cy="7591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solidFill>
              </a:rPr>
              <a:t>Problem Statement</a:t>
            </a:r>
          </a:p>
        </p:txBody>
      </p:sp>
      <p:sp>
        <p:nvSpPr>
          <p:cNvPr id="5" name="Rectangle 4">
            <a:extLst>
              <a:ext uri="{FF2B5EF4-FFF2-40B4-BE49-F238E27FC236}">
                <a16:creationId xmlns:a16="http://schemas.microsoft.com/office/drawing/2014/main" id="{F70388F4-A382-4BCA-8A7A-E282A7B73926}"/>
              </a:ext>
            </a:extLst>
          </p:cNvPr>
          <p:cNvSpPr/>
          <p:nvPr/>
        </p:nvSpPr>
        <p:spPr>
          <a:xfrm>
            <a:off x="549966" y="1867403"/>
            <a:ext cx="11092069" cy="3108543"/>
          </a:xfrm>
          <a:prstGeom prst="rect">
            <a:avLst/>
          </a:prstGeom>
        </p:spPr>
        <p:txBody>
          <a:bodyPr wrap="square">
            <a:spAutoFit/>
          </a:bodyPr>
          <a:lstStyle/>
          <a:p>
            <a:pPr marL="457200" lvl="0" indent="-457200">
              <a:buFont typeface="Arial" panose="020B0604020202020204" pitchFamily="34" charset="0"/>
              <a:buChar char="•"/>
            </a:pPr>
            <a:r>
              <a:rPr lang="en-US" sz="2800" dirty="0"/>
              <a:t>What is / are the best location(s) for Chinese cuisine in New York City?</a:t>
            </a:r>
          </a:p>
          <a:p>
            <a:pPr marL="457200" lvl="0" indent="-457200">
              <a:buFont typeface="Arial" panose="020B0604020202020204" pitchFamily="34" charset="0"/>
              <a:buChar char="•"/>
            </a:pPr>
            <a:endParaRPr lang="en-US" sz="2800" dirty="0"/>
          </a:p>
          <a:p>
            <a:pPr marL="457200" lvl="0" indent="-457200">
              <a:buFont typeface="Arial" panose="020B0604020202020204" pitchFamily="34" charset="0"/>
              <a:buChar char="•"/>
            </a:pPr>
            <a:r>
              <a:rPr lang="en-US" sz="2800" dirty="0"/>
              <a:t>In what Neighborhood and/or borough should I open a Chinese restaurant to have the best chance of being successful?</a:t>
            </a:r>
          </a:p>
          <a:p>
            <a:pPr marL="457200" lvl="0" indent="-457200">
              <a:buFont typeface="Arial" panose="020B0604020202020204" pitchFamily="34" charset="0"/>
              <a:buChar char="•"/>
            </a:pPr>
            <a:endParaRPr lang="en-US" sz="2800" dirty="0"/>
          </a:p>
          <a:p>
            <a:pPr marL="457200" lvl="0" indent="-457200">
              <a:buFont typeface="Arial" panose="020B0604020202020204" pitchFamily="34" charset="0"/>
              <a:buChar char="•"/>
            </a:pPr>
            <a:r>
              <a:rPr lang="en-US" sz="2800" dirty="0"/>
              <a:t>Where would I go in New York City to have the best Chinese food?</a:t>
            </a:r>
          </a:p>
          <a:p>
            <a:endParaRPr lang="en-US" sz="2800" dirty="0"/>
          </a:p>
        </p:txBody>
      </p:sp>
    </p:spTree>
    <p:extLst>
      <p:ext uri="{BB962C8B-B14F-4D97-AF65-F5344CB8AC3E}">
        <p14:creationId xmlns:p14="http://schemas.microsoft.com/office/powerpoint/2010/main" val="145913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F070BD-EAB2-E446-BA1D-561D136BF9EC}"/>
              </a:ext>
            </a:extLst>
          </p:cNvPr>
          <p:cNvSpPr>
            <a:spLocks noGrp="1"/>
          </p:cNvSpPr>
          <p:nvPr/>
        </p:nvSpPr>
        <p:spPr>
          <a:xfrm>
            <a:off x="1774404" y="155642"/>
            <a:ext cx="7956005" cy="758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500" b="0" i="0" kern="1200">
                <a:solidFill>
                  <a:srgbClr val="7030A0"/>
                </a:solidFill>
                <a:latin typeface="+mj-lt"/>
                <a:ea typeface="Open Sans Light" panose="020B0306030504020204" pitchFamily="34" charset="0"/>
                <a:cs typeface="Calibri Light" panose="020F0302020204030204" pitchFamily="34" charset="0"/>
              </a:defRPr>
            </a:lvl1pPr>
          </a:lstStyle>
          <a:p>
            <a:pPr algn="ctr"/>
            <a:r>
              <a:rPr lang="de-DE" b="1" dirty="0">
                <a:solidFill>
                  <a:schemeClr val="accent1"/>
                </a:solidFill>
              </a:rPr>
              <a:t>Data</a:t>
            </a:r>
          </a:p>
        </p:txBody>
      </p:sp>
      <p:sp>
        <p:nvSpPr>
          <p:cNvPr id="5" name="Content Placeholder 1">
            <a:extLst>
              <a:ext uri="{FF2B5EF4-FFF2-40B4-BE49-F238E27FC236}">
                <a16:creationId xmlns:a16="http://schemas.microsoft.com/office/drawing/2014/main" id="{7F8430F2-53E2-D34F-BA1F-68CC673F4712}"/>
              </a:ext>
            </a:extLst>
          </p:cNvPr>
          <p:cNvSpPr>
            <a:spLocks noGrp="1"/>
          </p:cNvSpPr>
          <p:nvPr/>
        </p:nvSpPr>
        <p:spPr>
          <a:xfrm>
            <a:off x="899887" y="1660523"/>
            <a:ext cx="9833762" cy="39053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2"/>
                </a:solidFill>
                <a:latin typeface="+mn-lt"/>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schemeClr>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schemeClr>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rgbClr val="9D9D9D"/>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rgbClr val="A1A1A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ea typeface="+mn-ea"/>
                <a:cs typeface="+mn-cs"/>
              </a:rPr>
              <a:t>For this project the Foursquare API will be used. All data related to locations and quality of Chinese restaurants will be obtained via the </a:t>
            </a:r>
            <a:r>
              <a:rPr lang="en-US" sz="2400" dirty="0" err="1">
                <a:solidFill>
                  <a:schemeClr val="tx1"/>
                </a:solidFill>
                <a:ea typeface="+mn-ea"/>
                <a:cs typeface="+mn-cs"/>
              </a:rPr>
              <a:t>FourSquare</a:t>
            </a:r>
            <a:r>
              <a:rPr lang="en-US" sz="2400" dirty="0">
                <a:solidFill>
                  <a:schemeClr val="tx1"/>
                </a:solidFill>
                <a:ea typeface="+mn-ea"/>
                <a:cs typeface="+mn-cs"/>
              </a:rPr>
              <a:t> API</a:t>
            </a:r>
          </a:p>
          <a:p>
            <a:r>
              <a:rPr lang="en-US" sz="2400" dirty="0">
                <a:solidFill>
                  <a:schemeClr val="tx1"/>
                </a:solidFill>
                <a:ea typeface="+mn-ea"/>
                <a:cs typeface="+mn-cs"/>
              </a:rPr>
              <a:t>New York City data containing the neighborhoods and boroughs, latitudes, and longitudes will be obtained from the data source</a:t>
            </a:r>
            <a:r>
              <a:rPr lang="en-US" dirty="0"/>
              <a:t>: </a:t>
            </a:r>
            <a:r>
              <a:rPr lang="en-US" u="sng" dirty="0">
                <a:hlinkClick r:id="rId2"/>
              </a:rPr>
              <a:t>https://cocl.us/new_york_dataset</a:t>
            </a:r>
            <a:endParaRPr lang="en-US" dirty="0"/>
          </a:p>
          <a:p>
            <a:r>
              <a:rPr lang="en-US" sz="2400" dirty="0">
                <a:solidFill>
                  <a:schemeClr val="tx1"/>
                </a:solidFill>
                <a:ea typeface="+mn-ea"/>
                <a:cs typeface="+mn-cs"/>
              </a:rPr>
              <a:t>Geospatial data of the New York to get a better understanding of the neighborhoods in it and their corresponding locations in the Folium map would make certain things clear for the Project. This will be achieved using the acquired data and visualize the same using Choropleth maps. Data source: </a:t>
            </a:r>
            <a:r>
              <a:rPr lang="en-US" u="sng" dirty="0">
                <a:hlinkClick r:id="rId3"/>
              </a:rPr>
              <a:t> https://data.cityofnewyork.us/City-Government/Borough-Boundaries/tqmj-j8zm</a:t>
            </a:r>
            <a:endParaRPr lang="en-US" dirty="0"/>
          </a:p>
          <a:p>
            <a:endParaRPr lang="en-US" u="sng" dirty="0"/>
          </a:p>
        </p:txBody>
      </p:sp>
    </p:spTree>
    <p:extLst>
      <p:ext uri="{BB962C8B-B14F-4D97-AF65-F5344CB8AC3E}">
        <p14:creationId xmlns:p14="http://schemas.microsoft.com/office/powerpoint/2010/main" val="316491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F8A1-0EDF-4243-B6BF-683FC7B6FD39}"/>
              </a:ext>
            </a:extLst>
          </p:cNvPr>
          <p:cNvSpPr>
            <a:spLocks noGrp="1"/>
          </p:cNvSpPr>
          <p:nvPr>
            <p:ph type="title"/>
          </p:nvPr>
        </p:nvSpPr>
        <p:spPr>
          <a:xfrm>
            <a:off x="1214439" y="129873"/>
            <a:ext cx="9763123" cy="691762"/>
          </a:xfrm>
        </p:spPr>
        <p:txBody>
          <a:bodyPr>
            <a:normAutofit/>
          </a:bodyPr>
          <a:lstStyle/>
          <a:p>
            <a:pPr algn="ctr"/>
            <a:r>
              <a:rPr lang="en-US" sz="3500" b="1" dirty="0">
                <a:solidFill>
                  <a:schemeClr val="accent1"/>
                </a:solidFill>
                <a:cs typeface="Calibri Light" panose="020F0302020204030204" pitchFamily="34" charset="0"/>
              </a:rPr>
              <a:t>Methodology</a:t>
            </a:r>
          </a:p>
        </p:txBody>
      </p:sp>
      <p:sp>
        <p:nvSpPr>
          <p:cNvPr id="5" name="Content Placeholder 2">
            <a:extLst>
              <a:ext uri="{FF2B5EF4-FFF2-40B4-BE49-F238E27FC236}">
                <a16:creationId xmlns:a16="http://schemas.microsoft.com/office/drawing/2014/main" id="{33247832-5FB9-45D7-B8AF-B4A570B22D8A}"/>
              </a:ext>
            </a:extLst>
          </p:cNvPr>
          <p:cNvSpPr>
            <a:spLocks noGrp="1"/>
          </p:cNvSpPr>
          <p:nvPr>
            <p:ph idx="1"/>
          </p:nvPr>
        </p:nvSpPr>
        <p:spPr>
          <a:xfrm>
            <a:off x="838200" y="1369274"/>
            <a:ext cx="10515600" cy="3653299"/>
          </a:xfrm>
        </p:spPr>
        <p:txBody>
          <a:bodyPr>
            <a:noAutofit/>
          </a:bodyPr>
          <a:lstStyle/>
          <a:p>
            <a:r>
              <a:rPr lang="en-US" sz="2400" dirty="0"/>
              <a:t>The data that will be required will be a combination of CSV files that have been prepared for the purposes of the analysis from multiple sources. </a:t>
            </a:r>
          </a:p>
          <a:p>
            <a:r>
              <a:rPr lang="en-US" sz="2400" dirty="0"/>
              <a:t>Data will be collected from  </a:t>
            </a:r>
            <a:r>
              <a:rPr lang="en-US" sz="2400" u="sng" dirty="0">
                <a:hlinkClick r:id="rId2"/>
              </a:rPr>
              <a:t>https://cocl.us/new_york_dataset</a:t>
            </a:r>
            <a:r>
              <a:rPr lang="en-US" sz="2400" dirty="0"/>
              <a:t> and cleaned and processed into a </a:t>
            </a:r>
            <a:r>
              <a:rPr lang="en-US" sz="2400" dirty="0" err="1"/>
              <a:t>dataframe</a:t>
            </a:r>
            <a:r>
              <a:rPr lang="en-US" sz="2400" dirty="0"/>
              <a:t>.</a:t>
            </a:r>
          </a:p>
          <a:p>
            <a:r>
              <a:rPr lang="en-US" sz="2400" dirty="0" err="1"/>
              <a:t>FourSquare</a:t>
            </a:r>
            <a:r>
              <a:rPr lang="en-US" sz="2400" dirty="0"/>
              <a:t> will be used to locate all venues and then filtered by Chinese restaurant. Ratings, tips, and likes by users will be counted and added to the </a:t>
            </a:r>
            <a:r>
              <a:rPr lang="en-US" sz="2400" dirty="0" err="1"/>
              <a:t>dataframe</a:t>
            </a:r>
            <a:r>
              <a:rPr lang="en-US" sz="2400" dirty="0"/>
              <a:t>.</a:t>
            </a:r>
          </a:p>
          <a:p>
            <a:r>
              <a:rPr lang="en-US" sz="2400" dirty="0"/>
              <a:t>Data will be sorted based on rankings and will be visually assessed using graphing from various Python libraries.</a:t>
            </a:r>
          </a:p>
          <a:p>
            <a:pPr marL="0" indent="0">
              <a:buNone/>
            </a:pPr>
            <a:endParaRPr lang="en-US" sz="1200" dirty="0"/>
          </a:p>
        </p:txBody>
      </p:sp>
    </p:spTree>
    <p:extLst>
      <p:ext uri="{BB962C8B-B14F-4D97-AF65-F5344CB8AC3E}">
        <p14:creationId xmlns:p14="http://schemas.microsoft.com/office/powerpoint/2010/main" val="201288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AF8A1-0EDF-4243-B6BF-683FC7B6FD39}"/>
              </a:ext>
            </a:extLst>
          </p:cNvPr>
          <p:cNvSpPr>
            <a:spLocks noGrp="1"/>
          </p:cNvSpPr>
          <p:nvPr>
            <p:ph type="title"/>
          </p:nvPr>
        </p:nvSpPr>
        <p:spPr>
          <a:xfrm>
            <a:off x="1214439" y="129873"/>
            <a:ext cx="4431981" cy="691762"/>
          </a:xfrm>
        </p:spPr>
        <p:txBody>
          <a:bodyPr>
            <a:normAutofit/>
          </a:bodyPr>
          <a:lstStyle/>
          <a:p>
            <a:pPr algn="ctr"/>
            <a:r>
              <a:rPr lang="en-US" sz="3500" b="1" dirty="0">
                <a:solidFill>
                  <a:schemeClr val="accent1"/>
                </a:solidFill>
                <a:cs typeface="Calibri Light" panose="020F0302020204030204" pitchFamily="34" charset="0"/>
              </a:rPr>
              <a:t>Results</a:t>
            </a:r>
          </a:p>
        </p:txBody>
      </p:sp>
      <p:sp>
        <p:nvSpPr>
          <p:cNvPr id="5" name="Content Placeholder 2">
            <a:extLst>
              <a:ext uri="{FF2B5EF4-FFF2-40B4-BE49-F238E27FC236}">
                <a16:creationId xmlns:a16="http://schemas.microsoft.com/office/drawing/2014/main" id="{33247832-5FB9-45D7-B8AF-B4A570B22D8A}"/>
              </a:ext>
            </a:extLst>
          </p:cNvPr>
          <p:cNvSpPr>
            <a:spLocks noGrp="1"/>
          </p:cNvSpPr>
          <p:nvPr>
            <p:ph idx="1"/>
          </p:nvPr>
        </p:nvSpPr>
        <p:spPr>
          <a:xfrm>
            <a:off x="697395" y="1357928"/>
            <a:ext cx="5173317" cy="830998"/>
          </a:xfrm>
        </p:spPr>
        <p:txBody>
          <a:bodyPr>
            <a:noAutofit/>
          </a:bodyPr>
          <a:lstStyle/>
          <a:p>
            <a:r>
              <a:rPr lang="en-US" sz="1800" dirty="0"/>
              <a:t>Manhattan has the least number of neighborhoods per borough.</a:t>
            </a:r>
          </a:p>
          <a:p>
            <a:endParaRPr lang="en-US" sz="1800" dirty="0"/>
          </a:p>
          <a:p>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3CF1035A-2C21-4138-8C4E-7C89B9ACBC35}"/>
              </a:ext>
            </a:extLst>
          </p:cNvPr>
          <p:cNvPicPr/>
          <p:nvPr/>
        </p:nvPicPr>
        <p:blipFill>
          <a:blip r:embed="rId2"/>
          <a:stretch>
            <a:fillRect/>
          </a:stretch>
        </p:blipFill>
        <p:spPr>
          <a:xfrm>
            <a:off x="6096000" y="252247"/>
            <a:ext cx="5844541" cy="3162300"/>
          </a:xfrm>
          <a:prstGeom prst="rect">
            <a:avLst/>
          </a:prstGeom>
        </p:spPr>
      </p:pic>
      <p:sp>
        <p:nvSpPr>
          <p:cNvPr id="2" name="Rectangle 1">
            <a:extLst>
              <a:ext uri="{FF2B5EF4-FFF2-40B4-BE49-F238E27FC236}">
                <a16:creationId xmlns:a16="http://schemas.microsoft.com/office/drawing/2014/main" id="{654D40FA-B6C0-4C67-B122-637AC509B96A}"/>
              </a:ext>
            </a:extLst>
          </p:cNvPr>
          <p:cNvSpPr/>
          <p:nvPr/>
        </p:nvSpPr>
        <p:spPr>
          <a:xfrm>
            <a:off x="723899" y="4570455"/>
            <a:ext cx="5146813" cy="923330"/>
          </a:xfrm>
          <a:prstGeom prst="rect">
            <a:avLst/>
          </a:prstGeom>
        </p:spPr>
        <p:txBody>
          <a:bodyPr wrap="square">
            <a:spAutoFit/>
          </a:bodyPr>
          <a:lstStyle/>
          <a:p>
            <a:pPr marL="342900" marR="0" lvl="0" indent="-342900">
              <a:spcBef>
                <a:spcPts val="1200"/>
              </a:spcBef>
              <a:spcAft>
                <a:spcPts val="0"/>
              </a:spcAft>
              <a:buFont typeface="Symbol" panose="05050102010706020507" pitchFamily="18" charset="2"/>
              <a:buChar char=""/>
            </a:pPr>
            <a:r>
              <a:rPr lang="en-US" dirty="0"/>
              <a:t>However, Manhattan has the same number of restaurants of Brooklyn.  Queens has the highest number of Chinese restaurants.</a:t>
            </a:r>
          </a:p>
        </p:txBody>
      </p:sp>
      <p:pic>
        <p:nvPicPr>
          <p:cNvPr id="7" name="Picture 6">
            <a:extLst>
              <a:ext uri="{FF2B5EF4-FFF2-40B4-BE49-F238E27FC236}">
                <a16:creationId xmlns:a16="http://schemas.microsoft.com/office/drawing/2014/main" id="{D6AAC6A8-8488-44C5-95A1-EFA2D3E9CEB6}"/>
              </a:ext>
            </a:extLst>
          </p:cNvPr>
          <p:cNvPicPr/>
          <p:nvPr/>
        </p:nvPicPr>
        <p:blipFill>
          <a:blip r:embed="rId3"/>
          <a:stretch>
            <a:fillRect/>
          </a:stretch>
        </p:blipFill>
        <p:spPr>
          <a:xfrm>
            <a:off x="6015356" y="3291177"/>
            <a:ext cx="5925185" cy="3162300"/>
          </a:xfrm>
          <a:prstGeom prst="rect">
            <a:avLst/>
          </a:prstGeom>
        </p:spPr>
      </p:pic>
    </p:spTree>
    <p:extLst>
      <p:ext uri="{BB962C8B-B14F-4D97-AF65-F5344CB8AC3E}">
        <p14:creationId xmlns:p14="http://schemas.microsoft.com/office/powerpoint/2010/main" val="217095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9EAAE1-4599-4A74-B01E-3D4D1E88F11E}"/>
              </a:ext>
            </a:extLst>
          </p:cNvPr>
          <p:cNvSpPr/>
          <p:nvPr/>
        </p:nvSpPr>
        <p:spPr>
          <a:xfrm>
            <a:off x="609600" y="1522848"/>
            <a:ext cx="5221357" cy="830997"/>
          </a:xfrm>
          <a:prstGeom prst="rect">
            <a:avLst/>
          </a:prstGeom>
        </p:spPr>
        <p:txBody>
          <a:bodyPr wrap="square">
            <a:spAutoFit/>
          </a:bodyPr>
          <a:lstStyle/>
          <a:p>
            <a:pPr marL="342900" marR="0" lvl="0" indent="-342900">
              <a:spcBef>
                <a:spcPts val="1200"/>
              </a:spcBef>
              <a:spcAft>
                <a:spcPts val="0"/>
              </a:spcAft>
              <a:buFont typeface="Symbol" panose="05050102010706020507" pitchFamily="18" charset="2"/>
              <a:buChar char=""/>
            </a:pPr>
            <a:r>
              <a:rPr lang="en-US" sz="1600" dirty="0">
                <a:solidFill>
                  <a:srgbClr val="000000"/>
                </a:solidFill>
                <a:latin typeface="Arial" panose="020B0604020202020204" pitchFamily="34" charset="0"/>
                <a:ea typeface="Calibri" panose="020F0502020204030204" pitchFamily="34" charset="0"/>
              </a:rPr>
              <a:t>The top 6 Neighborhood of NYC for number of Chinese restaurants. Chinatown (Manhattan) holds the highest number: 9</a:t>
            </a:r>
            <a:endParaRPr lang="en-US" sz="1600"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B222604C-4DA1-4688-9FE4-2EC52AAFC4CD}"/>
              </a:ext>
            </a:extLst>
          </p:cNvPr>
          <p:cNvPicPr/>
          <p:nvPr/>
        </p:nvPicPr>
        <p:blipFill>
          <a:blip r:embed="rId2"/>
          <a:stretch>
            <a:fillRect/>
          </a:stretch>
        </p:blipFill>
        <p:spPr>
          <a:xfrm>
            <a:off x="6248400" y="96743"/>
            <a:ext cx="5635488" cy="3183648"/>
          </a:xfrm>
          <a:prstGeom prst="rect">
            <a:avLst/>
          </a:prstGeom>
        </p:spPr>
      </p:pic>
      <p:sp>
        <p:nvSpPr>
          <p:cNvPr id="7" name="Rectangle 6">
            <a:extLst>
              <a:ext uri="{FF2B5EF4-FFF2-40B4-BE49-F238E27FC236}">
                <a16:creationId xmlns:a16="http://schemas.microsoft.com/office/drawing/2014/main" id="{143F0DFA-69DF-4F86-941D-CA0482107237}"/>
              </a:ext>
            </a:extLst>
          </p:cNvPr>
          <p:cNvSpPr/>
          <p:nvPr/>
        </p:nvSpPr>
        <p:spPr>
          <a:xfrm>
            <a:off x="487680" y="4674215"/>
            <a:ext cx="5343277" cy="830997"/>
          </a:xfrm>
          <a:prstGeom prst="rect">
            <a:avLst/>
          </a:prstGeom>
        </p:spPr>
        <p:txBody>
          <a:bodyPr wrap="square">
            <a:spAutoFit/>
          </a:bodyPr>
          <a:lstStyle/>
          <a:p>
            <a:pPr marL="342900" marR="0" lvl="0" indent="-342900">
              <a:spcBef>
                <a:spcPts val="1200"/>
              </a:spcBef>
              <a:spcAft>
                <a:spcPts val="0"/>
              </a:spcAft>
              <a:buFont typeface="Symbol" panose="05050102010706020507" pitchFamily="18" charset="2"/>
              <a:buChar char=""/>
            </a:pPr>
            <a:r>
              <a:rPr lang="en-US" sz="1600" dirty="0">
                <a:solidFill>
                  <a:srgbClr val="000000"/>
                </a:solidFill>
                <a:latin typeface="Arial" panose="020B0604020202020204" pitchFamily="34" charset="0"/>
                <a:ea typeface="Calibri" panose="020F0502020204030204" pitchFamily="34" charset="0"/>
              </a:rPr>
              <a:t>Manhattan has also the highest average rating (&gt;7.0), and Brooklyn is at second place with an average rating &lt; 5.0</a:t>
            </a:r>
            <a:endParaRPr lang="en-US" sz="1600" dirty="0">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5D76775E-66A5-4CE1-BABC-609AD88B1973}"/>
              </a:ext>
            </a:extLst>
          </p:cNvPr>
          <p:cNvPicPr/>
          <p:nvPr/>
        </p:nvPicPr>
        <p:blipFill>
          <a:blip r:embed="rId3"/>
          <a:stretch>
            <a:fillRect/>
          </a:stretch>
        </p:blipFill>
        <p:spPr>
          <a:xfrm>
            <a:off x="6361045" y="3280391"/>
            <a:ext cx="5522843" cy="3013730"/>
          </a:xfrm>
          <a:prstGeom prst="rect">
            <a:avLst/>
          </a:prstGeom>
        </p:spPr>
      </p:pic>
      <p:sp>
        <p:nvSpPr>
          <p:cNvPr id="11" name="Title 1">
            <a:extLst>
              <a:ext uri="{FF2B5EF4-FFF2-40B4-BE49-F238E27FC236}">
                <a16:creationId xmlns:a16="http://schemas.microsoft.com/office/drawing/2014/main" id="{16BE0370-D5EF-4FAD-868E-AB8242FA4FA3}"/>
              </a:ext>
            </a:extLst>
          </p:cNvPr>
          <p:cNvSpPr>
            <a:spLocks noGrp="1"/>
          </p:cNvSpPr>
          <p:nvPr>
            <p:ph type="title"/>
          </p:nvPr>
        </p:nvSpPr>
        <p:spPr>
          <a:xfrm>
            <a:off x="1214439" y="129873"/>
            <a:ext cx="4431981" cy="691762"/>
          </a:xfrm>
        </p:spPr>
        <p:txBody>
          <a:bodyPr>
            <a:normAutofit/>
          </a:bodyPr>
          <a:lstStyle/>
          <a:p>
            <a:pPr algn="ctr"/>
            <a:r>
              <a:rPr lang="en-US" sz="3500" b="1" dirty="0">
                <a:solidFill>
                  <a:schemeClr val="accent1"/>
                </a:solidFill>
                <a:cs typeface="Calibri Light" panose="020F0302020204030204" pitchFamily="34" charset="0"/>
              </a:rPr>
              <a:t>Results</a:t>
            </a:r>
          </a:p>
        </p:txBody>
      </p:sp>
    </p:spTree>
    <p:extLst>
      <p:ext uri="{BB962C8B-B14F-4D97-AF65-F5344CB8AC3E}">
        <p14:creationId xmlns:p14="http://schemas.microsoft.com/office/powerpoint/2010/main" val="1235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7363-A219-4291-8CF7-5C681DEE8F48}"/>
              </a:ext>
            </a:extLst>
          </p:cNvPr>
          <p:cNvSpPr>
            <a:spLocks noGrp="1"/>
          </p:cNvSpPr>
          <p:nvPr>
            <p:ph type="title"/>
          </p:nvPr>
        </p:nvSpPr>
        <p:spPr>
          <a:xfrm>
            <a:off x="1102519" y="133596"/>
            <a:ext cx="9986961" cy="691762"/>
          </a:xfrm>
        </p:spPr>
        <p:txBody>
          <a:bodyPr>
            <a:normAutofit/>
          </a:bodyPr>
          <a:lstStyle/>
          <a:p>
            <a:pPr algn="ctr"/>
            <a:r>
              <a:rPr lang="en-US" sz="3500" b="1" dirty="0">
                <a:solidFill>
                  <a:schemeClr val="accent1"/>
                </a:solidFill>
                <a:cs typeface="Calibri Light" panose="020F0302020204030204" pitchFamily="34" charset="0"/>
              </a:rPr>
              <a:t>Results</a:t>
            </a:r>
          </a:p>
        </p:txBody>
      </p:sp>
      <p:sp>
        <p:nvSpPr>
          <p:cNvPr id="5" name="Rectangle 4">
            <a:extLst>
              <a:ext uri="{FF2B5EF4-FFF2-40B4-BE49-F238E27FC236}">
                <a16:creationId xmlns:a16="http://schemas.microsoft.com/office/drawing/2014/main" id="{615C95C6-86B7-43C2-A5A9-4163A95862C8}"/>
              </a:ext>
            </a:extLst>
          </p:cNvPr>
          <p:cNvSpPr/>
          <p:nvPr/>
        </p:nvSpPr>
        <p:spPr>
          <a:xfrm>
            <a:off x="974034" y="965608"/>
            <a:ext cx="10595113" cy="369332"/>
          </a:xfrm>
          <a:prstGeom prst="rect">
            <a:avLst/>
          </a:prstGeom>
        </p:spPr>
        <p:txBody>
          <a:bodyPr wrap="square">
            <a:spAutoFit/>
          </a:bodyPr>
          <a:lstStyle/>
          <a:p>
            <a:pPr marL="342900" marR="0" lvl="0" indent="-342900">
              <a:spcBef>
                <a:spcPts val="1200"/>
              </a:spcBef>
              <a:spcAft>
                <a:spcPts val="0"/>
              </a:spcAft>
              <a:buFont typeface="Symbol" panose="05050102010706020507" pitchFamily="18" charset="2"/>
              <a:buChar char=""/>
            </a:pPr>
            <a:r>
              <a:rPr lang="en-US" dirty="0">
                <a:solidFill>
                  <a:srgbClr val="000000"/>
                </a:solidFill>
                <a:latin typeface="Arial" panose="020B0604020202020204" pitchFamily="34" charset="0"/>
                <a:ea typeface="Calibri" panose="020F0502020204030204" pitchFamily="34" charset="0"/>
              </a:rPr>
              <a:t>Manhattan is clearly the densest borough regarding Chinese restaurants making competition high.</a:t>
            </a:r>
            <a:endParaRPr lang="en-US"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20666D51-46BD-48A2-A094-4C849919D632}"/>
              </a:ext>
            </a:extLst>
          </p:cNvPr>
          <p:cNvPicPr/>
          <p:nvPr/>
        </p:nvPicPr>
        <p:blipFill>
          <a:blip r:embed="rId2"/>
          <a:stretch>
            <a:fillRect/>
          </a:stretch>
        </p:blipFill>
        <p:spPr>
          <a:xfrm>
            <a:off x="1935480" y="1615441"/>
            <a:ext cx="8168640" cy="4602480"/>
          </a:xfrm>
          <a:prstGeom prst="rect">
            <a:avLst/>
          </a:prstGeom>
        </p:spPr>
      </p:pic>
    </p:spTree>
    <p:extLst>
      <p:ext uri="{BB962C8B-B14F-4D97-AF65-F5344CB8AC3E}">
        <p14:creationId xmlns:p14="http://schemas.microsoft.com/office/powerpoint/2010/main" val="194817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7363-A219-4291-8CF7-5C681DEE8F48}"/>
              </a:ext>
            </a:extLst>
          </p:cNvPr>
          <p:cNvSpPr>
            <a:spLocks noGrp="1"/>
          </p:cNvSpPr>
          <p:nvPr>
            <p:ph type="title"/>
          </p:nvPr>
        </p:nvSpPr>
        <p:spPr>
          <a:xfrm>
            <a:off x="1102519" y="133596"/>
            <a:ext cx="9986961" cy="691762"/>
          </a:xfrm>
        </p:spPr>
        <p:txBody>
          <a:bodyPr>
            <a:normAutofit/>
          </a:bodyPr>
          <a:lstStyle/>
          <a:p>
            <a:pPr algn="ctr"/>
            <a:r>
              <a:rPr lang="en-US" sz="3500" b="1" dirty="0">
                <a:solidFill>
                  <a:schemeClr val="accent1"/>
                </a:solidFill>
                <a:cs typeface="Calibri Light" panose="020F0302020204030204" pitchFamily="34" charset="0"/>
              </a:rPr>
              <a:t>Results</a:t>
            </a:r>
          </a:p>
        </p:txBody>
      </p:sp>
      <p:sp>
        <p:nvSpPr>
          <p:cNvPr id="5" name="Rectangle 4">
            <a:extLst>
              <a:ext uri="{FF2B5EF4-FFF2-40B4-BE49-F238E27FC236}">
                <a16:creationId xmlns:a16="http://schemas.microsoft.com/office/drawing/2014/main" id="{615C95C6-86B7-43C2-A5A9-4163A95862C8}"/>
              </a:ext>
            </a:extLst>
          </p:cNvPr>
          <p:cNvSpPr/>
          <p:nvPr/>
        </p:nvSpPr>
        <p:spPr>
          <a:xfrm>
            <a:off x="974034" y="872844"/>
            <a:ext cx="10595113" cy="646331"/>
          </a:xfrm>
          <a:prstGeom prst="rect">
            <a:avLst/>
          </a:prstGeom>
        </p:spPr>
        <p:txBody>
          <a:bodyPr wrap="square">
            <a:spAutoFit/>
          </a:bodyPr>
          <a:lstStyle/>
          <a:p>
            <a:pPr marL="342900" indent="-342900">
              <a:spcBef>
                <a:spcPts val="1200"/>
              </a:spcBef>
              <a:buFont typeface="Symbol" panose="05050102010706020507" pitchFamily="18" charset="2"/>
              <a:buChar char=""/>
            </a:pPr>
            <a:r>
              <a:rPr lang="en-US" dirty="0">
                <a:latin typeface="Arial" panose="020B0604020202020204" pitchFamily="34" charset="0"/>
                <a:cs typeface="Arial" panose="020B0604020202020204" pitchFamily="34" charset="0"/>
              </a:rPr>
              <a:t>Boroughs like Brooklyn and Queens provide less competition based on Chinese restaurant density even if the average ratings are lower than 5.0.</a:t>
            </a:r>
            <a:endParaRPr lang="en-US" dirty="0">
              <a:latin typeface="Arial" panose="020B0604020202020204" pitchFamily="34" charset="0"/>
              <a:ea typeface="Times New Roman" panose="02020603050405020304" pitchFamily="18" charset="0"/>
              <a:cs typeface="Arial" panose="020B0604020202020204" pitchFamily="34" charset="0"/>
            </a:endParaRPr>
          </a:p>
        </p:txBody>
      </p:sp>
      <p:pic>
        <p:nvPicPr>
          <p:cNvPr id="7" name="Picture 6">
            <a:extLst>
              <a:ext uri="{FF2B5EF4-FFF2-40B4-BE49-F238E27FC236}">
                <a16:creationId xmlns:a16="http://schemas.microsoft.com/office/drawing/2014/main" id="{69702334-1DAD-4ABB-8917-49BCA6A6B2EF}"/>
              </a:ext>
            </a:extLst>
          </p:cNvPr>
          <p:cNvPicPr/>
          <p:nvPr/>
        </p:nvPicPr>
        <p:blipFill>
          <a:blip r:embed="rId2"/>
          <a:stretch>
            <a:fillRect/>
          </a:stretch>
        </p:blipFill>
        <p:spPr>
          <a:xfrm>
            <a:off x="1386840" y="1882774"/>
            <a:ext cx="9702640" cy="4258946"/>
          </a:xfrm>
          <a:prstGeom prst="rect">
            <a:avLst/>
          </a:prstGeom>
        </p:spPr>
      </p:pic>
    </p:spTree>
    <p:extLst>
      <p:ext uri="{BB962C8B-B14F-4D97-AF65-F5344CB8AC3E}">
        <p14:creationId xmlns:p14="http://schemas.microsoft.com/office/powerpoint/2010/main" val="3739971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1992</TotalTime>
  <Words>712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Coursera Capstone Project </vt:lpstr>
      <vt:lpstr>Introduction</vt:lpstr>
      <vt:lpstr>PowerPoint Presentation</vt:lpstr>
      <vt:lpstr>PowerPoint Presentation</vt:lpstr>
      <vt:lpstr>Methodology</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Iervolino, Francesco</dc:creator>
  <cp:lastModifiedBy>Iervolino, Francesco</cp:lastModifiedBy>
  <cp:revision>44</cp:revision>
  <dcterms:created xsi:type="dcterms:W3CDTF">2019-10-17T15:04:21Z</dcterms:created>
  <dcterms:modified xsi:type="dcterms:W3CDTF">2020-06-03T19:16:41Z</dcterms:modified>
</cp:coreProperties>
</file>