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57" r:id="rId5"/>
    <p:sldId id="267" r:id="rId6"/>
    <p:sldId id="273" r:id="rId7"/>
    <p:sldId id="268" r:id="rId8"/>
    <p:sldId id="271" r:id="rId9"/>
    <p:sldId id="270" r:id="rId10"/>
    <p:sldId id="264" r:id="rId11"/>
    <p:sldId id="272" r:id="rId12"/>
    <p:sldId id="263" r:id="rId13"/>
    <p:sldId id="266" r:id="rId14"/>
    <p:sldId id="258" r:id="rId15"/>
    <p:sldId id="259" r:id="rId16"/>
    <p:sldId id="275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8485" autoAdjust="0"/>
  </p:normalViewPr>
  <p:slideViewPr>
    <p:cSldViewPr snapToGrid="0">
      <p:cViewPr varScale="1">
        <p:scale>
          <a:sx n="60" d="100"/>
          <a:sy n="60" d="100"/>
        </p:scale>
        <p:origin x="7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50A2E-A260-454C-B5A1-844F17E57B42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B6371-9074-4F8B-BFB3-F6E24B0BB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2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게임 </a:t>
            </a:r>
            <a:r>
              <a:rPr lang="ko-KR" altLang="en-US" sz="1200" dirty="0" err="1"/>
              <a:t>출시년도가</a:t>
            </a:r>
            <a:r>
              <a:rPr lang="ko-KR" altLang="en-US" sz="1200" dirty="0"/>
              <a:t> </a:t>
            </a:r>
            <a:r>
              <a:rPr lang="en-US" altLang="ko-KR" sz="1200" dirty="0"/>
              <a:t>1980</a:t>
            </a:r>
            <a:r>
              <a:rPr lang="ko-KR" altLang="en-US" sz="1200" dirty="0"/>
              <a:t>년 경부터 </a:t>
            </a:r>
            <a:r>
              <a:rPr lang="en-US" altLang="ko-KR" sz="1200" dirty="0"/>
              <a:t>2010</a:t>
            </a:r>
            <a:r>
              <a:rPr lang="ko-KR" altLang="en-US" sz="1200" dirty="0"/>
              <a:t>년 </a:t>
            </a:r>
            <a:r>
              <a:rPr lang="ko-KR" altLang="en-US" sz="1200" dirty="0" err="1"/>
              <a:t>까지인</a:t>
            </a:r>
            <a:r>
              <a:rPr lang="ko-KR" altLang="en-US" sz="1200" dirty="0"/>
              <a:t> 게임들 중에는 </a:t>
            </a:r>
            <a:r>
              <a:rPr lang="en-US" altLang="ko-KR" sz="1200" dirty="0"/>
              <a:t>Platform </a:t>
            </a:r>
            <a:r>
              <a:rPr lang="ko-KR" altLang="en-US" sz="1200" dirty="0"/>
              <a:t>분야 게임들의 평균 출고량이 가장 많음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2010</a:t>
            </a:r>
            <a:r>
              <a:rPr lang="ko-KR" altLang="en-US" sz="1200" dirty="0"/>
              <a:t>년 이후에 출시된 게임들의 평균 출고량 경향</a:t>
            </a:r>
            <a:r>
              <a:rPr lang="en-US" altLang="ko-KR" sz="1200" dirty="0"/>
              <a:t>: </a:t>
            </a:r>
            <a:r>
              <a:rPr lang="ko-KR" altLang="en-US" sz="1200" dirty="0"/>
              <a:t> </a:t>
            </a:r>
            <a:r>
              <a:rPr lang="en-US" altLang="ko-KR" sz="1200" dirty="0"/>
              <a:t>Shooter </a:t>
            </a:r>
            <a:r>
              <a:rPr lang="ko-KR" altLang="en-US" sz="1200" dirty="0"/>
              <a:t>분야의 게임이 가장 인기가 많으며</a:t>
            </a:r>
            <a:r>
              <a:rPr lang="en-US" altLang="ko-KR" sz="1200" dirty="0"/>
              <a:t>, Platform</a:t>
            </a:r>
            <a:r>
              <a:rPr lang="ko-KR" altLang="en-US" sz="1200" dirty="0"/>
              <a:t> 분야 게임은 두번째로 인기가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&gt;&gt; Platform</a:t>
            </a:r>
            <a:r>
              <a:rPr lang="ko-KR" altLang="en-US" sz="1200" dirty="0"/>
              <a:t>분야의 인기가 꾸준하지만 최근에는 인기가 하락하는 추세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&gt;&gt; Shooter</a:t>
            </a:r>
            <a:r>
              <a:rPr lang="ko-KR" altLang="en-US" sz="1200" dirty="0"/>
              <a:t>분야 게임의 인기가 </a:t>
            </a:r>
            <a:r>
              <a:rPr lang="en-US" altLang="ko-KR" sz="1200" dirty="0"/>
              <a:t>2000</a:t>
            </a:r>
            <a:r>
              <a:rPr lang="ko-KR" altLang="en-US" sz="1200" dirty="0"/>
              <a:t>년대 출시 </a:t>
            </a:r>
            <a:r>
              <a:rPr lang="ko-KR" altLang="en-US" sz="1200" dirty="0" err="1"/>
              <a:t>게임들에서</a:t>
            </a:r>
            <a:r>
              <a:rPr lang="ko-KR" altLang="en-US" sz="1200" dirty="0"/>
              <a:t> 부터 증가하기 시작했고 </a:t>
            </a:r>
            <a:r>
              <a:rPr lang="en-US" altLang="ko-KR" sz="1200" dirty="0"/>
              <a:t>2010</a:t>
            </a:r>
            <a:r>
              <a:rPr lang="ko-KR" altLang="en-US" sz="1200" dirty="0"/>
              <a:t>년대 출시 게임들 에서는</a:t>
            </a:r>
            <a:r>
              <a:rPr lang="en-US" altLang="ko-KR" sz="1200" dirty="0"/>
              <a:t>Shooter</a:t>
            </a:r>
            <a:r>
              <a:rPr lang="ko-KR" altLang="en-US" sz="1200" dirty="0"/>
              <a:t>분야의 게임들이 </a:t>
            </a:r>
            <a:r>
              <a:rPr lang="en-US" altLang="ko-KR" sz="1200" dirty="0"/>
              <a:t>Platform</a:t>
            </a:r>
            <a:r>
              <a:rPr lang="ko-KR" altLang="en-US" sz="1200" dirty="0"/>
              <a:t>분야 게임들의 인기를 추월했다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결론 </a:t>
            </a:r>
            <a:r>
              <a:rPr lang="en-US" altLang="ko-KR" sz="1200" dirty="0"/>
              <a:t>: Platform </a:t>
            </a:r>
            <a:r>
              <a:rPr lang="ko-KR" altLang="en-US" sz="1200" dirty="0"/>
              <a:t>분야 게임의 인기는 줄어드는 중이지만 여전히 인기가 있으며</a:t>
            </a:r>
            <a:r>
              <a:rPr lang="en-US" altLang="ko-KR" sz="1200" dirty="0"/>
              <a:t>, Shooter </a:t>
            </a:r>
            <a:r>
              <a:rPr lang="ko-KR" altLang="en-US" sz="1200" dirty="0"/>
              <a:t>분야 게임의 인기는 </a:t>
            </a:r>
            <a:r>
              <a:rPr lang="en-US" altLang="ko-KR" sz="1200" dirty="0"/>
              <a:t>Platform </a:t>
            </a:r>
            <a:r>
              <a:rPr lang="ko-KR" altLang="en-US" sz="1200" dirty="0"/>
              <a:t>분야 게임의 인기를 추월하여 증가하고 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5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북미</a:t>
            </a:r>
            <a:r>
              <a:rPr lang="en-US" altLang="ko-KR" sz="1200" dirty="0"/>
              <a:t>, </a:t>
            </a:r>
            <a:r>
              <a:rPr lang="ko-KR" altLang="en-US" sz="1200" dirty="0"/>
              <a:t>유럽</a:t>
            </a:r>
            <a:r>
              <a:rPr lang="en-US" altLang="ko-KR" sz="1200" dirty="0"/>
              <a:t> </a:t>
            </a:r>
            <a:r>
              <a:rPr lang="ko-KR" altLang="en-US" sz="1200" dirty="0"/>
              <a:t>지역에서의 게임 출고량 </a:t>
            </a:r>
            <a:r>
              <a:rPr lang="en-US" altLang="ko-KR" sz="1200" dirty="0"/>
              <a:t>1</a:t>
            </a:r>
            <a:r>
              <a:rPr lang="ko-KR" altLang="en-US" sz="1200" dirty="0"/>
              <a:t>위인 게임의 게임장르는 </a:t>
            </a:r>
            <a:r>
              <a:rPr lang="en-US" altLang="ko-KR" sz="1200" dirty="0"/>
              <a:t>sports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일본에서의 게임 출고량 </a:t>
            </a:r>
            <a:r>
              <a:rPr lang="en-US" altLang="ko-KR" sz="1200" dirty="0"/>
              <a:t>1</a:t>
            </a:r>
            <a:r>
              <a:rPr lang="ko-KR" altLang="en-US" sz="1200" dirty="0"/>
              <a:t>위인 게임의 게임장르는 </a:t>
            </a:r>
            <a:r>
              <a:rPr lang="en-US" altLang="ko-KR" sz="1200" dirty="0"/>
              <a:t>Role-Playing 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북미</a:t>
            </a:r>
            <a:r>
              <a:rPr lang="en-US" altLang="ko-KR" sz="1200" dirty="0"/>
              <a:t>, </a:t>
            </a:r>
            <a:r>
              <a:rPr lang="ko-KR" altLang="en-US" sz="1200" dirty="0"/>
              <a:t>유럽 지역 및 기타지역에서의 게임 출고량 </a:t>
            </a:r>
            <a:r>
              <a:rPr lang="en-US" altLang="ko-KR" sz="1200" dirty="0"/>
              <a:t>Top10</a:t>
            </a:r>
            <a:r>
              <a:rPr lang="ko-KR" altLang="en-US" sz="1200" dirty="0"/>
              <a:t>은 게임 장르가 </a:t>
            </a:r>
            <a:r>
              <a:rPr lang="en-US" altLang="ko-KR" sz="1200" dirty="0"/>
              <a:t>Action, Sports, Racing </a:t>
            </a:r>
            <a:r>
              <a:rPr lang="ko-KR" altLang="en-US" sz="1200" dirty="0"/>
              <a:t>등으로 골고루 </a:t>
            </a:r>
            <a:r>
              <a:rPr lang="ko-KR" altLang="en-US" sz="1200" dirty="0" err="1"/>
              <a:t>분포되어있다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일본에서의 게임 출고량 </a:t>
            </a:r>
            <a:r>
              <a:rPr lang="en-US" altLang="ko-KR" sz="1200" dirty="0"/>
              <a:t>Top10</a:t>
            </a:r>
            <a:r>
              <a:rPr lang="ko-KR" altLang="en-US" sz="1200" dirty="0"/>
              <a:t>은 게임 장르가 </a:t>
            </a:r>
            <a:r>
              <a:rPr lang="en-US" altLang="ko-KR" sz="1200" dirty="0"/>
              <a:t>Role-Playing</a:t>
            </a:r>
            <a:r>
              <a:rPr lang="ko-KR" altLang="en-US" sz="1200" dirty="0"/>
              <a:t>과 </a:t>
            </a:r>
            <a:r>
              <a:rPr lang="en-US" altLang="ko-KR" sz="1200" dirty="0"/>
              <a:t>Platform</a:t>
            </a:r>
            <a:r>
              <a:rPr lang="ko-KR" altLang="en-US" sz="1200" dirty="0"/>
              <a:t>인 경우가 대부분이다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&gt;&gt;</a:t>
            </a:r>
            <a:r>
              <a:rPr lang="ko-KR" altLang="en-US" sz="1200" dirty="0"/>
              <a:t> 그러나</a:t>
            </a:r>
            <a:r>
              <a:rPr lang="en-US" altLang="ko-KR" sz="1200" dirty="0"/>
              <a:t>, </a:t>
            </a:r>
            <a:r>
              <a:rPr lang="ko-KR" altLang="en-US" sz="1200" dirty="0"/>
              <a:t>결론적으로 게임 출고량 </a:t>
            </a:r>
            <a:r>
              <a:rPr lang="en-US" altLang="ko-KR" sz="1200" dirty="0"/>
              <a:t>Top10</a:t>
            </a:r>
            <a:r>
              <a:rPr lang="ko-KR" altLang="en-US" sz="1200" dirty="0"/>
              <a:t>의 게임 출시 년도를 보면 </a:t>
            </a:r>
            <a:r>
              <a:rPr lang="en-US" altLang="ko-KR" sz="1200" dirty="0"/>
              <a:t>2010 </a:t>
            </a:r>
            <a:r>
              <a:rPr lang="ko-KR" altLang="en-US" sz="1200" dirty="0"/>
              <a:t>이전인 경우가 많아 </a:t>
            </a:r>
            <a:r>
              <a:rPr lang="en-US" altLang="ko-KR" sz="1200" dirty="0"/>
              <a:t>“</a:t>
            </a:r>
            <a:r>
              <a:rPr lang="ko-KR" altLang="en-US" sz="1200" dirty="0"/>
              <a:t>미래에 어떤 게임을 설계해야 될까</a:t>
            </a:r>
            <a:r>
              <a:rPr lang="en-US" altLang="ko-KR" sz="1200" dirty="0"/>
              <a:t>?”</a:t>
            </a:r>
            <a:r>
              <a:rPr lang="ko-KR" altLang="en-US" sz="1200" dirty="0"/>
              <a:t>라는 물음엔 인사이트를 주지 못하는 것 같다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7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B6371-9074-4F8B-BFB3-F6E24B0BB2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7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FF1FC-733F-4380-91E8-62872C406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7DF54-FB2C-4663-99EF-A333263EF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94449-70A1-44AB-9195-3A4DF1CE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CC09A-4FFB-4D23-AED4-D63CA900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A4127-E233-40B9-A9FD-DA8AB9BD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0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D06B-012C-40B0-BFE5-12C0C64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9F652-7FD0-4397-BA86-DC8E7896C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43FC1-B3F7-493E-BF8C-C5E65C7F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FFB63-4A12-4597-9768-C613E7B3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2DACD-9044-4C56-8859-CE7799A6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9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FA0F8-2B4C-48F3-B70A-6C74EEEE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142CD-40C2-40CD-9991-709FF8F52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EEEA-56DC-48D1-A546-8ED1F5D0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9DD63-2936-4C37-9769-5BE1E3A1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6AB5C-5E63-441A-BD9C-64DC4B8A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1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2F0CF-5A41-460C-8FDB-8016BB53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029D2-D4E5-418B-9EA8-09A2BEBD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D73AD-6413-4619-B9D0-84415201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C5519-AED2-4841-925D-8CF11496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F815C-1573-48B9-9831-CAF83E0C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D1FE-0171-419E-AA38-A16D29CD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47420-751B-4E6A-8068-C1084EE1F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AD16E-F6C6-4267-A038-8455AB5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B6E43-ED7F-4210-AE39-876014D6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796F0-52F9-44C8-822B-73B570EB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AA47C-E281-4C1A-8340-41FED535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6856E-4A91-48AF-92E1-076EAA0FE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84585D-00AF-4A5F-9677-C87302EE9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55757-7E07-4A29-9255-AF91A5B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67474-139A-4802-B532-3FA227BA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29A82-FE7E-474D-BD74-C3200FD6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99DE4-5262-4221-8DE0-330798DE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AC514-136C-42E6-9767-1087A904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BDA72-EDCC-48E0-A5B7-7C1DFA71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30597-42AD-4E54-804B-C87B044FB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FFB43-C9F8-4336-8F0D-F86720E14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5DF817-53B6-409E-B7D0-50ABB86B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C750F0-32BF-41F6-9F93-24FEFEAB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BCD89-EE44-4B25-B36C-AB94429B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6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4A39-67AD-43A8-93A0-053F9263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7F2B76-CE16-46F9-8DEB-E3DE9695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11E73C-B214-4369-B61A-770F4E0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A0A86-3AC3-47F1-8E01-FE55A848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8C70EC-C922-487B-A7DC-3116FF8A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DFCFD0-8C1D-4E6A-A9DF-7BEDBEB2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06EED-C18D-4523-8CA2-F3BFA1DB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30794-FF4A-4EF1-BCAF-997EA1C5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7A2A6-5C97-415D-BA8A-D30C2CD1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8B3B3-A4F1-4D4C-B16D-22B568C2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AC0651-2D7D-4AC4-A6C3-303F86C4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D33E6-EB95-4C51-828F-2BA940FC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DE1DB-3319-4462-BF44-A6CF6D62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3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3A990-CAF3-4CC9-9A4E-5C34A4D2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F98970-8FF6-4EE8-BF85-7D39FF929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9A24C-A2AA-45C3-88F1-F5799F95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F6B25-A4E8-40F7-B4B9-0C9309E0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BDC73-D6FF-4A7E-8811-BB63230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00E02-2746-4226-BA77-0E2680BD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9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299D54-9668-4D68-B2CC-97FF0ECC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37665-DA53-46A6-A4F9-E952E03D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103AD-D4C2-41DB-87FE-2844C2C6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E542-B655-4F0D-B713-26C95EFC8A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1ABA0-0CBE-44AF-B4BA-8BEFF766A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18DF4-4744-41DC-B9BE-8EE1CD2D9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BAC6-4DDC-48B1-901F-517CB707C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0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B8D34-DE40-4971-A00C-390EEF63D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AIB_13_Section1_Project</a:t>
            </a:r>
            <a:br>
              <a:rPr lang="en-US" altLang="ko-KR" dirty="0"/>
            </a:br>
            <a:endParaRPr lang="ko-KR" altLang="en-US" sz="33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137C6-B93F-4665-A76C-063286735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845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4000" i="0" dirty="0">
                <a:solidFill>
                  <a:srgbClr val="262F40"/>
                </a:solidFill>
                <a:effectLst/>
                <a:latin typeface="-apple-system"/>
              </a:rPr>
              <a:t>다음 분기에 어떤 게임을 설계해야 할까</a:t>
            </a:r>
            <a:r>
              <a:rPr lang="en-US" altLang="ko-KR" sz="4000" i="0" dirty="0">
                <a:solidFill>
                  <a:srgbClr val="262F40"/>
                </a:solidFill>
                <a:effectLst/>
                <a:latin typeface="-apple-system"/>
              </a:rPr>
              <a:t>?</a:t>
            </a:r>
          </a:p>
          <a:p>
            <a:endParaRPr lang="en-US" altLang="ko-KR" sz="4000" b="1" dirty="0"/>
          </a:p>
          <a:p>
            <a:r>
              <a:rPr lang="en-US" altLang="ko-KR" sz="4000" b="1" dirty="0"/>
              <a:t>AI_13_</a:t>
            </a:r>
            <a:r>
              <a:rPr lang="ko-KR" altLang="en-US" sz="4000" b="1" dirty="0" err="1"/>
              <a:t>김강호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24557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DA08D-3A54-4DED-A8BA-D8829BD1C995}"/>
              </a:ext>
            </a:extLst>
          </p:cNvPr>
          <p:cNvSpPr txBox="1"/>
          <p:nvPr/>
        </p:nvSpPr>
        <p:spPr>
          <a:xfrm>
            <a:off x="0" y="2844224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/>
              <a:t>2. </a:t>
            </a:r>
            <a:r>
              <a:rPr lang="ko-KR" altLang="en-US" sz="7000" b="1" dirty="0"/>
              <a:t>데이터 시각화 과정</a:t>
            </a:r>
          </a:p>
        </p:txBody>
      </p:sp>
    </p:spTree>
    <p:extLst>
      <p:ext uri="{BB962C8B-B14F-4D97-AF65-F5344CB8AC3E}">
        <p14:creationId xmlns:p14="http://schemas.microsoft.com/office/powerpoint/2010/main" val="215271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686C-D7C1-4F00-AF0F-7F5F0C60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2 - 1]. </a:t>
            </a:r>
            <a:r>
              <a:rPr lang="ko-KR" altLang="en-US" dirty="0"/>
              <a:t>데이터 </a:t>
            </a:r>
            <a:r>
              <a:rPr lang="en-US" altLang="ko-KR" dirty="0"/>
              <a:t>plotting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AE980-DA39-4AEA-986D-BF6C9194549E}"/>
              </a:ext>
            </a:extLst>
          </p:cNvPr>
          <p:cNvSpPr txBox="1"/>
          <p:nvPr/>
        </p:nvSpPr>
        <p:spPr>
          <a:xfrm>
            <a:off x="5704113" y="1989471"/>
            <a:ext cx="6026331" cy="349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@ </a:t>
            </a:r>
            <a:r>
              <a:rPr lang="ko-KR" altLang="en-US" sz="2500" b="1" dirty="0"/>
              <a:t>코드설명</a:t>
            </a:r>
            <a:endParaRPr lang="en-US" altLang="ko-KR" sz="25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/>
              <a:t>Matplotlib.pyplot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plt</a:t>
            </a:r>
            <a:r>
              <a:rPr lang="en-US" altLang="ko-KR" sz="2000" dirty="0"/>
              <a:t>) </a:t>
            </a:r>
            <a:r>
              <a:rPr lang="ko-KR" altLang="en-US" sz="2000" dirty="0"/>
              <a:t>라이브러리 사용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err="1"/>
              <a:t>Df</a:t>
            </a:r>
            <a:r>
              <a:rPr lang="ko-KR" altLang="en-US" sz="2000" dirty="0"/>
              <a:t>의 </a:t>
            </a:r>
            <a:r>
              <a:rPr lang="en-US" altLang="ko-KR" sz="2000" dirty="0"/>
              <a:t>conditioning, </a:t>
            </a:r>
            <a:r>
              <a:rPr lang="en-US" altLang="ko-KR" sz="2000" dirty="0" err="1"/>
              <a:t>groupby</a:t>
            </a:r>
            <a:r>
              <a:rPr lang="en-US" altLang="ko-KR" sz="2000" dirty="0"/>
              <a:t> </a:t>
            </a:r>
            <a:r>
              <a:rPr lang="ko-KR" altLang="en-US" sz="2000" dirty="0"/>
              <a:t>등을 통해</a:t>
            </a:r>
            <a:r>
              <a:rPr lang="en-US" altLang="ko-KR" sz="2000" dirty="0"/>
              <a:t> 1</a:t>
            </a:r>
            <a:r>
              <a:rPr lang="ko-KR" altLang="en-US" sz="2000" dirty="0"/>
              <a:t>개의 </a:t>
            </a:r>
            <a:r>
              <a:rPr lang="en-US" altLang="ko-KR" sz="2000" dirty="0"/>
              <a:t>feature</a:t>
            </a:r>
            <a:r>
              <a:rPr lang="ko-KR" altLang="en-US" sz="2000" dirty="0"/>
              <a:t> </a:t>
            </a:r>
            <a:r>
              <a:rPr lang="en-US" altLang="ko-KR" sz="2000" dirty="0"/>
              <a:t>plotting</a:t>
            </a:r>
            <a:r>
              <a:rPr lang="ko-KR" altLang="en-US" sz="2000" dirty="0"/>
              <a:t>을 위한 </a:t>
            </a:r>
            <a:r>
              <a:rPr lang="en-US" altLang="ko-KR" sz="2000" dirty="0"/>
              <a:t>series</a:t>
            </a:r>
            <a:r>
              <a:rPr lang="ko-KR" altLang="en-US" sz="2000" dirty="0"/>
              <a:t>데이터 구성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.plot()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이용해 </a:t>
            </a:r>
            <a:r>
              <a:rPr lang="en-US" altLang="ko-KR" sz="2000" dirty="0"/>
              <a:t>bar plot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피쳐끼리</a:t>
            </a:r>
            <a:r>
              <a:rPr lang="ko-KR" altLang="en-US" sz="2000" dirty="0"/>
              <a:t> 비교를 할 수 있도록 </a:t>
            </a:r>
            <a:r>
              <a:rPr lang="en-US" altLang="ko-KR" sz="2000" dirty="0" err="1"/>
              <a:t>Plt.subplot</a:t>
            </a:r>
            <a:r>
              <a:rPr lang="en-US" altLang="ko-KR" sz="2000" dirty="0"/>
              <a:t>()</a:t>
            </a:r>
            <a:r>
              <a:rPr lang="ko-KR" altLang="en-US" sz="2000" dirty="0"/>
              <a:t>을 이용해 여러 개의 그래프를 붙여서 그래프 생성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F24B6-EAE9-47D5-A2C5-C1A404F9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8" y="1837509"/>
            <a:ext cx="5064915" cy="40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4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DA08D-3A54-4DED-A8BA-D8829BD1C995}"/>
              </a:ext>
            </a:extLst>
          </p:cNvPr>
          <p:cNvSpPr txBox="1"/>
          <p:nvPr/>
        </p:nvSpPr>
        <p:spPr>
          <a:xfrm>
            <a:off x="0" y="2844224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/>
              <a:t>3. </a:t>
            </a:r>
            <a:r>
              <a:rPr lang="ko-KR" altLang="en-US" sz="7000" b="1" dirty="0"/>
              <a:t>데이터 시각화 분석</a:t>
            </a:r>
          </a:p>
        </p:txBody>
      </p:sp>
    </p:spTree>
    <p:extLst>
      <p:ext uri="{BB962C8B-B14F-4D97-AF65-F5344CB8AC3E}">
        <p14:creationId xmlns:p14="http://schemas.microsoft.com/office/powerpoint/2010/main" val="31873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686C-D7C1-4F00-AF0F-7F5F0C60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3 - 1]. </a:t>
            </a:r>
            <a:r>
              <a:rPr lang="ko-KR" altLang="en-US" dirty="0"/>
              <a:t>지역별 게임 트랜드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C3CA4-75B5-4B7C-91B1-D8ECE27A4C38}"/>
              </a:ext>
            </a:extLst>
          </p:cNvPr>
          <p:cNvSpPr txBox="1"/>
          <p:nvPr/>
        </p:nvSpPr>
        <p:spPr>
          <a:xfrm>
            <a:off x="5715000" y="1524135"/>
            <a:ext cx="625710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지역 별 게임장르에 대한 평균 출고량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선호도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을 조사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대상 게임 </a:t>
            </a:r>
            <a:r>
              <a:rPr lang="ko-KR" altLang="en-US" sz="2000" b="1" dirty="0" err="1"/>
              <a:t>출시년도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1980 ~ 2020</a:t>
            </a:r>
            <a:r>
              <a:rPr lang="ko-KR" altLang="en-US" sz="2000" b="1" dirty="0"/>
              <a:t>년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그래프 분석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북미</a:t>
            </a:r>
            <a:r>
              <a:rPr lang="en-US" altLang="ko-KR" dirty="0"/>
              <a:t>, </a:t>
            </a:r>
            <a:r>
              <a:rPr lang="ko-KR" altLang="en-US" dirty="0"/>
              <a:t>유럽 </a:t>
            </a:r>
            <a:r>
              <a:rPr lang="en-US" altLang="ko-KR" dirty="0"/>
              <a:t>: </a:t>
            </a:r>
            <a:r>
              <a:rPr lang="en-US" altLang="ko-KR" b="1" i="1" u="sng" dirty="0"/>
              <a:t>Platform, Shooter</a:t>
            </a:r>
            <a:r>
              <a:rPr lang="en-US" altLang="ko-KR" dirty="0"/>
              <a:t> </a:t>
            </a:r>
            <a:r>
              <a:rPr lang="ko-KR" altLang="en-US" dirty="0"/>
              <a:t>분야 선호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일본 </a:t>
            </a:r>
            <a:r>
              <a:rPr lang="en-US" altLang="ko-KR" dirty="0"/>
              <a:t>: </a:t>
            </a:r>
            <a:r>
              <a:rPr lang="en-US" altLang="ko-KR" b="1" i="1" u="sng" dirty="0"/>
              <a:t>Role-Playing, Platform</a:t>
            </a:r>
            <a:r>
              <a:rPr lang="en-US" altLang="ko-KR" dirty="0"/>
              <a:t> </a:t>
            </a:r>
            <a:r>
              <a:rPr lang="ko-KR" altLang="en-US" dirty="0"/>
              <a:t>분야 선호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기타지역 </a:t>
            </a:r>
            <a:r>
              <a:rPr lang="en-US" altLang="ko-KR" dirty="0"/>
              <a:t>: </a:t>
            </a:r>
            <a:r>
              <a:rPr lang="ko-KR" altLang="en-US" dirty="0"/>
              <a:t>특히 </a:t>
            </a:r>
            <a:r>
              <a:rPr lang="en-US" altLang="ko-KR" b="1" i="1" u="sng" dirty="0"/>
              <a:t>Shooter</a:t>
            </a:r>
            <a:r>
              <a:rPr lang="en-US" altLang="ko-KR" dirty="0"/>
              <a:t> </a:t>
            </a:r>
            <a:r>
              <a:rPr lang="ko-KR" altLang="en-US" dirty="0"/>
              <a:t>분야 선호</a:t>
            </a:r>
            <a:r>
              <a:rPr lang="en-US" altLang="ko-KR" dirty="0"/>
              <a:t>, </a:t>
            </a:r>
            <a:r>
              <a:rPr lang="en-US" altLang="ko-KR" b="1" i="1" u="sng" dirty="0"/>
              <a:t>Racing, Platform, Action,</a:t>
            </a:r>
            <a:r>
              <a:rPr lang="ko-KR" altLang="en-US" b="1" i="1" u="sng" dirty="0"/>
              <a:t> </a:t>
            </a:r>
            <a:r>
              <a:rPr lang="en-US" altLang="ko-KR" b="1" i="1" u="sng" dirty="0"/>
              <a:t>Sports</a:t>
            </a:r>
            <a:r>
              <a:rPr lang="en-US" altLang="ko-KR" dirty="0"/>
              <a:t> </a:t>
            </a:r>
            <a:r>
              <a:rPr lang="ko-KR" altLang="en-US" dirty="0"/>
              <a:t>분야들도</a:t>
            </a:r>
            <a:r>
              <a:rPr lang="en-US" altLang="ko-KR" dirty="0"/>
              <a:t> </a:t>
            </a:r>
            <a:r>
              <a:rPr lang="ko-KR" altLang="en-US" dirty="0"/>
              <a:t>골고루 선호함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결론 </a:t>
            </a:r>
            <a:r>
              <a:rPr lang="en-US" altLang="ko-KR" sz="2000" b="1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세계시장 </a:t>
            </a:r>
            <a:r>
              <a:rPr lang="en-US" altLang="ko-KR" dirty="0"/>
              <a:t>– </a:t>
            </a:r>
            <a:r>
              <a:rPr lang="en-US" altLang="ko-KR" b="1" i="1" u="sng" dirty="0"/>
              <a:t>Platform,</a:t>
            </a:r>
            <a:r>
              <a:rPr lang="ko-KR" altLang="en-US" b="1" i="1" u="sng" dirty="0"/>
              <a:t> </a:t>
            </a:r>
            <a:r>
              <a:rPr lang="en-US" altLang="ko-KR" b="1" i="1" u="sng" dirty="0"/>
              <a:t>Shooter</a:t>
            </a:r>
            <a:r>
              <a:rPr lang="en-US" altLang="ko-KR" dirty="0"/>
              <a:t> </a:t>
            </a:r>
            <a:r>
              <a:rPr lang="ko-KR" altLang="en-US" dirty="0"/>
              <a:t>분야의 게임이 유행해 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일본시장 </a:t>
            </a:r>
            <a:r>
              <a:rPr lang="en-US" altLang="ko-KR" dirty="0"/>
              <a:t>– </a:t>
            </a:r>
            <a:r>
              <a:rPr lang="en-US" altLang="ko-KR" b="1" i="1" u="sng" dirty="0"/>
              <a:t>Role-playing</a:t>
            </a:r>
            <a:r>
              <a:rPr lang="en-US" altLang="ko-KR" dirty="0"/>
              <a:t> </a:t>
            </a:r>
            <a:r>
              <a:rPr lang="ko-KR" altLang="en-US" dirty="0"/>
              <a:t>분야의 게임이 유행해 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ko-KR" altLang="en-US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35542-6AAC-4ACF-9DB5-3E88D514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3" y="1333635"/>
            <a:ext cx="5327468" cy="53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7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D08AC52-277D-4569-A047-E0C9B798C5D8}"/>
              </a:ext>
            </a:extLst>
          </p:cNvPr>
          <p:cNvSpPr txBox="1">
            <a:spLocks/>
          </p:cNvSpPr>
          <p:nvPr/>
        </p:nvSpPr>
        <p:spPr>
          <a:xfrm>
            <a:off x="838200" y="80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3 - 2]. </a:t>
            </a:r>
            <a:r>
              <a:rPr lang="ko-KR" altLang="en-US" dirty="0"/>
              <a:t>연도별 게임 트랜드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DC6BB-24BE-4291-9B1A-726D330D3A9D}"/>
              </a:ext>
            </a:extLst>
          </p:cNvPr>
          <p:cNvSpPr txBox="1"/>
          <p:nvPr/>
        </p:nvSpPr>
        <p:spPr>
          <a:xfrm>
            <a:off x="5736072" y="1470281"/>
            <a:ext cx="58579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게임 </a:t>
            </a:r>
            <a:r>
              <a:rPr lang="ko-KR" altLang="en-US" sz="2000" b="1" dirty="0" err="1"/>
              <a:t>출시년도</a:t>
            </a:r>
            <a:r>
              <a:rPr lang="ko-KR" altLang="en-US" sz="2000" b="1" dirty="0"/>
              <a:t> 별 게임장르에 대한 평균 출고량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선호도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인기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을 조사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지역 전체 대상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그래프 분석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출시년도가</a:t>
            </a:r>
            <a:r>
              <a:rPr lang="ko-KR" altLang="en-US" dirty="0"/>
              <a:t> </a:t>
            </a:r>
            <a:r>
              <a:rPr lang="en-US" altLang="ko-KR" dirty="0"/>
              <a:t>2010</a:t>
            </a:r>
            <a:r>
              <a:rPr lang="ko-KR" altLang="en-US" dirty="0"/>
              <a:t>년 이전 </a:t>
            </a:r>
            <a:r>
              <a:rPr lang="en-US" altLang="ko-KR" dirty="0"/>
              <a:t>: </a:t>
            </a:r>
            <a:r>
              <a:rPr lang="en-US" altLang="ko-KR" b="1" i="1" u="sng" dirty="0"/>
              <a:t>Platform</a:t>
            </a:r>
            <a:r>
              <a:rPr lang="ko-KR" altLang="en-US" dirty="0"/>
              <a:t>분야 게임의 인기가 제일 좋음</a:t>
            </a:r>
            <a:r>
              <a:rPr lang="en-US" altLang="ko-KR" dirty="0"/>
              <a:t>, </a:t>
            </a:r>
            <a:r>
              <a:rPr lang="en-US" altLang="ko-KR" b="1" i="1" u="sng" dirty="0"/>
              <a:t>Shooter </a:t>
            </a:r>
            <a:r>
              <a:rPr lang="ko-KR" altLang="en-US" dirty="0"/>
              <a:t>분야 게임의 약진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출시년도가</a:t>
            </a:r>
            <a:r>
              <a:rPr lang="ko-KR" altLang="en-US" dirty="0"/>
              <a:t> </a:t>
            </a:r>
            <a:r>
              <a:rPr lang="en-US" altLang="ko-KR" dirty="0"/>
              <a:t>2010</a:t>
            </a:r>
            <a:r>
              <a:rPr lang="ko-KR" altLang="en-US" dirty="0"/>
              <a:t>년 이후 </a:t>
            </a:r>
            <a:r>
              <a:rPr lang="en-US" altLang="ko-KR" dirty="0"/>
              <a:t>: </a:t>
            </a:r>
            <a:r>
              <a:rPr lang="en-US" altLang="ko-KR" b="1" i="1" u="sng" dirty="0"/>
              <a:t>Shooter </a:t>
            </a:r>
            <a:r>
              <a:rPr lang="ko-KR" altLang="en-US" dirty="0"/>
              <a:t>분야 게임의 인기가 </a:t>
            </a:r>
            <a:r>
              <a:rPr lang="en-US" altLang="ko-KR" b="1" i="1" u="sng" dirty="0"/>
              <a:t>Platform</a:t>
            </a:r>
            <a:r>
              <a:rPr lang="ko-KR" altLang="en-US" dirty="0"/>
              <a:t>분야를 추월함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결론 </a:t>
            </a:r>
            <a:r>
              <a:rPr lang="en-US" altLang="ko-KR" sz="2000" b="1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트랜드가 </a:t>
            </a:r>
            <a:r>
              <a:rPr lang="en-US" altLang="ko-KR" b="1" i="1" u="sng" dirty="0"/>
              <a:t>Platform</a:t>
            </a:r>
            <a:r>
              <a:rPr lang="ko-KR" altLang="en-US" dirty="0"/>
              <a:t>분야에서 </a:t>
            </a:r>
            <a:r>
              <a:rPr lang="en-US" altLang="ko-KR" b="1" i="1" u="sng" dirty="0"/>
              <a:t>Shooter</a:t>
            </a:r>
            <a:r>
              <a:rPr lang="ko-KR" altLang="en-US" dirty="0"/>
              <a:t>분야로 변하는 중이다</a:t>
            </a:r>
            <a:r>
              <a:rPr lang="en-US" altLang="ko-KR" dirty="0"/>
              <a:t>.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ko-KR" altLang="en-US" sz="15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2D429E1-C694-4720-9E9E-DBCB7223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7" y="1333635"/>
            <a:ext cx="5327468" cy="53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B9A122-F77C-47D1-AA9A-447489827A86}"/>
              </a:ext>
            </a:extLst>
          </p:cNvPr>
          <p:cNvSpPr txBox="1">
            <a:spLocks/>
          </p:cNvSpPr>
          <p:nvPr/>
        </p:nvSpPr>
        <p:spPr>
          <a:xfrm>
            <a:off x="838200" y="80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3 - 3]. </a:t>
            </a:r>
            <a:r>
              <a:rPr lang="ko-KR" altLang="en-US" dirty="0"/>
              <a:t>출고량 </a:t>
            </a:r>
            <a:r>
              <a:rPr lang="en-US" altLang="ko-KR" dirty="0"/>
              <a:t>Top10 </a:t>
            </a:r>
            <a:r>
              <a:rPr lang="ko-KR" altLang="en-US" dirty="0"/>
              <a:t>게임들의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62A74-C9CB-432B-A865-ED6160C3B42D}"/>
              </a:ext>
            </a:extLst>
          </p:cNvPr>
          <p:cNvSpPr txBox="1"/>
          <p:nvPr/>
        </p:nvSpPr>
        <p:spPr>
          <a:xfrm>
            <a:off x="6453051" y="1448872"/>
            <a:ext cx="5529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sz="15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00AFCE-2B17-425F-8152-E50E51BF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" y="1772037"/>
            <a:ext cx="5885465" cy="469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0F44EC-B63E-4B5F-873D-A0014CAA0658}"/>
              </a:ext>
            </a:extLst>
          </p:cNvPr>
          <p:cNvSpPr txBox="1"/>
          <p:nvPr/>
        </p:nvSpPr>
        <p:spPr>
          <a:xfrm>
            <a:off x="6096000" y="1223803"/>
            <a:ext cx="5857940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전 세계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지역별 게임의 출고량 </a:t>
            </a:r>
            <a:r>
              <a:rPr lang="en-US" altLang="ko-KR" sz="2000" b="1" dirty="0"/>
              <a:t>Top10</a:t>
            </a:r>
            <a:r>
              <a:rPr lang="ko-KR" altLang="en-US" sz="2000" b="1" dirty="0"/>
              <a:t>조사</a:t>
            </a:r>
            <a:endParaRPr lang="en-US" altLang="ko-KR" sz="2000" b="1" dirty="0"/>
          </a:p>
          <a:p>
            <a:endParaRPr lang="en-US" altLang="ko-KR" sz="15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게임 </a:t>
            </a:r>
            <a:r>
              <a:rPr lang="ko-KR" altLang="en-US" sz="2000" b="1" dirty="0" err="1"/>
              <a:t>출시년도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1980 ~ 2020</a:t>
            </a:r>
            <a:r>
              <a:rPr lang="ko-KR" altLang="en-US" sz="2000" b="1" dirty="0"/>
              <a:t>년</a:t>
            </a:r>
            <a:endParaRPr lang="en-US" altLang="ko-KR" sz="2000" b="1" dirty="0"/>
          </a:p>
          <a:p>
            <a:endParaRPr lang="en-US" altLang="ko-KR" sz="1500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그래프 분석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북미</a:t>
            </a:r>
            <a:r>
              <a:rPr lang="en-US" altLang="ko-KR" sz="1500" dirty="0"/>
              <a:t>, </a:t>
            </a:r>
            <a:r>
              <a:rPr lang="ko-KR" altLang="en-US" sz="1500" dirty="0"/>
              <a:t>유럽</a:t>
            </a:r>
            <a:r>
              <a:rPr lang="en-US" altLang="ko-KR" sz="1500" dirty="0"/>
              <a:t> </a:t>
            </a:r>
            <a:r>
              <a:rPr lang="ko-KR" altLang="en-US" sz="1500" dirty="0"/>
              <a:t>지역 게임 출고량 </a:t>
            </a:r>
            <a:r>
              <a:rPr lang="en-US" altLang="ko-KR" sz="1500" dirty="0"/>
              <a:t>1</a:t>
            </a:r>
            <a:r>
              <a:rPr lang="ko-KR" altLang="en-US" sz="1500" dirty="0"/>
              <a:t>위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wii</a:t>
            </a:r>
            <a:r>
              <a:rPr lang="en-US" altLang="ko-KR" sz="1500" dirty="0"/>
              <a:t> sports (sports</a:t>
            </a:r>
            <a:r>
              <a:rPr lang="ko-KR" altLang="en-US" sz="1500" dirty="0"/>
              <a:t>분야</a:t>
            </a:r>
            <a:r>
              <a:rPr lang="en-US" altLang="ko-KR" sz="15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일본 지역 게임 출고량 </a:t>
            </a:r>
            <a:r>
              <a:rPr lang="en-US" altLang="ko-KR" sz="1500" dirty="0"/>
              <a:t>1</a:t>
            </a:r>
            <a:r>
              <a:rPr lang="ko-KR" altLang="en-US" sz="1500" dirty="0"/>
              <a:t>위 </a:t>
            </a:r>
            <a:r>
              <a:rPr lang="en-US" altLang="ko-KR" sz="1500" dirty="0"/>
              <a:t>: </a:t>
            </a:r>
            <a:r>
              <a:rPr lang="ko-KR" altLang="en-US" sz="1500" dirty="0"/>
              <a:t>포켓몬 레드</a:t>
            </a:r>
            <a:r>
              <a:rPr lang="en-US" altLang="ko-KR" sz="1500" dirty="0"/>
              <a:t>/</a:t>
            </a:r>
            <a:r>
              <a:rPr lang="ko-KR" altLang="en-US" sz="1500" dirty="0"/>
              <a:t>블루 </a:t>
            </a:r>
            <a:r>
              <a:rPr lang="en-US" altLang="ko-KR" sz="1500" dirty="0"/>
              <a:t>(Role-Playing </a:t>
            </a:r>
            <a:r>
              <a:rPr lang="ko-KR" altLang="en-US" sz="1500" dirty="0"/>
              <a:t>분야</a:t>
            </a:r>
            <a:r>
              <a:rPr lang="en-US" altLang="ko-KR" sz="15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Top10 </a:t>
            </a:r>
            <a:r>
              <a:rPr lang="ko-KR" altLang="en-US" sz="1500" dirty="0"/>
              <a:t>게임들의 게임장르 분포</a:t>
            </a:r>
            <a:endParaRPr lang="en-US" altLang="ko-KR" sz="15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500" dirty="0"/>
              <a:t>일본 이외 </a:t>
            </a:r>
            <a:r>
              <a:rPr lang="en-US" altLang="ko-KR" sz="1500" dirty="0"/>
              <a:t>: Action, Sports, Racing </a:t>
            </a:r>
            <a:r>
              <a:rPr lang="ko-KR" altLang="en-US" sz="1500" dirty="0"/>
              <a:t>등으로 다양하게 분산됨</a:t>
            </a:r>
            <a:endParaRPr lang="en-US" altLang="ko-KR" sz="15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500" dirty="0"/>
              <a:t>일본 </a:t>
            </a:r>
            <a:r>
              <a:rPr lang="en-US" altLang="ko-KR" sz="1500" dirty="0"/>
              <a:t>: Role-Playing</a:t>
            </a:r>
            <a:r>
              <a:rPr lang="ko-KR" altLang="en-US" sz="1500" dirty="0"/>
              <a:t>과 </a:t>
            </a:r>
            <a:r>
              <a:rPr lang="en-US" altLang="ko-KR" sz="1500" dirty="0"/>
              <a:t>Platform</a:t>
            </a:r>
            <a:r>
              <a:rPr lang="ko-KR" altLang="en-US" sz="1500" dirty="0"/>
              <a:t>으로 편중 됨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그러나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Top10 </a:t>
            </a:r>
            <a:r>
              <a:rPr lang="ko-KR" altLang="en-US" sz="1500" dirty="0"/>
              <a:t>게임들의 </a:t>
            </a:r>
            <a:r>
              <a:rPr lang="ko-KR" altLang="en-US" sz="1500" dirty="0" err="1"/>
              <a:t>출시년도</a:t>
            </a:r>
            <a:r>
              <a:rPr lang="ko-KR" altLang="en-US" sz="1500" dirty="0"/>
              <a:t> 대부분이 </a:t>
            </a:r>
            <a:r>
              <a:rPr lang="en-US" altLang="ko-KR" sz="1500" dirty="0"/>
              <a:t>2010</a:t>
            </a:r>
            <a:r>
              <a:rPr lang="ko-KR" altLang="en-US" sz="1500" dirty="0"/>
              <a:t>년 이전임</a:t>
            </a:r>
            <a:r>
              <a:rPr lang="en-US" altLang="ko-KR" sz="1500" dirty="0"/>
              <a:t>.</a:t>
            </a:r>
          </a:p>
          <a:p>
            <a:endParaRPr lang="en-US" altLang="ko-KR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결론 </a:t>
            </a:r>
            <a:r>
              <a:rPr lang="en-US" altLang="ko-KR" sz="2000" b="1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출고량 </a:t>
            </a:r>
            <a:r>
              <a:rPr lang="en-US" altLang="ko-KR" sz="1500" dirty="0"/>
              <a:t>Top10 </a:t>
            </a:r>
            <a:r>
              <a:rPr lang="ko-KR" altLang="en-US" sz="1500" dirty="0"/>
              <a:t>게임들의 분석결과는 </a:t>
            </a:r>
            <a:r>
              <a:rPr lang="en-US" altLang="ko-KR" sz="1500" dirty="0"/>
              <a:t>“</a:t>
            </a:r>
            <a:r>
              <a:rPr lang="ko-KR" altLang="en-US" sz="1500" dirty="0"/>
              <a:t>미래에 어떤 게임을 설계해야 될까</a:t>
            </a:r>
            <a:r>
              <a:rPr lang="en-US" altLang="ko-KR" sz="1500" dirty="0"/>
              <a:t>?”</a:t>
            </a:r>
            <a:r>
              <a:rPr lang="ko-KR" altLang="en-US" sz="1500" dirty="0"/>
              <a:t>라는 물음엔 인사이트를 주지 못한다</a:t>
            </a:r>
            <a:r>
              <a:rPr lang="en-US" altLang="ko-KR" sz="15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4276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B9A122-F77C-47D1-AA9A-447489827A86}"/>
              </a:ext>
            </a:extLst>
          </p:cNvPr>
          <p:cNvSpPr txBox="1">
            <a:spLocks/>
          </p:cNvSpPr>
          <p:nvPr/>
        </p:nvSpPr>
        <p:spPr>
          <a:xfrm>
            <a:off x="838200" y="80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3 – 4]. </a:t>
            </a:r>
            <a:r>
              <a:rPr lang="ko-KR" altLang="en-US" dirty="0"/>
              <a:t>중간 피드백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62A74-C9CB-432B-A865-ED6160C3B42D}"/>
              </a:ext>
            </a:extLst>
          </p:cNvPr>
          <p:cNvSpPr txBox="1"/>
          <p:nvPr/>
        </p:nvSpPr>
        <p:spPr>
          <a:xfrm>
            <a:off x="6453051" y="1448872"/>
            <a:ext cx="5529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F44EC-B63E-4B5F-873D-A0014CAA0658}"/>
              </a:ext>
            </a:extLst>
          </p:cNvPr>
          <p:cNvSpPr txBox="1"/>
          <p:nvPr/>
        </p:nvSpPr>
        <p:spPr>
          <a:xfrm>
            <a:off x="209006" y="1748901"/>
            <a:ext cx="1174493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지역별로 게임의 트랜드가 다름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세계시장 </a:t>
            </a:r>
            <a:r>
              <a:rPr lang="en-US" altLang="ko-KR" sz="1600" dirty="0"/>
              <a:t>– </a:t>
            </a:r>
            <a:r>
              <a:rPr lang="en-US" altLang="ko-KR" sz="1600" b="1" i="1" u="sng" dirty="0"/>
              <a:t>Platform,</a:t>
            </a:r>
            <a:r>
              <a:rPr lang="ko-KR" altLang="en-US" sz="1600" b="1" i="1" u="sng" dirty="0"/>
              <a:t> </a:t>
            </a:r>
            <a:r>
              <a:rPr lang="en-US" altLang="ko-KR" sz="1600" b="1" i="1" u="sng" dirty="0"/>
              <a:t>Shooter</a:t>
            </a:r>
            <a:r>
              <a:rPr lang="en-US" altLang="ko-KR" sz="1600" dirty="0"/>
              <a:t> </a:t>
            </a:r>
            <a:r>
              <a:rPr lang="ko-KR" altLang="en-US" sz="1600" dirty="0"/>
              <a:t>분야의 게임이 유행해 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일본시장 </a:t>
            </a:r>
            <a:r>
              <a:rPr lang="en-US" altLang="ko-KR" sz="1600" dirty="0"/>
              <a:t>– </a:t>
            </a:r>
            <a:r>
              <a:rPr lang="en-US" altLang="ko-KR" sz="1600" b="1" i="1" u="sng" dirty="0"/>
              <a:t>Role-playing</a:t>
            </a:r>
            <a:r>
              <a:rPr lang="en-US" altLang="ko-KR" sz="1600" dirty="0"/>
              <a:t> </a:t>
            </a:r>
            <a:r>
              <a:rPr lang="ko-KR" altLang="en-US" sz="1600" dirty="0"/>
              <a:t>분야의 게임이 유행해 옴</a:t>
            </a:r>
            <a:endParaRPr lang="en-US" altLang="ko-KR" sz="1600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연도별로 게임의 트랜드가 변화해 옴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게임 트랜드가 </a:t>
            </a:r>
            <a:r>
              <a:rPr lang="en-US" altLang="ko-KR" sz="1600" b="1" i="1" u="sng" dirty="0"/>
              <a:t>Platform</a:t>
            </a:r>
            <a:r>
              <a:rPr lang="ko-KR" altLang="en-US" sz="1600" dirty="0"/>
              <a:t>분야에서 </a:t>
            </a:r>
            <a:r>
              <a:rPr lang="en-US" altLang="ko-KR" sz="1600" b="1" i="1" u="sng" dirty="0"/>
              <a:t>Shooter</a:t>
            </a:r>
            <a:r>
              <a:rPr lang="ko-KR" altLang="en-US" sz="1600" dirty="0"/>
              <a:t>분야로 변하는 중이다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결론 </a:t>
            </a:r>
            <a:r>
              <a:rPr lang="en-US" altLang="ko-KR" sz="2000" b="1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b="1" i="1" u="sng" dirty="0"/>
              <a:t>지역별</a:t>
            </a:r>
            <a:r>
              <a:rPr lang="ko-KR" altLang="en-US" sz="1500" dirty="0"/>
              <a:t>로 </a:t>
            </a:r>
            <a:r>
              <a:rPr lang="ko-KR" altLang="en-US" sz="1500" b="1" i="1" u="sng" dirty="0" err="1"/>
              <a:t>출시년도가</a:t>
            </a:r>
            <a:r>
              <a:rPr lang="ko-KR" altLang="en-US" sz="1500" b="1" i="1" u="sng" dirty="0"/>
              <a:t> 최근</a:t>
            </a:r>
            <a:r>
              <a:rPr lang="ko-KR" altLang="en-US" sz="1500" dirty="0"/>
              <a:t>인 게임들의 평균 출고량을 조사해서 미래의 게임 트랜드를 파악하기</a:t>
            </a:r>
            <a:endParaRPr lang="en-US" altLang="ko-KR" sz="15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5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500" dirty="0"/>
              <a:t>가까운 미래</a:t>
            </a:r>
            <a:r>
              <a:rPr lang="en-US" altLang="ko-KR" sz="1500" dirty="0"/>
              <a:t>[</a:t>
            </a:r>
            <a:r>
              <a:rPr lang="ko-KR" altLang="en-US" sz="1500" dirty="0"/>
              <a:t>다음 분기의 게임 설계</a:t>
            </a:r>
            <a:r>
              <a:rPr lang="en-US" altLang="ko-KR" sz="1500" dirty="0"/>
              <a:t>]</a:t>
            </a:r>
            <a:r>
              <a:rPr lang="ko-KR" altLang="en-US" sz="1500" dirty="0"/>
              <a:t>를 가까운 과거</a:t>
            </a:r>
            <a:r>
              <a:rPr lang="en-US" altLang="ko-KR" sz="1500" dirty="0"/>
              <a:t>[</a:t>
            </a:r>
            <a:r>
              <a:rPr lang="ko-KR" altLang="en-US" sz="1500" dirty="0"/>
              <a:t>최신게임들의 게임 장르별 평균 판매량</a:t>
            </a:r>
            <a:r>
              <a:rPr lang="en-US" altLang="ko-KR" sz="1500" dirty="0"/>
              <a:t>]</a:t>
            </a:r>
            <a:r>
              <a:rPr lang="ko-KR" altLang="en-US" sz="1500" dirty="0"/>
              <a:t>를 통해 예측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886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B9A122-F77C-47D1-AA9A-447489827A86}"/>
              </a:ext>
            </a:extLst>
          </p:cNvPr>
          <p:cNvSpPr txBox="1">
            <a:spLocks/>
          </p:cNvSpPr>
          <p:nvPr/>
        </p:nvSpPr>
        <p:spPr>
          <a:xfrm>
            <a:off x="838200" y="80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3 - 5]. </a:t>
            </a:r>
            <a:r>
              <a:rPr lang="ko-KR" altLang="en-US" dirty="0"/>
              <a:t>최신게임들의 지역별 트랜드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878E2-6355-47AA-8EA2-07A9F73E3F7E}"/>
              </a:ext>
            </a:extLst>
          </p:cNvPr>
          <p:cNvSpPr txBox="1"/>
          <p:nvPr/>
        </p:nvSpPr>
        <p:spPr>
          <a:xfrm>
            <a:off x="5752845" y="1336554"/>
            <a:ext cx="6257107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최신게임들의 지역 별 게임장르에 대한 평균 출고량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선호도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을 조사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대상 게임 </a:t>
            </a:r>
            <a:r>
              <a:rPr lang="ko-KR" altLang="en-US" sz="2000" b="1" dirty="0" err="1"/>
              <a:t>출시년도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2015 ~ 2020</a:t>
            </a:r>
            <a:r>
              <a:rPr lang="ko-KR" altLang="en-US" sz="2000" b="1" dirty="0"/>
              <a:t>년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그래프 분석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북미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기타지역 </a:t>
            </a:r>
            <a:r>
              <a:rPr lang="en-US" altLang="ko-KR" dirty="0"/>
              <a:t>: </a:t>
            </a:r>
            <a:r>
              <a:rPr lang="en-US" altLang="ko-KR" b="1" i="1" u="sng" dirty="0"/>
              <a:t>Shooter, sports</a:t>
            </a:r>
            <a:r>
              <a:rPr lang="en-US" altLang="ko-KR" dirty="0"/>
              <a:t> </a:t>
            </a:r>
            <a:r>
              <a:rPr lang="ko-KR" altLang="en-US" dirty="0"/>
              <a:t>분야 선호 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일본 </a:t>
            </a:r>
            <a:r>
              <a:rPr lang="en-US" altLang="ko-KR" dirty="0"/>
              <a:t>: </a:t>
            </a:r>
            <a:r>
              <a:rPr lang="en-US" altLang="ko-KR" b="1" i="1" u="sng" dirty="0"/>
              <a:t>Role-Playing, Puzzle, Simulation</a:t>
            </a:r>
            <a:r>
              <a:rPr lang="en-US" altLang="ko-KR" dirty="0"/>
              <a:t> </a:t>
            </a:r>
            <a:r>
              <a:rPr lang="ko-KR" altLang="en-US" dirty="0"/>
              <a:t>분야 선호 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다음분기의 게임 설계 트랜드에 대한 결론 </a:t>
            </a:r>
            <a:r>
              <a:rPr lang="en-US" altLang="ko-KR" sz="2000" b="1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일본 외 시장 공략 </a:t>
            </a:r>
            <a:r>
              <a:rPr lang="en-US" altLang="ko-KR" dirty="0"/>
              <a:t>: </a:t>
            </a:r>
            <a:r>
              <a:rPr lang="en-US" altLang="ko-KR" b="1" i="1" u="sng" dirty="0"/>
              <a:t>Shooter, sports</a:t>
            </a:r>
            <a:r>
              <a:rPr lang="en-US" altLang="ko-KR" dirty="0"/>
              <a:t> </a:t>
            </a:r>
            <a:r>
              <a:rPr lang="ko-KR" altLang="en-US" dirty="0"/>
              <a:t>분야의 게임 위주로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일본시장 </a:t>
            </a:r>
            <a:r>
              <a:rPr lang="en-US" altLang="ko-KR" dirty="0"/>
              <a:t>: </a:t>
            </a:r>
            <a:r>
              <a:rPr lang="en-US" altLang="ko-KR" b="1" i="1" u="sng" dirty="0"/>
              <a:t>Role-Playing, Puzzle, Simulation</a:t>
            </a:r>
            <a:r>
              <a:rPr lang="en-US" altLang="ko-KR" dirty="0"/>
              <a:t> </a:t>
            </a:r>
            <a:r>
              <a:rPr lang="ko-KR" altLang="en-US" dirty="0"/>
              <a:t>분야의 게임 위주로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ko-KR" altLang="en-US" sz="15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1090537-3B58-493D-BB61-9E863560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9" y="1252155"/>
            <a:ext cx="5467128" cy="54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FFE7-B6D5-40F5-AB7E-8DC6CA14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55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0215-4974-47BD-9EDC-C89BEE36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404073"/>
            <a:ext cx="12192001" cy="3517762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과정</a:t>
            </a:r>
            <a:endParaRPr lang="en-US" altLang="ko-KR" sz="4000" dirty="0"/>
          </a:p>
          <a:p>
            <a:pPr marL="514350" indent="-514350" algn="ctr">
              <a:buAutoNum type="arabicPeriod"/>
            </a:pPr>
            <a:endParaRPr lang="en-US" altLang="ko-KR" sz="4000" dirty="0"/>
          </a:p>
          <a:p>
            <a:pPr marL="514350" indent="-514350" algn="ctr">
              <a:buAutoNum type="arabicPeriod"/>
            </a:pPr>
            <a:r>
              <a:rPr lang="ko-KR" altLang="en-US" sz="4000" dirty="0"/>
              <a:t>데이터 시각화 과정</a:t>
            </a:r>
            <a:endParaRPr lang="en-US" altLang="ko-KR" sz="4000" dirty="0"/>
          </a:p>
          <a:p>
            <a:pPr marL="514350" indent="-514350" algn="ctr">
              <a:buAutoNum type="arabicPeriod"/>
            </a:pPr>
            <a:endParaRPr lang="en-US" altLang="ko-KR" sz="4000" dirty="0"/>
          </a:p>
          <a:p>
            <a:pPr marL="514350" indent="-514350" algn="ctr">
              <a:buAutoNum type="arabicPeriod"/>
            </a:pPr>
            <a:r>
              <a:rPr lang="ko-KR" altLang="en-US" sz="4000" dirty="0"/>
              <a:t>데이터 시각화 분석</a:t>
            </a:r>
          </a:p>
        </p:txBody>
      </p:sp>
    </p:spTree>
    <p:extLst>
      <p:ext uri="{BB962C8B-B14F-4D97-AF65-F5344CB8AC3E}">
        <p14:creationId xmlns:p14="http://schemas.microsoft.com/office/powerpoint/2010/main" val="359745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DA08D-3A54-4DED-A8BA-D8829BD1C995}"/>
              </a:ext>
            </a:extLst>
          </p:cNvPr>
          <p:cNvSpPr txBox="1"/>
          <p:nvPr/>
        </p:nvSpPr>
        <p:spPr>
          <a:xfrm>
            <a:off x="0" y="2844224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/>
              <a:t>1. </a:t>
            </a:r>
            <a:r>
              <a:rPr lang="ko-KR" altLang="en-US" sz="7000" b="1" dirty="0"/>
              <a:t>데이터 </a:t>
            </a:r>
            <a:r>
              <a:rPr lang="ko-KR" altLang="en-US" sz="7000" b="1" dirty="0" err="1"/>
              <a:t>전처리</a:t>
            </a:r>
            <a:r>
              <a:rPr lang="ko-KR" altLang="en-US" sz="7000" b="1" dirty="0"/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09648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686C-D7C1-4F00-AF0F-7F5F0C60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1 - 1]. </a:t>
            </a:r>
            <a:r>
              <a:rPr lang="ko-KR" altLang="en-US" dirty="0"/>
              <a:t>데이터 불러오기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E6ED7-F93A-40F1-A77D-2909B665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69" y="1492819"/>
            <a:ext cx="10109261" cy="3872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15952-E2DC-4604-86AE-3728E287E684}"/>
              </a:ext>
            </a:extLst>
          </p:cNvPr>
          <p:cNvSpPr txBox="1"/>
          <p:nvPr/>
        </p:nvSpPr>
        <p:spPr>
          <a:xfrm>
            <a:off x="0" y="5872294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err="1"/>
              <a:t>pd.read_csv</a:t>
            </a:r>
            <a:r>
              <a:rPr lang="en-US" altLang="ko-KR" sz="2500" b="1" dirty="0"/>
              <a:t>()</a:t>
            </a:r>
            <a:r>
              <a:rPr lang="ko-KR" altLang="en-US" sz="2500" b="1" dirty="0"/>
              <a:t>로 데이터 불러온 후 </a:t>
            </a:r>
            <a:r>
              <a:rPr lang="en-US" altLang="ko-KR" sz="2500" b="1" dirty="0" err="1"/>
              <a:t>df</a:t>
            </a:r>
            <a:r>
              <a:rPr lang="ko-KR" altLang="en-US" sz="2500" b="1" dirty="0"/>
              <a:t> 저장 </a:t>
            </a:r>
          </a:p>
        </p:txBody>
      </p:sp>
    </p:spTree>
    <p:extLst>
      <p:ext uri="{BB962C8B-B14F-4D97-AF65-F5344CB8AC3E}">
        <p14:creationId xmlns:p14="http://schemas.microsoft.com/office/powerpoint/2010/main" val="266273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686C-D7C1-4F00-AF0F-7F5F0C60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1 - 2].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15952-E2DC-4604-86AE-3728E287E684}"/>
              </a:ext>
            </a:extLst>
          </p:cNvPr>
          <p:cNvSpPr txBox="1"/>
          <p:nvPr/>
        </p:nvSpPr>
        <p:spPr>
          <a:xfrm>
            <a:off x="0" y="1333635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1. </a:t>
            </a:r>
            <a:r>
              <a:rPr lang="ko-KR" altLang="en-US" sz="2500" dirty="0" err="1"/>
              <a:t>결측치</a:t>
            </a:r>
            <a:r>
              <a:rPr lang="ko-KR" altLang="en-US" sz="2500" dirty="0"/>
              <a:t> 처리 </a:t>
            </a:r>
            <a:r>
              <a:rPr lang="en-US" altLang="ko-KR" sz="2500" dirty="0"/>
              <a:t>: </a:t>
            </a:r>
            <a:r>
              <a:rPr lang="ko-KR" altLang="en-US" sz="2500" dirty="0" err="1"/>
              <a:t>결측치</a:t>
            </a:r>
            <a:r>
              <a:rPr lang="ko-KR" altLang="en-US" sz="2500" dirty="0"/>
              <a:t> 개수 조사 </a:t>
            </a:r>
            <a:r>
              <a:rPr lang="en-US" altLang="ko-KR" sz="2500" dirty="0"/>
              <a:t>&amp; </a:t>
            </a:r>
            <a:r>
              <a:rPr lang="ko-KR" altLang="en-US" sz="2500" dirty="0"/>
              <a:t>제거</a:t>
            </a:r>
            <a:endParaRPr lang="en-US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CEEC0-83A3-4976-AE4E-A7FA1E96E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4"/>
          <a:stretch/>
        </p:blipFill>
        <p:spPr>
          <a:xfrm>
            <a:off x="649774" y="1955067"/>
            <a:ext cx="10892452" cy="4042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9DF01-699A-4127-A875-7C928F87CD6D}"/>
              </a:ext>
            </a:extLst>
          </p:cNvPr>
          <p:cNvSpPr txBox="1"/>
          <p:nvPr/>
        </p:nvSpPr>
        <p:spPr>
          <a:xfrm>
            <a:off x="0" y="6155996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err="1"/>
              <a:t>df.isnull</a:t>
            </a:r>
            <a:r>
              <a:rPr lang="en-US" altLang="ko-KR" sz="2500" b="1" dirty="0"/>
              <a:t>().sum()</a:t>
            </a:r>
            <a:r>
              <a:rPr lang="ko-KR" altLang="en-US" sz="2500" b="1" dirty="0"/>
              <a:t>을 이용하여 </a:t>
            </a:r>
            <a:r>
              <a:rPr lang="en-US" altLang="ko-KR" sz="2500" b="1" dirty="0" err="1"/>
              <a:t>dataframe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내 </a:t>
            </a:r>
            <a:r>
              <a:rPr lang="ko-KR" altLang="en-US" sz="2500" b="1" dirty="0" err="1"/>
              <a:t>컬럼별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결측치</a:t>
            </a:r>
            <a:r>
              <a:rPr lang="ko-KR" altLang="en-US" sz="2500" b="1" dirty="0"/>
              <a:t> 개수 조사</a:t>
            </a:r>
          </a:p>
        </p:txBody>
      </p:sp>
    </p:spTree>
    <p:extLst>
      <p:ext uri="{BB962C8B-B14F-4D97-AF65-F5344CB8AC3E}">
        <p14:creationId xmlns:p14="http://schemas.microsoft.com/office/powerpoint/2010/main" val="391978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686C-D7C1-4F00-AF0F-7F5F0C60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1 - 2].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15952-E2DC-4604-86AE-3728E287E684}"/>
              </a:ext>
            </a:extLst>
          </p:cNvPr>
          <p:cNvSpPr txBox="1"/>
          <p:nvPr/>
        </p:nvSpPr>
        <p:spPr>
          <a:xfrm>
            <a:off x="0" y="1333635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1. </a:t>
            </a:r>
            <a:r>
              <a:rPr lang="ko-KR" altLang="en-US" sz="2500" dirty="0" err="1"/>
              <a:t>결측치</a:t>
            </a:r>
            <a:r>
              <a:rPr lang="ko-KR" altLang="en-US" sz="2500" dirty="0"/>
              <a:t> 처리 </a:t>
            </a:r>
            <a:r>
              <a:rPr lang="en-US" altLang="ko-KR" sz="2500" dirty="0"/>
              <a:t>: </a:t>
            </a:r>
            <a:r>
              <a:rPr lang="ko-KR" altLang="en-US" sz="2500" dirty="0" err="1"/>
              <a:t>결측치</a:t>
            </a:r>
            <a:r>
              <a:rPr lang="ko-KR" altLang="en-US" sz="2500" dirty="0"/>
              <a:t> 개수 조사 </a:t>
            </a:r>
            <a:r>
              <a:rPr lang="en-US" altLang="ko-KR" sz="2500" dirty="0"/>
              <a:t>&amp; </a:t>
            </a:r>
            <a:r>
              <a:rPr lang="ko-KR" altLang="en-US" sz="2500" dirty="0"/>
              <a:t>제거</a:t>
            </a:r>
            <a:endParaRPr lang="en-US" altLang="ko-KR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9DF01-699A-4127-A875-7C928F87CD6D}"/>
              </a:ext>
            </a:extLst>
          </p:cNvPr>
          <p:cNvSpPr txBox="1"/>
          <p:nvPr/>
        </p:nvSpPr>
        <p:spPr>
          <a:xfrm>
            <a:off x="1223554" y="3698165"/>
            <a:ext cx="974489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err="1"/>
              <a:t>Dropna</a:t>
            </a:r>
            <a:r>
              <a:rPr lang="ko-KR" altLang="en-US" sz="2500" b="1" dirty="0"/>
              <a:t>를 통해 </a:t>
            </a:r>
            <a:r>
              <a:rPr lang="ko-KR" altLang="en-US" sz="2500" b="1" dirty="0" err="1"/>
              <a:t>결측값이</a:t>
            </a:r>
            <a:r>
              <a:rPr lang="ko-KR" altLang="en-US" sz="2500" b="1" dirty="0"/>
              <a:t> 있는 행 전체를 제거</a:t>
            </a:r>
            <a:endParaRPr lang="en-US" altLang="ko-KR" sz="2500" b="1" dirty="0"/>
          </a:p>
          <a:p>
            <a:pPr algn="ctr"/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가정 </a:t>
            </a:r>
            <a:r>
              <a:rPr lang="en-US" altLang="ko-KR" sz="2000" dirty="0"/>
              <a:t>1 : drop</a:t>
            </a:r>
            <a:r>
              <a:rPr lang="ko-KR" altLang="en-US" sz="2000" dirty="0"/>
              <a:t>값이 있다는 것은 상대적으로 덜 알려진 게임이라고 가정</a:t>
            </a:r>
            <a:endParaRPr lang="en-US" altLang="ko-KR" sz="2000" dirty="0"/>
          </a:p>
          <a:p>
            <a:pPr marL="800100" lvl="1" indent="-342900" algn="ctr">
              <a:buFont typeface="Wingdings" panose="05000000000000000000" pitchFamily="2" charset="2"/>
              <a:buChar char="Ø"/>
            </a:pPr>
            <a:r>
              <a:rPr lang="ko-KR" altLang="en-US" sz="2000" dirty="0"/>
              <a:t>상대적으로 덜 알려진 게임을 </a:t>
            </a:r>
            <a:r>
              <a:rPr lang="en-US" altLang="ko-KR" sz="2000" dirty="0"/>
              <a:t>drop</a:t>
            </a:r>
            <a:r>
              <a:rPr lang="ko-KR" altLang="en-US" sz="2000" dirty="0"/>
              <a:t>하는 것이 게임의 트랜드를 파악하는 데 있어 큰 지장을 주지 않는다고 가정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marL="342900" indent="-342900" algn="ctr">
              <a:buFontTx/>
              <a:buChar char="-"/>
            </a:pPr>
            <a:r>
              <a:rPr lang="ko-KR" altLang="en-US" sz="2000" dirty="0"/>
              <a:t>가정 </a:t>
            </a:r>
            <a:r>
              <a:rPr lang="en-US" altLang="ko-KR" sz="2000" dirty="0"/>
              <a:t>2 : drop </a:t>
            </a:r>
            <a:r>
              <a:rPr lang="ko-KR" altLang="en-US" sz="2000" dirty="0"/>
              <a:t>후에도 여전히 많은 수의 게임이 남아있기 때문에 </a:t>
            </a:r>
            <a:r>
              <a:rPr lang="en-US" altLang="ko-KR" sz="2000" dirty="0"/>
              <a:t>(drop </a:t>
            </a:r>
            <a:r>
              <a:rPr lang="ko-KR" altLang="en-US" sz="2000" dirty="0"/>
              <a:t>전 게임 수</a:t>
            </a:r>
            <a:r>
              <a:rPr lang="en-US" altLang="ko-KR" sz="2000" dirty="0"/>
              <a:t>: 16598</a:t>
            </a:r>
            <a:r>
              <a:rPr lang="ko-KR" altLang="en-US" sz="2000" dirty="0"/>
              <a:t>개</a:t>
            </a:r>
            <a:r>
              <a:rPr lang="en-US" altLang="ko-KR" sz="2000" dirty="0"/>
              <a:t>, drop</a:t>
            </a:r>
            <a:r>
              <a:rPr lang="ko-KR" altLang="en-US" sz="2000" dirty="0"/>
              <a:t>후 게임 수</a:t>
            </a:r>
            <a:r>
              <a:rPr lang="en-US" altLang="ko-KR" sz="2000" dirty="0"/>
              <a:t>: 16239</a:t>
            </a:r>
            <a:r>
              <a:rPr lang="ko-KR" altLang="en-US" sz="2000" dirty="0"/>
              <a:t>개</a:t>
            </a:r>
            <a:r>
              <a:rPr lang="en-US" altLang="ko-KR" sz="2000" dirty="0"/>
              <a:t>) </a:t>
            </a:r>
            <a:r>
              <a:rPr lang="ko-KR" altLang="en-US" sz="2000" dirty="0"/>
              <a:t>게임의 트랜드를 파악하는 데에는 지장이 없다</a:t>
            </a:r>
            <a:r>
              <a:rPr lang="en-US" altLang="ko-KR" sz="2000" dirty="0"/>
              <a:t>.</a:t>
            </a:r>
          </a:p>
          <a:p>
            <a:pPr marL="342900" indent="-342900" algn="ctr">
              <a:buFontTx/>
              <a:buChar char="-"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A419C-1FB9-44DE-91B4-62B60FE0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72" y="2018891"/>
            <a:ext cx="5719656" cy="14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686C-D7C1-4F00-AF0F-7F5F0C60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1 - 2].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15952-E2DC-4604-86AE-3728E287E684}"/>
              </a:ext>
            </a:extLst>
          </p:cNvPr>
          <p:cNvSpPr txBox="1"/>
          <p:nvPr/>
        </p:nvSpPr>
        <p:spPr>
          <a:xfrm>
            <a:off x="0" y="131759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2. </a:t>
            </a:r>
            <a:r>
              <a:rPr lang="ko-KR" altLang="en-US" sz="2500" dirty="0"/>
              <a:t>숫자 데이터 </a:t>
            </a:r>
            <a:r>
              <a:rPr lang="ko-KR" altLang="en-US" sz="2500" dirty="0" err="1"/>
              <a:t>전처리</a:t>
            </a:r>
            <a:r>
              <a:rPr lang="ko-KR" altLang="en-US" sz="2500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컬럼 </a:t>
            </a:r>
            <a:r>
              <a:rPr lang="en-US" altLang="ko-KR" sz="2500" dirty="0"/>
              <a:t>‘Year’</a:t>
            </a:r>
            <a:r>
              <a:rPr lang="ko-KR" altLang="en-US" sz="2500" dirty="0"/>
              <a:t> 데이터 </a:t>
            </a:r>
            <a:r>
              <a:rPr lang="ko-KR" altLang="en-US" sz="2500" dirty="0" err="1"/>
              <a:t>전처리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9DF01-699A-4127-A875-7C928F87CD6D}"/>
              </a:ext>
            </a:extLst>
          </p:cNvPr>
          <p:cNvSpPr txBox="1"/>
          <p:nvPr/>
        </p:nvSpPr>
        <p:spPr>
          <a:xfrm>
            <a:off x="3942671" y="2551660"/>
            <a:ext cx="770708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‘Year’</a:t>
            </a:r>
            <a:r>
              <a:rPr lang="ko-KR" altLang="en-US" sz="2500" b="1" dirty="0"/>
              <a:t>의 </a:t>
            </a:r>
            <a:r>
              <a:rPr lang="ko-KR" altLang="en-US" sz="2500" b="1" dirty="0" err="1"/>
              <a:t>자리수를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4</a:t>
            </a:r>
            <a:r>
              <a:rPr lang="ko-KR" altLang="en-US" sz="2500" b="1" dirty="0"/>
              <a:t>자리로 통일</a:t>
            </a:r>
            <a:endParaRPr lang="en-US" altLang="ko-KR" sz="2500" b="1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Year</a:t>
            </a:r>
            <a:r>
              <a:rPr lang="ko-KR" altLang="en-US" sz="2000" dirty="0"/>
              <a:t>이 </a:t>
            </a:r>
            <a:r>
              <a:rPr lang="en-US" altLang="ko-KR" sz="2000" dirty="0"/>
              <a:t>4</a:t>
            </a:r>
            <a:r>
              <a:rPr lang="ko-KR" altLang="en-US" sz="2000" dirty="0"/>
              <a:t>자리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 형태만 변환시켜 사용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Year</a:t>
            </a:r>
            <a:r>
              <a:rPr lang="ko-KR" altLang="en-US" sz="2000" dirty="0"/>
              <a:t>이 </a:t>
            </a:r>
            <a:r>
              <a:rPr lang="en-US" altLang="ko-KR" sz="2000" dirty="0"/>
              <a:t>2</a:t>
            </a:r>
            <a:r>
              <a:rPr lang="ko-KR" altLang="en-US" sz="2000" dirty="0"/>
              <a:t>자리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Int(Year)</a:t>
            </a:r>
            <a:r>
              <a:rPr lang="ko-KR" altLang="en-US" sz="2000" dirty="0"/>
              <a:t>이 </a:t>
            </a:r>
            <a:r>
              <a:rPr lang="en-US" altLang="ko-KR" sz="2000" dirty="0"/>
              <a:t>21</a:t>
            </a:r>
            <a:r>
              <a:rPr lang="ko-KR" altLang="en-US" sz="2000" dirty="0"/>
              <a:t>보다 같거나 클 때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Year </a:t>
            </a:r>
            <a:r>
              <a:rPr lang="ko-KR" altLang="en-US" sz="2000" dirty="0"/>
              <a:t>앞에 </a:t>
            </a:r>
            <a:r>
              <a:rPr lang="en-US" altLang="ko-KR" sz="2000" dirty="0"/>
              <a:t>’19’</a:t>
            </a:r>
            <a:r>
              <a:rPr lang="ko-KR" altLang="en-US" sz="2000" dirty="0"/>
              <a:t>를 붙임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그 외 </a:t>
            </a:r>
            <a:r>
              <a:rPr lang="en-US" altLang="ko-KR" sz="2000" dirty="0"/>
              <a:t>: Year</a:t>
            </a:r>
            <a:r>
              <a:rPr lang="ko-KR" altLang="en-US" sz="2000" dirty="0"/>
              <a:t>앞에 </a:t>
            </a:r>
            <a:r>
              <a:rPr lang="en-US" altLang="ko-KR" sz="2000" dirty="0"/>
              <a:t>’20’ </a:t>
            </a:r>
            <a:r>
              <a:rPr lang="ko-KR" altLang="en-US" sz="2000" dirty="0"/>
              <a:t>를 붙여 년도를 사용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Year</a:t>
            </a:r>
            <a:r>
              <a:rPr lang="ko-KR" altLang="en-US" sz="2000" dirty="0"/>
              <a:t>이 </a:t>
            </a:r>
            <a:r>
              <a:rPr lang="en-US" altLang="ko-KR" sz="2000" dirty="0"/>
              <a:t>1</a:t>
            </a:r>
            <a:r>
              <a:rPr lang="ko-KR" altLang="en-US" sz="2000" dirty="0"/>
              <a:t>자리</a:t>
            </a:r>
            <a:endParaRPr lang="en-US" altLang="ko-KR" sz="2000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 err="1"/>
              <a:t>결측값으로</a:t>
            </a:r>
            <a:r>
              <a:rPr lang="ko-KR" altLang="en-US" sz="2000" dirty="0"/>
              <a:t> 만든 후에 </a:t>
            </a:r>
            <a:r>
              <a:rPr lang="en-US" altLang="ko-KR" sz="2000" dirty="0" err="1"/>
              <a:t>dropna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결측값이</a:t>
            </a:r>
            <a:r>
              <a:rPr lang="ko-KR" altLang="en-US" sz="2000" dirty="0"/>
              <a:t> 있는 행 데이터 제거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8E8FC5-8712-408E-84CF-C00E333A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5" y="2040468"/>
            <a:ext cx="2819264" cy="44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686C-D7C1-4F00-AF0F-7F5F0C60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1 - 2].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15952-E2DC-4604-86AE-3728E287E684}"/>
              </a:ext>
            </a:extLst>
          </p:cNvPr>
          <p:cNvSpPr txBox="1"/>
          <p:nvPr/>
        </p:nvSpPr>
        <p:spPr>
          <a:xfrm>
            <a:off x="0" y="131759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2. </a:t>
            </a:r>
            <a:r>
              <a:rPr lang="ko-KR" altLang="en-US" sz="2500" dirty="0"/>
              <a:t>숫자 데이터 </a:t>
            </a:r>
            <a:r>
              <a:rPr lang="ko-KR" altLang="en-US" sz="2500" dirty="0" err="1"/>
              <a:t>전처리</a:t>
            </a:r>
            <a:r>
              <a:rPr lang="ko-KR" altLang="en-US" sz="2500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컬럼 </a:t>
            </a:r>
            <a:r>
              <a:rPr lang="en-US" altLang="ko-KR" sz="2500" dirty="0"/>
              <a:t>‘Year’</a:t>
            </a:r>
            <a:r>
              <a:rPr lang="ko-KR" altLang="en-US" sz="2500" dirty="0"/>
              <a:t> 데이터 </a:t>
            </a:r>
            <a:r>
              <a:rPr lang="ko-KR" altLang="en-US" sz="2500" dirty="0" err="1"/>
              <a:t>전처리</a:t>
            </a:r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5A4E97-C272-47C9-BCC3-6CF4802F3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62"/>
          <a:stretch/>
        </p:blipFill>
        <p:spPr>
          <a:xfrm>
            <a:off x="294050" y="2252676"/>
            <a:ext cx="5196747" cy="3982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84ECBD-96ED-4E42-BBEC-261FCA375B01}"/>
              </a:ext>
            </a:extLst>
          </p:cNvPr>
          <p:cNvSpPr txBox="1"/>
          <p:nvPr/>
        </p:nvSpPr>
        <p:spPr>
          <a:xfrm>
            <a:off x="6008915" y="3573683"/>
            <a:ext cx="5808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‘Year’</a:t>
            </a:r>
            <a:r>
              <a:rPr lang="ko-KR" altLang="en-US" sz="2500" b="1" dirty="0"/>
              <a:t>의 </a:t>
            </a:r>
            <a:r>
              <a:rPr lang="en-US" altLang="ko-KR" sz="2500" b="1" dirty="0" err="1"/>
              <a:t>dtype</a:t>
            </a:r>
            <a:r>
              <a:rPr lang="ko-KR" altLang="en-US" sz="2500" b="1" dirty="0"/>
              <a:t>을 </a:t>
            </a:r>
            <a:r>
              <a:rPr lang="en-US" altLang="ko-KR" sz="2500" b="1" dirty="0"/>
              <a:t>[object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&gt;&gt;</a:t>
            </a:r>
            <a:r>
              <a:rPr lang="ko-KR" altLang="en-US" sz="2500" b="1" dirty="0"/>
              <a:t> 정수형</a:t>
            </a:r>
            <a:r>
              <a:rPr lang="en-US" altLang="ko-KR" sz="2500" b="1" dirty="0"/>
              <a:t>]</a:t>
            </a:r>
            <a:r>
              <a:rPr lang="ko-KR" altLang="en-US" sz="2500" b="1" dirty="0"/>
              <a:t>으로 변환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4642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686C-D7C1-4F00-AF0F-7F5F0C60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1 - 2].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15952-E2DC-4604-86AE-3728E287E684}"/>
              </a:ext>
            </a:extLst>
          </p:cNvPr>
          <p:cNvSpPr txBox="1"/>
          <p:nvPr/>
        </p:nvSpPr>
        <p:spPr>
          <a:xfrm>
            <a:off x="0" y="131759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3. </a:t>
            </a:r>
            <a:r>
              <a:rPr lang="ko-KR" altLang="en-US" sz="2500" dirty="0"/>
              <a:t>숫자 데이터 </a:t>
            </a:r>
            <a:r>
              <a:rPr lang="ko-KR" altLang="en-US" sz="2500" dirty="0" err="1"/>
              <a:t>전처리</a:t>
            </a:r>
            <a:r>
              <a:rPr lang="ko-KR" altLang="en-US" sz="2500" dirty="0"/>
              <a:t> </a:t>
            </a:r>
            <a:r>
              <a:rPr lang="en-US" altLang="ko-KR" sz="2500" dirty="0"/>
              <a:t>– </a:t>
            </a:r>
            <a:r>
              <a:rPr lang="ko-KR" altLang="en-US" sz="2500" dirty="0"/>
              <a:t>출고량</a:t>
            </a:r>
            <a:r>
              <a:rPr lang="en-US" altLang="ko-KR" sz="2500" dirty="0"/>
              <a:t>[‘</a:t>
            </a:r>
            <a:r>
              <a:rPr lang="ko-KR" altLang="en-US" sz="2500" dirty="0" err="1"/>
              <a:t>지역명</a:t>
            </a:r>
            <a:r>
              <a:rPr lang="en-US" altLang="ko-KR" sz="2500" dirty="0"/>
              <a:t>_Sales’]</a:t>
            </a:r>
            <a:r>
              <a:rPr lang="ko-KR" altLang="en-US" sz="2500" dirty="0"/>
              <a:t> 데이터 </a:t>
            </a:r>
            <a:r>
              <a:rPr lang="ko-KR" altLang="en-US" sz="2500" dirty="0" err="1"/>
              <a:t>전처리</a:t>
            </a:r>
            <a:endParaRPr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AC85F6-E3D6-4510-8D5C-5C502263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446"/>
            <a:ext cx="4001882" cy="3689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8AE980-DA39-4AEA-986D-BF6C9194549E}"/>
              </a:ext>
            </a:extLst>
          </p:cNvPr>
          <p:cNvSpPr txBox="1"/>
          <p:nvPr/>
        </p:nvSpPr>
        <p:spPr>
          <a:xfrm>
            <a:off x="5503817" y="2895162"/>
            <a:ext cx="60263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단위를 </a:t>
            </a:r>
            <a:r>
              <a:rPr lang="en-US" altLang="ko-KR" sz="2500" b="1" dirty="0"/>
              <a:t>1</a:t>
            </a:r>
            <a:r>
              <a:rPr lang="ko-KR" altLang="en-US" sz="2500" b="1" dirty="0"/>
              <a:t>개 단위로 통일 후 출고량 컬럼들에 저장</a:t>
            </a:r>
            <a:endParaRPr lang="en-US" altLang="ko-KR" sz="2500" b="1" dirty="0"/>
          </a:p>
          <a:p>
            <a:pPr algn="ctr"/>
            <a:endParaRPr lang="en-US" altLang="ko-KR" sz="2500" b="1" dirty="0"/>
          </a:p>
          <a:p>
            <a:r>
              <a:rPr lang="en-US" altLang="ko-KR" sz="2000" dirty="0"/>
              <a:t>Ex)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0.5(</a:t>
            </a:r>
            <a:r>
              <a:rPr lang="ko-KR" altLang="en-US" sz="2000" dirty="0" err="1"/>
              <a:t>백만개</a:t>
            </a:r>
            <a:r>
              <a:rPr lang="en-US" altLang="ko-KR" sz="2000" dirty="0"/>
              <a:t>) &gt;&gt; 500,000(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350K(</a:t>
            </a:r>
            <a:r>
              <a:rPr lang="ko-KR" altLang="en-US" sz="2000" dirty="0"/>
              <a:t>개</a:t>
            </a:r>
            <a:r>
              <a:rPr lang="en-US" altLang="ko-KR" sz="2000" dirty="0"/>
              <a:t>) &gt;&gt; 350,000(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/>
              <a:t>0.5M(</a:t>
            </a:r>
            <a:r>
              <a:rPr lang="ko-KR" altLang="en-US" sz="2000" dirty="0"/>
              <a:t>개</a:t>
            </a:r>
            <a:r>
              <a:rPr lang="en-US" altLang="ko-KR" sz="2000" dirty="0"/>
              <a:t>) &gt;&gt; 500,000(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algn="ctr"/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304608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1052</Words>
  <Application>Microsoft Office PowerPoint</Application>
  <PresentationFormat>와이드스크린</PresentationFormat>
  <Paragraphs>174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맑은 고딕</vt:lpstr>
      <vt:lpstr>Arial</vt:lpstr>
      <vt:lpstr>Wingdings</vt:lpstr>
      <vt:lpstr>Office 테마</vt:lpstr>
      <vt:lpstr>AIB_13_Section1_Project </vt:lpstr>
      <vt:lpstr>목차</vt:lpstr>
      <vt:lpstr>PowerPoint 프레젠테이션</vt:lpstr>
      <vt:lpstr>1 - 1]. 데이터 불러오기</vt:lpstr>
      <vt:lpstr>1 - 2]. 데이터 전처리</vt:lpstr>
      <vt:lpstr>1 - 2]. 데이터 전처리</vt:lpstr>
      <vt:lpstr>1 - 2]. 데이터 전처리</vt:lpstr>
      <vt:lpstr>1 - 2]. 데이터 전처리</vt:lpstr>
      <vt:lpstr>1 - 2]. 데이터 전처리</vt:lpstr>
      <vt:lpstr>PowerPoint 프레젠테이션</vt:lpstr>
      <vt:lpstr>2 - 1]. 데이터 plotting</vt:lpstr>
      <vt:lpstr>PowerPoint 프레젠테이션</vt:lpstr>
      <vt:lpstr>3 - 1]. 지역별 게임 트랜드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AIB_Section1_Project</dc:title>
  <dc:creator>강호</dc:creator>
  <cp:lastModifiedBy>강호</cp:lastModifiedBy>
  <cp:revision>21</cp:revision>
  <dcterms:created xsi:type="dcterms:W3CDTF">2022-04-19T10:03:19Z</dcterms:created>
  <dcterms:modified xsi:type="dcterms:W3CDTF">2022-04-21T05:11:43Z</dcterms:modified>
</cp:coreProperties>
</file>