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2" r:id="rId4"/>
    <p:sldId id="269" r:id="rId5"/>
    <p:sldId id="268" r:id="rId6"/>
    <p:sldId id="271" r:id="rId7"/>
    <p:sldId id="270" r:id="rId8"/>
    <p:sldId id="272" r:id="rId9"/>
    <p:sldId id="273" r:id="rId10"/>
    <p:sldId id="275" r:id="rId11"/>
    <p:sldId id="276" r:id="rId12"/>
    <p:sldId id="283" r:id="rId13"/>
    <p:sldId id="292" r:id="rId14"/>
    <p:sldId id="290" r:id="rId15"/>
    <p:sldId id="293" r:id="rId16"/>
    <p:sldId id="266" r:id="rId17"/>
    <p:sldId id="281" r:id="rId18"/>
    <p:sldId id="294" r:id="rId19"/>
    <p:sldId id="295" r:id="rId20"/>
    <p:sldId id="296" r:id="rId21"/>
    <p:sldId id="267" r:id="rId22"/>
    <p:sldId id="297" r:id="rId23"/>
    <p:sldId id="298" r:id="rId24"/>
    <p:sldId id="299" r:id="rId25"/>
    <p:sldId id="300" r:id="rId26"/>
    <p:sldId id="277" r:id="rId27"/>
    <p:sldId id="264" r:id="rId28"/>
    <p:sldId id="265" r:id="rId29"/>
    <p:sldId id="302" r:id="rId30"/>
    <p:sldId id="285" r:id="rId31"/>
    <p:sldId id="284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274" autoAdjust="0"/>
  </p:normalViewPr>
  <p:slideViewPr>
    <p:cSldViewPr snapToGrid="0">
      <p:cViewPr>
        <p:scale>
          <a:sx n="82" d="100"/>
          <a:sy n="82" d="100"/>
        </p:scale>
        <p:origin x="16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0A2E-A260-454C-B5A1-844F17E57B4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B6371-9074-4F8B-BFB3-F6E24B0B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데이터셋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피쳐들의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설명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0). Diabetes_012 : 0 = 당뇨병 없음, 1 = 당뇨병 전 단계, 2 = 당뇨병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HighBP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BP(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혈합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높지않음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BP가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높음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HighChol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콜레스테롤 수치가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높지않음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= 콜레스테롤 수치가 높음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CholCheck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5년 내에 콜레스테롤 검사 하지 않음, 1 = 5년 내에 콜레스테롤 검사 진행함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BMI 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체질량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지수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평생 최소 100개비의 담배를 피웠는가? [참고: 5갑 = 100개비],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Stroke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뇌졸중 발생여부, 0 = 발생하지 않음, 1 = 발생함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HeartDiseaseorAttack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관상 동맥 심장 질환 (CHD) 또는 심근 경색 (MI) 발생여부,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PhysActivity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업무관련 활동을 제외하고, 지난 30일 동안의 신체 활동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Fruits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하루 1회 이상 과일 섭취여부,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Veggies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하루에 1번 이상 야채 섭취여부,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HvyAlcoholConsump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주당 술(성인 남성 &gt;=주당 14잔, 성인 여성&gt;=주당 7잔)의 소비여부,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AnyHealthcare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건강 보험 등을 포함하는 건강 관리 상품을 가지고 있는지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NoDocbcCost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'지난 12개월 동안 의사의 진찰이 필요했지만 비용 때문에 갈 수 없었던 적이 있는지?'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GenHlth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건강 상태에 대한 척도, 1 = 우수 2 = 매우 양호 3 = 양호 4 = 보통 5 = 나쁨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MentHlth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정신 건강이 좋지 않은 날의 수, 척도 1-30일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PhysHlth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지난 30일 동안의 신체적 질병 또는 부상 일수, 1-30 척도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DiffWalk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걷거나 계단을 오르는데 심각한 어려움이 있는지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여성, 1 = 남성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13레벨 연령 범주(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경계값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포함), 1 = 18-24세, 2 = 25-29세, 3 = 30-34세, 4 = 35-39세, 5 = 40-44세, 6 = 45-49세, 7 = 50-54세, 8 = 55-59세, 9 = 60-64세, 10 = 65-69세, 11 = 70-74세, 12 = 75-79세, 13 = 80세 이상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교육 수준 척도 1-6, 1 = 미취학 또는 유치원에만 다님, 2 = 초등학교 1~8학년, 3 = 고등학교 9 ~ 11학년, 4 = 고등학교 12학년 또는 고등학교 졸업자, 5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대학 1 ~ 3학년(대학 또는 기술학교), 6 = 대학교 4학년 또는 졸업자(대학 졸업자), 9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refused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(거절됨)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21)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: 소득 척도 1-8, 1 =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10,000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General"/>
              </a:rPr>
              <a:t>미만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,2=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15,000 미만, 3 =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20,000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General"/>
              </a:rPr>
              <a:t>미만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,4=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25,000 미만, 5 =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35,000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General"/>
              </a:rPr>
              <a:t>미만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,6=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50,000 미만, 7 = $75,000 미만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2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데이터셋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피쳐들의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설명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0). Diabetes_012 : 0 = 당뇨병 없음, 1 = 당뇨병 전 단계, 2 = 당뇨병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HighBP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BP(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혈합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높지않음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BP가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높음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HighChol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콜레스테롤 수치가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높지않음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= 콜레스테롤 수치가 높음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CholCheck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5년 내에 콜레스테롤 검사 하지 않음, 1 = 5년 내에 콜레스테롤 검사 진행함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BMI 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체질량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지수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평생 최소 100개비의 담배를 피웠는가? [참고: 5갑 = 100개비],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Stroke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뇌졸중 발생여부, 0 = 발생하지 않음, 1 = 발생함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HeartDiseaseorAttack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관상 동맥 심장 질환 (CHD) 또는 심근 경색 (MI) 발생여부,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PhysActivity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업무관련 활동을 제외하고, 지난 30일 동안의 신체 활동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Fruits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하루 1회 이상 과일 섭취여부,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Veggies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하루에 1번 이상 야채 섭취여부,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HvyAlcoholConsump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주당 술(성인 남성 &gt;=주당 14잔, 성인 여성&gt;=주당 7잔)의 소비여부,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AnyHealthcare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건강 보험 등을 포함하는 건강 관리 상품을 가지고 있는지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NoDocbcCost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'지난 12개월 동안 의사의 진찰이 필요했지만 비용 때문에 갈 수 없었던 적이 있는지?'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GenHlth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건강 상태에 대한 척도, 1 = 우수 2 = 매우 양호 3 = 양호 4 = 보통 5 = 나쁨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MentHlth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정신 건강이 좋지 않은 날의 수, 척도 1-30일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PhysHlth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지난 30일 동안의 신체적 질병 또는 부상 일수, 1-30 척도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DiffWalk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걷거나 계단을 오르는데 심각한 어려움이 있는지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여성, 1 = 남성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13레벨 연령 범주(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경계값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포함), 1 = 18-24세, 2 = 25-29세, 3 = 30-34세, 4 = 35-39세, 5 = 40-44세, 6 = 45-49세, 7 = 50-54세, 8 = 55-59세, 9 = 60-64세, 10 = 65-69세, 11 = 70-74세, 12 = 75-79세, 13 = 80세 이상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교육 수준 척도 1-6, 1 = 미취학 또는 유치원에만 다님, 2 = 초등학교 1~8학년, 3 = 고등학교 9 ~ 11학년, 4 = 고등학교 12학년 또는 고등학교 졸업자, 5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대학 1 ~ 3학년(대학 또는 기술학교), 6 = 대학교 4학년 또는 졸업자(대학 졸업자), 9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refused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(거절됨)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21)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: 소득 척도 1-8, 1 =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10,000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General"/>
              </a:rPr>
              <a:t>미만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,2=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15,000 미만, 3 =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20,000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General"/>
              </a:rPr>
              <a:t>미만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,4=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25,000 미만, 5 =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35,000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General"/>
              </a:rPr>
              <a:t>미만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,6=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50,000 미만, 7 = $75,000 미만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1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데이터셋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피쳐들의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설명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0). Diabetes_012 : 0 = 당뇨병 없음, 1 = 당뇨병 전 단계, 2 = 당뇨병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HighBP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BP(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혈합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높지않음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BP가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높음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HighChol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콜레스테롤 수치가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높지않음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= 콜레스테롤 수치가 높음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CholCheck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5년 내에 콜레스테롤 검사 하지 않음, 1 = 5년 내에 콜레스테롤 검사 진행함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BMI 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체질량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지수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평생 최소 100개비의 담배를 피웠는가? [참고: 5갑 = 100개비],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Stroke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뇌졸중 발생여부, 0 = 발생하지 않음, 1 = 발생함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HeartDiseaseorAttack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관상 동맥 심장 질환 (CHD) 또는 심근 경색 (MI) 발생여부,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PhysActivity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업무관련 활동을 제외하고, 지난 30일 동안의 신체 활동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Fruits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하루 1회 이상 과일 섭취여부,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Veggies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하루에 1번 이상 야채 섭취여부,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HvyAlcoholConsump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주당 술(성인 남성 &gt;=주당 14잔, 성인 여성&gt;=주당 7잔)의 소비여부,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AnyHealthcare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건강 보험 등을 포함하는 건강 관리 상품을 가지고 있는지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NoDocbcCost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'지난 12개월 동안 의사의 진찰이 필요했지만 비용 때문에 갈 수 없었던 적이 있는지?'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GenHlth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건강 상태에 대한 척도, 1 = 우수 2 = 매우 양호 3 = 양호 4 = 보통 5 = 나쁨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MentHlth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정신 건강이 좋지 않은 날의 수, 척도 1-30일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PhysHlth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지난 30일 동안의 신체적 질병 또는 부상 일수, 1-30 척도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DiffWalk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걷거나 계단을 오르는데 심각한 어려움이 있는지 여부, 0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= 예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0 = 여성, 1 = 남성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13레벨 연령 범주(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경계값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포함), 1 = 18-24세, 2 = 25-29세, 3 = 30-34세, 4 = 35-39세, 5 = 40-44세, 6 = 45-49세, 7 = 50-54세, 8 = 55-59세, 9 = 60-64세, 10 = 65-69세, 11 = 70-74세, 12 = 75-79세, 13 = 80세 이상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교육 수준 척도 1-6, 1 = 미취학 또는 유치원에만 다님, 2 = 초등학교 1~8학년, 3 = 고등학교 9 ~ 11학년, 4 = 고등학교 12학년 또는 고등학교 졸업자, 5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대학 1 ~ 3학년(대학 또는 기술학교), 6 = 대학교 4학년 또는 졸업자(대학 졸업자), 9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refused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(거절됨)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21)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: 소득 척도 1-8, 1 =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10,000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General"/>
              </a:rPr>
              <a:t>미만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,2=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15,000 미만, 3 =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20,000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General"/>
              </a:rPr>
              <a:t>미만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,4=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25,000 미만, 5 =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35,000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General"/>
              </a:rPr>
              <a:t>미만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,6=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50,000 미만, 7 = $75,000 미만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7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재현율도 너무 낮지 않고</a:t>
            </a:r>
            <a:r>
              <a:rPr lang="en-US" altLang="ko-KR" dirty="0"/>
              <a:t>, 1)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경우보다 일반화가 더욱 잘 되어있음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1)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경우는 혈압이 </a:t>
            </a:r>
            <a:r>
              <a:rPr lang="ko-KR" altLang="en-US" dirty="0" err="1"/>
              <a:t>높은지</a:t>
            </a:r>
            <a:r>
              <a:rPr lang="ko-KR" altLang="en-US" dirty="0"/>
              <a:t> 여부만으로 당뇨의 여부를 판단할 수는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5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Threshold</a:t>
            </a:r>
            <a:r>
              <a:rPr lang="ko-KR" altLang="en-US" dirty="0"/>
              <a:t>가 </a:t>
            </a:r>
            <a:r>
              <a:rPr lang="en-US" altLang="ko-KR" dirty="0"/>
              <a:t>0.36</a:t>
            </a:r>
            <a:r>
              <a:rPr lang="ko-KR" altLang="en-US" dirty="0"/>
              <a:t>일 때</a:t>
            </a:r>
            <a:r>
              <a:rPr lang="en-US" altLang="ko-KR" dirty="0"/>
              <a:t>, testing accuracy :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0.6925 / testing recall : 0.6924 &gt;&gt; </a:t>
            </a:r>
            <a:r>
              <a:rPr lang="ko-KR" altLang="en-US" b="0" i="0" dirty="0" err="1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임계값을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조절해서 정확도를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프로 정도 감소시키면 대신 </a:t>
            </a:r>
            <a:r>
              <a:rPr lang="ko-KR" altLang="en-US" b="0" i="0" dirty="0" err="1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재현률은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크게 올릴 수 있다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즉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실제 당뇨인 사람들 중에서 당뇨라고 진단할 확률을 크게 올릴 수 있을 것이다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en-US" altLang="ko-KR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&gt;&gt;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당뇨병 진단에 있어서는 당뇨가 아닌데 당뇨라고 진단하는 경우보다 당뇨가 맞는데 아니라고 진단하는 경우가 더 위험이 크기 때문에 </a:t>
            </a:r>
            <a:r>
              <a:rPr lang="ko-KR" altLang="en-US" b="0" i="0" dirty="0" err="1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재현율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이라는 지표가 중요하다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&gt;&gt;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그래서 정확도를 약간 희생시키더라도 재현율을 크게 올릴 수 있는 </a:t>
            </a:r>
            <a:r>
              <a:rPr lang="ko-KR" altLang="en-US" b="0" i="0" dirty="0" err="1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임계값인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dirty="0"/>
              <a:t>0.36</a:t>
            </a:r>
            <a:r>
              <a:rPr lang="ko-KR" altLang="en-US" dirty="0"/>
              <a:t>을 선택하면 좋을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7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FF1FC-733F-4380-91E8-62872C406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7DF54-FB2C-4663-99EF-A333263EF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94449-70A1-44AB-9195-3A4DF1CE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CC09A-4FFB-4D23-AED4-D63CA900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A4127-E233-40B9-A9FD-DA8AB9BD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0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D06B-012C-40B0-BFE5-12C0C64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9F652-7FD0-4397-BA86-DC8E7896C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43FC1-B3F7-493E-BF8C-C5E65C7F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FFB63-4A12-4597-9768-C613E7B3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2DACD-9044-4C56-8859-CE7799A6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9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FA0F8-2B4C-48F3-B70A-6C74EEEE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142CD-40C2-40CD-9991-709FF8F52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EEEA-56DC-48D1-A546-8ED1F5D0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9DD63-2936-4C37-9769-5BE1E3A1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6AB5C-5E63-441A-BD9C-64DC4B8A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1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2F0CF-5A41-460C-8FDB-8016BB53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029D2-D4E5-418B-9EA8-09A2BEBD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D73AD-6413-4619-B9D0-84415201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C5519-AED2-4841-925D-8CF11496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F815C-1573-48B9-9831-CAF83E0C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D1FE-0171-419E-AA38-A16D29CD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47420-751B-4E6A-8068-C1084EE1F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AD16E-F6C6-4267-A038-8455AB5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B6E43-ED7F-4210-AE39-876014D6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796F0-52F9-44C8-822B-73B570EB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AA47C-E281-4C1A-8340-41FED535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6856E-4A91-48AF-92E1-076EAA0FE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84585D-00AF-4A5F-9677-C87302EE9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55757-7E07-4A29-9255-AF91A5B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67474-139A-4802-B532-3FA227BA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29A82-FE7E-474D-BD74-C3200FD6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99DE4-5262-4221-8DE0-330798DE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AC514-136C-42E6-9767-1087A904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BDA72-EDCC-48E0-A5B7-7C1DFA71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30597-42AD-4E54-804B-C87B044FB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FFB43-C9F8-4336-8F0D-F86720E14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5DF817-53B6-409E-B7D0-50ABB86B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C750F0-32BF-41F6-9F93-24FEFEAB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BCD89-EE44-4B25-B36C-AB94429B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6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4A39-67AD-43A8-93A0-053F9263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7F2B76-CE16-46F9-8DEB-E3DE9695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11E73C-B214-4369-B61A-770F4E0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A0A86-3AC3-47F1-8E01-FE55A848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8C70EC-C922-487B-A7DC-3116FF8A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DFCFD0-8C1D-4E6A-A9DF-7BEDBEB2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06EED-C18D-4523-8CA2-F3BFA1DB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30794-FF4A-4EF1-BCAF-997EA1C5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7A2A6-5C97-415D-BA8A-D30C2CD1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8B3B3-A4F1-4D4C-B16D-22B568C2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AC0651-2D7D-4AC4-A6C3-303F86C4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D33E6-EB95-4C51-828F-2BA940FC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DE1DB-3319-4462-BF44-A6CF6D62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3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3A990-CAF3-4CC9-9A4E-5C34A4D2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F98970-8FF6-4EE8-BF85-7D39FF929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9A24C-A2AA-45C3-88F1-F5799F95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F6B25-A4E8-40F7-B4B9-0C9309E0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BDC73-D6FF-4A7E-8811-BB63230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00E02-2746-4226-BA77-0E2680BD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9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299D54-9668-4D68-B2CC-97FF0ECC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37665-DA53-46A6-A4F9-E952E03D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103AD-D4C2-41DB-87FE-2844C2C6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E542-B655-4F0D-B713-26C95EFC8A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1ABA0-0CBE-44AF-B4BA-8BEFF766A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18DF4-4744-41DC-B9BE-8EE1CD2D9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0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B8D34-DE40-4971-A00C-390EEF63D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AIB_13_Section2_Project</a:t>
            </a:r>
            <a:br>
              <a:rPr lang="en-US" altLang="ko-KR" b="1" dirty="0"/>
            </a:br>
            <a:endParaRPr lang="ko-KR" altLang="en-US" sz="33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137C6-B93F-4665-A76C-063286735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209" y="3505812"/>
            <a:ext cx="9305581" cy="2387600"/>
          </a:xfrm>
        </p:spPr>
        <p:txBody>
          <a:bodyPr>
            <a:normAutofit fontScale="92500"/>
          </a:bodyPr>
          <a:lstStyle/>
          <a:p>
            <a:r>
              <a:rPr lang="ko-KR" altLang="en-US" sz="3200" b="0" i="0" dirty="0">
                <a:effectLst/>
                <a:latin typeface="Roboto" panose="02000000000000000000" pitchFamily="2" charset="0"/>
              </a:rPr>
              <a:t>당뇨병과 관련된 간단한 </a:t>
            </a:r>
            <a:r>
              <a:rPr lang="ko-KR" altLang="en-US" sz="3200" b="0" i="0" u="sng" dirty="0">
                <a:effectLst/>
                <a:latin typeface="Roboto" panose="02000000000000000000" pitchFamily="2" charset="0"/>
              </a:rPr>
              <a:t>설문조사 </a:t>
            </a:r>
            <a:r>
              <a:rPr lang="en-US" altLang="ko-KR" sz="3200" b="0" i="0" u="sng" dirty="0">
                <a:effectLst/>
                <a:latin typeface="Roboto" panose="02000000000000000000" pitchFamily="2" charset="0"/>
              </a:rPr>
              <a:t>dataset</a:t>
            </a:r>
            <a:r>
              <a:rPr lang="ko-KR" altLang="en-US" sz="3200" b="0" i="0" dirty="0">
                <a:effectLst/>
                <a:latin typeface="Roboto" panose="02000000000000000000" pitchFamily="2" charset="0"/>
              </a:rPr>
              <a:t>과 </a:t>
            </a:r>
            <a:r>
              <a:rPr lang="ko-KR" altLang="en-US" sz="3200" b="0" i="0" u="sng" dirty="0" err="1"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3200" b="0" i="0" u="sng" dirty="0">
                <a:effectLst/>
                <a:latin typeface="Roboto" panose="02000000000000000000" pitchFamily="2" charset="0"/>
              </a:rPr>
              <a:t> 모델</a:t>
            </a:r>
            <a:r>
              <a:rPr lang="ko-KR" altLang="en-US" sz="3200" b="0" i="0" dirty="0">
                <a:effectLst/>
                <a:latin typeface="Roboto" panose="02000000000000000000" pitchFamily="2" charset="0"/>
              </a:rPr>
              <a:t>을 활용한 </a:t>
            </a:r>
            <a:r>
              <a:rPr lang="ko-KR" altLang="en-US" sz="3200" b="0" i="0" u="sng" dirty="0">
                <a:effectLst/>
                <a:latin typeface="Roboto" panose="02000000000000000000" pitchFamily="2" charset="0"/>
              </a:rPr>
              <a:t>당뇨병 진단모델</a:t>
            </a:r>
            <a:r>
              <a:rPr lang="ko-KR" altLang="en-US" sz="3200" b="0" i="0" dirty="0">
                <a:effectLst/>
                <a:latin typeface="Roboto" panose="02000000000000000000" pitchFamily="2" charset="0"/>
              </a:rPr>
              <a:t>의 학습 및 최적화</a:t>
            </a:r>
            <a:endParaRPr lang="en-US" altLang="ko-KR" sz="3200" b="0" i="0" dirty="0">
              <a:effectLst/>
              <a:latin typeface="Roboto" panose="02000000000000000000" pitchFamily="2" charset="0"/>
            </a:endParaRPr>
          </a:p>
          <a:p>
            <a:endParaRPr lang="en-US" altLang="ko-KR" sz="4000" b="1" dirty="0"/>
          </a:p>
          <a:p>
            <a:r>
              <a:rPr lang="en-US" altLang="ko-KR" sz="4000" b="1" dirty="0"/>
              <a:t>AI_13_</a:t>
            </a:r>
            <a:r>
              <a:rPr lang="ko-KR" altLang="en-US" sz="4000" b="1" dirty="0" err="1"/>
              <a:t>김강호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24557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4]. </a:t>
            </a:r>
            <a:r>
              <a:rPr lang="ko-KR" altLang="en-US" sz="4200" b="1" dirty="0"/>
              <a:t>해결하고자 하는 문제 </a:t>
            </a:r>
            <a:r>
              <a:rPr lang="en-US" altLang="ko-KR" sz="4200" b="1" dirty="0"/>
              <a:t>&amp; </a:t>
            </a:r>
            <a:r>
              <a:rPr lang="ko-KR" altLang="en-US" sz="4200" b="1" dirty="0"/>
              <a:t>프로젝트 목표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31D96-C09B-8235-AA62-259599EA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80"/>
            <a:ext cx="10515600" cy="1102363"/>
          </a:xfrm>
        </p:spPr>
        <p:txBody>
          <a:bodyPr>
            <a:normAutofit/>
          </a:bodyPr>
          <a:lstStyle/>
          <a:p>
            <a:r>
              <a:rPr lang="ko-KR" altLang="en-US" b="1" u="sng" dirty="0"/>
              <a:t>당뇨병</a:t>
            </a:r>
            <a:r>
              <a:rPr lang="ko-KR" altLang="en-US" dirty="0"/>
              <a:t>과 관련된 간단한 </a:t>
            </a:r>
            <a:r>
              <a:rPr lang="ko-KR" altLang="en-US" b="1" u="sng" dirty="0"/>
              <a:t>설문조사 </a:t>
            </a:r>
            <a:r>
              <a:rPr lang="en-US" altLang="ko-KR" b="1" u="sng" dirty="0"/>
              <a:t>dataset</a:t>
            </a:r>
            <a:r>
              <a:rPr lang="ko-KR" altLang="en-US" dirty="0"/>
              <a:t>과 </a:t>
            </a:r>
            <a:r>
              <a:rPr lang="ko-KR" altLang="en-US" b="1" u="sng" dirty="0" err="1"/>
              <a:t>머신러닝</a:t>
            </a:r>
            <a:r>
              <a:rPr lang="ko-KR" altLang="en-US" b="1" u="sng" dirty="0"/>
              <a:t> 모델</a:t>
            </a:r>
            <a:r>
              <a:rPr lang="ko-KR" altLang="en-US" dirty="0"/>
              <a:t>을 활용한 </a:t>
            </a:r>
            <a:r>
              <a:rPr lang="ko-KR" altLang="en-US" b="1" u="sng" dirty="0"/>
              <a:t>당뇨병 진단모델</a:t>
            </a:r>
            <a:r>
              <a:rPr lang="ko-KR" altLang="en-US" dirty="0"/>
              <a:t>의 </a:t>
            </a:r>
            <a:r>
              <a:rPr lang="ko-KR" altLang="en-US" b="1" u="sng" dirty="0"/>
              <a:t>학습 및 최적화</a:t>
            </a:r>
            <a:endParaRPr lang="en-US" altLang="ko-KR" b="1" u="sng" dirty="0"/>
          </a:p>
          <a:p>
            <a:endParaRPr lang="ko-KR" altLang="en-US" b="1" u="sng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92C622-7FD8-CF84-541F-2CA8913C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11"/>
          <a:stretch/>
        </p:blipFill>
        <p:spPr>
          <a:xfrm>
            <a:off x="969755" y="2969565"/>
            <a:ext cx="4847660" cy="1876425"/>
          </a:xfrm>
          <a:prstGeom prst="rect">
            <a:avLst/>
          </a:prstGeom>
        </p:spPr>
      </p:pic>
      <p:pic>
        <p:nvPicPr>
          <p:cNvPr id="6146" name="Picture 2" descr="Random Forest Classifier and its Hyperparameters | by Ankit Chauhan |  Analytics Vidhya | Medium">
            <a:extLst>
              <a:ext uri="{FF2B5EF4-FFF2-40B4-BE49-F238E27FC236}">
                <a16:creationId xmlns:a16="http://schemas.microsoft.com/office/drawing/2014/main" id="{298D086E-1239-3C1E-7DEB-D16B37828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20955" r="14858" b="4059"/>
          <a:stretch/>
        </p:blipFill>
        <p:spPr bwMode="auto">
          <a:xfrm>
            <a:off x="7583788" y="2968124"/>
            <a:ext cx="3096285" cy="1876425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십자형 11">
            <a:extLst>
              <a:ext uri="{FF2B5EF4-FFF2-40B4-BE49-F238E27FC236}">
                <a16:creationId xmlns:a16="http://schemas.microsoft.com/office/drawing/2014/main" id="{4166E1A2-92C7-79AE-4624-EDCA6BB97CEF}"/>
              </a:ext>
            </a:extLst>
          </p:cNvPr>
          <p:cNvSpPr/>
          <p:nvPr/>
        </p:nvSpPr>
        <p:spPr>
          <a:xfrm>
            <a:off x="6304041" y="3286408"/>
            <a:ext cx="793121" cy="769712"/>
          </a:xfrm>
          <a:prstGeom prst="plus">
            <a:avLst>
              <a:gd name="adj" fmla="val 3343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2D613-16A5-3DFE-2B9A-6BF30355AB32}"/>
              </a:ext>
            </a:extLst>
          </p:cNvPr>
          <p:cNvSpPr txBox="1"/>
          <p:nvPr/>
        </p:nvSpPr>
        <p:spPr>
          <a:xfrm>
            <a:off x="969755" y="2604596"/>
            <a:ext cx="48476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당뇨병 관련 설문조사 </a:t>
            </a:r>
            <a:r>
              <a:rPr lang="en-US" altLang="ko-KR" b="1" dirty="0">
                <a:solidFill>
                  <a:srgbClr val="FFFF00"/>
                </a:solidFill>
              </a:rPr>
              <a:t>Dataset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6E446-1319-F289-D39E-5CA891777053}"/>
              </a:ext>
            </a:extLst>
          </p:cNvPr>
          <p:cNvSpPr txBox="1"/>
          <p:nvPr/>
        </p:nvSpPr>
        <p:spPr>
          <a:xfrm>
            <a:off x="7556629" y="2604596"/>
            <a:ext cx="31234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ML models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0DCF38D-6BA0-D9F7-C776-BBB808763E0D}"/>
              </a:ext>
            </a:extLst>
          </p:cNvPr>
          <p:cNvSpPr/>
          <p:nvPr/>
        </p:nvSpPr>
        <p:spPr>
          <a:xfrm>
            <a:off x="1982708" y="5283388"/>
            <a:ext cx="1249380" cy="1072146"/>
          </a:xfrm>
          <a:prstGeom prst="rightArrow">
            <a:avLst>
              <a:gd name="adj1" fmla="val 4787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A110CA-52E1-18E6-ABD6-2B84AF2BD2AE}"/>
              </a:ext>
            </a:extLst>
          </p:cNvPr>
          <p:cNvSpPr/>
          <p:nvPr/>
        </p:nvSpPr>
        <p:spPr>
          <a:xfrm>
            <a:off x="3748135" y="5283388"/>
            <a:ext cx="6234821" cy="10721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u="sng" dirty="0">
                <a:solidFill>
                  <a:schemeClr val="tx1"/>
                </a:solidFill>
              </a:rPr>
              <a:t>당뇨병 진단모델</a:t>
            </a:r>
            <a:r>
              <a:rPr lang="ko-KR" altLang="en-US" sz="2500" dirty="0">
                <a:solidFill>
                  <a:schemeClr val="tx1"/>
                </a:solidFill>
              </a:rPr>
              <a:t>의 </a:t>
            </a:r>
            <a:r>
              <a:rPr lang="ko-KR" altLang="en-US" sz="2500" b="1" u="sng" dirty="0">
                <a:solidFill>
                  <a:schemeClr val="tx1"/>
                </a:solidFill>
              </a:rPr>
              <a:t>학습 및 최적화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4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4]. </a:t>
            </a:r>
            <a:r>
              <a:rPr lang="ko-KR" altLang="en-US" sz="4200" b="1" dirty="0"/>
              <a:t>해결하고자 하는 문제 </a:t>
            </a:r>
            <a:r>
              <a:rPr lang="en-US" altLang="ko-KR" sz="4200" b="1" dirty="0"/>
              <a:t>&amp; </a:t>
            </a:r>
            <a:r>
              <a:rPr lang="ko-KR" altLang="en-US" sz="4200" b="1" dirty="0"/>
              <a:t>프로젝트 목표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31D96-C09B-8235-AA62-259599EA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80"/>
            <a:ext cx="10515600" cy="483881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 </a:t>
            </a:r>
            <a:r>
              <a:rPr lang="ko-KR" altLang="en-US" b="1" u="sng" dirty="0"/>
              <a:t>당뇨병 진단모델</a:t>
            </a:r>
            <a:r>
              <a:rPr lang="ko-KR" altLang="en-US" dirty="0"/>
              <a:t>의 기대효과 </a:t>
            </a:r>
            <a:r>
              <a:rPr lang="en-US" altLang="ko-KR" dirty="0"/>
              <a:t>: 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 개발도상국 등 </a:t>
            </a:r>
            <a:r>
              <a:rPr lang="ko-KR" altLang="en-US" b="1" u="sng" dirty="0"/>
              <a:t>의료여건이 부족한 사람들</a:t>
            </a:r>
            <a:r>
              <a:rPr lang="ko-KR" altLang="en-US" dirty="0"/>
              <a:t>이 </a:t>
            </a:r>
            <a:r>
              <a:rPr lang="ko-KR" altLang="en-US" b="1" u="sng" dirty="0"/>
              <a:t>당뇨병</a:t>
            </a:r>
            <a:r>
              <a:rPr lang="ko-KR" altLang="en-US" dirty="0"/>
              <a:t> 여부를 </a:t>
            </a:r>
            <a:r>
              <a:rPr lang="ko-KR" altLang="en-US" b="1" u="sng" dirty="0"/>
              <a:t>판단</a:t>
            </a:r>
            <a:endParaRPr lang="en-US" altLang="ko-KR" b="1" u="sng" dirty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 </a:t>
            </a:r>
            <a:r>
              <a:rPr lang="ko-KR" altLang="en-US" b="1" u="sng" dirty="0"/>
              <a:t>당뇨병을 여부를 알게</a:t>
            </a:r>
            <a:r>
              <a:rPr lang="ko-KR" altLang="en-US" dirty="0"/>
              <a:t> 되면 사람들이 </a:t>
            </a:r>
            <a:r>
              <a:rPr lang="ko-KR" altLang="en-US" b="1" u="sng" dirty="0"/>
              <a:t>경각심</a:t>
            </a:r>
            <a:r>
              <a:rPr lang="ko-KR" altLang="en-US" dirty="0"/>
              <a:t>을 가지고 </a:t>
            </a:r>
            <a:r>
              <a:rPr lang="ko-KR" altLang="en-US" b="1" u="sng" dirty="0"/>
              <a:t>관리</a:t>
            </a:r>
            <a:r>
              <a:rPr lang="ko-KR" altLang="en-US" dirty="0"/>
              <a:t>를 하게 됨</a:t>
            </a:r>
            <a:endParaRPr lang="en-US" altLang="ko-KR" dirty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당뇨병으로 인한 </a:t>
            </a:r>
            <a:r>
              <a:rPr lang="ko-KR" altLang="en-US" b="1" u="sng" dirty="0"/>
              <a:t>사회적문제를 줄이</a:t>
            </a:r>
            <a:r>
              <a:rPr lang="ko-KR" altLang="en-US" dirty="0"/>
              <a:t>는 데 기여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80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5]. </a:t>
            </a:r>
            <a:r>
              <a:rPr lang="ko-KR" altLang="en-US" sz="4200" b="1" dirty="0"/>
              <a:t>사용 할 데이터 </a:t>
            </a:r>
            <a:r>
              <a:rPr lang="en-US" altLang="ko-KR" sz="4200" b="1" dirty="0"/>
              <a:t>&amp; </a:t>
            </a:r>
            <a:r>
              <a:rPr lang="ko-KR" altLang="en-US" sz="4200" b="1" dirty="0" err="1"/>
              <a:t>머신러닝</a:t>
            </a:r>
            <a:r>
              <a:rPr lang="ko-KR" altLang="en-US" sz="4200" b="1" dirty="0"/>
              <a:t> 분류모델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519E4-9D71-68E8-E5ED-676EA2F6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80"/>
            <a:ext cx="10515600" cy="4838817"/>
          </a:xfrm>
        </p:spPr>
        <p:txBody>
          <a:bodyPr>
            <a:normAutofit/>
          </a:bodyPr>
          <a:lstStyle/>
          <a:p>
            <a:r>
              <a:rPr lang="ko-KR" altLang="en-US" dirty="0"/>
              <a:t>사용 할 데이터 </a:t>
            </a:r>
            <a:r>
              <a:rPr lang="en-US" altLang="ko-KR" dirty="0"/>
              <a:t>: </a:t>
            </a:r>
            <a:r>
              <a:rPr lang="ko-KR" altLang="en-US" dirty="0"/>
              <a:t>당뇨병 관련 설문조사 </a:t>
            </a:r>
            <a:r>
              <a:rPr lang="en-US" altLang="ko-KR" dirty="0"/>
              <a:t>dataset</a:t>
            </a:r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i="0" dirty="0">
                <a:effectLst/>
                <a:latin typeface="Roboto" panose="02000000000000000000" pitchFamily="2" charset="0"/>
              </a:rPr>
              <a:t>CDC(</a:t>
            </a:r>
            <a:r>
              <a:rPr lang="ko-KR" altLang="en-US" i="0" dirty="0">
                <a:effectLst/>
                <a:latin typeface="Apple SD Gothic Neo"/>
              </a:rPr>
              <a:t>미국 질병통제예방센터</a:t>
            </a:r>
            <a:r>
              <a:rPr lang="en-US" altLang="ko-KR" i="0" dirty="0">
                <a:effectLst/>
                <a:latin typeface="Roboto" panose="02000000000000000000" pitchFamily="2" charset="0"/>
              </a:rPr>
              <a:t>)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에서 </a:t>
            </a:r>
            <a:r>
              <a:rPr lang="en-US" altLang="ko-KR" b="1" i="0" u="sng" dirty="0">
                <a:effectLst/>
                <a:latin typeface="Roboto" panose="02000000000000000000" pitchFamily="2" charset="0"/>
              </a:rPr>
              <a:t>25</a:t>
            </a:r>
            <a:r>
              <a:rPr lang="ko-KR" altLang="en-US" b="1" i="0" u="sng" dirty="0">
                <a:effectLst/>
                <a:latin typeface="Roboto" panose="02000000000000000000" pitchFamily="2" charset="0"/>
              </a:rPr>
              <a:t>만 </a:t>
            </a:r>
            <a:r>
              <a:rPr lang="en-US" altLang="ko-KR" b="1" i="0" u="sng" dirty="0">
                <a:effectLst/>
                <a:latin typeface="Roboto" panose="02000000000000000000" pitchFamily="2" charset="0"/>
              </a:rPr>
              <a:t>3680</a:t>
            </a:r>
            <a:r>
              <a:rPr lang="ko-KR" altLang="en-US" b="1" i="0" u="sng" dirty="0">
                <a:effectLst/>
                <a:latin typeface="Roboto" panose="02000000000000000000" pitchFamily="2" charset="0"/>
              </a:rPr>
              <a:t>건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의 </a:t>
            </a:r>
            <a:r>
              <a:rPr lang="en-US" altLang="ko-KR" b="1" i="0" u="sng" dirty="0">
                <a:effectLst/>
                <a:latin typeface="Roboto" panose="02000000000000000000" pitchFamily="2" charset="0"/>
              </a:rPr>
              <a:t>22</a:t>
            </a:r>
            <a:r>
              <a:rPr lang="ko-KR" altLang="en-US" b="1" i="0" u="sng" dirty="0">
                <a:effectLst/>
                <a:latin typeface="Roboto" panose="02000000000000000000" pitchFamily="2" charset="0"/>
              </a:rPr>
              <a:t>개의 항목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을 조사한 당뇨병 관련 설문조사를 진행하여 구성된 데이터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1C60991-B682-6826-905D-E5E670390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429"/>
          <a:stretch/>
        </p:blipFill>
        <p:spPr>
          <a:xfrm>
            <a:off x="1344124" y="3923528"/>
            <a:ext cx="9667876" cy="13255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7EEE6AA-36A3-05BD-2DE7-84DAB49E1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898"/>
          <a:stretch/>
        </p:blipFill>
        <p:spPr>
          <a:xfrm>
            <a:off x="685067" y="5385706"/>
            <a:ext cx="10821865" cy="13255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C21434-E0EB-9FC3-570E-E2C078AC2348}"/>
              </a:ext>
            </a:extLst>
          </p:cNvPr>
          <p:cNvSpPr txBox="1"/>
          <p:nvPr/>
        </p:nvSpPr>
        <p:spPr>
          <a:xfrm>
            <a:off x="3798277" y="3464474"/>
            <a:ext cx="47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데이터셋 크기 </a:t>
            </a:r>
            <a:r>
              <a:rPr lang="en-US" altLang="ko-KR" dirty="0"/>
              <a:t>: 253,680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rows × 22 columns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9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5]. </a:t>
            </a:r>
            <a:r>
              <a:rPr lang="ko-KR" altLang="en-US" sz="4200" b="1" dirty="0"/>
              <a:t>사용 할 데이터 </a:t>
            </a:r>
            <a:r>
              <a:rPr lang="en-US" altLang="ko-KR" sz="4200" b="1" dirty="0"/>
              <a:t>&amp; </a:t>
            </a:r>
            <a:r>
              <a:rPr lang="ko-KR" altLang="en-US" sz="4200" b="1" dirty="0" err="1"/>
              <a:t>머신러닝</a:t>
            </a:r>
            <a:r>
              <a:rPr lang="ko-KR" altLang="en-US" sz="4200" b="1" dirty="0"/>
              <a:t> 분류모델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40BBBEE9-E14D-3D21-B3EA-9A96CFE4BCC5}"/>
              </a:ext>
            </a:extLst>
          </p:cNvPr>
          <p:cNvSpPr txBox="1">
            <a:spLocks/>
          </p:cNvSpPr>
          <p:nvPr/>
        </p:nvSpPr>
        <p:spPr>
          <a:xfrm>
            <a:off x="838200" y="1196059"/>
            <a:ext cx="10515600" cy="220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예측해야 할 </a:t>
            </a:r>
            <a:r>
              <a:rPr lang="ko-KR" altLang="en-US" b="1" u="sng" dirty="0"/>
              <a:t>타겟 변수</a:t>
            </a:r>
            <a:r>
              <a:rPr lang="en-US" altLang="ko-KR" dirty="0"/>
              <a:t> : </a:t>
            </a:r>
            <a:r>
              <a:rPr lang="ko-KR" altLang="ko-KR" dirty="0"/>
              <a:t>Diabetes_012 </a:t>
            </a:r>
            <a:r>
              <a:rPr lang="en-US" altLang="ko-KR" dirty="0"/>
              <a:t>-</a:t>
            </a:r>
            <a:r>
              <a:rPr lang="ko-KR" altLang="ko-KR" dirty="0"/>
              <a:t> </a:t>
            </a:r>
            <a:r>
              <a:rPr lang="ko-KR" altLang="en-US" dirty="0"/>
              <a:t>당뇨병 유무</a:t>
            </a: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ko-KR" dirty="0"/>
              <a:t>0 = 당뇨병 없음, 1 = 당뇨병 전 단계, 2 = 당뇨병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dirty="0"/>
              <a:t> 1</a:t>
            </a:r>
            <a:r>
              <a:rPr lang="ko-KR" altLang="en-US" dirty="0"/>
              <a:t>과 </a:t>
            </a:r>
            <a:r>
              <a:rPr lang="en-US" altLang="ko-KR" dirty="0"/>
              <a:t>2 </a:t>
            </a:r>
            <a:r>
              <a:rPr lang="ko-KR" altLang="en-US" dirty="0"/>
              <a:t>모두 당뇨병에 대한 케어를 받아야 하는 점에서 모두 </a:t>
            </a:r>
            <a:r>
              <a:rPr lang="en-US" altLang="ko-KR" dirty="0"/>
              <a:t>1</a:t>
            </a:r>
            <a:r>
              <a:rPr lang="ko-KR" altLang="en-US" dirty="0"/>
              <a:t>로 치환하고 컬럼명을 </a:t>
            </a:r>
            <a:r>
              <a:rPr lang="ko-KR" altLang="ko-KR" dirty="0"/>
              <a:t>Diabetes_01</a:t>
            </a:r>
            <a:r>
              <a:rPr lang="ko-KR" altLang="en-US" dirty="0"/>
              <a:t>로 바꿈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7868B8-0876-71DF-0CCE-6FD69ECF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29"/>
          <a:stretch/>
        </p:blipFill>
        <p:spPr>
          <a:xfrm>
            <a:off x="1344124" y="3923528"/>
            <a:ext cx="9667876" cy="13255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B8B9C7-CBAF-2654-8E83-049EC4884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98"/>
          <a:stretch/>
        </p:blipFill>
        <p:spPr>
          <a:xfrm>
            <a:off x="685067" y="5385706"/>
            <a:ext cx="10821865" cy="1325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7AC09-0358-5885-4A2C-AAF9215951DD}"/>
              </a:ext>
            </a:extLst>
          </p:cNvPr>
          <p:cNvSpPr txBox="1"/>
          <p:nvPr/>
        </p:nvSpPr>
        <p:spPr>
          <a:xfrm>
            <a:off x="3798277" y="3464474"/>
            <a:ext cx="47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데이터셋 크기 </a:t>
            </a:r>
            <a:r>
              <a:rPr lang="en-US" altLang="ko-KR" dirty="0"/>
              <a:t>: 253,680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rows × 22 columns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348A41-07B8-FDE0-2497-677A7B3B4E84}"/>
              </a:ext>
            </a:extLst>
          </p:cNvPr>
          <p:cNvSpPr/>
          <p:nvPr/>
        </p:nvSpPr>
        <p:spPr>
          <a:xfrm>
            <a:off x="1688123" y="3923527"/>
            <a:ext cx="1172307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1A9699-F7EE-4731-517D-A9AD22F5E01C}"/>
              </a:ext>
            </a:extLst>
          </p:cNvPr>
          <p:cNvSpPr txBox="1"/>
          <p:nvPr/>
        </p:nvSpPr>
        <p:spPr>
          <a:xfrm>
            <a:off x="720263" y="3478556"/>
            <a:ext cx="310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FF0000"/>
                </a:solidFill>
              </a:rPr>
              <a:t>타겟변수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86DF73-BC3B-4793-E3B6-47827AF9C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98"/>
          <a:stretch/>
        </p:blipFill>
        <p:spPr>
          <a:xfrm>
            <a:off x="685067" y="5362260"/>
            <a:ext cx="10821865" cy="13255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5]. </a:t>
            </a:r>
            <a:r>
              <a:rPr lang="ko-KR" altLang="en-US" sz="4200" b="1" dirty="0"/>
              <a:t>사용 할 데이터 </a:t>
            </a:r>
            <a:r>
              <a:rPr lang="en-US" altLang="ko-KR" sz="4200" b="1" dirty="0"/>
              <a:t>&amp; </a:t>
            </a:r>
            <a:r>
              <a:rPr lang="ko-KR" altLang="en-US" sz="4200" b="1" dirty="0" err="1"/>
              <a:t>머신러닝</a:t>
            </a:r>
            <a:r>
              <a:rPr lang="ko-KR" altLang="en-US" sz="4200" b="1" dirty="0"/>
              <a:t> 분류모델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A47A22-6596-87C1-4D02-27E9012FB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429"/>
          <a:stretch/>
        </p:blipFill>
        <p:spPr>
          <a:xfrm>
            <a:off x="1344124" y="3900082"/>
            <a:ext cx="9667876" cy="13255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A7BF49-B0CE-3067-59C5-3437807C09C7}"/>
              </a:ext>
            </a:extLst>
          </p:cNvPr>
          <p:cNvSpPr/>
          <p:nvPr/>
        </p:nvSpPr>
        <p:spPr>
          <a:xfrm>
            <a:off x="2883877" y="3900081"/>
            <a:ext cx="8128123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6FB06-B9A1-5AE8-CB71-FCD45862AB20}"/>
              </a:ext>
            </a:extLst>
          </p:cNvPr>
          <p:cNvSpPr txBox="1"/>
          <p:nvPr/>
        </p:nvSpPr>
        <p:spPr>
          <a:xfrm>
            <a:off x="3798277" y="3441028"/>
            <a:ext cx="47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데이터셋 크기 </a:t>
            </a:r>
            <a:r>
              <a:rPr lang="en-US" altLang="ko-KR" dirty="0"/>
              <a:t>: 253,680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rows × 22 columns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519E4-9D71-68E8-E5ED-676EA2F6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80"/>
            <a:ext cx="10515600" cy="4838817"/>
          </a:xfrm>
        </p:spPr>
        <p:txBody>
          <a:bodyPr>
            <a:normAutofit/>
          </a:bodyPr>
          <a:lstStyle/>
          <a:p>
            <a:r>
              <a:rPr lang="ko-KR" altLang="en-US" b="1" u="sng" dirty="0"/>
              <a:t>예측</a:t>
            </a:r>
            <a:r>
              <a:rPr lang="en-US" altLang="ko-KR" dirty="0"/>
              <a:t>(</a:t>
            </a:r>
            <a:r>
              <a:rPr lang="ko-KR" altLang="en-US" dirty="0"/>
              <a:t>을 수행 할</a:t>
            </a:r>
            <a:r>
              <a:rPr lang="en-US" altLang="ko-KR" dirty="0"/>
              <a:t>) </a:t>
            </a:r>
            <a:r>
              <a:rPr lang="ko-KR" altLang="en-US" b="1" u="sng" dirty="0"/>
              <a:t>변수</a:t>
            </a:r>
            <a:endParaRPr lang="en-US" altLang="ko-KR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</a:rPr>
              <a:t>고혈압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고 콜레스테롤 여부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흡연자 여부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신체활동 여부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과일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야채 섭취여부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육체</a:t>
            </a:r>
            <a:r>
              <a:rPr lang="en-US" altLang="ko-KR" dirty="0">
                <a:latin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</a:rPr>
              <a:t>및 정신적으로 건강한지 여부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성별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나이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학벌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수입 등과 같이 </a:t>
            </a:r>
            <a:r>
              <a:rPr lang="ko-KR" altLang="en-US" b="1" u="sng" dirty="0">
                <a:latin typeface="Roboto" panose="02000000000000000000" pitchFamily="2" charset="0"/>
              </a:rPr>
              <a:t>쉽게 응답할 수 있는 정보</a:t>
            </a:r>
            <a:r>
              <a:rPr lang="ko-KR" altLang="en-US" dirty="0">
                <a:latin typeface="Roboto" panose="02000000000000000000" pitchFamily="2" charset="0"/>
              </a:rPr>
              <a:t>들로 </a:t>
            </a:r>
            <a:r>
              <a:rPr lang="ko-KR" altLang="en-US" b="1" u="sng" dirty="0">
                <a:latin typeface="Roboto" panose="02000000000000000000" pitchFamily="2" charset="0"/>
              </a:rPr>
              <a:t>당뇨병 여부 예측</a:t>
            </a:r>
            <a:endParaRPr lang="en-US" altLang="ko-KR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53476-2DB3-7C41-BA11-71C3D42EA75E}"/>
              </a:ext>
            </a:extLst>
          </p:cNvPr>
          <p:cNvSpPr txBox="1"/>
          <p:nvPr/>
        </p:nvSpPr>
        <p:spPr>
          <a:xfrm>
            <a:off x="8810313" y="3477938"/>
            <a:ext cx="25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예측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을 수행할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0E754A-1EE7-045C-B88D-3ED9DD6C65BE}"/>
              </a:ext>
            </a:extLst>
          </p:cNvPr>
          <p:cNvSpPr/>
          <p:nvPr/>
        </p:nvSpPr>
        <p:spPr>
          <a:xfrm>
            <a:off x="685067" y="5362257"/>
            <a:ext cx="10821865" cy="1325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5]. </a:t>
            </a:r>
            <a:r>
              <a:rPr lang="ko-KR" altLang="en-US" sz="4200" b="1" dirty="0"/>
              <a:t>사용 할 데이터 </a:t>
            </a:r>
            <a:r>
              <a:rPr lang="en-US" altLang="ko-KR" sz="4200" b="1" dirty="0"/>
              <a:t>&amp; </a:t>
            </a:r>
            <a:r>
              <a:rPr lang="ko-KR" altLang="en-US" sz="4200" b="1" dirty="0" err="1"/>
              <a:t>머신러닝</a:t>
            </a:r>
            <a:r>
              <a:rPr lang="ko-KR" altLang="en-US" sz="4200" b="1" dirty="0"/>
              <a:t> 분류모델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519E4-9D71-68E8-E5ED-676EA2F6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5" y="1500857"/>
            <a:ext cx="5586046" cy="48388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분류모델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i="0" dirty="0">
                <a:effectLst/>
                <a:latin typeface="Roboto" panose="02000000000000000000" pitchFamily="2" charset="0"/>
              </a:rPr>
              <a:t> 랜덤 포레스트 모델</a:t>
            </a:r>
            <a:endParaRPr lang="en-US" altLang="ko-KR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b="1" u="sng" dirty="0">
              <a:latin typeface="Roboto" panose="02000000000000000000" pitchFamily="2" charset="0"/>
            </a:endParaRPr>
          </a:p>
          <a:p>
            <a:pPr lvl="2" indent="-2880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비교적 높은 </a:t>
            </a:r>
            <a:r>
              <a:rPr lang="ko-KR" altLang="en-US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정확도</a:t>
            </a:r>
            <a:r>
              <a:rPr lang="en-US" altLang="ko-KR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일반화 성능</a:t>
            </a:r>
            <a:endParaRPr lang="en-US" altLang="ko-KR" b="1" i="0" u="sng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 indent="-2880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ko-KR" altLang="en-US" b="1" i="0" u="sng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 indent="-2880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다른 </a:t>
            </a:r>
            <a:r>
              <a:rPr lang="ko-KR" alt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lang="ko-KR" alt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모델에 비해 </a:t>
            </a:r>
            <a:r>
              <a:rPr lang="ko-KR" altLang="en-US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간편하고 빠른 학습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및 테스트 알고리즘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 indent="-2880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2" indent="-2880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u="sng" dirty="0">
                <a:solidFill>
                  <a:srgbClr val="202122"/>
                </a:solidFill>
                <a:latin typeface="Arial" panose="020B0604020202020204" pitchFamily="34" charset="0"/>
              </a:rPr>
              <a:t>당뇨병 분류모델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에 적합</a:t>
            </a:r>
            <a:endParaRPr lang="en-US" altLang="ko-KR" b="1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E017D28-89F1-33E8-C412-A8E7D04F2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7077" y="3276599"/>
            <a:ext cx="4431323" cy="44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3A4656F-B272-F56E-F17B-48ABB681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2406160"/>
            <a:ext cx="576262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0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DA08D-3A54-4DED-A8BA-D8829BD1C995}"/>
              </a:ext>
            </a:extLst>
          </p:cNvPr>
          <p:cNvSpPr txBox="1"/>
          <p:nvPr/>
        </p:nvSpPr>
        <p:spPr>
          <a:xfrm>
            <a:off x="0" y="2844224"/>
            <a:ext cx="1219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/>
              <a:t>2. EDA,</a:t>
            </a:r>
            <a:r>
              <a:rPr lang="ko-KR" altLang="en-US" sz="6500" b="1" dirty="0"/>
              <a:t> 데이터 </a:t>
            </a:r>
            <a:r>
              <a:rPr lang="ko-KR" altLang="en-US" sz="6500" b="1" dirty="0" err="1"/>
              <a:t>전처리</a:t>
            </a:r>
            <a:r>
              <a:rPr lang="en-US" altLang="ko-KR" sz="6500" b="1" dirty="0"/>
              <a:t>,</a:t>
            </a:r>
            <a:r>
              <a:rPr lang="ko-KR" altLang="en-US" sz="6500" b="1" dirty="0"/>
              <a:t> 시각화</a:t>
            </a:r>
            <a:endParaRPr lang="en-US" altLang="ko-KR" sz="6500" b="1" dirty="0"/>
          </a:p>
        </p:txBody>
      </p:sp>
    </p:spTree>
    <p:extLst>
      <p:ext uri="{BB962C8B-B14F-4D97-AF65-F5344CB8AC3E}">
        <p14:creationId xmlns:p14="http://schemas.microsoft.com/office/powerpoint/2010/main" val="225849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1].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51E22-D03F-101A-F82B-BFA92E908C96}"/>
              </a:ext>
            </a:extLst>
          </p:cNvPr>
          <p:cNvSpPr txBox="1"/>
          <p:nvPr/>
        </p:nvSpPr>
        <p:spPr>
          <a:xfrm>
            <a:off x="383935" y="1374024"/>
            <a:ext cx="6500446" cy="4927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/>
              <a:t>1). </a:t>
            </a:r>
            <a:r>
              <a:rPr lang="ko-KR" altLang="en-US" sz="2200" dirty="0" err="1"/>
              <a:t>Pandas</a:t>
            </a:r>
            <a:r>
              <a:rPr lang="ko-KR" altLang="en-US" sz="2200" dirty="0"/>
              <a:t> </a:t>
            </a:r>
            <a:r>
              <a:rPr lang="ko-KR" altLang="en-US" sz="2200" dirty="0" err="1"/>
              <a:t>profiling</a:t>
            </a:r>
            <a:r>
              <a:rPr lang="ko-KR" altLang="en-US" sz="2200" dirty="0"/>
              <a:t>, </a:t>
            </a:r>
            <a:r>
              <a:rPr lang="en-US" altLang="ko-KR" sz="2200" dirty="0"/>
              <a:t>EDA(</a:t>
            </a:r>
            <a:r>
              <a:rPr lang="ko-KR" altLang="en-US" sz="2200" dirty="0" err="1"/>
              <a:t>탐험적</a:t>
            </a:r>
            <a:r>
              <a:rPr lang="ko-KR" altLang="en-US" sz="2200" dirty="0"/>
              <a:t> 데이터 분석</a:t>
            </a:r>
            <a:r>
              <a:rPr lang="en-US" altLang="ko-KR" sz="2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2200" dirty="0"/>
              <a:t>2). 타겟 데이터의 </a:t>
            </a:r>
            <a:r>
              <a:rPr lang="ko-KR" altLang="en-US" sz="2200" dirty="0" err="1"/>
              <a:t>Binary</a:t>
            </a:r>
            <a:r>
              <a:rPr lang="ko-KR" altLang="en-US" sz="2200" dirty="0"/>
              <a:t> </a:t>
            </a:r>
            <a:r>
              <a:rPr lang="ko-KR" altLang="en-US" sz="2200" dirty="0" err="1"/>
              <a:t>classification</a:t>
            </a:r>
            <a:endParaRPr lang="ko-KR" altLang="en-US" sz="2200" dirty="0"/>
          </a:p>
          <a:p>
            <a:pPr>
              <a:lnSpc>
                <a:spcPct val="120000"/>
              </a:lnSpc>
            </a:pPr>
            <a:r>
              <a:rPr lang="ko-KR" altLang="en-US" sz="2200" dirty="0"/>
              <a:t>3). 특성분석</a:t>
            </a:r>
          </a:p>
          <a:p>
            <a:pPr>
              <a:lnSpc>
                <a:spcPct val="120000"/>
              </a:lnSpc>
            </a:pPr>
            <a:r>
              <a:rPr lang="ko-KR" altLang="en-US" sz="2200" dirty="0"/>
              <a:t>4). </a:t>
            </a:r>
            <a:r>
              <a:rPr lang="ko-KR" altLang="en-US" sz="2200" dirty="0" err="1"/>
              <a:t>중복행</a:t>
            </a:r>
            <a:r>
              <a:rPr lang="ko-KR" altLang="en-US" sz="2200" dirty="0"/>
              <a:t> 제거</a:t>
            </a:r>
          </a:p>
          <a:p>
            <a:pPr>
              <a:lnSpc>
                <a:spcPct val="120000"/>
              </a:lnSpc>
            </a:pPr>
            <a:r>
              <a:rPr lang="ko-KR" altLang="en-US" sz="2200" dirty="0"/>
              <a:t>5) </a:t>
            </a:r>
            <a:r>
              <a:rPr lang="ko-KR" altLang="en-US" sz="2200" dirty="0" err="1"/>
              <a:t>Train</a:t>
            </a:r>
            <a:r>
              <a:rPr lang="ko-KR" altLang="en-US" sz="2200" dirty="0"/>
              <a:t>, </a:t>
            </a:r>
            <a:r>
              <a:rPr lang="ko-KR" altLang="en-US" sz="2200" dirty="0" err="1"/>
              <a:t>test</a:t>
            </a:r>
            <a:r>
              <a:rPr lang="ko-KR" altLang="en-US" sz="2200" dirty="0"/>
              <a:t> 세트 분리</a:t>
            </a:r>
          </a:p>
          <a:p>
            <a:pPr>
              <a:lnSpc>
                <a:spcPct val="120000"/>
              </a:lnSpc>
            </a:pPr>
            <a:r>
              <a:rPr lang="en-US" altLang="ko-KR" sz="2200" dirty="0"/>
              <a:t>6</a:t>
            </a:r>
            <a:r>
              <a:rPr lang="ko-KR" altLang="en-US" sz="2200" dirty="0"/>
              <a:t>). 이상치 제거</a:t>
            </a:r>
          </a:p>
          <a:p>
            <a:pPr>
              <a:lnSpc>
                <a:spcPct val="120000"/>
              </a:lnSpc>
            </a:pPr>
            <a:r>
              <a:rPr lang="en-US" altLang="ko-KR" sz="2200" dirty="0"/>
              <a:t>7</a:t>
            </a:r>
            <a:r>
              <a:rPr lang="ko-KR" altLang="en-US" sz="2200" dirty="0"/>
              <a:t>). 기타 특성공학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	</a:t>
            </a:r>
            <a:r>
              <a:rPr lang="ko-KR" altLang="en-US" sz="2200" dirty="0"/>
              <a:t>1}. </a:t>
            </a:r>
            <a:r>
              <a:rPr lang="ko-KR" altLang="en-US" sz="2200" dirty="0" err="1"/>
              <a:t>특성드랍</a:t>
            </a:r>
            <a:endParaRPr lang="ko-KR" altLang="en-US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	</a:t>
            </a:r>
            <a:r>
              <a:rPr lang="ko-KR" altLang="en-US" sz="2200" dirty="0"/>
              <a:t>2}. 특성공학 후 생기는 중복 행 제거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8). feature, target </a:t>
            </a:r>
            <a:r>
              <a:rPr lang="ko-KR" altLang="en-US" sz="2200" dirty="0"/>
              <a:t>데이터셋 분리</a:t>
            </a:r>
          </a:p>
          <a:p>
            <a:pPr>
              <a:lnSpc>
                <a:spcPct val="120000"/>
              </a:lnSpc>
            </a:pPr>
            <a:r>
              <a:rPr lang="en-US" altLang="ko-KR" sz="2200" dirty="0"/>
              <a:t>9). </a:t>
            </a:r>
            <a:r>
              <a:rPr lang="ko-KR" altLang="en-US" sz="2200" dirty="0" err="1"/>
              <a:t>오버샘플링</a:t>
            </a:r>
            <a:endParaRPr lang="ko-KR" altLang="en-US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10). </a:t>
            </a:r>
            <a:r>
              <a:rPr lang="en-US" altLang="ko-KR" sz="2200" dirty="0" err="1"/>
              <a:t>SelectKBest</a:t>
            </a:r>
            <a:r>
              <a:rPr lang="ko-KR" altLang="en-US" sz="2200" dirty="0"/>
              <a:t>를 이용한 중요특성 선택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4942472-1FE8-E46B-E4F8-8AA03AD22831}"/>
              </a:ext>
            </a:extLst>
          </p:cNvPr>
          <p:cNvSpPr/>
          <p:nvPr/>
        </p:nvSpPr>
        <p:spPr>
          <a:xfrm>
            <a:off x="6260122" y="1855206"/>
            <a:ext cx="856217" cy="3965073"/>
          </a:xfrm>
          <a:prstGeom prst="rightArrow">
            <a:avLst>
              <a:gd name="adj1" fmla="val 47872"/>
              <a:gd name="adj2" fmla="val 767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2B8508-BF73-79B3-BDE0-A76BAE715288}"/>
              </a:ext>
            </a:extLst>
          </p:cNvPr>
          <p:cNvSpPr/>
          <p:nvPr/>
        </p:nvSpPr>
        <p:spPr>
          <a:xfrm>
            <a:off x="7674924" y="2845963"/>
            <a:ext cx="4039356" cy="19835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err="1">
                <a:solidFill>
                  <a:schemeClr val="tx1"/>
                </a:solidFill>
              </a:rPr>
              <a:t>머신러닝</a:t>
            </a:r>
            <a:r>
              <a:rPr lang="ko-KR" altLang="en-US" sz="3500" b="1" dirty="0">
                <a:solidFill>
                  <a:schemeClr val="tx1"/>
                </a:solidFill>
              </a:rPr>
              <a:t> 모델 학습을 원활하게 하기 위한 준비과정</a:t>
            </a:r>
          </a:p>
        </p:txBody>
      </p:sp>
    </p:spTree>
    <p:extLst>
      <p:ext uri="{BB962C8B-B14F-4D97-AF65-F5344CB8AC3E}">
        <p14:creationId xmlns:p14="http://schemas.microsoft.com/office/powerpoint/2010/main" val="64561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1].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51E22-D03F-101A-F82B-BFA92E908C96}"/>
              </a:ext>
            </a:extLst>
          </p:cNvPr>
          <p:cNvSpPr txBox="1"/>
          <p:nvPr/>
        </p:nvSpPr>
        <p:spPr>
          <a:xfrm>
            <a:off x="383934" y="1374024"/>
            <a:ext cx="11374311" cy="5152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/>
              <a:t>1). </a:t>
            </a:r>
            <a:r>
              <a:rPr lang="ko-KR" altLang="en-US" sz="3000" dirty="0" err="1"/>
              <a:t>Pandas</a:t>
            </a:r>
            <a:r>
              <a:rPr lang="ko-KR" altLang="en-US" sz="3000" dirty="0"/>
              <a:t> </a:t>
            </a:r>
            <a:r>
              <a:rPr lang="ko-KR" altLang="en-US" sz="3000" dirty="0" err="1"/>
              <a:t>profiling</a:t>
            </a:r>
            <a:r>
              <a:rPr lang="ko-KR" altLang="en-US" sz="3000" dirty="0"/>
              <a:t>, </a:t>
            </a:r>
            <a:r>
              <a:rPr lang="en-US" altLang="ko-KR" sz="3000" dirty="0"/>
              <a:t>EDA(</a:t>
            </a:r>
            <a:r>
              <a:rPr lang="ko-KR" altLang="en-US" sz="3000" dirty="0" err="1"/>
              <a:t>탐험적</a:t>
            </a:r>
            <a:r>
              <a:rPr lang="ko-KR" altLang="en-US" sz="3000" dirty="0"/>
              <a:t> 데이터 분석</a:t>
            </a:r>
            <a:r>
              <a:rPr lang="en-US" altLang="ko-KR" sz="30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b="1" dirty="0"/>
              <a:t>@ </a:t>
            </a:r>
            <a:r>
              <a:rPr lang="ko-KR" altLang="en-US" sz="2200" b="1" dirty="0"/>
              <a:t>중점 확인 사항</a:t>
            </a:r>
            <a:endParaRPr lang="en-US" altLang="ko-KR" sz="2200" b="1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각 </a:t>
            </a:r>
            <a:r>
              <a:rPr lang="ko-KR" altLang="en-US" sz="2000" dirty="0" err="1"/>
              <a:t>피쳐들</a:t>
            </a:r>
            <a:r>
              <a:rPr lang="en-US" altLang="ko-KR" sz="2000" dirty="0"/>
              <a:t>(</a:t>
            </a:r>
            <a:r>
              <a:rPr lang="ko-KR" altLang="en-US" sz="2000" dirty="0"/>
              <a:t>예측변수들</a:t>
            </a:r>
            <a:r>
              <a:rPr lang="en-US" altLang="ko-KR" sz="2000" dirty="0"/>
              <a:t>)</a:t>
            </a:r>
            <a:r>
              <a:rPr lang="ko-KR" altLang="en-US" sz="2000" dirty="0"/>
              <a:t> 별 </a:t>
            </a:r>
            <a:r>
              <a:rPr lang="ko-KR" altLang="en-US" sz="2000" b="1" u="sng" dirty="0"/>
              <a:t>데이터타입</a:t>
            </a:r>
            <a:endParaRPr lang="en-US" altLang="ko-KR" sz="2000" b="1" u="sng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u="sng" dirty="0" err="1"/>
              <a:t>결측치</a:t>
            </a:r>
            <a:endParaRPr lang="en-US" altLang="ko-KR" sz="2000" b="1" u="sng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데이터의 </a:t>
            </a:r>
            <a:r>
              <a:rPr lang="ko-KR" altLang="en-US" sz="2000" b="1" u="sng" dirty="0"/>
              <a:t>중복여부</a:t>
            </a:r>
            <a:endParaRPr lang="en-US" altLang="ko-KR" sz="2000" b="1" u="sng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u="sng" dirty="0"/>
              <a:t>값의 분포</a:t>
            </a:r>
            <a:endParaRPr lang="en-US" altLang="ko-KR" sz="2000" b="1" u="sng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피쳐들</a:t>
            </a:r>
            <a:r>
              <a:rPr lang="ko-KR" altLang="en-US" sz="2000" dirty="0"/>
              <a:t> 간의 </a:t>
            </a:r>
            <a:r>
              <a:rPr lang="ko-KR" altLang="en-US" sz="2000" b="1" u="sng" dirty="0"/>
              <a:t>상관관계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380207B-B3DD-0B52-59C3-3E0F36EC8F74}"/>
              </a:ext>
            </a:extLst>
          </p:cNvPr>
          <p:cNvSpPr/>
          <p:nvPr/>
        </p:nvSpPr>
        <p:spPr>
          <a:xfrm>
            <a:off x="6307015" y="2400696"/>
            <a:ext cx="856217" cy="3965073"/>
          </a:xfrm>
          <a:prstGeom prst="rightArrow">
            <a:avLst>
              <a:gd name="adj1" fmla="val 47872"/>
              <a:gd name="adj2" fmla="val 767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399E1-A8AB-F77F-72E0-072070D694C8}"/>
              </a:ext>
            </a:extLst>
          </p:cNvPr>
          <p:cNvSpPr txBox="1"/>
          <p:nvPr/>
        </p:nvSpPr>
        <p:spPr>
          <a:xfrm>
            <a:off x="7640512" y="2192858"/>
            <a:ext cx="4167554" cy="43807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/>
              <a:t>2). 타겟 데이터의 </a:t>
            </a:r>
            <a:r>
              <a:rPr lang="ko-KR" altLang="en-US" sz="1800" dirty="0" err="1"/>
              <a:t>Binary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classification</a:t>
            </a:r>
            <a:endParaRPr lang="ko-KR" altLang="en-US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3). 특성분석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4). </a:t>
            </a:r>
            <a:r>
              <a:rPr lang="ko-KR" altLang="en-US" sz="1800" dirty="0" err="1"/>
              <a:t>중복행</a:t>
            </a:r>
            <a:r>
              <a:rPr lang="ko-KR" altLang="en-US" sz="1800" dirty="0"/>
              <a:t> 제거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5) </a:t>
            </a:r>
            <a:r>
              <a:rPr lang="ko-KR" altLang="en-US" sz="1800" dirty="0" err="1"/>
              <a:t>Train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test</a:t>
            </a:r>
            <a:r>
              <a:rPr lang="ko-KR" altLang="en-US" sz="1800" dirty="0"/>
              <a:t> 세트 분리</a:t>
            </a:r>
          </a:p>
          <a:p>
            <a:pPr>
              <a:lnSpc>
                <a:spcPct val="120000"/>
              </a:lnSpc>
            </a:pPr>
            <a:r>
              <a:rPr lang="en-US" altLang="ko-KR" sz="1800" dirty="0"/>
              <a:t>6</a:t>
            </a:r>
            <a:r>
              <a:rPr lang="ko-KR" altLang="en-US" sz="1800" dirty="0"/>
              <a:t>). 이상치 제거</a:t>
            </a:r>
          </a:p>
          <a:p>
            <a:pPr>
              <a:lnSpc>
                <a:spcPct val="120000"/>
              </a:lnSpc>
            </a:pPr>
            <a:r>
              <a:rPr lang="en-US" altLang="ko-KR" sz="1800" dirty="0"/>
              <a:t>7</a:t>
            </a:r>
            <a:r>
              <a:rPr lang="ko-KR" altLang="en-US" sz="1800" dirty="0"/>
              <a:t>). 기타 특성공학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	</a:t>
            </a:r>
            <a:r>
              <a:rPr lang="ko-KR" altLang="en-US" sz="1800" dirty="0"/>
              <a:t>1}. </a:t>
            </a:r>
            <a:r>
              <a:rPr lang="ko-KR" altLang="en-US" sz="1800" dirty="0" err="1"/>
              <a:t>특성드랍</a:t>
            </a:r>
            <a:endParaRPr lang="ko-KR" altLang="en-US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	</a:t>
            </a:r>
            <a:r>
              <a:rPr lang="ko-KR" altLang="en-US" sz="1800" dirty="0"/>
              <a:t>2}. 특성공학 후 생기는 중복 행 제거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8). feature, target </a:t>
            </a:r>
            <a:r>
              <a:rPr lang="ko-KR" altLang="en-US" sz="1800" dirty="0"/>
              <a:t>데이터셋 분리</a:t>
            </a:r>
          </a:p>
          <a:p>
            <a:pPr>
              <a:lnSpc>
                <a:spcPct val="120000"/>
              </a:lnSpc>
            </a:pPr>
            <a:r>
              <a:rPr lang="en-US" altLang="ko-KR" sz="1800" dirty="0"/>
              <a:t>9). </a:t>
            </a:r>
            <a:r>
              <a:rPr lang="ko-KR" altLang="en-US" sz="1800" dirty="0" err="1"/>
              <a:t>오버샘플링</a:t>
            </a:r>
            <a:endParaRPr lang="ko-KR" altLang="en-US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10). </a:t>
            </a:r>
            <a:r>
              <a:rPr lang="en-US" altLang="ko-KR" sz="1800" dirty="0" err="1"/>
              <a:t>SelectKBest</a:t>
            </a:r>
            <a:r>
              <a:rPr lang="ko-KR" altLang="en-US" sz="1800" dirty="0"/>
              <a:t>를 이용한 중요특성 선택</a:t>
            </a:r>
          </a:p>
        </p:txBody>
      </p:sp>
    </p:spTree>
    <p:extLst>
      <p:ext uri="{BB962C8B-B14F-4D97-AF65-F5344CB8AC3E}">
        <p14:creationId xmlns:p14="http://schemas.microsoft.com/office/powerpoint/2010/main" val="286634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1].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51E22-D03F-101A-F82B-BFA92E908C96}"/>
              </a:ext>
            </a:extLst>
          </p:cNvPr>
          <p:cNvSpPr txBox="1"/>
          <p:nvPr/>
        </p:nvSpPr>
        <p:spPr>
          <a:xfrm>
            <a:off x="383934" y="1374024"/>
            <a:ext cx="11374311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/>
              <a:t>1</a:t>
            </a:r>
            <a:r>
              <a:rPr lang="en-US" altLang="ko-KR" sz="3000" dirty="0"/>
              <a:t>0</a:t>
            </a:r>
            <a:r>
              <a:rPr lang="ko-KR" altLang="en-US" sz="3000" dirty="0"/>
              <a:t>). </a:t>
            </a:r>
            <a:r>
              <a:rPr lang="en-US" altLang="ko-KR" sz="3200" dirty="0" err="1"/>
              <a:t>SelectKBest</a:t>
            </a:r>
            <a:r>
              <a:rPr lang="ko-KR" altLang="en-US" sz="3200" dirty="0"/>
              <a:t>를 이용한 중요특성 선택</a:t>
            </a:r>
            <a:endParaRPr lang="en-US" altLang="ko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2D4B7-E757-B3C9-5C73-1428678E7AEC}"/>
              </a:ext>
            </a:extLst>
          </p:cNvPr>
          <p:cNvSpPr txBox="1"/>
          <p:nvPr/>
        </p:nvSpPr>
        <p:spPr>
          <a:xfrm>
            <a:off x="266703" y="2192858"/>
            <a:ext cx="5923081" cy="4438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HighBP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혈압이 높은 지 여부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HighChol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콜레스테롤이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높은지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여부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CholCheck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5년 내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콜레스테롤 검사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여부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BMI 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체질량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지수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Smoker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평생 최소 100개비의 담배를 피웠는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 여부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Stroke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뇌졸중 발생여부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HeartDiseaseorAttack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심장질환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발생여부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……………….. </a:t>
            </a:r>
            <a:r>
              <a:rPr lang="ko-KR" altLang="en-US" dirty="0">
                <a:latin typeface="Arial" panose="020B0604020202020204" pitchFamily="34" charset="0"/>
              </a:rPr>
              <a:t>총 </a:t>
            </a:r>
            <a:r>
              <a:rPr lang="en-US" altLang="ko-KR" dirty="0">
                <a:latin typeface="Arial" panose="020B0604020202020204" pitchFamily="34" charset="0"/>
              </a:rPr>
              <a:t>20</a:t>
            </a:r>
            <a:r>
              <a:rPr lang="ko-KR" altLang="en-US" dirty="0">
                <a:latin typeface="Arial" panose="020B0604020202020204" pitchFamily="34" charset="0"/>
              </a:rPr>
              <a:t>가지 예측변수 존재 </a:t>
            </a:r>
            <a:r>
              <a:rPr lang="en-US" altLang="ko-KR" dirty="0">
                <a:latin typeface="Arial" panose="020B0604020202020204" pitchFamily="34" charset="0"/>
              </a:rPr>
              <a:t>….……………..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6BE36AB-161F-737C-BC20-120B97A128FB}"/>
              </a:ext>
            </a:extLst>
          </p:cNvPr>
          <p:cNvSpPr/>
          <p:nvPr/>
        </p:nvSpPr>
        <p:spPr>
          <a:xfrm>
            <a:off x="6545655" y="2400696"/>
            <a:ext cx="856217" cy="3965073"/>
          </a:xfrm>
          <a:prstGeom prst="rightArrow">
            <a:avLst>
              <a:gd name="adj1" fmla="val 47872"/>
              <a:gd name="adj2" fmla="val 767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9D360-6D4E-6E46-AB1F-63AAD406D7DE}"/>
              </a:ext>
            </a:extLst>
          </p:cNvPr>
          <p:cNvSpPr txBox="1"/>
          <p:nvPr/>
        </p:nvSpPr>
        <p:spPr>
          <a:xfrm>
            <a:off x="7640512" y="3549029"/>
            <a:ext cx="4284785" cy="16684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HighBP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ko-KR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혈압이 높은 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여부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HighChol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ko-KR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콜레스테롤이 </a:t>
            </a:r>
            <a:r>
              <a:rPr kumimoji="0" lang="ko-KR" altLang="en-US" sz="18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높은지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여부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GenHlth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ko-KR" altLang="ko-K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건강 상태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대한 척도</a:t>
            </a: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4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FFE7-B6D5-40F5-AB7E-8DC6CA14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55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0215-4974-47BD-9EDC-C89BEE36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404073"/>
            <a:ext cx="12192001" cy="3517762"/>
          </a:xfrm>
        </p:spPr>
        <p:txBody>
          <a:bodyPr>
            <a:normAutofit fontScale="85000" lnSpcReduction="20000"/>
          </a:bodyPr>
          <a:lstStyle/>
          <a:p>
            <a:pPr marL="514350" indent="-514350" algn="ctr">
              <a:buAutoNum type="arabicPeriod"/>
            </a:pPr>
            <a:r>
              <a:rPr lang="ko-KR" altLang="en-US" sz="4000" dirty="0"/>
              <a:t>문제정의 및 데이터 선정</a:t>
            </a:r>
            <a:endParaRPr lang="en-US" altLang="ko-KR" sz="4000" dirty="0"/>
          </a:p>
          <a:p>
            <a:pPr marL="514350" indent="-514350" algn="ctr">
              <a:buAutoNum type="arabicPeriod"/>
            </a:pPr>
            <a:endParaRPr lang="en-US" altLang="ko-KR" sz="4000" dirty="0"/>
          </a:p>
          <a:p>
            <a:pPr marL="514350" indent="-514350" algn="ctr">
              <a:buAutoNum type="arabicPeriod"/>
            </a:pPr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r>
              <a:rPr lang="en-US" altLang="ko-KR" sz="4000" dirty="0"/>
              <a:t>,</a:t>
            </a:r>
            <a:r>
              <a:rPr lang="ko-KR" altLang="en-US" sz="4000" dirty="0"/>
              <a:t> </a:t>
            </a:r>
            <a:r>
              <a:rPr lang="en-US" altLang="ko-KR" sz="4000" dirty="0"/>
              <a:t>EDA,</a:t>
            </a:r>
            <a:r>
              <a:rPr lang="ko-KR" altLang="en-US" sz="4000" dirty="0"/>
              <a:t> 시각화</a:t>
            </a:r>
            <a:endParaRPr lang="en-US" altLang="ko-KR" sz="4000" dirty="0"/>
          </a:p>
          <a:p>
            <a:pPr marL="514350" indent="-514350" algn="ctr">
              <a:buAutoNum type="arabicPeriod"/>
            </a:pPr>
            <a:endParaRPr lang="en-US" altLang="ko-KR" sz="4000" dirty="0"/>
          </a:p>
          <a:p>
            <a:pPr marL="514350" indent="-514350" algn="ctr">
              <a:buAutoNum type="arabicPeriod"/>
            </a:pPr>
            <a:r>
              <a:rPr lang="ko-KR" altLang="en-US" sz="4000" dirty="0"/>
              <a:t>모델링 및 모델 해석</a:t>
            </a:r>
            <a:endParaRPr lang="en-US" altLang="ko-KR" sz="4000" dirty="0"/>
          </a:p>
          <a:p>
            <a:pPr marL="514350" indent="-514350" algn="ctr">
              <a:buAutoNum type="arabicPeriod"/>
            </a:pPr>
            <a:endParaRPr lang="en-US" altLang="ko-KR" sz="4000" dirty="0"/>
          </a:p>
          <a:p>
            <a:pPr marL="514350" indent="-514350" algn="ctr">
              <a:buAutoNum type="arabicPeriod"/>
            </a:pPr>
            <a:r>
              <a:rPr lang="ko-KR" altLang="en-US" sz="40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59745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1].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51E22-D03F-101A-F82B-BFA92E908C96}"/>
              </a:ext>
            </a:extLst>
          </p:cNvPr>
          <p:cNvSpPr txBox="1"/>
          <p:nvPr/>
        </p:nvSpPr>
        <p:spPr>
          <a:xfrm>
            <a:off x="383934" y="1374024"/>
            <a:ext cx="11374311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/>
              <a:t>1</a:t>
            </a:r>
            <a:r>
              <a:rPr lang="en-US" altLang="ko-KR" sz="3000" dirty="0"/>
              <a:t>0</a:t>
            </a:r>
            <a:r>
              <a:rPr lang="ko-KR" altLang="en-US" sz="3000" dirty="0"/>
              <a:t>). </a:t>
            </a:r>
            <a:r>
              <a:rPr lang="en-US" altLang="ko-KR" sz="3200" dirty="0" err="1"/>
              <a:t>SelectKBest</a:t>
            </a:r>
            <a:r>
              <a:rPr lang="ko-KR" altLang="en-US" sz="3200" dirty="0"/>
              <a:t>를 이용한 중요특성 선택</a:t>
            </a:r>
            <a:endParaRPr lang="en-US" altLang="ko-KR" sz="3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069233-C780-A7DC-6100-3590E13B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1" y="1999067"/>
            <a:ext cx="6639653" cy="48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CB3181-16A7-5835-7D8F-B84BE8F9DF0D}"/>
              </a:ext>
            </a:extLst>
          </p:cNvPr>
          <p:cNvCxnSpPr>
            <a:cxnSpLocks/>
          </p:cNvCxnSpPr>
          <p:nvPr/>
        </p:nvCxnSpPr>
        <p:spPr>
          <a:xfrm>
            <a:off x="1899982" y="2403231"/>
            <a:ext cx="0" cy="366932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D53D9E79-DAA3-67E7-9AD5-D9C8A1E34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224" y="2168769"/>
            <a:ext cx="5083838" cy="3903786"/>
          </a:xfrm>
        </p:spPr>
        <p:txBody>
          <a:bodyPr>
            <a:normAutofit/>
          </a:bodyPr>
          <a:lstStyle/>
          <a:p>
            <a:r>
              <a:rPr lang="ko-KR" altLang="en-US" dirty="0"/>
              <a:t>중요특성 개수의 선택 기준</a:t>
            </a:r>
            <a:endParaRPr lang="en-US" altLang="ko-KR" sz="25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sz="2000" b="1" i="0" u="sng" dirty="0">
                <a:effectLst/>
                <a:latin typeface="Roboto" panose="02000000000000000000" pitchFamily="2" charset="0"/>
              </a:rPr>
              <a:t>일반화가 잘</a:t>
            </a:r>
            <a:r>
              <a:rPr lang="ko-KR" altLang="en-US" sz="2000" i="0" dirty="0">
                <a:effectLst/>
                <a:latin typeface="Roboto" panose="02000000000000000000" pitchFamily="2" charset="0"/>
              </a:rPr>
              <a:t> 되는가</a:t>
            </a:r>
            <a:r>
              <a:rPr lang="en-US" altLang="ko-KR" sz="2000" i="0" dirty="0">
                <a:effectLst/>
                <a:latin typeface="Roboto" panose="02000000000000000000" pitchFamily="2" charset="0"/>
              </a:rPr>
              <a:t>? (Train </a:t>
            </a:r>
            <a:r>
              <a:rPr lang="ko-KR" altLang="en-US" sz="2000" i="0" dirty="0">
                <a:effectLst/>
                <a:latin typeface="Roboto" panose="02000000000000000000" pitchFamily="2" charset="0"/>
              </a:rPr>
              <a:t>데이터와 </a:t>
            </a:r>
            <a:r>
              <a:rPr lang="en-US" altLang="ko-KR" sz="2000" i="0" dirty="0">
                <a:effectLst/>
                <a:latin typeface="Roboto" panose="02000000000000000000" pitchFamily="2" charset="0"/>
              </a:rPr>
              <a:t>Test </a:t>
            </a:r>
            <a:r>
              <a:rPr lang="ko-KR" altLang="en-US" sz="2000" i="0" dirty="0">
                <a:effectLst/>
                <a:latin typeface="Roboto" panose="02000000000000000000" pitchFamily="2" charset="0"/>
              </a:rPr>
              <a:t>데이터의 성능차이 최소화</a:t>
            </a:r>
            <a:r>
              <a:rPr lang="en-US" altLang="ko-KR" sz="2000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457200" lvl="1" indent="0">
              <a:buNone/>
            </a:pPr>
            <a:r>
              <a:rPr lang="ko-KR" altLang="en-US" sz="2000" i="0" dirty="0">
                <a:effectLst/>
                <a:latin typeface="Roboto" panose="02000000000000000000" pitchFamily="2" charset="0"/>
              </a:rPr>
              <a:t> </a:t>
            </a:r>
            <a:endParaRPr lang="en-US" altLang="ko-KR" sz="2000" dirty="0"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i="0" dirty="0">
                <a:effectLst/>
                <a:latin typeface="Roboto" panose="02000000000000000000" pitchFamily="2" charset="0"/>
              </a:rPr>
              <a:t> 당뇨병 분류에서 중요한 기준인 </a:t>
            </a:r>
            <a:r>
              <a:rPr lang="ko-KR" altLang="en-US" sz="2000" b="1" i="0" u="sng" dirty="0" err="1">
                <a:effectLst/>
                <a:latin typeface="Roboto" panose="02000000000000000000" pitchFamily="2" charset="0"/>
              </a:rPr>
              <a:t>재현률이</a:t>
            </a:r>
            <a:r>
              <a:rPr lang="ko-KR" altLang="en-US" sz="2000" b="1" i="0" u="sng" dirty="0">
                <a:effectLst/>
                <a:latin typeface="Roboto" panose="02000000000000000000" pitchFamily="2" charset="0"/>
              </a:rPr>
              <a:t> 높은가</a:t>
            </a:r>
            <a:r>
              <a:rPr lang="en-US" altLang="ko-KR" sz="2000" i="0" dirty="0">
                <a:effectLst/>
                <a:latin typeface="Roboto" panose="02000000000000000000" pitchFamily="2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000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i="0" dirty="0" err="1">
                <a:effectLst/>
                <a:latin typeface="Roboto" panose="02000000000000000000" pitchFamily="2" charset="0"/>
              </a:rPr>
              <a:t>하이퍼</a:t>
            </a:r>
            <a:r>
              <a:rPr lang="ko-KR" altLang="en-US" sz="2000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sz="2000" dirty="0">
                <a:latin typeface="Roboto" panose="02000000000000000000" pitchFamily="2" charset="0"/>
              </a:rPr>
              <a:t>파라미터 튜닝을 통한 </a:t>
            </a:r>
            <a:r>
              <a:rPr lang="ko-KR" altLang="en-US" sz="2000" b="1" dirty="0">
                <a:latin typeface="Roboto" panose="02000000000000000000" pitchFamily="2" charset="0"/>
              </a:rPr>
              <a:t>성능개선여지</a:t>
            </a:r>
            <a:endParaRPr lang="en-US" altLang="ko-KR" sz="2000" b="1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02A84-4DCE-9873-6778-3751D516C1D7}"/>
              </a:ext>
            </a:extLst>
          </p:cNvPr>
          <p:cNvSpPr txBox="1"/>
          <p:nvPr/>
        </p:nvSpPr>
        <p:spPr>
          <a:xfrm>
            <a:off x="7486127" y="5888314"/>
            <a:ext cx="3716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∴ 중요특성 </a:t>
            </a:r>
            <a:r>
              <a:rPr lang="en-US" altLang="ko-KR" b="1" dirty="0"/>
              <a:t>: </a:t>
            </a:r>
            <a:endParaRPr lang="ko-KR" altLang="en-US" b="1" dirty="0"/>
          </a:p>
          <a:p>
            <a:pPr algn="ctr"/>
            <a:r>
              <a:rPr lang="en-US" altLang="ko-KR" sz="2200" dirty="0" err="1"/>
              <a:t>HighBP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HighChol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GenHlth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1286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DA08D-3A54-4DED-A8BA-D8829BD1C995}"/>
              </a:ext>
            </a:extLst>
          </p:cNvPr>
          <p:cNvSpPr txBox="1"/>
          <p:nvPr/>
        </p:nvSpPr>
        <p:spPr>
          <a:xfrm>
            <a:off x="0" y="284422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3.</a:t>
            </a:r>
            <a:r>
              <a:rPr lang="ko-KR" altLang="en-US" sz="7200" b="1" dirty="0"/>
              <a:t> 모델링 및 모델 해석</a:t>
            </a:r>
          </a:p>
        </p:txBody>
      </p:sp>
    </p:spTree>
    <p:extLst>
      <p:ext uri="{BB962C8B-B14F-4D97-AF65-F5344CB8AC3E}">
        <p14:creationId xmlns:p14="http://schemas.microsoft.com/office/powerpoint/2010/main" val="920439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1]. </a:t>
            </a:r>
            <a:r>
              <a:rPr lang="ko-KR" altLang="en-US" sz="4200" b="1" dirty="0"/>
              <a:t>분류문제에서의 기준모델 </a:t>
            </a:r>
            <a:r>
              <a:rPr lang="en-US" altLang="ko-KR" sz="4200" b="1" dirty="0"/>
              <a:t>&amp; </a:t>
            </a:r>
            <a:r>
              <a:rPr lang="ko-KR" altLang="en-US" sz="4200" b="1" dirty="0" err="1"/>
              <a:t>재현율</a:t>
            </a:r>
            <a:endParaRPr lang="ko-KR" altLang="en-US" sz="42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519E4-9D71-68E8-E5ED-676EA2F6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5" y="1500857"/>
            <a:ext cx="5586046" cy="4838817"/>
          </a:xfrm>
        </p:spPr>
        <p:txBody>
          <a:bodyPr>
            <a:normAutofit/>
          </a:bodyPr>
          <a:lstStyle/>
          <a:p>
            <a:r>
              <a:rPr lang="ko-KR" altLang="en-US" dirty="0"/>
              <a:t>분류문제에서의 기준모델</a:t>
            </a:r>
            <a:endParaRPr lang="en-US" altLang="ko-KR" i="0" dirty="0"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ko-KR" altLang="en-US" i="0" dirty="0">
                <a:effectLst/>
                <a:latin typeface="Roboto" panose="02000000000000000000" pitchFamily="2" charset="0"/>
              </a:rPr>
              <a:t> </a:t>
            </a:r>
            <a:endParaRPr lang="en-US" altLang="ko-KR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i="0" dirty="0" err="1">
                <a:effectLst/>
                <a:latin typeface="Roboto" panose="02000000000000000000" pitchFamily="2" charset="0"/>
              </a:rPr>
              <a:t>최빈값</a:t>
            </a:r>
            <a:r>
              <a:rPr lang="en-US" altLang="ko-KR" i="0" dirty="0">
                <a:effectLst/>
                <a:latin typeface="Roboto" panose="02000000000000000000" pitchFamily="2" charset="0"/>
              </a:rPr>
              <a:t>[0, 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당뇨병 아님</a:t>
            </a:r>
            <a:r>
              <a:rPr lang="en-US" altLang="ko-KR" i="0" dirty="0">
                <a:effectLst/>
                <a:latin typeface="Roboto" panose="02000000000000000000" pitchFamily="2" charset="0"/>
              </a:rPr>
              <a:t>]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의 비율</a:t>
            </a:r>
            <a:endParaRPr lang="en-US" altLang="ko-KR" i="0" dirty="0"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altLang="ko-KR" i="0" dirty="0">
                <a:effectLst/>
                <a:latin typeface="Roboto" panose="02000000000000000000" pitchFamily="2" charset="0"/>
              </a:rPr>
              <a:t>: 0.834531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b="1" u="sng" dirty="0">
              <a:latin typeface="Roboto" panose="02000000000000000000" pitchFamily="2" charset="0"/>
            </a:endParaRPr>
          </a:p>
          <a:p>
            <a:pPr lvl="2" indent="-2880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학습될 분류모델은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정확도 측면에서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최소한 기준 모델의 비율인 </a:t>
            </a:r>
            <a:r>
              <a:rPr lang="en-US" altLang="ko-KR" b="1" i="0" u="sng" dirty="0">
                <a:effectLst/>
                <a:latin typeface="Roboto" panose="02000000000000000000" pitchFamily="2" charset="0"/>
              </a:rPr>
              <a:t>0.834531</a:t>
            </a:r>
            <a:r>
              <a:rPr lang="ko-KR" altLang="en-US" b="1" i="0" u="sng" dirty="0">
                <a:effectLst/>
                <a:latin typeface="Roboto" panose="02000000000000000000" pitchFamily="2" charset="0"/>
              </a:rPr>
              <a:t>를 만족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해야 한다</a:t>
            </a:r>
            <a:r>
              <a:rPr lang="en-US" altLang="ko-KR" i="0" dirty="0"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E017D28-89F1-33E8-C412-A8E7D04F2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7077" y="3276599"/>
            <a:ext cx="4431323" cy="44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D5A2F7A-10BD-8B58-9577-26277F8C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587524"/>
            <a:ext cx="6010047" cy="466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43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1]. </a:t>
            </a:r>
            <a:r>
              <a:rPr lang="ko-KR" altLang="en-US" sz="4200" b="1" dirty="0"/>
              <a:t>분류문제에서의 기준모델 </a:t>
            </a:r>
            <a:r>
              <a:rPr lang="en-US" altLang="ko-KR" sz="4200" b="1" dirty="0"/>
              <a:t>&amp; </a:t>
            </a:r>
            <a:r>
              <a:rPr lang="ko-KR" altLang="en-US" sz="4200" b="1" dirty="0" err="1"/>
              <a:t>재현율</a:t>
            </a:r>
            <a:endParaRPr lang="ko-KR" altLang="en-US" sz="42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519E4-9D71-68E8-E5ED-676EA2F6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4" y="1500857"/>
            <a:ext cx="10966937" cy="4838817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재현율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분류모델에서 타겟 데이터의 </a:t>
            </a:r>
            <a:r>
              <a:rPr lang="ko-KR" altLang="en-US" b="1" u="sng" dirty="0">
                <a:solidFill>
                  <a:srgbClr val="333333"/>
                </a:solidFill>
                <a:latin typeface="Noto Sans KR"/>
              </a:rPr>
              <a:t>클래스가 불균형한 경우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가 존재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정확도 만으로 모델의 성능을 판단할 수 없다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정밀도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재현률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f1_score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등의 분류모델 평가지표 사용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당뇨병 판단모델에서는 실제 당뇨인데 당뇨가 아니라고 판단하는 것의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risk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가 더 큼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실제 당뇨인 사람들 중 당뇨라고 판단되는 비율인 </a:t>
            </a:r>
            <a:r>
              <a:rPr lang="ko-KR" altLang="en-US" b="1" dirty="0" err="1">
                <a:solidFill>
                  <a:srgbClr val="333333"/>
                </a:solidFill>
                <a:latin typeface="Noto Sans KR"/>
              </a:rPr>
              <a:t>재현율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사용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lvl="1"/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E017D28-89F1-33E8-C412-A8E7D04F2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7077" y="3276599"/>
            <a:ext cx="4431323" cy="44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2]. </a:t>
            </a:r>
            <a:r>
              <a:rPr lang="ko-KR" altLang="en-US" sz="4200" b="1" dirty="0"/>
              <a:t>모델 최적화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519E4-9D71-68E8-E5ED-676EA2F6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4" y="1207477"/>
            <a:ext cx="10966937" cy="24723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당뇨병 분류모델의 최적화 방법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</a:rPr>
              <a:t>RandomForestClassifier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</a:rPr>
              <a:t>RandomizedSearchCV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를 이용해서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하이퍼파라미터를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변화시켜가며 분류모델의 정확도와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재현율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등을 최적화 할 수 있다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>
                <a:solidFill>
                  <a:srgbClr val="333333"/>
                </a:solidFill>
                <a:latin typeface="Noto Sans KR"/>
              </a:rPr>
              <a:t> 조절 </a:t>
            </a:r>
            <a:r>
              <a:rPr lang="ko-KR" altLang="en-US" sz="1900" dirty="0" err="1">
                <a:solidFill>
                  <a:srgbClr val="333333"/>
                </a:solidFill>
                <a:latin typeface="Noto Sans KR"/>
              </a:rPr>
              <a:t>하이퍼파라미터</a:t>
            </a:r>
            <a:r>
              <a:rPr lang="ko-KR" altLang="en-US" sz="19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900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z="1900" b="1" dirty="0" err="1">
                <a:solidFill>
                  <a:srgbClr val="333333"/>
                </a:solidFill>
                <a:latin typeface="Noto Sans KR"/>
              </a:rPr>
              <a:t>max_depth</a:t>
            </a:r>
            <a:r>
              <a:rPr lang="en-US" altLang="ko-KR" sz="1900" b="1" dirty="0">
                <a:solidFill>
                  <a:srgbClr val="333333"/>
                </a:solidFill>
                <a:latin typeface="Noto Sans KR"/>
              </a:rPr>
              <a:t>,</a:t>
            </a:r>
            <a:r>
              <a:rPr lang="ko-KR" altLang="en-US" sz="1900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900" b="1" dirty="0" err="1">
                <a:solidFill>
                  <a:srgbClr val="333333"/>
                </a:solidFill>
                <a:latin typeface="Noto Sans KR"/>
              </a:rPr>
              <a:t>n_estimators</a:t>
            </a:r>
            <a:r>
              <a:rPr lang="en-US" altLang="ko-KR" sz="1900" b="1" dirty="0">
                <a:solidFill>
                  <a:srgbClr val="333333"/>
                </a:solidFill>
                <a:latin typeface="Noto Sans KR"/>
              </a:rPr>
              <a:t>,</a:t>
            </a:r>
            <a:r>
              <a:rPr lang="ko-KR" altLang="en-US" sz="1900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900" b="1" dirty="0" err="1">
                <a:solidFill>
                  <a:srgbClr val="333333"/>
                </a:solidFill>
                <a:latin typeface="Noto Sans KR"/>
              </a:rPr>
              <a:t>min_sample_split</a:t>
            </a:r>
            <a:endParaRPr lang="en-US" altLang="ko-KR" sz="1900" b="1" dirty="0">
              <a:solidFill>
                <a:srgbClr val="333333"/>
              </a:solidFill>
              <a:latin typeface="Noto Sans KR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>
                <a:solidFill>
                  <a:srgbClr val="333333"/>
                </a:solidFill>
                <a:latin typeface="Noto Sans KR"/>
              </a:rPr>
              <a:t>조절방식 </a:t>
            </a:r>
            <a:r>
              <a:rPr lang="en-US" altLang="ko-KR" sz="1900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 sz="1900" dirty="0">
                <a:solidFill>
                  <a:srgbClr val="333333"/>
                </a:solidFill>
                <a:latin typeface="Noto Sans KR"/>
              </a:rPr>
              <a:t>초기 파라미터의 </a:t>
            </a:r>
            <a:r>
              <a:rPr lang="ko-KR" altLang="en-US" sz="1900" b="1" u="sng" dirty="0">
                <a:solidFill>
                  <a:srgbClr val="333333"/>
                </a:solidFill>
                <a:latin typeface="Noto Sans KR"/>
              </a:rPr>
              <a:t>결과값에 따라 다시 초기 파라미터를 조절</a:t>
            </a:r>
            <a:r>
              <a:rPr lang="ko-KR" altLang="en-US" sz="1900" dirty="0">
                <a:solidFill>
                  <a:srgbClr val="333333"/>
                </a:solidFill>
                <a:latin typeface="Noto Sans KR"/>
              </a:rPr>
              <a:t>해가며 </a:t>
            </a:r>
            <a:r>
              <a:rPr lang="ko-KR" altLang="en-US" sz="1900" b="1" u="sng" dirty="0">
                <a:solidFill>
                  <a:srgbClr val="333333"/>
                </a:solidFill>
                <a:latin typeface="Noto Sans KR"/>
              </a:rPr>
              <a:t>정확도와 </a:t>
            </a:r>
            <a:r>
              <a:rPr lang="ko-KR" altLang="en-US" sz="1900" b="1" u="sng" dirty="0" err="1">
                <a:solidFill>
                  <a:srgbClr val="333333"/>
                </a:solidFill>
                <a:latin typeface="Noto Sans KR"/>
              </a:rPr>
              <a:t>재현율</a:t>
            </a:r>
            <a:r>
              <a:rPr lang="ko-KR" altLang="en-US" sz="1900" dirty="0">
                <a:solidFill>
                  <a:srgbClr val="333333"/>
                </a:solidFill>
                <a:latin typeface="Noto Sans KR"/>
              </a:rPr>
              <a:t> 등을 </a:t>
            </a:r>
            <a:r>
              <a:rPr lang="ko-KR" altLang="en-US" sz="1900" b="1" u="sng" dirty="0">
                <a:solidFill>
                  <a:srgbClr val="333333"/>
                </a:solidFill>
                <a:latin typeface="Noto Sans KR"/>
              </a:rPr>
              <a:t>최적화</a:t>
            </a:r>
            <a:r>
              <a:rPr lang="ko-KR" altLang="en-US" sz="1900" dirty="0">
                <a:solidFill>
                  <a:srgbClr val="333333"/>
                </a:solidFill>
                <a:latin typeface="Noto Sans KR"/>
              </a:rPr>
              <a:t> 함</a:t>
            </a:r>
            <a:endParaRPr lang="en-US" altLang="ko-KR" sz="1900" dirty="0">
              <a:solidFill>
                <a:srgbClr val="333333"/>
              </a:solidFill>
              <a:latin typeface="Noto Sans KR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E017D28-89F1-33E8-C412-A8E7D04F2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7077" y="3276599"/>
            <a:ext cx="4431323" cy="44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3C141A1E-644E-6650-1890-A8A9E8C0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01196"/>
              </p:ext>
            </p:extLst>
          </p:nvPr>
        </p:nvGraphicFramePr>
        <p:xfrm>
          <a:off x="643791" y="3925960"/>
          <a:ext cx="10680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40">
                  <a:extLst>
                    <a:ext uri="{9D8B030D-6E8A-4147-A177-3AD203B41FA5}">
                      <a16:colId xmlns:a16="http://schemas.microsoft.com/office/drawing/2014/main" val="323332705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879051621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644353627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296583819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1118621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Trial1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min_samples_split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초기파리미터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(1, 50)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(1, 50)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(50, 500)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recall_test</a:t>
                      </a:r>
                      <a:r>
                        <a:rPr lang="en-US" altLang="ko-KR" b="1" dirty="0"/>
                        <a:t> : 0.42 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9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최적파라미터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455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51712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9E59512D-3EA9-43E7-C26F-7692C2404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46047"/>
              </p:ext>
            </p:extLst>
          </p:nvPr>
        </p:nvGraphicFramePr>
        <p:xfrm>
          <a:off x="643791" y="5450925"/>
          <a:ext cx="10680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40">
                  <a:extLst>
                    <a:ext uri="{9D8B030D-6E8A-4147-A177-3AD203B41FA5}">
                      <a16:colId xmlns:a16="http://schemas.microsoft.com/office/drawing/2014/main" val="323332705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879051621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644353627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296583819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1118621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Trial2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min_samples_split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초기파리미터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(20, 30)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(1, 20)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(400, 500)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recall_test</a:t>
                      </a:r>
                      <a:r>
                        <a:rPr lang="en-US" altLang="ko-KR" b="1" dirty="0"/>
                        <a:t> : 0.42 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9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최적파라미터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468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0.7932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51712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719FB1-9DE1-7422-19D5-6E4FA170553A}"/>
              </a:ext>
            </a:extLst>
          </p:cNvPr>
          <p:cNvSpPr/>
          <p:nvPr/>
        </p:nvSpPr>
        <p:spPr>
          <a:xfrm>
            <a:off x="3905980" y="5150918"/>
            <a:ext cx="4156321" cy="187569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6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2]. </a:t>
            </a:r>
            <a:r>
              <a:rPr lang="ko-KR" altLang="en-US" sz="4200" b="1" dirty="0"/>
              <a:t>모델 최적화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519E4-9D71-68E8-E5ED-676EA2F6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4" y="1500857"/>
            <a:ext cx="10966937" cy="4838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분류모델의 최적화 결과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정확도의 최적화 실패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)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찾아낸 최적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하이퍼파라미터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max_depth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= 24,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n_estimators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= 455,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min_sample_split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= 10</a:t>
            </a:r>
          </a:p>
          <a:p>
            <a:pPr lvl="2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결과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</a:rPr>
              <a:t>Training_acc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: 0.7932,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</a:rPr>
              <a:t>Testing_acc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: 0.79(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분류모델의 일반화는 성공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),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</a:rPr>
              <a:t>Testing_recall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: 0.42 </a:t>
            </a:r>
          </a:p>
          <a:p>
            <a:pPr lvl="2">
              <a:lnSpc>
                <a:spcPct val="14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하이퍼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파라미터들을 조절했음에도 불구하고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, </a:t>
            </a:r>
            <a:r>
              <a:rPr lang="ko-KR" altLang="en-US" b="1" u="sng" dirty="0">
                <a:solidFill>
                  <a:srgbClr val="333333"/>
                </a:solidFill>
                <a:latin typeface="Noto Sans KR"/>
              </a:rPr>
              <a:t>정확도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측면에서 </a:t>
            </a:r>
            <a:r>
              <a:rPr lang="ko-KR" altLang="en-US" b="1" u="sng" dirty="0">
                <a:solidFill>
                  <a:srgbClr val="333333"/>
                </a:solidFill>
                <a:latin typeface="Noto Sans KR"/>
              </a:rPr>
              <a:t>기준모델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의 비율인 </a:t>
            </a:r>
            <a:r>
              <a:rPr lang="en-US" altLang="ko-KR" b="1" i="0" u="sng" dirty="0">
                <a:effectLst/>
                <a:latin typeface="Roboto" panose="02000000000000000000" pitchFamily="2" charset="0"/>
              </a:rPr>
              <a:t>0.834531 </a:t>
            </a:r>
            <a:r>
              <a:rPr lang="ko-KR" altLang="en-US" b="1" i="0" u="sng" dirty="0">
                <a:effectLst/>
                <a:latin typeface="Roboto" panose="02000000000000000000" pitchFamily="2" charset="0"/>
              </a:rPr>
              <a:t>이상으로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i="0" dirty="0">
                <a:effectLst/>
                <a:latin typeface="Roboto" panose="02000000000000000000" pitchFamily="2" charset="0"/>
              </a:rPr>
              <a:t>testing 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정확도를 끌어내진 못했다</a:t>
            </a:r>
            <a:r>
              <a:rPr lang="en-US" altLang="ko-KR" i="0" dirty="0">
                <a:effectLst/>
                <a:latin typeface="Roboto" panose="02000000000000000000" pitchFamily="2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i="0" dirty="0">
              <a:effectLst/>
              <a:latin typeface="Roboto" panose="02000000000000000000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333"/>
                </a:solidFill>
                <a:latin typeface="Roboto" panose="02000000000000000000" pitchFamily="2" charset="0"/>
              </a:rPr>
              <a:t>설문조사 방식의 한계 존재</a:t>
            </a:r>
            <a:endParaRPr lang="en-US" altLang="ko-KR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Noto Sans KR"/>
              </a:rPr>
              <a:t>더 많은 도매인지식 습득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KR"/>
              </a:rPr>
              <a:t>&gt;&gt;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KR"/>
              </a:rPr>
              <a:t>데이터 특성공학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E017D28-89F1-33E8-C412-A8E7D04F2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7077" y="3276599"/>
            <a:ext cx="4431323" cy="44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9A0546-934A-6324-C90E-597AA30F0676}"/>
              </a:ext>
            </a:extLst>
          </p:cNvPr>
          <p:cNvGrpSpPr/>
          <p:nvPr/>
        </p:nvGrpSpPr>
        <p:grpSpPr>
          <a:xfrm>
            <a:off x="137749" y="2051538"/>
            <a:ext cx="7095389" cy="4613085"/>
            <a:chOff x="126026" y="2744295"/>
            <a:chExt cx="6254713" cy="40141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5E0514F-5ADA-4912-B791-CCC45E269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26" y="2744295"/>
              <a:ext cx="6254713" cy="3998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8C3F3EB-08C2-D818-575D-DE1EAFCCBE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7152" y="3001107"/>
              <a:ext cx="0" cy="3387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FC7998-3552-0767-E4FF-087303DC4A34}"/>
                </a:ext>
              </a:extLst>
            </p:cNvPr>
            <p:cNvSpPr txBox="1"/>
            <p:nvPr/>
          </p:nvSpPr>
          <p:spPr>
            <a:xfrm>
              <a:off x="2152029" y="6389076"/>
              <a:ext cx="64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0.36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82F16B27-78ED-F1C4-03D5-3F4FEFCD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2]. </a:t>
            </a:r>
            <a:r>
              <a:rPr lang="ko-KR" altLang="en-US" sz="4200" b="1" dirty="0"/>
              <a:t>모델 최적화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973E0253-303A-20E7-FF9C-8FAF6CBB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4" y="1500857"/>
            <a:ext cx="10966937" cy="4838817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임계값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변화를 통한 최적화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lvl="1"/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5BC82-BC75-5A8B-7F01-21D2F9A7E1A7}"/>
              </a:ext>
            </a:extLst>
          </p:cNvPr>
          <p:cNvSpPr txBox="1"/>
          <p:nvPr/>
        </p:nvSpPr>
        <p:spPr>
          <a:xfrm>
            <a:off x="7233139" y="2708031"/>
            <a:ext cx="470974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err="1"/>
              <a:t>임계값</a:t>
            </a:r>
            <a:r>
              <a:rPr lang="ko-KR" altLang="en-US" sz="3000" dirty="0"/>
              <a:t> </a:t>
            </a:r>
            <a:r>
              <a:rPr lang="en-US" altLang="ko-KR" sz="3000" dirty="0"/>
              <a:t>=</a:t>
            </a:r>
            <a:r>
              <a:rPr lang="ko-KR" altLang="en-US" sz="3000" dirty="0"/>
              <a:t> </a:t>
            </a:r>
            <a:r>
              <a:rPr lang="en-US" altLang="ko-KR" sz="3000" dirty="0"/>
              <a:t>0.36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22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2500" dirty="0"/>
              <a:t>Testing </a:t>
            </a:r>
            <a:r>
              <a:rPr lang="ko-KR" altLang="en-US" sz="2500" dirty="0"/>
              <a:t>정확도 </a:t>
            </a:r>
            <a:r>
              <a:rPr lang="en-US" altLang="ko-KR" sz="2500" dirty="0"/>
              <a:t>: 0.6925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25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2500" dirty="0"/>
              <a:t>Testing </a:t>
            </a:r>
            <a:r>
              <a:rPr lang="ko-KR" altLang="en-US" sz="2500" dirty="0" err="1"/>
              <a:t>재현율</a:t>
            </a:r>
            <a:r>
              <a:rPr lang="en-US" altLang="ko-KR" sz="2500" dirty="0"/>
              <a:t> : 0.6924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7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FE7E58-462B-F374-7F6C-E88B834F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26" y="3920265"/>
            <a:ext cx="6921191" cy="247185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E884687-F819-CD63-CB0A-3534CACC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3]. </a:t>
            </a:r>
            <a:r>
              <a:rPr lang="ko-KR" altLang="en-US" sz="4200" b="1" dirty="0"/>
              <a:t>최종모델 설명 </a:t>
            </a:r>
            <a:r>
              <a:rPr lang="en-US" altLang="ko-KR" sz="4200" b="1" dirty="0"/>
              <a:t>- </a:t>
            </a:r>
            <a:r>
              <a:rPr lang="ko-KR" altLang="en-US" sz="4200" b="1" dirty="0"/>
              <a:t>순열 중요도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11B339B6-1377-C9A1-CA92-2A2AED20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4" y="1500857"/>
            <a:ext cx="10966937" cy="483881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순열 중요도 순위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순열중요도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타겟변수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당뇨병 여부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에 영향을 많이 미치는 정도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아래 순열중요도 표를 통해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en-US" altLang="ko-KR" sz="2400" b="1" u="sng" dirty="0" err="1"/>
              <a:t>GenHlth</a:t>
            </a:r>
            <a:r>
              <a:rPr lang="en-US" altLang="ko-KR" b="1" u="sng" dirty="0"/>
              <a:t>,</a:t>
            </a:r>
            <a:r>
              <a:rPr lang="en-US" altLang="ko-KR" sz="2400" b="1" u="sng" dirty="0"/>
              <a:t> </a:t>
            </a:r>
            <a:r>
              <a:rPr lang="en-US" altLang="ko-KR" sz="2400" b="1" u="sng" dirty="0" err="1"/>
              <a:t>HighChol</a:t>
            </a:r>
            <a:r>
              <a:rPr lang="en-US" altLang="ko-KR" sz="2400" b="1" u="sng" dirty="0"/>
              <a:t>, </a:t>
            </a:r>
            <a:r>
              <a:rPr lang="en-US" altLang="ko-KR" sz="2400" b="1" u="sng" dirty="0" err="1"/>
              <a:t>HighBP</a:t>
            </a:r>
            <a:r>
              <a:rPr lang="en-US" altLang="ko-KR" sz="2400" b="1" u="sng" dirty="0"/>
              <a:t> </a:t>
            </a:r>
            <a:r>
              <a:rPr lang="ko-KR" altLang="en-US" sz="2400" b="1" u="sng" dirty="0"/>
              <a:t>순</a:t>
            </a:r>
            <a:r>
              <a:rPr lang="ko-KR" altLang="en-US" sz="2400" dirty="0"/>
              <a:t>으로 </a:t>
            </a:r>
            <a:r>
              <a:rPr lang="ko-KR" altLang="en-US" sz="2400" b="1" u="sng" dirty="0"/>
              <a:t>당뇨병 여부</a:t>
            </a:r>
            <a:r>
              <a:rPr lang="ko-KR" altLang="en-US" sz="2400" dirty="0"/>
              <a:t>를 판단하는 데 </a:t>
            </a:r>
            <a:r>
              <a:rPr lang="ko-KR" altLang="en-US" sz="2400" b="1" u="sng" dirty="0"/>
              <a:t>영향</a:t>
            </a:r>
            <a:r>
              <a:rPr lang="ko-KR" altLang="en-US" sz="2400" dirty="0"/>
              <a:t>을 많이 미친다는 것을 알 수 있다</a:t>
            </a:r>
            <a:r>
              <a:rPr lang="en-US" altLang="ko-KR" sz="2400" dirty="0"/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57362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809047F-1857-2DBC-EEBD-1EB74DF10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86"/>
          <a:stretch/>
        </p:blipFill>
        <p:spPr bwMode="auto">
          <a:xfrm>
            <a:off x="1833102" y="1502765"/>
            <a:ext cx="7961541" cy="28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203EF18-20DE-0461-A2F1-E95956F2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3]. </a:t>
            </a:r>
            <a:r>
              <a:rPr lang="ko-KR" altLang="en-US" sz="4200" b="1" dirty="0"/>
              <a:t>최종모델 설명 </a:t>
            </a:r>
            <a:r>
              <a:rPr lang="en-US" altLang="ko-KR" sz="4200" b="1" dirty="0"/>
              <a:t>– PDP</a:t>
            </a:r>
            <a:r>
              <a:rPr lang="ko-KR" altLang="en-US" sz="4200" b="1" dirty="0"/>
              <a:t> </a:t>
            </a:r>
            <a:r>
              <a:rPr lang="en-US" altLang="ko-KR" sz="4200" b="1" dirty="0"/>
              <a:t>plot</a:t>
            </a:r>
            <a:endParaRPr lang="ko-KR" altLang="en-US" sz="4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29B94-9246-0272-295D-C8712256BC5C}"/>
              </a:ext>
            </a:extLst>
          </p:cNvPr>
          <p:cNvSpPr txBox="1"/>
          <p:nvPr/>
        </p:nvSpPr>
        <p:spPr>
          <a:xfrm>
            <a:off x="722344" y="4552482"/>
            <a:ext cx="1146965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/>
              <a:t>PDP plot (</a:t>
            </a:r>
            <a:r>
              <a:rPr lang="en-US" altLang="ko-KR" sz="2500" dirty="0" err="1"/>
              <a:t>HighBP</a:t>
            </a:r>
            <a:r>
              <a:rPr lang="en-US" altLang="ko-KR" sz="2500" dirty="0"/>
              <a:t> ~ Diabetes_01)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특정 </a:t>
            </a:r>
            <a:r>
              <a:rPr lang="en-US" altLang="ko-KR" sz="2000" dirty="0"/>
              <a:t>Feature</a:t>
            </a:r>
            <a:r>
              <a:rPr lang="ko-KR" altLang="en-US" sz="2000" dirty="0"/>
              <a:t>의 값이 변할 때 </a:t>
            </a:r>
            <a:r>
              <a:rPr lang="ko-KR" altLang="en-US" sz="2000" dirty="0" err="1"/>
              <a:t>타겟특성이</a:t>
            </a:r>
            <a:r>
              <a:rPr lang="ko-KR" altLang="en-US" sz="2000" dirty="0"/>
              <a:t> 어떻게 변하는 지 알 수 있다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그래프 해석 </a:t>
            </a:r>
            <a:r>
              <a:rPr lang="en-US" altLang="ko-KR" sz="2000" dirty="0"/>
              <a:t>: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HighBP</a:t>
            </a:r>
            <a:r>
              <a:rPr lang="en-US" altLang="ko-KR" sz="2000" dirty="0"/>
              <a:t>[</a:t>
            </a:r>
            <a:r>
              <a:rPr lang="ko-KR" altLang="en-US" sz="2000" dirty="0"/>
              <a:t>고혈압 여부</a:t>
            </a:r>
            <a:r>
              <a:rPr lang="en-US" altLang="ko-KR" sz="2000" dirty="0"/>
              <a:t>]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에서 </a:t>
            </a:r>
            <a:r>
              <a:rPr lang="en-US" altLang="ko-KR" sz="2000" dirty="0"/>
              <a:t>1</a:t>
            </a:r>
            <a:r>
              <a:rPr lang="ko-KR" altLang="en-US" sz="2000" dirty="0"/>
              <a:t>로 변할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당뇨일 확률을 약 </a:t>
            </a:r>
            <a:r>
              <a:rPr lang="en-US" altLang="ko-KR" sz="2000" dirty="0"/>
              <a:t>0.2 </a:t>
            </a:r>
            <a:r>
              <a:rPr lang="ko-KR" altLang="en-US" sz="2000" dirty="0"/>
              <a:t>정도 올려준다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892AD-541D-B88F-AFE0-E97FE76885EF}"/>
              </a:ext>
            </a:extLst>
          </p:cNvPr>
          <p:cNvSpPr txBox="1"/>
          <p:nvPr/>
        </p:nvSpPr>
        <p:spPr>
          <a:xfrm>
            <a:off x="1833103" y="1502765"/>
            <a:ext cx="27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PDP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for feature ‘</a:t>
            </a:r>
            <a:r>
              <a:rPr lang="en-US" altLang="ko-KR" dirty="0" err="1">
                <a:solidFill>
                  <a:srgbClr val="FF0000"/>
                </a:solidFill>
              </a:rPr>
              <a:t>HighBP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47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B7589BA-4432-FBC9-D617-748BBDA42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8"/>
          <a:stretch/>
        </p:blipFill>
        <p:spPr bwMode="auto">
          <a:xfrm>
            <a:off x="1833103" y="1502765"/>
            <a:ext cx="8382000" cy="28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203EF18-20DE-0461-A2F1-E95956F2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3]. </a:t>
            </a:r>
            <a:r>
              <a:rPr lang="ko-KR" altLang="en-US" sz="4200" b="1" dirty="0"/>
              <a:t>최종모델 설명 </a:t>
            </a:r>
            <a:r>
              <a:rPr lang="en-US" altLang="ko-KR" sz="4200" b="1" dirty="0"/>
              <a:t>– PDP</a:t>
            </a:r>
            <a:r>
              <a:rPr lang="ko-KR" altLang="en-US" sz="4200" b="1" dirty="0"/>
              <a:t> </a:t>
            </a:r>
            <a:r>
              <a:rPr lang="en-US" altLang="ko-KR" sz="4200" b="1" dirty="0"/>
              <a:t>plot</a:t>
            </a:r>
            <a:endParaRPr lang="ko-KR" altLang="en-US" sz="4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29B94-9246-0272-295D-C8712256BC5C}"/>
              </a:ext>
            </a:extLst>
          </p:cNvPr>
          <p:cNvSpPr txBox="1"/>
          <p:nvPr/>
        </p:nvSpPr>
        <p:spPr>
          <a:xfrm>
            <a:off x="359613" y="4552481"/>
            <a:ext cx="1146965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/>
              <a:t>PDP plot(</a:t>
            </a:r>
            <a:r>
              <a:rPr lang="en-US" altLang="ko-KR" sz="2500" dirty="0" err="1"/>
              <a:t>HighChol</a:t>
            </a:r>
            <a:r>
              <a:rPr lang="en-US" altLang="ko-KR" sz="2500" dirty="0"/>
              <a:t> ~ Diabetes_01)</a:t>
            </a:r>
          </a:p>
          <a:p>
            <a:pPr lvl="1"/>
            <a:endParaRPr lang="en-US" altLang="ko-K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그래프 해석 </a:t>
            </a:r>
            <a:r>
              <a:rPr lang="en-US" altLang="ko-KR" sz="2000" dirty="0"/>
              <a:t>: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HighChol</a:t>
            </a:r>
            <a:r>
              <a:rPr lang="en-US" altLang="ko-KR" sz="2000" dirty="0"/>
              <a:t>[</a:t>
            </a:r>
            <a:r>
              <a:rPr lang="ko-KR" altLang="en-US" sz="2000" dirty="0"/>
              <a:t>고콜레스테롤 여부</a:t>
            </a:r>
            <a:r>
              <a:rPr lang="en-US" altLang="ko-KR" sz="2000" dirty="0"/>
              <a:t>]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에서 </a:t>
            </a:r>
            <a:r>
              <a:rPr lang="en-US" altLang="ko-KR" sz="2000" dirty="0"/>
              <a:t>1</a:t>
            </a:r>
            <a:r>
              <a:rPr lang="ko-KR" altLang="en-US" sz="2000" dirty="0"/>
              <a:t>로 변할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당뇨일 확률을 약 </a:t>
            </a:r>
            <a:r>
              <a:rPr lang="en-US" altLang="ko-KR" sz="2000" dirty="0"/>
              <a:t>0.13 </a:t>
            </a:r>
            <a:r>
              <a:rPr lang="ko-KR" altLang="en-US" sz="2000" dirty="0"/>
              <a:t>정도 올려준다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892AD-541D-B88F-AFE0-E97FE76885EF}"/>
              </a:ext>
            </a:extLst>
          </p:cNvPr>
          <p:cNvSpPr txBox="1"/>
          <p:nvPr/>
        </p:nvSpPr>
        <p:spPr>
          <a:xfrm>
            <a:off x="1833103" y="1502765"/>
            <a:ext cx="298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PDP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for feature ‘</a:t>
            </a:r>
            <a:r>
              <a:rPr lang="en-US" altLang="ko-KR" dirty="0" err="1">
                <a:solidFill>
                  <a:srgbClr val="FF0000"/>
                </a:solidFill>
              </a:rPr>
              <a:t>HighChol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4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DA08D-3A54-4DED-A8BA-D8829BD1C995}"/>
              </a:ext>
            </a:extLst>
          </p:cNvPr>
          <p:cNvSpPr txBox="1"/>
          <p:nvPr/>
        </p:nvSpPr>
        <p:spPr>
          <a:xfrm>
            <a:off x="0" y="284422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7200" b="1" dirty="0"/>
              <a:t> 문제정의 및 데이터 선정</a:t>
            </a:r>
            <a:endParaRPr lang="en-US" altLang="ko-KR" sz="7200" b="1" dirty="0"/>
          </a:p>
        </p:txBody>
      </p:sp>
    </p:spTree>
    <p:extLst>
      <p:ext uri="{BB962C8B-B14F-4D97-AF65-F5344CB8AC3E}">
        <p14:creationId xmlns:p14="http://schemas.microsoft.com/office/powerpoint/2010/main" val="3096482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73B964A-FBB6-D1D4-830B-80FB8D15F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833103" y="1502765"/>
            <a:ext cx="8382000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E60BFF-CA11-C1F8-5868-059292039420}"/>
              </a:ext>
            </a:extLst>
          </p:cNvPr>
          <p:cNvSpPr txBox="1"/>
          <p:nvPr/>
        </p:nvSpPr>
        <p:spPr>
          <a:xfrm>
            <a:off x="1833103" y="1502765"/>
            <a:ext cx="298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PDP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for feature ‘</a:t>
            </a:r>
            <a:r>
              <a:rPr lang="en-US" altLang="ko-KR" dirty="0" err="1">
                <a:solidFill>
                  <a:srgbClr val="FF0000"/>
                </a:solidFill>
              </a:rPr>
              <a:t>GenHith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5F1A9-864E-7F36-EA69-DCD3FADB1493}"/>
              </a:ext>
            </a:extLst>
          </p:cNvPr>
          <p:cNvSpPr txBox="1"/>
          <p:nvPr/>
        </p:nvSpPr>
        <p:spPr>
          <a:xfrm>
            <a:off x="359613" y="4552481"/>
            <a:ext cx="1146965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/>
              <a:t>PDP plot(</a:t>
            </a:r>
            <a:r>
              <a:rPr lang="en-US" altLang="ko-KR" sz="2500" dirty="0" err="1"/>
              <a:t>HighChol</a:t>
            </a:r>
            <a:r>
              <a:rPr lang="en-US" altLang="ko-KR" sz="2500" dirty="0"/>
              <a:t> ~ Diabetes_01)</a:t>
            </a:r>
          </a:p>
          <a:p>
            <a:pPr lvl="1"/>
            <a:endParaRPr lang="en-US" altLang="ko-K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그래프 해석 </a:t>
            </a:r>
            <a:r>
              <a:rPr lang="en-US" altLang="ko-KR" sz="2000" dirty="0"/>
              <a:t>: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GenHith</a:t>
            </a:r>
            <a:r>
              <a:rPr lang="en-US" altLang="ko-KR" sz="2000" dirty="0"/>
              <a:t>[</a:t>
            </a:r>
            <a:r>
              <a:rPr lang="ko-KR" altLang="en-US" sz="2000" dirty="0"/>
              <a:t>건강의 척도</a:t>
            </a:r>
            <a:r>
              <a:rPr lang="en-US" altLang="ko-KR" sz="2000" dirty="0"/>
              <a:t>]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에서 </a:t>
            </a:r>
            <a:r>
              <a:rPr lang="en-US" altLang="ko-KR" sz="2000" dirty="0"/>
              <a:t>5</a:t>
            </a:r>
            <a:r>
              <a:rPr lang="ko-KR" altLang="en-US" sz="2000" dirty="0"/>
              <a:t>로 변할 때</a:t>
            </a:r>
            <a:r>
              <a:rPr lang="en-US" altLang="ko-KR" sz="2000" dirty="0"/>
              <a:t>[</a:t>
            </a:r>
            <a:r>
              <a:rPr lang="ko-KR" altLang="en-US" sz="2000" dirty="0"/>
              <a:t>건강이 나빠질 때</a:t>
            </a:r>
            <a:r>
              <a:rPr lang="en-US" altLang="ko-KR" sz="2000" dirty="0"/>
              <a:t>], </a:t>
            </a:r>
            <a:r>
              <a:rPr lang="ko-KR" altLang="en-US" sz="2000" dirty="0"/>
              <a:t>당뇨일 확률을 약 </a:t>
            </a:r>
            <a:r>
              <a:rPr lang="en-US" altLang="ko-KR" sz="2000" dirty="0"/>
              <a:t>0.3 </a:t>
            </a:r>
            <a:r>
              <a:rPr lang="ko-KR" altLang="en-US" sz="2000" dirty="0"/>
              <a:t>정도 올려준다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A804576-10D0-7AB8-8B3B-FE589287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3]. </a:t>
            </a:r>
            <a:r>
              <a:rPr lang="ko-KR" altLang="en-US" sz="4200" b="1" dirty="0"/>
              <a:t>최종모델 설명 </a:t>
            </a:r>
            <a:r>
              <a:rPr lang="en-US" altLang="ko-KR" sz="4200" b="1" dirty="0"/>
              <a:t>– PDP</a:t>
            </a:r>
            <a:r>
              <a:rPr lang="ko-KR" altLang="en-US" sz="4200" b="1" dirty="0"/>
              <a:t> </a:t>
            </a:r>
            <a:r>
              <a:rPr lang="en-US" altLang="ko-KR" sz="4200" b="1" dirty="0"/>
              <a:t>plot</a:t>
            </a:r>
            <a:endParaRPr lang="ko-KR" alt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1269823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77ADA1-54A5-21E2-2AEC-C9722B6B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3]. </a:t>
            </a:r>
            <a:r>
              <a:rPr lang="ko-KR" altLang="en-US" sz="4200" b="1" dirty="0"/>
              <a:t>최종모델 설명 </a:t>
            </a:r>
            <a:r>
              <a:rPr lang="en-US" altLang="ko-KR" sz="4200" b="1" dirty="0"/>
              <a:t>– </a:t>
            </a:r>
            <a:r>
              <a:rPr lang="en-US" altLang="ko-KR" sz="4200" b="1" dirty="0" err="1"/>
              <a:t>Shap</a:t>
            </a:r>
            <a:r>
              <a:rPr lang="en-US" altLang="ko-KR" sz="4200" b="1" dirty="0"/>
              <a:t> value</a:t>
            </a:r>
            <a:endParaRPr lang="ko-KR" altLang="en-US" sz="4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1EC60-94D5-AB20-7653-523F3F186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88"/>
          <a:stretch/>
        </p:blipFill>
        <p:spPr>
          <a:xfrm>
            <a:off x="1137138" y="1737418"/>
            <a:ext cx="9718431" cy="199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F125D-4AFB-D5D9-06A1-D5D1698A7D11}"/>
              </a:ext>
            </a:extLst>
          </p:cNvPr>
          <p:cNvSpPr txBox="1"/>
          <p:nvPr/>
        </p:nvSpPr>
        <p:spPr>
          <a:xfrm>
            <a:off x="359613" y="4552481"/>
            <a:ext cx="1146965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err="1"/>
              <a:t>Shap</a:t>
            </a:r>
            <a:r>
              <a:rPr lang="en-US" altLang="ko-KR" sz="2500" dirty="0"/>
              <a:t> Value</a:t>
            </a:r>
            <a:r>
              <a:rPr lang="ko-KR" altLang="en-US" sz="2500" dirty="0"/>
              <a:t>의 </a:t>
            </a:r>
            <a:r>
              <a:rPr lang="en-US" altLang="ko-KR" sz="2500" dirty="0"/>
              <a:t>Force plot</a:t>
            </a:r>
          </a:p>
          <a:p>
            <a:pPr lvl="1"/>
            <a:endParaRPr lang="en-US" altLang="ko-K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그래프 해석 </a:t>
            </a:r>
            <a:r>
              <a:rPr lang="en-US" altLang="ko-KR" sz="2000" dirty="0"/>
              <a:t>: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dirty="0"/>
              <a:t>Test </a:t>
            </a:r>
            <a:r>
              <a:rPr lang="ko-KR" altLang="en-US" sz="2000" dirty="0"/>
              <a:t>샘플 중 하나에서 그 사람이 당뇨일 확률을 </a:t>
            </a:r>
            <a:r>
              <a:rPr lang="en-US" altLang="ko-KR" sz="2000" dirty="0"/>
              <a:t>0.17</a:t>
            </a:r>
            <a:r>
              <a:rPr lang="ko-KR" altLang="en-US" sz="2000" dirty="0"/>
              <a:t>이라고 예측했는데</a:t>
            </a:r>
            <a:r>
              <a:rPr lang="en-US" altLang="ko-KR" sz="2000" dirty="0"/>
              <a:t>, </a:t>
            </a:r>
            <a:r>
              <a:rPr lang="ko-KR" altLang="en-US" sz="2000" dirty="0"/>
              <a:t>당뇨라고 예측하게 하는 확률을 높인 요소는 콜레스테롤 </a:t>
            </a:r>
            <a:r>
              <a:rPr lang="ko-KR" altLang="en-US" sz="2000" dirty="0" err="1"/>
              <a:t>관련요소이고</a:t>
            </a:r>
            <a:r>
              <a:rPr lang="en-US" altLang="ko-KR" sz="2000" dirty="0"/>
              <a:t>, </a:t>
            </a:r>
            <a:r>
              <a:rPr lang="ko-KR" altLang="en-US" sz="2000" dirty="0"/>
              <a:t>당뇨확률을 낮게 한 요소는 고혈압</a:t>
            </a:r>
            <a:r>
              <a:rPr lang="en-US" altLang="ko-KR" sz="2000" dirty="0"/>
              <a:t>[</a:t>
            </a:r>
            <a:r>
              <a:rPr lang="en-US" altLang="ko-KR" sz="2000" dirty="0" err="1"/>
              <a:t>HighBP</a:t>
            </a:r>
            <a:r>
              <a:rPr lang="en-US" altLang="ko-KR" sz="2000" dirty="0"/>
              <a:t>], </a:t>
            </a:r>
            <a:r>
              <a:rPr lang="ko-KR" altLang="en-US" sz="2000" dirty="0"/>
              <a:t>건강척도</a:t>
            </a:r>
            <a:r>
              <a:rPr lang="en-US" altLang="ko-KR" sz="2000" dirty="0"/>
              <a:t>[‘</a:t>
            </a:r>
            <a:r>
              <a:rPr lang="en-US" altLang="ko-KR" sz="2000" dirty="0" err="1"/>
              <a:t>GenHith</a:t>
            </a:r>
            <a:r>
              <a:rPr lang="en-US" altLang="ko-KR" sz="2000" dirty="0"/>
              <a:t>’]</a:t>
            </a:r>
            <a:r>
              <a:rPr lang="ko-KR" altLang="en-US" sz="2000" dirty="0"/>
              <a:t> 관련 요소이다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607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7B46E1E-67E8-5B56-668B-3FA6B50F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4. </a:t>
            </a:r>
            <a:r>
              <a:rPr lang="ko-KR" altLang="en-US" sz="4200" b="1" dirty="0"/>
              <a:t>결론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FC875E11-C9F6-0832-F360-13176C50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4" y="1500857"/>
            <a:ext cx="10966937" cy="483881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당뇨병 진단모델의 학습 및 최적화에 있어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…..</a:t>
            </a:r>
            <a:endParaRPr lang="ko-KR" altLang="en-US" dirty="0">
              <a:solidFill>
                <a:srgbClr val="333333"/>
              </a:solidFill>
              <a:latin typeface="Noto Sans KR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일반화 성능은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괜챃았지만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정확도를 기준모델 만큼 올리는데 실패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대안으로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임계값을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0.36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정도로 올려서 재현율을 올리는 것은 가능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도메인 지식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+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순열중요도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, PDP value,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</a:rPr>
              <a:t>Shap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Value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더 잘 해석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당뇨병 진단모델을 더욱 최적화하자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!!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lvl="1"/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685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1]. </a:t>
            </a:r>
            <a:r>
              <a:rPr lang="ko-KR" altLang="en-US" b="1" dirty="0"/>
              <a:t>당뇨병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771" y="1825624"/>
            <a:ext cx="5916057" cy="45531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200" dirty="0"/>
              <a:t>당뇨병</a:t>
            </a:r>
            <a:r>
              <a:rPr lang="en-US" altLang="ko-KR" sz="2200" dirty="0"/>
              <a:t>(Diabetes)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b="1" u="sng" dirty="0"/>
              <a:t>높은 혈당</a:t>
            </a:r>
            <a:r>
              <a:rPr lang="ko-KR" altLang="en-US" sz="2200" u="sng" dirty="0"/>
              <a:t> 수치</a:t>
            </a:r>
            <a:r>
              <a:rPr lang="ko-KR" altLang="en-US" sz="2200" dirty="0"/>
              <a:t>가 </a:t>
            </a:r>
            <a:r>
              <a:rPr lang="ko-KR" altLang="en-US" sz="2200" b="1" u="sng" dirty="0"/>
              <a:t>오랜 기간</a:t>
            </a:r>
            <a:r>
              <a:rPr lang="ko-KR" altLang="en-US" sz="2200" dirty="0"/>
              <a:t> 지속되는 대사 질환</a:t>
            </a:r>
          </a:p>
          <a:p>
            <a:endParaRPr lang="ko-KR" altLang="en-US" sz="2200" dirty="0"/>
          </a:p>
          <a:p>
            <a:pPr>
              <a:lnSpc>
                <a:spcPct val="110000"/>
              </a:lnSpc>
            </a:pPr>
            <a:r>
              <a:rPr lang="ko-KR" altLang="en-US" sz="2200" b="1" u="sng" dirty="0"/>
              <a:t>혈당</a:t>
            </a:r>
            <a:r>
              <a:rPr lang="ko-KR" altLang="en-US" sz="2200" dirty="0"/>
              <a:t>이 높은 상태가 </a:t>
            </a:r>
            <a:r>
              <a:rPr lang="ko-KR" altLang="en-US" sz="2200" b="1" u="sng" dirty="0"/>
              <a:t>지속</a:t>
            </a:r>
            <a:r>
              <a:rPr lang="ko-KR" altLang="en-US" sz="2200" dirty="0"/>
              <a:t>이 될 경우</a:t>
            </a:r>
            <a:r>
              <a:rPr lang="en-US" altLang="ko-KR" sz="2200" dirty="0"/>
              <a:t>, </a:t>
            </a:r>
            <a:r>
              <a:rPr lang="ko-KR" altLang="en-US" sz="2200" dirty="0"/>
              <a:t>여러가지 </a:t>
            </a:r>
            <a:r>
              <a:rPr lang="ko-KR" altLang="en-US" sz="2200" b="1" u="sng" dirty="0"/>
              <a:t>합병증</a:t>
            </a:r>
            <a:r>
              <a:rPr lang="ko-KR" altLang="en-US" sz="2200" dirty="0"/>
              <a:t> 발생 </a:t>
            </a:r>
            <a:r>
              <a:rPr lang="en-US" altLang="ko-KR" sz="2200" b="1" dirty="0"/>
              <a:t>[1]</a:t>
            </a:r>
          </a:p>
          <a:p>
            <a:pPr>
              <a:lnSpc>
                <a:spcPct val="110000"/>
              </a:lnSpc>
            </a:pPr>
            <a:endParaRPr lang="en-US" altLang="ko-KR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 </a:t>
            </a:r>
            <a:r>
              <a:rPr lang="ko-KR" altLang="en-US" sz="2200" b="1" dirty="0"/>
              <a:t>뇌</a:t>
            </a:r>
            <a:r>
              <a:rPr lang="ko-KR" altLang="en-US" sz="2200" dirty="0"/>
              <a:t> 문제 </a:t>
            </a:r>
            <a:r>
              <a:rPr lang="en-US" altLang="ko-KR" sz="2200" dirty="0"/>
              <a:t>: </a:t>
            </a:r>
            <a:r>
              <a:rPr lang="ko-KR" altLang="en-US" sz="2200" dirty="0"/>
              <a:t>뇌졸중</a:t>
            </a:r>
            <a:endParaRPr lang="en-US" altLang="ko-KR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 </a:t>
            </a:r>
            <a:r>
              <a:rPr lang="ko-KR" altLang="en-US" sz="2200" b="1" dirty="0"/>
              <a:t>시력</a:t>
            </a:r>
            <a:r>
              <a:rPr lang="ko-KR" altLang="en-US" sz="2200" dirty="0"/>
              <a:t> 문제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당뇨망막병증</a:t>
            </a:r>
            <a:endParaRPr lang="en-US" altLang="ko-KR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 </a:t>
            </a:r>
            <a:r>
              <a:rPr lang="ko-KR" altLang="en-US" sz="2200" b="1" dirty="0"/>
              <a:t>신진대사</a:t>
            </a:r>
            <a:r>
              <a:rPr lang="ko-KR" altLang="en-US" sz="2200" dirty="0"/>
              <a:t> 문제 </a:t>
            </a:r>
            <a:r>
              <a:rPr lang="en-US" altLang="ko-KR" sz="2200" dirty="0"/>
              <a:t>: </a:t>
            </a:r>
            <a:r>
              <a:rPr lang="ko-KR" altLang="en-US" sz="2200" dirty="0"/>
              <a:t>심근경색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당뇨발</a:t>
            </a:r>
            <a:r>
              <a:rPr lang="en-US" altLang="ko-KR" sz="2200" dirty="0"/>
              <a:t>, </a:t>
            </a:r>
            <a:r>
              <a:rPr lang="ko-KR" altLang="en-US" sz="2200" dirty="0"/>
              <a:t>말초신경병증 등</a:t>
            </a:r>
            <a:endParaRPr lang="en-US" altLang="ko-KR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 </a:t>
            </a:r>
            <a:r>
              <a:rPr lang="ko-KR" altLang="en-US" sz="2200" b="1" dirty="0"/>
              <a:t>일상생활에 지장</a:t>
            </a:r>
            <a:r>
              <a:rPr lang="ko-KR" altLang="en-US" sz="2200" dirty="0"/>
              <a:t>을 줌 </a:t>
            </a:r>
            <a:r>
              <a:rPr lang="en-US" altLang="ko-KR" sz="2200" dirty="0"/>
              <a:t>&gt;&gt; </a:t>
            </a:r>
            <a:r>
              <a:rPr lang="ko-KR" altLang="en-US" sz="2200" dirty="0"/>
              <a:t>치료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E539ED-F8DB-F0D1-3E53-BBE1EB158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8" r="3216"/>
          <a:stretch/>
        </p:blipFill>
        <p:spPr>
          <a:xfrm>
            <a:off x="102268" y="1907526"/>
            <a:ext cx="5494302" cy="4269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F7DFA-9DFB-7929-FD15-82D6FD94A6B6}"/>
              </a:ext>
            </a:extLst>
          </p:cNvPr>
          <p:cNvSpPr txBox="1"/>
          <p:nvPr/>
        </p:nvSpPr>
        <p:spPr>
          <a:xfrm>
            <a:off x="0" y="6365126"/>
            <a:ext cx="1176601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Roboto" panose="02000000000000000000" pitchFamily="2" charset="0"/>
              </a:rPr>
              <a:t>[1]</a:t>
            </a:r>
            <a:r>
              <a:rPr lang="ko-KR" altLang="en-US" sz="900" dirty="0">
                <a:latin typeface="Roboto" panose="02000000000000000000" pitchFamily="2" charset="0"/>
              </a:rPr>
              <a:t> </a:t>
            </a:r>
            <a:r>
              <a:rPr lang="en-US" altLang="ko-KR" sz="900" b="0" i="0" dirty="0">
                <a:effectLst/>
                <a:latin typeface="Roboto" panose="02000000000000000000" pitchFamily="2" charset="0"/>
              </a:rPr>
              <a:t>https://ko.wikipedia.org/wiki/%EB%8B%B9%EB%87%A8%EB%B3%91</a:t>
            </a:r>
            <a:endParaRPr lang="en-US" altLang="ko-KR" sz="900" dirty="0"/>
          </a:p>
          <a:p>
            <a:r>
              <a:rPr lang="en-US" altLang="ko-KR" sz="900" dirty="0"/>
              <a:t>[2] </a:t>
            </a:r>
            <a:r>
              <a:rPr lang="ko-KR" altLang="en-US" sz="900" dirty="0"/>
              <a:t>https://post-phinf.pstatic.net/MjAxOTA3MjJfMTUx/MDAxNTYzNzYzNTAzMTc0.-ncDM1Jy2txPPTEuyxUzNbz_OL_byCNf1rQJa5KLiWEg.JltC1CalKE-o1DRqW84oSqPheVk9QZlrfYC7Sg371yEg.JPEG/%EB%8B%B9%EB%87%A8%EB%B3%91%ED%95%A9%EB%B3%91%EC%A6%9D.jpg?type=w1200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4EAF8-EF19-D609-F497-E3D1B4BB4D52}"/>
              </a:ext>
            </a:extLst>
          </p:cNvPr>
          <p:cNvSpPr txBox="1"/>
          <p:nvPr/>
        </p:nvSpPr>
        <p:spPr>
          <a:xfrm>
            <a:off x="102268" y="1907526"/>
            <a:ext cx="451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[2]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6154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2]. </a:t>
            </a:r>
            <a:r>
              <a:rPr lang="ko-KR" altLang="en-US" sz="4200" b="1" dirty="0"/>
              <a:t>당뇨병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94" y="1767806"/>
            <a:ext cx="10855844" cy="486161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전 세계의 많은 사람들이 당뇨병을 앓고 있음</a:t>
            </a:r>
            <a:r>
              <a:rPr lang="en-US" altLang="ko-KR" sz="3000" dirty="0"/>
              <a:t>.</a:t>
            </a:r>
          </a:p>
          <a:p>
            <a:pPr algn="ctr"/>
            <a:endParaRPr lang="en-US" altLang="ko-KR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200" b="1" i="0" dirty="0">
                <a:effectLst/>
                <a:latin typeface="Roboto" panose="02000000000000000000" pitchFamily="2" charset="0"/>
              </a:rPr>
              <a:t> 우리나라</a:t>
            </a:r>
            <a:r>
              <a:rPr lang="ko-KR" altLang="en-US" sz="220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sz="2200" i="0" dirty="0">
                <a:effectLst/>
                <a:latin typeface="Roboto" panose="02000000000000000000" pitchFamily="2" charset="0"/>
              </a:rPr>
              <a:t>30</a:t>
            </a:r>
            <a:r>
              <a:rPr lang="ko-KR" altLang="en-US" sz="2200" i="0" dirty="0">
                <a:effectLst/>
                <a:latin typeface="Roboto" panose="02000000000000000000" pitchFamily="2" charset="0"/>
              </a:rPr>
              <a:t>세 이상 성인 </a:t>
            </a:r>
            <a:r>
              <a:rPr lang="en-US" altLang="ko-KR" sz="2200" b="1" i="0" u="sng" dirty="0">
                <a:effectLst/>
                <a:latin typeface="Roboto" panose="02000000000000000000" pitchFamily="2" charset="0"/>
              </a:rPr>
              <a:t>7</a:t>
            </a:r>
            <a:r>
              <a:rPr lang="ko-KR" altLang="en-US" sz="2200" b="1" i="0" u="sng" dirty="0">
                <a:effectLst/>
                <a:latin typeface="Roboto" panose="02000000000000000000" pitchFamily="2" charset="0"/>
              </a:rPr>
              <a:t>명 중 </a:t>
            </a:r>
            <a:r>
              <a:rPr lang="en-US" altLang="ko-KR" sz="2200" b="1" i="0" u="sng" dirty="0">
                <a:effectLst/>
                <a:latin typeface="Roboto" panose="02000000000000000000" pitchFamily="2" charset="0"/>
              </a:rPr>
              <a:t>1</a:t>
            </a:r>
            <a:r>
              <a:rPr lang="ko-KR" altLang="en-US" sz="2200" b="1" i="0" u="sng" dirty="0">
                <a:effectLst/>
                <a:latin typeface="Roboto" panose="02000000000000000000" pitchFamily="2" charset="0"/>
              </a:rPr>
              <a:t>명이 당뇨병</a:t>
            </a:r>
            <a:r>
              <a:rPr lang="ko-KR" altLang="en-US" sz="220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sz="2200" i="0" dirty="0">
                <a:effectLst/>
                <a:latin typeface="Roboto" panose="02000000000000000000" pitchFamily="2" charset="0"/>
              </a:rPr>
              <a:t>(2018</a:t>
            </a:r>
            <a:r>
              <a:rPr lang="ko-KR" altLang="en-US" sz="2200" i="0" dirty="0">
                <a:effectLst/>
                <a:latin typeface="Roboto" panose="02000000000000000000" pitchFamily="2" charset="0"/>
              </a:rPr>
              <a:t>년 기준</a:t>
            </a:r>
            <a:r>
              <a:rPr lang="en-US" altLang="ko-KR" sz="2200" i="0" dirty="0">
                <a:effectLst/>
                <a:latin typeface="Roboto" panose="02000000000000000000" pitchFamily="2" charset="0"/>
              </a:rPr>
              <a:t>) [1]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200" b="1" i="0" dirty="0">
                <a:effectLst/>
                <a:latin typeface="Roboto" panose="02000000000000000000" pitchFamily="2" charset="0"/>
              </a:rPr>
              <a:t> 전 세계 </a:t>
            </a:r>
            <a:r>
              <a:rPr lang="ko-KR" altLang="en-US" sz="2200" b="0" i="0" dirty="0">
                <a:effectLst/>
                <a:latin typeface="Roboto" panose="02000000000000000000" pitchFamily="2" charset="0"/>
              </a:rPr>
              <a:t>성인의 약 </a:t>
            </a:r>
            <a:r>
              <a:rPr lang="en-US" altLang="ko-KR" sz="2200" b="1" i="0" u="sng" dirty="0">
                <a:effectLst/>
                <a:latin typeface="Roboto" panose="02000000000000000000" pitchFamily="2" charset="0"/>
              </a:rPr>
              <a:t>10</a:t>
            </a:r>
            <a:r>
              <a:rPr lang="ko-KR" altLang="en-US" sz="2200" b="1" i="0" u="sng" dirty="0">
                <a:effectLst/>
                <a:latin typeface="Roboto" panose="02000000000000000000" pitchFamily="2" charset="0"/>
              </a:rPr>
              <a:t>분의 </a:t>
            </a:r>
            <a:r>
              <a:rPr lang="en-US" altLang="ko-KR" sz="2200" b="1" i="0" u="sng" dirty="0">
                <a:effectLst/>
                <a:latin typeface="Roboto" panose="02000000000000000000" pitchFamily="2" charset="0"/>
              </a:rPr>
              <a:t>1</a:t>
            </a:r>
            <a:r>
              <a:rPr lang="en-US" altLang="ko-KR" sz="2200" b="1" i="0" dirty="0">
                <a:effectLst/>
                <a:latin typeface="Roboto" panose="02000000000000000000" pitchFamily="2" charset="0"/>
              </a:rPr>
              <a:t>(5</a:t>
            </a:r>
            <a:r>
              <a:rPr lang="ko-KR" altLang="en-US" sz="2200" b="1" i="0" dirty="0">
                <a:effectLst/>
                <a:latin typeface="Roboto" panose="02000000000000000000" pitchFamily="2" charset="0"/>
              </a:rPr>
              <a:t>억 </a:t>
            </a:r>
            <a:r>
              <a:rPr lang="en-US" altLang="ko-KR" sz="2200" b="1" dirty="0">
                <a:latin typeface="Roboto" panose="02000000000000000000" pitchFamily="2" charset="0"/>
              </a:rPr>
              <a:t>37</a:t>
            </a:r>
            <a:r>
              <a:rPr lang="en-US" altLang="ko-KR" sz="2200" b="1" i="0" dirty="0">
                <a:effectLst/>
                <a:latin typeface="Roboto" panose="02000000000000000000" pitchFamily="2" charset="0"/>
              </a:rPr>
              <a:t>00</a:t>
            </a:r>
            <a:r>
              <a:rPr lang="ko-KR" altLang="en-US" sz="2200" b="1" i="0" dirty="0">
                <a:effectLst/>
                <a:latin typeface="Roboto" panose="02000000000000000000" pitchFamily="2" charset="0"/>
              </a:rPr>
              <a:t>만명</a:t>
            </a:r>
            <a:r>
              <a:rPr lang="en-US" altLang="ko-KR" sz="2200" b="1" i="0" dirty="0">
                <a:effectLst/>
                <a:latin typeface="Roboto" panose="02000000000000000000" pitchFamily="2" charset="0"/>
              </a:rPr>
              <a:t>)</a:t>
            </a:r>
            <a:r>
              <a:rPr lang="ko-KR" altLang="en-US" sz="2200" b="1" i="0" dirty="0">
                <a:effectLst/>
                <a:latin typeface="Roboto" panose="02000000000000000000" pitchFamily="2" charset="0"/>
              </a:rPr>
              <a:t>이 당뇨병 </a:t>
            </a:r>
            <a:r>
              <a:rPr lang="en-US" altLang="ko-KR" sz="2200" b="0" i="0" dirty="0">
                <a:effectLst/>
                <a:latin typeface="Roboto" panose="02000000000000000000" pitchFamily="2" charset="0"/>
              </a:rPr>
              <a:t>(2021</a:t>
            </a:r>
            <a:r>
              <a:rPr lang="ko-KR" altLang="en-US" sz="2200" b="0" i="0" dirty="0">
                <a:effectLst/>
                <a:latin typeface="Roboto" panose="02000000000000000000" pitchFamily="2" charset="0"/>
              </a:rPr>
              <a:t>년 기준</a:t>
            </a:r>
            <a:r>
              <a:rPr lang="en-US" altLang="ko-KR" sz="2200" b="0" i="0" dirty="0">
                <a:effectLst/>
                <a:latin typeface="Roboto" panose="02000000000000000000" pitchFamily="2" charset="0"/>
              </a:rPr>
              <a:t>) [2]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200" i="0" dirty="0">
                <a:effectLst/>
                <a:latin typeface="Roboto" panose="02000000000000000000" pitchFamily="2" charset="0"/>
              </a:rPr>
              <a:t> 전 세계의 </a:t>
            </a:r>
            <a:r>
              <a:rPr lang="ko-KR" altLang="en-US" sz="2200" b="1" i="0" u="sng" dirty="0">
                <a:effectLst/>
                <a:latin typeface="Roboto" panose="02000000000000000000" pitchFamily="2" charset="0"/>
              </a:rPr>
              <a:t>당뇨병 환자가 증가</a:t>
            </a:r>
            <a:r>
              <a:rPr lang="ko-KR" altLang="en-US" sz="2200" i="0" dirty="0">
                <a:effectLst/>
                <a:latin typeface="Roboto" panose="02000000000000000000" pitchFamily="2" charset="0"/>
              </a:rPr>
              <a:t>할 예정 </a:t>
            </a:r>
            <a:r>
              <a:rPr lang="en-US" altLang="ko-KR" sz="2200" i="0" dirty="0">
                <a:effectLst/>
                <a:latin typeface="Roboto" panose="02000000000000000000" pitchFamily="2" charset="0"/>
              </a:rPr>
              <a:t>[2]</a:t>
            </a:r>
            <a:endParaRPr lang="en-US" altLang="ko-KR" sz="2200" dirty="0">
              <a:latin typeface="Roboto" panose="02000000000000000000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2200" b="1" i="0" u="sng" dirty="0">
                <a:effectLst/>
                <a:latin typeface="Roboto" panose="02000000000000000000" pitchFamily="2" charset="0"/>
              </a:rPr>
              <a:t> 2045</a:t>
            </a:r>
            <a:r>
              <a:rPr lang="ko-KR" altLang="en-US" sz="2200" b="1" i="0" u="sng" dirty="0">
                <a:effectLst/>
                <a:latin typeface="Roboto" panose="02000000000000000000" pitchFamily="2" charset="0"/>
              </a:rPr>
              <a:t>년</a:t>
            </a:r>
            <a:r>
              <a:rPr lang="ko-KR" altLang="en-US" sz="2200" b="0" i="0" dirty="0">
                <a:effectLst/>
                <a:latin typeface="Roboto" panose="02000000000000000000" pitchFamily="2" charset="0"/>
              </a:rPr>
              <a:t> 경에는 약 </a:t>
            </a:r>
            <a:r>
              <a:rPr lang="en-US" altLang="ko-KR" sz="2200" b="1" i="0" u="sng" dirty="0">
                <a:effectLst/>
                <a:latin typeface="Roboto" panose="02000000000000000000" pitchFamily="2" charset="0"/>
              </a:rPr>
              <a:t>7</a:t>
            </a:r>
            <a:r>
              <a:rPr lang="ko-KR" altLang="en-US" sz="2200" b="1" i="0" u="sng" dirty="0">
                <a:effectLst/>
                <a:latin typeface="Roboto" panose="02000000000000000000" pitchFamily="2" charset="0"/>
              </a:rPr>
              <a:t>억 </a:t>
            </a:r>
            <a:r>
              <a:rPr lang="en-US" altLang="ko-KR" sz="2200" b="1" i="0" u="sng" dirty="0">
                <a:effectLst/>
                <a:latin typeface="Roboto" panose="02000000000000000000" pitchFamily="2" charset="0"/>
              </a:rPr>
              <a:t>8300</a:t>
            </a:r>
            <a:r>
              <a:rPr lang="ko-KR" altLang="en-US" sz="2200" b="1" i="0" u="sng" dirty="0">
                <a:effectLst/>
                <a:latin typeface="Roboto" panose="02000000000000000000" pitchFamily="2" charset="0"/>
              </a:rPr>
              <a:t>만명</a:t>
            </a:r>
            <a:r>
              <a:rPr lang="ko-KR" altLang="en-US" sz="2200" b="0" i="0" dirty="0">
                <a:effectLst/>
                <a:latin typeface="Roboto" panose="02000000000000000000" pitchFamily="2" charset="0"/>
              </a:rPr>
              <a:t>까지 증가 예정</a:t>
            </a:r>
          </a:p>
          <a:p>
            <a:pPr algn="ctr"/>
            <a:endParaRPr lang="en-US" altLang="ko-KR" sz="2200" dirty="0"/>
          </a:p>
          <a:p>
            <a:r>
              <a:rPr lang="ko-KR" altLang="en-US" sz="3000" b="1" u="sng" dirty="0"/>
              <a:t>당뇨병</a:t>
            </a:r>
            <a:r>
              <a:rPr lang="ko-KR" altLang="en-US" sz="3000" dirty="0"/>
              <a:t> 환자들 </a:t>
            </a:r>
            <a:r>
              <a:rPr lang="ko-KR" altLang="en-US" sz="3000" b="1" u="sng" dirty="0"/>
              <a:t>상당수</a:t>
            </a:r>
            <a:r>
              <a:rPr lang="en-US" altLang="ko-KR" sz="3000" dirty="0"/>
              <a:t>[</a:t>
            </a:r>
            <a:r>
              <a:rPr lang="ko-KR" altLang="en-US" sz="3000" dirty="0"/>
              <a:t>약 </a:t>
            </a:r>
            <a:r>
              <a:rPr lang="en-US" altLang="ko-KR" sz="3000" dirty="0"/>
              <a:t>4</a:t>
            </a:r>
            <a:r>
              <a:rPr lang="ko-KR" altLang="en-US" sz="3000" dirty="0"/>
              <a:t>분의 </a:t>
            </a:r>
            <a:r>
              <a:rPr lang="en-US" altLang="ko-KR" sz="3000" dirty="0"/>
              <a:t>3]</a:t>
            </a:r>
            <a:r>
              <a:rPr lang="ko-KR" altLang="en-US" sz="3000" dirty="0"/>
              <a:t>가 </a:t>
            </a:r>
            <a:r>
              <a:rPr lang="ko-KR" altLang="en-US" sz="3000" b="1" u="sng" dirty="0"/>
              <a:t>개발도상국</a:t>
            </a:r>
            <a:r>
              <a:rPr lang="ko-KR" altLang="en-US" sz="3000" dirty="0"/>
              <a:t> 사람들 </a:t>
            </a:r>
            <a:r>
              <a:rPr lang="en-US" altLang="ko-KR" sz="3000" dirty="0"/>
              <a:t>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E778C-1F09-F8C2-864A-88FBD63E18DD}"/>
              </a:ext>
            </a:extLst>
          </p:cNvPr>
          <p:cNvSpPr txBox="1"/>
          <p:nvPr/>
        </p:nvSpPr>
        <p:spPr>
          <a:xfrm>
            <a:off x="-1" y="6488413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[1] Diabetes Fact Sheet in Korea, 2020, </a:t>
            </a:r>
            <a:r>
              <a:rPr lang="ko-KR" altLang="en-US" sz="900" dirty="0" err="1"/>
              <a:t>대한당뇨병학회</a:t>
            </a:r>
            <a:endParaRPr lang="en-US" altLang="ko-KR" sz="900" dirty="0"/>
          </a:p>
          <a:p>
            <a:r>
              <a:rPr lang="en-US" altLang="ko-KR" sz="900" b="0" i="0" dirty="0">
                <a:effectLst/>
                <a:latin typeface="Roboto" panose="02000000000000000000" pitchFamily="2" charset="0"/>
              </a:rPr>
              <a:t>[2] https://diabetesatlas.org/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3381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0E778C-1F09-F8C2-864A-88FBD63E18DD}"/>
              </a:ext>
            </a:extLst>
          </p:cNvPr>
          <p:cNvSpPr txBox="1"/>
          <p:nvPr/>
        </p:nvSpPr>
        <p:spPr>
          <a:xfrm>
            <a:off x="-32133" y="6571898"/>
            <a:ext cx="1051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[1] https://www.medicaltimes.com/Main/News/NewsView.html?ID=1130694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287CF0-D290-91A9-135A-A96135F8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42" y="1178806"/>
            <a:ext cx="9203715" cy="427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381A39-2CC1-88E3-A205-F68F70F10715}"/>
              </a:ext>
            </a:extLst>
          </p:cNvPr>
          <p:cNvSpPr txBox="1"/>
          <p:nvPr/>
        </p:nvSpPr>
        <p:spPr>
          <a:xfrm>
            <a:off x="0" y="5577716"/>
            <a:ext cx="1219199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i="0" dirty="0">
                <a:solidFill>
                  <a:srgbClr val="333333"/>
                </a:solidFill>
                <a:effectLst/>
                <a:latin typeface="Noto Sans KR"/>
              </a:rPr>
              <a:t>각 대륙 별 당뇨병 환자 증가 추세 전망치 </a:t>
            </a:r>
            <a:r>
              <a:rPr lang="en-US" altLang="ko-KR" sz="2500" b="1" i="0" dirty="0">
                <a:solidFill>
                  <a:srgbClr val="333333"/>
                </a:solidFill>
                <a:effectLst/>
                <a:latin typeface="Noto Sans KR"/>
              </a:rPr>
              <a:t>[1]</a:t>
            </a:r>
            <a:endParaRPr lang="ko-KR" altLang="en-US" sz="25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A8BA02-04D3-D67B-0DB0-532FF42FBE0E}"/>
              </a:ext>
            </a:extLst>
          </p:cNvPr>
          <p:cNvSpPr/>
          <p:nvPr/>
        </p:nvSpPr>
        <p:spPr>
          <a:xfrm>
            <a:off x="3591498" y="4420945"/>
            <a:ext cx="1747529" cy="839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509A3D-319B-8D66-58E8-4324359B7BC0}"/>
              </a:ext>
            </a:extLst>
          </p:cNvPr>
          <p:cNvSpPr/>
          <p:nvPr/>
        </p:nvSpPr>
        <p:spPr>
          <a:xfrm>
            <a:off x="5946159" y="4430717"/>
            <a:ext cx="1864800" cy="839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8DE64B-11E4-E9B2-1BD2-61FD9BAF486F}"/>
              </a:ext>
            </a:extLst>
          </p:cNvPr>
          <p:cNvSpPr/>
          <p:nvPr/>
        </p:nvSpPr>
        <p:spPr>
          <a:xfrm>
            <a:off x="8580303" y="3316899"/>
            <a:ext cx="1747529" cy="839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EF1A48-5212-4DBE-3340-E84B8D7245FD}"/>
              </a:ext>
            </a:extLst>
          </p:cNvPr>
          <p:cNvSpPr/>
          <p:nvPr/>
        </p:nvSpPr>
        <p:spPr>
          <a:xfrm>
            <a:off x="2331903" y="3421866"/>
            <a:ext cx="1747529" cy="839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5DA04-D227-8B3B-AFB1-08EA70656A75}"/>
              </a:ext>
            </a:extLst>
          </p:cNvPr>
          <p:cNvSpPr txBox="1"/>
          <p:nvPr/>
        </p:nvSpPr>
        <p:spPr>
          <a:xfrm>
            <a:off x="414528" y="4519064"/>
            <a:ext cx="2956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개발도상국에서 </a:t>
            </a:r>
            <a:endParaRPr lang="en-US" altLang="ko-KR" sz="25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증가세 뚜렷함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6C6AEDC-2498-437F-6BA9-7E3EB7617334}"/>
              </a:ext>
            </a:extLst>
          </p:cNvPr>
          <p:cNvSpPr txBox="1">
            <a:spLocks/>
          </p:cNvSpPr>
          <p:nvPr/>
        </p:nvSpPr>
        <p:spPr>
          <a:xfrm>
            <a:off x="838200" y="125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200" b="1"/>
              <a:t>2]. </a:t>
            </a:r>
            <a:r>
              <a:rPr lang="ko-KR" altLang="en-US" sz="4200" b="1"/>
              <a:t>당뇨병 현황</a:t>
            </a:r>
            <a:endParaRPr lang="ko-KR" alt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7671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06" y="1763465"/>
            <a:ext cx="11770244" cy="4861614"/>
          </a:xfrm>
        </p:spPr>
        <p:txBody>
          <a:bodyPr>
            <a:normAutofit lnSpcReduction="10000"/>
          </a:bodyPr>
          <a:lstStyle/>
          <a:p>
            <a:r>
              <a:rPr lang="ko-KR" altLang="en-US" sz="3000" dirty="0"/>
              <a:t>앞으로 당뇨병을 잘 관리하지 못하면</a:t>
            </a:r>
            <a:r>
              <a:rPr lang="en-US" altLang="ko-KR" sz="3000" dirty="0"/>
              <a:t>(</a:t>
            </a:r>
            <a:r>
              <a:rPr lang="ko-KR" altLang="en-US" sz="3000" dirty="0"/>
              <a:t>특히 개발도상국</a:t>
            </a:r>
            <a:r>
              <a:rPr lang="en-US" altLang="ko-KR" sz="30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lvl="1" algn="ctr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u="sng" dirty="0"/>
              <a:t>의료비</a:t>
            </a:r>
            <a:r>
              <a:rPr lang="ko-KR" altLang="en-US" sz="1800" dirty="0"/>
              <a:t>와 </a:t>
            </a:r>
            <a:r>
              <a:rPr lang="ko-KR" altLang="en-US" sz="1800" b="1" u="sng" dirty="0"/>
              <a:t>인력문제</a:t>
            </a:r>
            <a:r>
              <a:rPr lang="ko-KR" altLang="en-US" sz="1800" dirty="0"/>
              <a:t>와 같은 </a:t>
            </a:r>
            <a:r>
              <a:rPr lang="ko-KR" altLang="en-US" sz="1800" b="1" u="sng" dirty="0"/>
              <a:t>많은 사회적 비용</a:t>
            </a:r>
            <a:r>
              <a:rPr lang="ko-KR" altLang="en-US" sz="1800" b="1" dirty="0"/>
              <a:t> </a:t>
            </a:r>
            <a:r>
              <a:rPr lang="ko-KR" altLang="en-US" sz="1800" dirty="0"/>
              <a:t>발생하고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</a:t>
            </a:r>
            <a:r>
              <a:rPr lang="ko-KR" altLang="en-US" sz="1800" b="1" u="sng" dirty="0"/>
              <a:t>피해는 우리들이</a:t>
            </a:r>
            <a:r>
              <a:rPr lang="ko-KR" altLang="en-US" sz="1800" dirty="0"/>
              <a:t> 떠안아야 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marL="0" indent="0" algn="ctr">
              <a:buNone/>
            </a:pPr>
            <a:r>
              <a:rPr lang="ko-KR" altLang="en-US" sz="2500" b="1" dirty="0"/>
              <a:t>∴  당뇨병을 앓고 있는 사람을 줄여야 함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pic>
        <p:nvPicPr>
          <p:cNvPr id="2050" name="Picture 2" descr="9 Factors Increasing Your Healthcare Costs">
            <a:extLst>
              <a:ext uri="{FF2B5EF4-FFF2-40B4-BE49-F238E27FC236}">
                <a16:creationId xmlns:a16="http://schemas.microsoft.com/office/drawing/2014/main" id="{AFBBD9D5-526B-AA60-C623-779E5B1A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00" y="3021788"/>
            <a:ext cx="4331353" cy="28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하나님은 외국인노동자도 사랑합니다 &lt; 사회 &lt; 기사본문 - 뉴스앤조이">
            <a:extLst>
              <a:ext uri="{FF2B5EF4-FFF2-40B4-BE49-F238E27FC236}">
                <a16:creationId xmlns:a16="http://schemas.microsoft.com/office/drawing/2014/main" id="{E6D61B73-ADE6-1BB2-DB89-C624B2B48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24" y="3021788"/>
            <a:ext cx="4296577" cy="288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5450734-B633-BD78-D441-B17B4A5FD425}"/>
              </a:ext>
            </a:extLst>
          </p:cNvPr>
          <p:cNvSpPr txBox="1">
            <a:spLocks/>
          </p:cNvSpPr>
          <p:nvPr/>
        </p:nvSpPr>
        <p:spPr>
          <a:xfrm>
            <a:off x="838200" y="125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200" b="1"/>
              <a:t>2]. </a:t>
            </a:r>
            <a:r>
              <a:rPr lang="ko-KR" altLang="en-US" sz="4200" b="1"/>
              <a:t>당뇨병 현황</a:t>
            </a:r>
            <a:endParaRPr lang="ko-KR" alt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95914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3]. </a:t>
            </a:r>
            <a:r>
              <a:rPr lang="ko-KR" altLang="en-US" sz="4200" b="1" dirty="0"/>
              <a:t>당뇨병 진단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31D96-C09B-8235-AA62-259599EA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80"/>
            <a:ext cx="10515600" cy="4838817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당뇨병 환자들을 </a:t>
            </a:r>
            <a:r>
              <a:rPr lang="ko-KR" altLang="en-US" dirty="0" err="1"/>
              <a:t>줄일려면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b="1" i="0" u="sng" dirty="0">
                <a:effectLst/>
                <a:latin typeface="Roboto" panose="02000000000000000000" pitchFamily="2" charset="0"/>
              </a:rPr>
              <a:t>조기에 진단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해서 </a:t>
            </a:r>
            <a:r>
              <a:rPr lang="ko-KR" altLang="en-US" b="1" i="0" u="sng" dirty="0">
                <a:effectLst/>
                <a:latin typeface="Roboto" panose="02000000000000000000" pitchFamily="2" charset="0"/>
              </a:rPr>
              <a:t>관리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를 하는 것이 중요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Roboto" panose="02000000000000000000" pitchFamily="2" charset="0"/>
            </a:endParaRPr>
          </a:p>
          <a:p>
            <a:r>
              <a:rPr lang="ko-KR" altLang="en-US" dirty="0"/>
              <a:t>당뇨병 진단 요구조건 </a:t>
            </a:r>
            <a:r>
              <a:rPr lang="en-US" altLang="ko-KR" dirty="0"/>
              <a:t>([1])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 </a:t>
            </a:r>
            <a:r>
              <a:rPr lang="ko-KR" altLang="en-US" b="1" dirty="0"/>
              <a:t>기구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자가혈당측정기</a:t>
            </a:r>
            <a:r>
              <a:rPr lang="en-US" altLang="ko-KR" dirty="0"/>
              <a:t>, </a:t>
            </a:r>
            <a:r>
              <a:rPr lang="ko-KR" altLang="en-US" dirty="0" err="1"/>
              <a:t>채혈기</a:t>
            </a:r>
            <a:r>
              <a:rPr lang="en-US" altLang="ko-KR" dirty="0"/>
              <a:t>, </a:t>
            </a:r>
            <a:r>
              <a:rPr lang="ko-KR" altLang="en-US" dirty="0" err="1"/>
              <a:t>채혈침</a:t>
            </a:r>
            <a:r>
              <a:rPr lang="en-US" altLang="ko-KR" dirty="0"/>
              <a:t>(</a:t>
            </a:r>
            <a:r>
              <a:rPr lang="ko-KR" altLang="en-US" dirty="0" err="1"/>
              <a:t>란셋</a:t>
            </a:r>
            <a:r>
              <a:rPr lang="en-US" altLang="ko-KR" dirty="0"/>
              <a:t>), </a:t>
            </a:r>
            <a:r>
              <a:rPr lang="ko-KR" altLang="en-US" dirty="0"/>
              <a:t>시험지</a:t>
            </a:r>
            <a:r>
              <a:rPr lang="en-US" altLang="ko-KR" dirty="0"/>
              <a:t>(</a:t>
            </a:r>
            <a:r>
              <a:rPr lang="ko-KR" altLang="en-US" dirty="0"/>
              <a:t>스트립</a:t>
            </a:r>
            <a:r>
              <a:rPr lang="en-US" altLang="ko-KR" dirty="0"/>
              <a:t>), </a:t>
            </a:r>
            <a:r>
              <a:rPr lang="ko-KR" altLang="en-US" dirty="0"/>
              <a:t>혈당 관리수첩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 </a:t>
            </a:r>
            <a:r>
              <a:rPr lang="ko-KR" altLang="en-US" b="1" dirty="0"/>
              <a:t>검사항목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u="sng" dirty="0"/>
              <a:t>혈당</a:t>
            </a:r>
            <a:r>
              <a:rPr lang="en-US" altLang="ko-KR" u="sng" dirty="0"/>
              <a:t>, </a:t>
            </a:r>
            <a:r>
              <a:rPr lang="ko-KR" altLang="en-US" u="sng" dirty="0"/>
              <a:t>경구 당 부하</a:t>
            </a:r>
            <a:r>
              <a:rPr lang="en-US" altLang="ko-KR" u="sng" dirty="0"/>
              <a:t>, </a:t>
            </a:r>
            <a:r>
              <a:rPr lang="ko-KR" altLang="en-US" u="sng" dirty="0"/>
              <a:t>당화혈색소</a:t>
            </a:r>
            <a:r>
              <a:rPr lang="ko-KR" altLang="en-US" dirty="0"/>
              <a:t> 등 </a:t>
            </a:r>
            <a:r>
              <a:rPr lang="ko-KR" altLang="en-US" b="1" u="sng" dirty="0"/>
              <a:t>여러 화학적 수치들</a:t>
            </a:r>
            <a:endParaRPr lang="en-US" altLang="ko-KR" b="1" u="sng" dirty="0"/>
          </a:p>
          <a:p>
            <a:pPr lvl="1"/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 </a:t>
            </a:r>
            <a:r>
              <a:rPr lang="ko-KR" altLang="en-US" b="1" dirty="0"/>
              <a:t>의료진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u="sng" dirty="0"/>
              <a:t>의사와 간호사</a:t>
            </a:r>
            <a:r>
              <a:rPr lang="ko-KR" altLang="en-US" dirty="0"/>
              <a:t>가 당뇨병 검사를 진행하고 판단함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5ABAB-D62C-1427-7829-F74BA9A30E71}"/>
              </a:ext>
            </a:extLst>
          </p:cNvPr>
          <p:cNvSpPr txBox="1"/>
          <p:nvPr/>
        </p:nvSpPr>
        <p:spPr>
          <a:xfrm>
            <a:off x="-3395" y="6627168"/>
            <a:ext cx="60978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[1] https://www.amc.seoul.kr/asan/mobile/healthinfo/management/managementDetail.do?managementId=2</a:t>
            </a:r>
          </a:p>
        </p:txBody>
      </p:sp>
    </p:spTree>
    <p:extLst>
      <p:ext uri="{BB962C8B-B14F-4D97-AF65-F5344CB8AC3E}">
        <p14:creationId xmlns:p14="http://schemas.microsoft.com/office/powerpoint/2010/main" val="332950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583"/>
            <a:ext cx="1214481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b="1" dirty="0"/>
              <a:t>3]. </a:t>
            </a:r>
            <a:r>
              <a:rPr lang="ko-KR" altLang="en-US" sz="4200" b="1" dirty="0"/>
              <a:t>당뇨병 진단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31D96-C09B-8235-AA62-259599EA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80"/>
            <a:ext cx="10515600" cy="4838817"/>
          </a:xfrm>
        </p:spPr>
        <p:txBody>
          <a:bodyPr>
            <a:normAutofit/>
          </a:bodyPr>
          <a:lstStyle/>
          <a:p>
            <a:r>
              <a:rPr lang="ko-KR" altLang="en-US" dirty="0"/>
              <a:t>개발도상국 </a:t>
            </a:r>
            <a:r>
              <a:rPr lang="en-US" altLang="ko-KR" dirty="0"/>
              <a:t>=</a:t>
            </a:r>
            <a:r>
              <a:rPr lang="ko-KR" altLang="en-US" dirty="0"/>
              <a:t> 당뇨병 진단에 필요한 </a:t>
            </a:r>
            <a:r>
              <a:rPr lang="ko-KR" altLang="en-US" b="1" u="sng" dirty="0"/>
              <a:t>자원과 인력이 부족</a:t>
            </a:r>
            <a:endParaRPr lang="en-US" altLang="ko-KR" b="1" u="sng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 기존 검사들 보다 더 </a:t>
            </a:r>
            <a:r>
              <a:rPr lang="ko-KR" altLang="en-US" b="1" u="sng" dirty="0"/>
              <a:t>간단한 절차를 통해 당뇨병 여부</a:t>
            </a:r>
            <a:r>
              <a:rPr lang="ko-KR" altLang="en-US" dirty="0"/>
              <a:t>를 </a:t>
            </a:r>
            <a:r>
              <a:rPr lang="ko-KR" altLang="en-US" b="1" u="sng" dirty="0"/>
              <a:t>판단</a:t>
            </a:r>
            <a:r>
              <a:rPr lang="ko-KR" altLang="en-US" dirty="0"/>
              <a:t>할 필요가 있음</a:t>
            </a:r>
          </a:p>
          <a:p>
            <a:endParaRPr lang="en-US" altLang="ko-KR" dirty="0"/>
          </a:p>
        </p:txBody>
      </p:sp>
      <p:pic>
        <p:nvPicPr>
          <p:cNvPr id="5122" name="Picture 2" descr="아프리카·남아시아, 백신불신·열악한 의료인프라…변이 발생 원인 : 뉴스 : 동아일보">
            <a:extLst>
              <a:ext uri="{FF2B5EF4-FFF2-40B4-BE49-F238E27FC236}">
                <a16:creationId xmlns:a16="http://schemas.microsoft.com/office/drawing/2014/main" id="{B8139C69-E5D2-1812-1D08-CC5F782E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78" y="3272047"/>
            <a:ext cx="4707875" cy="314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중앙아프리카공화국: 접근성 개선으로 말라리아, 영양실조 환자가 급증한 보상고아 병원 | 국경없는의사회">
            <a:extLst>
              <a:ext uri="{FF2B5EF4-FFF2-40B4-BE49-F238E27FC236}">
                <a16:creationId xmlns:a16="http://schemas.microsoft.com/office/drawing/2014/main" id="{4EFA1D03-B9FF-8B61-8066-F372D140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38" y="3272046"/>
            <a:ext cx="4709198" cy="314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5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3548</Words>
  <Application>Microsoft Office PowerPoint</Application>
  <PresentationFormat>와이드스크린</PresentationFormat>
  <Paragraphs>370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Apple SD Gothic Neo</vt:lpstr>
      <vt:lpstr>Noto Sans KR</vt:lpstr>
      <vt:lpstr>맑은 고딕</vt:lpstr>
      <vt:lpstr>Arial</vt:lpstr>
      <vt:lpstr>Courier New</vt:lpstr>
      <vt:lpstr>Roboto</vt:lpstr>
      <vt:lpstr>Wingdings</vt:lpstr>
      <vt:lpstr>Office 테마</vt:lpstr>
      <vt:lpstr>AIB_13_Section2_Project </vt:lpstr>
      <vt:lpstr>목차</vt:lpstr>
      <vt:lpstr>PowerPoint 프레젠테이션</vt:lpstr>
      <vt:lpstr>1]. 당뇨병??</vt:lpstr>
      <vt:lpstr>2]. 당뇨병 현황</vt:lpstr>
      <vt:lpstr>PowerPoint 프레젠테이션</vt:lpstr>
      <vt:lpstr>PowerPoint 프레젠테이션</vt:lpstr>
      <vt:lpstr>3]. 당뇨병 진단</vt:lpstr>
      <vt:lpstr>3]. 당뇨병 진단</vt:lpstr>
      <vt:lpstr>4]. 해결하고자 하는 문제 &amp; 프로젝트 목표</vt:lpstr>
      <vt:lpstr>4]. 해결하고자 하는 문제 &amp; 프로젝트 목표</vt:lpstr>
      <vt:lpstr>5]. 사용 할 데이터 &amp; 머신러닝 분류모델</vt:lpstr>
      <vt:lpstr>5]. 사용 할 데이터 &amp; 머신러닝 분류모델</vt:lpstr>
      <vt:lpstr>5]. 사용 할 데이터 &amp; 머신러닝 분류모델</vt:lpstr>
      <vt:lpstr>5]. 사용 할 데이터 &amp; 머신러닝 분류모델</vt:lpstr>
      <vt:lpstr>PowerPoint 프레젠테이션</vt:lpstr>
      <vt:lpstr>1]. 데이터 전처리 과정</vt:lpstr>
      <vt:lpstr>1]. 데이터 전처리 과정</vt:lpstr>
      <vt:lpstr>1]. 데이터 전처리 과정</vt:lpstr>
      <vt:lpstr>1]. 데이터 전처리 과정</vt:lpstr>
      <vt:lpstr>PowerPoint 프레젠테이션</vt:lpstr>
      <vt:lpstr>1]. 분류문제에서의 기준모델 &amp; 재현율</vt:lpstr>
      <vt:lpstr>1]. 분류문제에서의 기준모델 &amp; 재현율</vt:lpstr>
      <vt:lpstr>2]. 모델 최적화</vt:lpstr>
      <vt:lpstr>2]. 모델 최적화</vt:lpstr>
      <vt:lpstr>2]. 모델 최적화</vt:lpstr>
      <vt:lpstr>3]. 최종모델 설명 - 순열 중요도</vt:lpstr>
      <vt:lpstr>3]. 최종모델 설명 – PDP plot</vt:lpstr>
      <vt:lpstr>3]. 최종모델 설명 – PDP plot</vt:lpstr>
      <vt:lpstr>3]. 최종모델 설명 – PDP plot</vt:lpstr>
      <vt:lpstr>3]. 최종모델 설명 – Shap value</vt:lpstr>
      <vt:lpstr>4.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AIB_Section1_Project</dc:title>
  <dc:creator>강호</dc:creator>
  <cp:lastModifiedBy>강호</cp:lastModifiedBy>
  <cp:revision>40</cp:revision>
  <dcterms:created xsi:type="dcterms:W3CDTF">2022-04-19T10:03:19Z</dcterms:created>
  <dcterms:modified xsi:type="dcterms:W3CDTF">2022-05-24T08:49:36Z</dcterms:modified>
</cp:coreProperties>
</file>