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66" r:id="rId2"/>
    <p:sldId id="267" r:id="rId3"/>
    <p:sldId id="321" r:id="rId4"/>
    <p:sldId id="269" r:id="rId5"/>
    <p:sldId id="327" r:id="rId6"/>
    <p:sldId id="328" r:id="rId7"/>
    <p:sldId id="329" r:id="rId8"/>
    <p:sldId id="322" r:id="rId9"/>
    <p:sldId id="330" r:id="rId10"/>
    <p:sldId id="331" r:id="rId11"/>
    <p:sldId id="323" r:id="rId12"/>
    <p:sldId id="333" r:id="rId13"/>
    <p:sldId id="332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7" r:id="rId27"/>
    <p:sldId id="346" r:id="rId28"/>
    <p:sldId id="324" r:id="rId29"/>
    <p:sldId id="348" r:id="rId30"/>
    <p:sldId id="349" r:id="rId31"/>
    <p:sldId id="325" r:id="rId32"/>
    <p:sldId id="352" r:id="rId33"/>
    <p:sldId id="326" r:id="rId34"/>
    <p:sldId id="354" r:id="rId35"/>
    <p:sldId id="355" r:id="rId36"/>
    <p:sldId id="260" r:id="rId37"/>
    <p:sldId id="257" r:id="rId38"/>
    <p:sldId id="258" r:id="rId39"/>
    <p:sldId id="259" r:id="rId40"/>
    <p:sldId id="261" r:id="rId41"/>
    <p:sldId id="262" r:id="rId42"/>
    <p:sldId id="263" r:id="rId43"/>
    <p:sldId id="264" r:id="rId44"/>
    <p:sldId id="313" r:id="rId45"/>
    <p:sldId id="314" r:id="rId46"/>
    <p:sldId id="315" r:id="rId47"/>
    <p:sldId id="350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184" autoAdjust="0"/>
  </p:normalViewPr>
  <p:slideViewPr>
    <p:cSldViewPr snapToGrid="0">
      <p:cViewPr varScale="1">
        <p:scale>
          <a:sx n="69" d="100"/>
          <a:sy n="69" d="100"/>
        </p:scale>
        <p:origin x="8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B4555-7F7C-474C-BEF4-8065648CB1F6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B42F5-5967-4BE9-9953-08D4430B8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087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딥러닝 모델을 이용하여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가지 경우에 대한 </a:t>
            </a:r>
            <a:r>
              <a:rPr lang="en-US" altLang="ko-KR" dirty="0"/>
              <a:t>X-ray </a:t>
            </a:r>
            <a:r>
              <a:rPr lang="ko-KR" altLang="en-US" dirty="0"/>
              <a:t>이미지의 패턴을 학습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가지 상태 사이의 미세한 차이도 구별할 수 있을 것이라 생각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B42F5-5967-4BE9-9953-08D4430B86E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701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endParaRPr lang="en-US" altLang="ko-KR" sz="2200" b="1" dirty="0"/>
          </a:p>
          <a:p>
            <a:pPr>
              <a:lnSpc>
                <a:spcPct val="110000"/>
              </a:lnSpc>
            </a:pPr>
            <a:endParaRPr lang="en-US" altLang="ko-KR" sz="2200" b="1" dirty="0"/>
          </a:p>
          <a:p>
            <a:pPr>
              <a:lnSpc>
                <a:spcPct val="110000"/>
              </a:lnSpc>
            </a:pPr>
            <a:r>
              <a:rPr lang="en-US" altLang="ko-KR" sz="2200" b="1" dirty="0" err="1"/>
              <a:t>ImageDataGenerator</a:t>
            </a:r>
            <a:endParaRPr lang="en-US" altLang="ko-KR" sz="2200" b="1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/>
              <a:t>Data Augmentation(</a:t>
            </a:r>
            <a:r>
              <a:rPr lang="ko-KR" altLang="en-US" sz="1800" b="1" dirty="0"/>
              <a:t>데이터 증강</a:t>
            </a:r>
            <a:r>
              <a:rPr lang="en-US" altLang="ko-KR" sz="1800" b="1" dirty="0"/>
              <a:t>)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/>
              <a:t> </a:t>
            </a:r>
            <a:r>
              <a:rPr lang="en-US" altLang="ko-KR" sz="1800" b="1" dirty="0" err="1"/>
              <a:t>Undersampling</a:t>
            </a:r>
            <a:r>
              <a:rPr lang="ko-KR" altLang="en-US" sz="1800" b="1" dirty="0"/>
              <a:t>에 의해 부족해진 </a:t>
            </a:r>
            <a:r>
              <a:rPr lang="en-US" altLang="ko-KR" sz="1800" b="1" dirty="0"/>
              <a:t>training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set</a:t>
            </a:r>
            <a:r>
              <a:rPr lang="ko-KR" altLang="en-US" sz="1800" b="1" dirty="0"/>
              <a:t>을 부풀리는 역할</a:t>
            </a:r>
            <a:endParaRPr lang="en-US" altLang="ko-KR" sz="1800" b="1" dirty="0"/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/>
              <a:t> </a:t>
            </a:r>
            <a:r>
              <a:rPr lang="ko-KR" altLang="en-US" sz="1800" b="1" dirty="0"/>
              <a:t>딥러닝 모델의 성능개선에 도움</a:t>
            </a:r>
            <a:endParaRPr lang="en-US" altLang="ko-KR" sz="1800" b="1" dirty="0"/>
          </a:p>
          <a:p>
            <a:pPr>
              <a:lnSpc>
                <a:spcPct val="110000"/>
              </a:lnSpc>
            </a:pPr>
            <a:endParaRPr lang="en-US" altLang="ko-KR" sz="2200" b="1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/>
              <a:t>Data Pipeline(</a:t>
            </a:r>
            <a:r>
              <a:rPr lang="ko-KR" altLang="en-US" sz="1800" b="1" dirty="0"/>
              <a:t>데이터 파이프라인</a:t>
            </a:r>
            <a:r>
              <a:rPr lang="en-US" altLang="ko-KR" sz="1800" b="1" dirty="0"/>
              <a:t>) </a:t>
            </a:r>
            <a:r>
              <a:rPr lang="ko-KR" altLang="en-US" sz="1800" b="1" dirty="0"/>
              <a:t>구축</a:t>
            </a:r>
            <a:endParaRPr lang="en-US" altLang="ko-KR" sz="1800" b="1" dirty="0"/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/>
              <a:t> </a:t>
            </a:r>
            <a:r>
              <a:rPr lang="ko-KR" altLang="en-US" sz="1800" b="1" dirty="0"/>
              <a:t>데이터프레임에 저장된 정보를 학습모델에 적용할 수 있도록 가공</a:t>
            </a:r>
            <a:endParaRPr lang="en-US" altLang="ko-KR" sz="1800" b="1" dirty="0"/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/>
              <a:t> </a:t>
            </a:r>
            <a:r>
              <a:rPr lang="en-US" altLang="ko-KR" sz="1800" b="1" dirty="0" err="1"/>
              <a:t>Train_df</a:t>
            </a:r>
            <a:r>
              <a:rPr lang="ko-KR" altLang="en-US" sz="1800" b="1" dirty="0"/>
              <a:t>뿐만 아니라 </a:t>
            </a:r>
            <a:r>
              <a:rPr lang="en-US" altLang="ko-KR" sz="1800" b="1" dirty="0" err="1"/>
              <a:t>Valid_df</a:t>
            </a:r>
            <a:r>
              <a:rPr lang="ko-KR" altLang="en-US" sz="1800" b="1" dirty="0"/>
              <a:t>와 </a:t>
            </a:r>
            <a:r>
              <a:rPr lang="en-US" altLang="ko-KR" sz="1800" b="1" dirty="0" err="1"/>
              <a:t>Test_df</a:t>
            </a:r>
            <a:r>
              <a:rPr lang="ko-KR" altLang="en-US" sz="1800" b="1" dirty="0"/>
              <a:t>에도 적용</a:t>
            </a:r>
            <a:endParaRPr lang="en-US" altLang="ko-KR" sz="1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B42F5-5967-4BE9-9953-08D4430B86E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192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endParaRPr lang="en-US" altLang="ko-KR" sz="2200" b="1" dirty="0"/>
          </a:p>
          <a:p>
            <a:pPr>
              <a:lnSpc>
                <a:spcPct val="110000"/>
              </a:lnSpc>
            </a:pPr>
            <a:endParaRPr lang="en-US" altLang="ko-KR" sz="2200" b="1" dirty="0"/>
          </a:p>
          <a:p>
            <a:pPr>
              <a:lnSpc>
                <a:spcPct val="110000"/>
              </a:lnSpc>
            </a:pPr>
            <a:r>
              <a:rPr lang="en-US" altLang="ko-KR" sz="2200" b="1" dirty="0" err="1"/>
              <a:t>ImageDataGenerator</a:t>
            </a:r>
            <a:endParaRPr lang="en-US" altLang="ko-KR" sz="2200" b="1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/>
              <a:t>Data Augmentation(</a:t>
            </a:r>
            <a:r>
              <a:rPr lang="ko-KR" altLang="en-US" sz="1800" b="1" dirty="0"/>
              <a:t>데이터 증강</a:t>
            </a:r>
            <a:r>
              <a:rPr lang="en-US" altLang="ko-KR" sz="1800" b="1" dirty="0"/>
              <a:t>)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/>
              <a:t> </a:t>
            </a:r>
            <a:r>
              <a:rPr lang="en-US" altLang="ko-KR" sz="1800" b="1" dirty="0" err="1"/>
              <a:t>Undersampling</a:t>
            </a:r>
            <a:r>
              <a:rPr lang="ko-KR" altLang="en-US" sz="1800" b="1" dirty="0"/>
              <a:t>에 의해 부족해진 </a:t>
            </a:r>
            <a:r>
              <a:rPr lang="en-US" altLang="ko-KR" sz="1800" b="1" dirty="0"/>
              <a:t>training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set</a:t>
            </a:r>
            <a:r>
              <a:rPr lang="ko-KR" altLang="en-US" sz="1800" b="1" dirty="0"/>
              <a:t>을 부풀리는 역할</a:t>
            </a:r>
            <a:endParaRPr lang="en-US" altLang="ko-KR" sz="1800" b="1" dirty="0"/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/>
              <a:t> </a:t>
            </a:r>
            <a:r>
              <a:rPr lang="ko-KR" altLang="en-US" sz="1800" b="1" dirty="0"/>
              <a:t>딥러닝 모델의 성능개선에 도움</a:t>
            </a:r>
            <a:endParaRPr lang="en-US" altLang="ko-KR" sz="1800" b="1" dirty="0"/>
          </a:p>
          <a:p>
            <a:pPr>
              <a:lnSpc>
                <a:spcPct val="110000"/>
              </a:lnSpc>
            </a:pPr>
            <a:endParaRPr lang="en-US" altLang="ko-KR" sz="2200" b="1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/>
              <a:t>Data Pipeline(</a:t>
            </a:r>
            <a:r>
              <a:rPr lang="ko-KR" altLang="en-US" sz="1800" b="1" dirty="0"/>
              <a:t>데이터 파이프라인</a:t>
            </a:r>
            <a:r>
              <a:rPr lang="en-US" altLang="ko-KR" sz="1800" b="1" dirty="0"/>
              <a:t>) </a:t>
            </a:r>
            <a:r>
              <a:rPr lang="ko-KR" altLang="en-US" sz="1800" b="1" dirty="0"/>
              <a:t>구축</a:t>
            </a:r>
            <a:endParaRPr lang="en-US" altLang="ko-KR" sz="1800" b="1" dirty="0"/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/>
              <a:t> </a:t>
            </a:r>
            <a:r>
              <a:rPr lang="ko-KR" altLang="en-US" sz="1800" b="1" dirty="0"/>
              <a:t>데이터프레임에 저장된 정보를 학습모델에 적용할 수 있도록 가공</a:t>
            </a:r>
            <a:endParaRPr lang="en-US" altLang="ko-KR" sz="1800" b="1" dirty="0"/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/>
              <a:t> </a:t>
            </a:r>
            <a:r>
              <a:rPr lang="en-US" altLang="ko-KR" sz="1800" b="1" dirty="0" err="1"/>
              <a:t>Train_df</a:t>
            </a:r>
            <a:r>
              <a:rPr lang="ko-KR" altLang="en-US" sz="1800" b="1" dirty="0"/>
              <a:t>뿐만 아니라 </a:t>
            </a:r>
            <a:r>
              <a:rPr lang="en-US" altLang="ko-KR" sz="1800" b="1" dirty="0" err="1"/>
              <a:t>Valid_df</a:t>
            </a:r>
            <a:r>
              <a:rPr lang="ko-KR" altLang="en-US" sz="1800" b="1" dirty="0"/>
              <a:t>와 </a:t>
            </a:r>
            <a:r>
              <a:rPr lang="en-US" altLang="ko-KR" sz="1800" b="1" dirty="0" err="1"/>
              <a:t>Test_df</a:t>
            </a:r>
            <a:r>
              <a:rPr lang="ko-KR" altLang="en-US" sz="1800" b="1" dirty="0"/>
              <a:t>에도 적용</a:t>
            </a:r>
            <a:endParaRPr lang="en-US" altLang="ko-KR" sz="1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B42F5-5967-4BE9-9953-08D4430B86E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977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endParaRPr lang="en-US" altLang="ko-KR" sz="2200" b="1" dirty="0"/>
          </a:p>
          <a:p>
            <a:pPr>
              <a:lnSpc>
                <a:spcPct val="110000"/>
              </a:lnSpc>
            </a:pPr>
            <a:endParaRPr lang="en-US" altLang="ko-KR" sz="2200" b="1" dirty="0"/>
          </a:p>
          <a:p>
            <a:pPr>
              <a:lnSpc>
                <a:spcPct val="110000"/>
              </a:lnSpc>
            </a:pPr>
            <a:r>
              <a:rPr lang="en-US" altLang="ko-KR" sz="2200" b="1" dirty="0" err="1"/>
              <a:t>ImageDataGenerator</a:t>
            </a:r>
            <a:endParaRPr lang="en-US" altLang="ko-KR" sz="2200" b="1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/>
              <a:t>Data Augmentation(</a:t>
            </a:r>
            <a:r>
              <a:rPr lang="ko-KR" altLang="en-US" sz="1800" b="1" dirty="0"/>
              <a:t>데이터 증강</a:t>
            </a:r>
            <a:r>
              <a:rPr lang="en-US" altLang="ko-KR" sz="1800" b="1" dirty="0"/>
              <a:t>)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/>
              <a:t> </a:t>
            </a:r>
            <a:r>
              <a:rPr lang="en-US" altLang="ko-KR" sz="1800" b="1" dirty="0" err="1"/>
              <a:t>Undersampling</a:t>
            </a:r>
            <a:r>
              <a:rPr lang="ko-KR" altLang="en-US" sz="1800" b="1" dirty="0"/>
              <a:t>에 의해 부족해진 </a:t>
            </a:r>
            <a:r>
              <a:rPr lang="en-US" altLang="ko-KR" sz="1800" b="1" dirty="0"/>
              <a:t>training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set</a:t>
            </a:r>
            <a:r>
              <a:rPr lang="ko-KR" altLang="en-US" sz="1800" b="1" dirty="0"/>
              <a:t>을 부풀리는 역할</a:t>
            </a:r>
            <a:endParaRPr lang="en-US" altLang="ko-KR" sz="1800" b="1" dirty="0"/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/>
              <a:t> </a:t>
            </a:r>
            <a:r>
              <a:rPr lang="ko-KR" altLang="en-US" sz="1800" b="1" dirty="0"/>
              <a:t>딥러닝 모델의 성능개선에 도움</a:t>
            </a:r>
            <a:endParaRPr lang="en-US" altLang="ko-KR" sz="1800" b="1" dirty="0"/>
          </a:p>
          <a:p>
            <a:pPr>
              <a:lnSpc>
                <a:spcPct val="110000"/>
              </a:lnSpc>
            </a:pPr>
            <a:endParaRPr lang="en-US" altLang="ko-KR" sz="2200" b="1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/>
              <a:t>Data Pipeline(</a:t>
            </a:r>
            <a:r>
              <a:rPr lang="ko-KR" altLang="en-US" sz="1800" b="1" dirty="0"/>
              <a:t>데이터 파이프라인</a:t>
            </a:r>
            <a:r>
              <a:rPr lang="en-US" altLang="ko-KR" sz="1800" b="1" dirty="0"/>
              <a:t>) </a:t>
            </a:r>
            <a:r>
              <a:rPr lang="ko-KR" altLang="en-US" sz="1800" b="1" dirty="0"/>
              <a:t>구축</a:t>
            </a:r>
            <a:endParaRPr lang="en-US" altLang="ko-KR" sz="1800" b="1" dirty="0"/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/>
              <a:t> </a:t>
            </a:r>
            <a:r>
              <a:rPr lang="ko-KR" altLang="en-US" sz="1800" b="1" dirty="0"/>
              <a:t>데이터프레임에 저장된 정보를 학습모델에 적용할 수 있도록 가공</a:t>
            </a:r>
            <a:endParaRPr lang="en-US" altLang="ko-KR" sz="1800" b="1" dirty="0"/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/>
              <a:t> </a:t>
            </a:r>
            <a:r>
              <a:rPr lang="en-US" altLang="ko-KR" sz="1800" b="1" dirty="0" err="1"/>
              <a:t>Train_df</a:t>
            </a:r>
            <a:r>
              <a:rPr lang="ko-KR" altLang="en-US" sz="1800" b="1" dirty="0"/>
              <a:t>뿐만 아니라 </a:t>
            </a:r>
            <a:r>
              <a:rPr lang="en-US" altLang="ko-KR" sz="1800" b="1" dirty="0" err="1"/>
              <a:t>Valid_df</a:t>
            </a:r>
            <a:r>
              <a:rPr lang="ko-KR" altLang="en-US" sz="1800" b="1" dirty="0"/>
              <a:t>와 </a:t>
            </a:r>
            <a:r>
              <a:rPr lang="en-US" altLang="ko-KR" sz="1800" b="1" dirty="0" err="1"/>
              <a:t>Test_df</a:t>
            </a:r>
            <a:r>
              <a:rPr lang="ko-KR" altLang="en-US" sz="1800" b="1" dirty="0"/>
              <a:t>에도 적용</a:t>
            </a:r>
            <a:endParaRPr lang="en-US" altLang="ko-KR" sz="1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B42F5-5967-4BE9-9953-08D4430B86E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837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endParaRPr lang="en-US" altLang="ko-KR" sz="2200" b="1" dirty="0"/>
          </a:p>
          <a:p>
            <a:pPr>
              <a:lnSpc>
                <a:spcPct val="110000"/>
              </a:lnSpc>
            </a:pPr>
            <a:endParaRPr lang="en-US" altLang="ko-KR" sz="2200" b="1" dirty="0"/>
          </a:p>
          <a:p>
            <a:pPr>
              <a:lnSpc>
                <a:spcPct val="110000"/>
              </a:lnSpc>
            </a:pPr>
            <a:r>
              <a:rPr lang="en-US" altLang="ko-KR" sz="2200" b="1" dirty="0" err="1"/>
              <a:t>ImageDataGenerator</a:t>
            </a:r>
            <a:endParaRPr lang="en-US" altLang="ko-KR" sz="2200" b="1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/>
              <a:t>Data Augmentation(</a:t>
            </a:r>
            <a:r>
              <a:rPr lang="ko-KR" altLang="en-US" sz="1800" b="1" dirty="0"/>
              <a:t>데이터 증강</a:t>
            </a:r>
            <a:r>
              <a:rPr lang="en-US" altLang="ko-KR" sz="1800" b="1" dirty="0"/>
              <a:t>)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/>
              <a:t> </a:t>
            </a:r>
            <a:r>
              <a:rPr lang="en-US" altLang="ko-KR" sz="1800" b="1" dirty="0" err="1"/>
              <a:t>Undersampling</a:t>
            </a:r>
            <a:r>
              <a:rPr lang="ko-KR" altLang="en-US" sz="1800" b="1" dirty="0"/>
              <a:t>에 의해 부족해진 </a:t>
            </a:r>
            <a:r>
              <a:rPr lang="en-US" altLang="ko-KR" sz="1800" b="1" dirty="0"/>
              <a:t>training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set</a:t>
            </a:r>
            <a:r>
              <a:rPr lang="ko-KR" altLang="en-US" sz="1800" b="1" dirty="0"/>
              <a:t>을 부풀리는 역할</a:t>
            </a:r>
            <a:endParaRPr lang="en-US" altLang="ko-KR" sz="1800" b="1" dirty="0"/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/>
              <a:t> </a:t>
            </a:r>
            <a:r>
              <a:rPr lang="ko-KR" altLang="en-US" sz="1800" b="1" dirty="0"/>
              <a:t>딥러닝 모델의 성능개선에 도움</a:t>
            </a:r>
            <a:endParaRPr lang="en-US" altLang="ko-KR" sz="1800" b="1" dirty="0"/>
          </a:p>
          <a:p>
            <a:pPr>
              <a:lnSpc>
                <a:spcPct val="110000"/>
              </a:lnSpc>
            </a:pPr>
            <a:endParaRPr lang="en-US" altLang="ko-KR" sz="2200" b="1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/>
              <a:t>Data Pipeline(</a:t>
            </a:r>
            <a:r>
              <a:rPr lang="ko-KR" altLang="en-US" sz="1800" b="1" dirty="0"/>
              <a:t>데이터 파이프라인</a:t>
            </a:r>
            <a:r>
              <a:rPr lang="en-US" altLang="ko-KR" sz="1800" b="1" dirty="0"/>
              <a:t>) </a:t>
            </a:r>
            <a:r>
              <a:rPr lang="ko-KR" altLang="en-US" sz="1800" b="1" dirty="0"/>
              <a:t>구축</a:t>
            </a:r>
            <a:endParaRPr lang="en-US" altLang="ko-KR" sz="1800" b="1" dirty="0"/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/>
              <a:t> </a:t>
            </a:r>
            <a:r>
              <a:rPr lang="ko-KR" altLang="en-US" sz="1800" b="1" dirty="0"/>
              <a:t>데이터프레임에 저장된 정보를 학습모델에 적용할 수 있도록 가공</a:t>
            </a:r>
            <a:endParaRPr lang="en-US" altLang="ko-KR" sz="1800" b="1" dirty="0"/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/>
              <a:t> </a:t>
            </a:r>
            <a:r>
              <a:rPr lang="en-US" altLang="ko-KR" sz="1800" b="1" dirty="0" err="1"/>
              <a:t>Train_df</a:t>
            </a:r>
            <a:r>
              <a:rPr lang="ko-KR" altLang="en-US" sz="1800" b="1" dirty="0"/>
              <a:t>뿐만 아니라 </a:t>
            </a:r>
            <a:r>
              <a:rPr lang="en-US" altLang="ko-KR" sz="1800" b="1" dirty="0" err="1"/>
              <a:t>Valid_df</a:t>
            </a:r>
            <a:r>
              <a:rPr lang="ko-KR" altLang="en-US" sz="1800" b="1" dirty="0"/>
              <a:t>와 </a:t>
            </a:r>
            <a:r>
              <a:rPr lang="en-US" altLang="ko-KR" sz="1800" b="1" dirty="0" err="1"/>
              <a:t>Test_df</a:t>
            </a:r>
            <a:r>
              <a:rPr lang="ko-KR" altLang="en-US" sz="1800" b="1" dirty="0"/>
              <a:t>에도 적용</a:t>
            </a:r>
            <a:endParaRPr lang="en-US" altLang="ko-KR" sz="1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B42F5-5967-4BE9-9953-08D4430B86E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283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endParaRPr lang="en-US" altLang="ko-KR" sz="2200" b="1" dirty="0"/>
          </a:p>
          <a:p>
            <a:pPr>
              <a:lnSpc>
                <a:spcPct val="110000"/>
              </a:lnSpc>
            </a:pPr>
            <a:endParaRPr lang="en-US" altLang="ko-KR" sz="2200" b="1" dirty="0"/>
          </a:p>
          <a:p>
            <a:pPr>
              <a:lnSpc>
                <a:spcPct val="110000"/>
              </a:lnSpc>
            </a:pPr>
            <a:r>
              <a:rPr lang="en-US" altLang="ko-KR" sz="2200" b="1" dirty="0" err="1"/>
              <a:t>ImageDataGenerator</a:t>
            </a:r>
            <a:endParaRPr lang="en-US" altLang="ko-KR" sz="2200" b="1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/>
              <a:t>Data Augmentation(</a:t>
            </a:r>
            <a:r>
              <a:rPr lang="ko-KR" altLang="en-US" sz="1800" b="1" dirty="0"/>
              <a:t>데이터 증강</a:t>
            </a:r>
            <a:r>
              <a:rPr lang="en-US" altLang="ko-KR" sz="1800" b="1" dirty="0"/>
              <a:t>)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/>
              <a:t> </a:t>
            </a:r>
            <a:r>
              <a:rPr lang="en-US" altLang="ko-KR" sz="1800" b="1" dirty="0" err="1"/>
              <a:t>Undersampling</a:t>
            </a:r>
            <a:r>
              <a:rPr lang="ko-KR" altLang="en-US" sz="1800" b="1" dirty="0"/>
              <a:t>에 의해 부족해진 </a:t>
            </a:r>
            <a:r>
              <a:rPr lang="en-US" altLang="ko-KR" sz="1800" b="1" dirty="0"/>
              <a:t>training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set</a:t>
            </a:r>
            <a:r>
              <a:rPr lang="ko-KR" altLang="en-US" sz="1800" b="1" dirty="0"/>
              <a:t>을 부풀리는 역할</a:t>
            </a:r>
            <a:endParaRPr lang="en-US" altLang="ko-KR" sz="1800" b="1" dirty="0"/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/>
              <a:t> </a:t>
            </a:r>
            <a:r>
              <a:rPr lang="ko-KR" altLang="en-US" sz="1800" b="1" dirty="0"/>
              <a:t>딥러닝 모델의 성능개선에 도움</a:t>
            </a:r>
            <a:endParaRPr lang="en-US" altLang="ko-KR" sz="1800" b="1" dirty="0"/>
          </a:p>
          <a:p>
            <a:pPr>
              <a:lnSpc>
                <a:spcPct val="110000"/>
              </a:lnSpc>
            </a:pPr>
            <a:endParaRPr lang="en-US" altLang="ko-KR" sz="2200" b="1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/>
              <a:t>Data Pipeline(</a:t>
            </a:r>
            <a:r>
              <a:rPr lang="ko-KR" altLang="en-US" sz="1800" b="1" dirty="0"/>
              <a:t>데이터 파이프라인</a:t>
            </a:r>
            <a:r>
              <a:rPr lang="en-US" altLang="ko-KR" sz="1800" b="1" dirty="0"/>
              <a:t>) </a:t>
            </a:r>
            <a:r>
              <a:rPr lang="ko-KR" altLang="en-US" sz="1800" b="1" dirty="0"/>
              <a:t>구축</a:t>
            </a:r>
            <a:endParaRPr lang="en-US" altLang="ko-KR" sz="1800" b="1" dirty="0"/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/>
              <a:t> </a:t>
            </a:r>
            <a:r>
              <a:rPr lang="ko-KR" altLang="en-US" sz="1800" b="1" dirty="0"/>
              <a:t>데이터프레임에 저장된 정보를 학습모델에 적용할 수 있도록 가공</a:t>
            </a:r>
            <a:endParaRPr lang="en-US" altLang="ko-KR" sz="1800" b="1" dirty="0"/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/>
              <a:t> </a:t>
            </a:r>
            <a:r>
              <a:rPr lang="en-US" altLang="ko-KR" sz="1800" b="1" dirty="0" err="1"/>
              <a:t>Train_df</a:t>
            </a:r>
            <a:r>
              <a:rPr lang="ko-KR" altLang="en-US" sz="1800" b="1" dirty="0"/>
              <a:t>뿐만 아니라 </a:t>
            </a:r>
            <a:r>
              <a:rPr lang="en-US" altLang="ko-KR" sz="1800" b="1" dirty="0" err="1"/>
              <a:t>Valid_df</a:t>
            </a:r>
            <a:r>
              <a:rPr lang="ko-KR" altLang="en-US" sz="1800" b="1" dirty="0"/>
              <a:t>와 </a:t>
            </a:r>
            <a:r>
              <a:rPr lang="en-US" altLang="ko-KR" sz="1800" b="1" dirty="0" err="1"/>
              <a:t>Test_df</a:t>
            </a:r>
            <a:r>
              <a:rPr lang="ko-KR" altLang="en-US" sz="1800" b="1" dirty="0"/>
              <a:t>에도 적용</a:t>
            </a:r>
            <a:endParaRPr lang="en-US" altLang="ko-KR" sz="1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B42F5-5967-4BE9-9953-08D4430B86E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690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endParaRPr lang="en-US" altLang="ko-KR" sz="2200" b="1" dirty="0"/>
          </a:p>
          <a:p>
            <a:pPr>
              <a:lnSpc>
                <a:spcPct val="110000"/>
              </a:lnSpc>
            </a:pPr>
            <a:endParaRPr lang="en-US" altLang="ko-KR" sz="2200" b="1" dirty="0"/>
          </a:p>
          <a:p>
            <a:pPr>
              <a:lnSpc>
                <a:spcPct val="110000"/>
              </a:lnSpc>
            </a:pPr>
            <a:r>
              <a:rPr lang="en-US" altLang="ko-KR" sz="2200" b="1" dirty="0" err="1"/>
              <a:t>ImageDataGenerator</a:t>
            </a:r>
            <a:endParaRPr lang="en-US" altLang="ko-KR" sz="2200" b="1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/>
              <a:t>Data Augmentation(</a:t>
            </a:r>
            <a:r>
              <a:rPr lang="ko-KR" altLang="en-US" sz="1800" b="1" dirty="0"/>
              <a:t>데이터 증강</a:t>
            </a:r>
            <a:r>
              <a:rPr lang="en-US" altLang="ko-KR" sz="1800" b="1" dirty="0"/>
              <a:t>)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/>
              <a:t> </a:t>
            </a:r>
            <a:r>
              <a:rPr lang="en-US" altLang="ko-KR" sz="1800" b="1" dirty="0" err="1"/>
              <a:t>Undersampling</a:t>
            </a:r>
            <a:r>
              <a:rPr lang="ko-KR" altLang="en-US" sz="1800" b="1" dirty="0"/>
              <a:t>에 의해 부족해진 </a:t>
            </a:r>
            <a:r>
              <a:rPr lang="en-US" altLang="ko-KR" sz="1800" b="1" dirty="0"/>
              <a:t>training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set</a:t>
            </a:r>
            <a:r>
              <a:rPr lang="ko-KR" altLang="en-US" sz="1800" b="1" dirty="0"/>
              <a:t>을 부풀리는 역할</a:t>
            </a:r>
            <a:endParaRPr lang="en-US" altLang="ko-KR" sz="1800" b="1" dirty="0"/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/>
              <a:t> </a:t>
            </a:r>
            <a:r>
              <a:rPr lang="ko-KR" altLang="en-US" sz="1800" b="1" dirty="0"/>
              <a:t>딥러닝 모델의 성능개선에 도움</a:t>
            </a:r>
            <a:endParaRPr lang="en-US" altLang="ko-KR" sz="1800" b="1" dirty="0"/>
          </a:p>
          <a:p>
            <a:pPr>
              <a:lnSpc>
                <a:spcPct val="110000"/>
              </a:lnSpc>
            </a:pPr>
            <a:endParaRPr lang="en-US" altLang="ko-KR" sz="2200" b="1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/>
              <a:t>Data Pipeline(</a:t>
            </a:r>
            <a:r>
              <a:rPr lang="ko-KR" altLang="en-US" sz="1800" b="1" dirty="0"/>
              <a:t>데이터 파이프라인</a:t>
            </a:r>
            <a:r>
              <a:rPr lang="en-US" altLang="ko-KR" sz="1800" b="1" dirty="0"/>
              <a:t>) </a:t>
            </a:r>
            <a:r>
              <a:rPr lang="ko-KR" altLang="en-US" sz="1800" b="1" dirty="0"/>
              <a:t>구축</a:t>
            </a:r>
            <a:endParaRPr lang="en-US" altLang="ko-KR" sz="1800" b="1" dirty="0"/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/>
              <a:t> </a:t>
            </a:r>
            <a:r>
              <a:rPr lang="ko-KR" altLang="en-US" sz="1800" b="1" dirty="0"/>
              <a:t>데이터프레임에 저장된 정보를 학습모델에 적용할 수 있도록 가공</a:t>
            </a:r>
            <a:endParaRPr lang="en-US" altLang="ko-KR" sz="1800" b="1" dirty="0"/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/>
              <a:t> </a:t>
            </a:r>
            <a:r>
              <a:rPr lang="en-US" altLang="ko-KR" sz="1800" b="1" dirty="0" err="1"/>
              <a:t>Train_df</a:t>
            </a:r>
            <a:r>
              <a:rPr lang="ko-KR" altLang="en-US" sz="1800" b="1" dirty="0"/>
              <a:t>뿐만 아니라 </a:t>
            </a:r>
            <a:r>
              <a:rPr lang="en-US" altLang="ko-KR" sz="1800" b="1" dirty="0" err="1"/>
              <a:t>Valid_df</a:t>
            </a:r>
            <a:r>
              <a:rPr lang="ko-KR" altLang="en-US" sz="1800" b="1" dirty="0"/>
              <a:t>와 </a:t>
            </a:r>
            <a:r>
              <a:rPr lang="en-US" altLang="ko-KR" sz="1800" b="1" dirty="0" err="1"/>
              <a:t>Test_df</a:t>
            </a:r>
            <a:r>
              <a:rPr lang="ko-KR" altLang="en-US" sz="1800" b="1" dirty="0"/>
              <a:t>에도 적용</a:t>
            </a:r>
            <a:endParaRPr lang="en-US" altLang="ko-KR" sz="1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B42F5-5967-4BE9-9953-08D4430B86E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831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endParaRPr lang="en-US" altLang="ko-KR" sz="2200" b="1" dirty="0"/>
          </a:p>
          <a:p>
            <a:pPr>
              <a:lnSpc>
                <a:spcPct val="110000"/>
              </a:lnSpc>
            </a:pPr>
            <a:endParaRPr lang="en-US" altLang="ko-KR" sz="2200" b="1" dirty="0"/>
          </a:p>
          <a:p>
            <a:pPr>
              <a:lnSpc>
                <a:spcPct val="110000"/>
              </a:lnSpc>
            </a:pPr>
            <a:r>
              <a:rPr lang="en-US" altLang="ko-KR" sz="2200" b="1" dirty="0" err="1"/>
              <a:t>ImageDataGenerator</a:t>
            </a:r>
            <a:endParaRPr lang="en-US" altLang="ko-KR" sz="2200" b="1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/>
              <a:t>Data Augmentation(</a:t>
            </a:r>
            <a:r>
              <a:rPr lang="ko-KR" altLang="en-US" sz="1800" b="1" dirty="0"/>
              <a:t>데이터 증강</a:t>
            </a:r>
            <a:r>
              <a:rPr lang="en-US" altLang="ko-KR" sz="1800" b="1" dirty="0"/>
              <a:t>)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/>
              <a:t> </a:t>
            </a:r>
            <a:r>
              <a:rPr lang="en-US" altLang="ko-KR" sz="1800" b="1" dirty="0" err="1"/>
              <a:t>Undersampling</a:t>
            </a:r>
            <a:r>
              <a:rPr lang="ko-KR" altLang="en-US" sz="1800" b="1" dirty="0"/>
              <a:t>에 의해 부족해진 </a:t>
            </a:r>
            <a:r>
              <a:rPr lang="en-US" altLang="ko-KR" sz="1800" b="1" dirty="0"/>
              <a:t>training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set</a:t>
            </a:r>
            <a:r>
              <a:rPr lang="ko-KR" altLang="en-US" sz="1800" b="1" dirty="0"/>
              <a:t>을 부풀리는 역할</a:t>
            </a:r>
            <a:endParaRPr lang="en-US" altLang="ko-KR" sz="1800" b="1" dirty="0"/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/>
              <a:t> </a:t>
            </a:r>
            <a:r>
              <a:rPr lang="ko-KR" altLang="en-US" sz="1800" b="1" dirty="0"/>
              <a:t>딥러닝 모델의 성능개선에 도움</a:t>
            </a:r>
            <a:endParaRPr lang="en-US" altLang="ko-KR" sz="1800" b="1" dirty="0"/>
          </a:p>
          <a:p>
            <a:pPr>
              <a:lnSpc>
                <a:spcPct val="110000"/>
              </a:lnSpc>
            </a:pPr>
            <a:endParaRPr lang="en-US" altLang="ko-KR" sz="2200" b="1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/>
              <a:t>Data Pipeline(</a:t>
            </a:r>
            <a:r>
              <a:rPr lang="ko-KR" altLang="en-US" sz="1800" b="1" dirty="0"/>
              <a:t>데이터 파이프라인</a:t>
            </a:r>
            <a:r>
              <a:rPr lang="en-US" altLang="ko-KR" sz="1800" b="1" dirty="0"/>
              <a:t>) </a:t>
            </a:r>
            <a:r>
              <a:rPr lang="ko-KR" altLang="en-US" sz="1800" b="1" dirty="0"/>
              <a:t>구축</a:t>
            </a:r>
            <a:endParaRPr lang="en-US" altLang="ko-KR" sz="1800" b="1" dirty="0"/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/>
              <a:t> </a:t>
            </a:r>
            <a:r>
              <a:rPr lang="ko-KR" altLang="en-US" sz="1800" b="1" dirty="0"/>
              <a:t>데이터프레임에 저장된 정보를 학습모델에 적용할 수 있도록 가공</a:t>
            </a:r>
            <a:endParaRPr lang="en-US" altLang="ko-KR" sz="1800" b="1" dirty="0"/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/>
              <a:t> </a:t>
            </a:r>
            <a:r>
              <a:rPr lang="en-US" altLang="ko-KR" sz="1800" b="1" dirty="0" err="1"/>
              <a:t>Train_df</a:t>
            </a:r>
            <a:r>
              <a:rPr lang="ko-KR" altLang="en-US" sz="1800" b="1" dirty="0"/>
              <a:t>뿐만 아니라 </a:t>
            </a:r>
            <a:r>
              <a:rPr lang="en-US" altLang="ko-KR" sz="1800" b="1" dirty="0" err="1"/>
              <a:t>Valid_df</a:t>
            </a:r>
            <a:r>
              <a:rPr lang="ko-KR" altLang="en-US" sz="1800" b="1" dirty="0"/>
              <a:t>와 </a:t>
            </a:r>
            <a:r>
              <a:rPr lang="en-US" altLang="ko-KR" sz="1800" b="1" dirty="0" err="1"/>
              <a:t>Test_df</a:t>
            </a:r>
            <a:r>
              <a:rPr lang="ko-KR" altLang="en-US" sz="1800" b="1" dirty="0"/>
              <a:t>에도 적용</a:t>
            </a:r>
            <a:endParaRPr lang="en-US" altLang="ko-KR" sz="1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B42F5-5967-4BE9-9953-08D4430B86E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813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endParaRPr lang="en-US" altLang="ko-KR" sz="2200" b="1" dirty="0"/>
          </a:p>
          <a:p>
            <a:pPr>
              <a:lnSpc>
                <a:spcPct val="110000"/>
              </a:lnSpc>
            </a:pPr>
            <a:endParaRPr lang="en-US" altLang="ko-KR" sz="2200" b="1" dirty="0"/>
          </a:p>
          <a:p>
            <a:pPr>
              <a:lnSpc>
                <a:spcPct val="110000"/>
              </a:lnSpc>
            </a:pPr>
            <a:r>
              <a:rPr lang="en-US" altLang="ko-KR" sz="2200" b="1" dirty="0" err="1"/>
              <a:t>ImageDataGenerator</a:t>
            </a:r>
            <a:endParaRPr lang="en-US" altLang="ko-KR" sz="2200" b="1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/>
              <a:t>Data Augmentation(</a:t>
            </a:r>
            <a:r>
              <a:rPr lang="ko-KR" altLang="en-US" sz="1800" b="1" dirty="0"/>
              <a:t>데이터 증강</a:t>
            </a:r>
            <a:r>
              <a:rPr lang="en-US" altLang="ko-KR" sz="1800" b="1" dirty="0"/>
              <a:t>)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/>
              <a:t> </a:t>
            </a:r>
            <a:r>
              <a:rPr lang="en-US" altLang="ko-KR" sz="1800" b="1" dirty="0" err="1"/>
              <a:t>Undersampling</a:t>
            </a:r>
            <a:r>
              <a:rPr lang="ko-KR" altLang="en-US" sz="1800" b="1" dirty="0"/>
              <a:t>에 의해 부족해진 </a:t>
            </a:r>
            <a:r>
              <a:rPr lang="en-US" altLang="ko-KR" sz="1800" b="1" dirty="0"/>
              <a:t>training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set</a:t>
            </a:r>
            <a:r>
              <a:rPr lang="ko-KR" altLang="en-US" sz="1800" b="1" dirty="0"/>
              <a:t>을 부풀리는 역할</a:t>
            </a:r>
            <a:endParaRPr lang="en-US" altLang="ko-KR" sz="1800" b="1" dirty="0"/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/>
              <a:t> </a:t>
            </a:r>
            <a:r>
              <a:rPr lang="ko-KR" altLang="en-US" sz="1800" b="1" dirty="0"/>
              <a:t>딥러닝 모델의 성능개선에 도움</a:t>
            </a:r>
            <a:endParaRPr lang="en-US" altLang="ko-KR" sz="1800" b="1" dirty="0"/>
          </a:p>
          <a:p>
            <a:pPr>
              <a:lnSpc>
                <a:spcPct val="110000"/>
              </a:lnSpc>
            </a:pPr>
            <a:endParaRPr lang="en-US" altLang="ko-KR" sz="2200" b="1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/>
              <a:t>Data Pipeline(</a:t>
            </a:r>
            <a:r>
              <a:rPr lang="ko-KR" altLang="en-US" sz="1800" b="1" dirty="0"/>
              <a:t>데이터 파이프라인</a:t>
            </a:r>
            <a:r>
              <a:rPr lang="en-US" altLang="ko-KR" sz="1800" b="1" dirty="0"/>
              <a:t>) </a:t>
            </a:r>
            <a:r>
              <a:rPr lang="ko-KR" altLang="en-US" sz="1800" b="1" dirty="0"/>
              <a:t>구축</a:t>
            </a:r>
            <a:endParaRPr lang="en-US" altLang="ko-KR" sz="1800" b="1" dirty="0"/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/>
              <a:t> </a:t>
            </a:r>
            <a:r>
              <a:rPr lang="ko-KR" altLang="en-US" sz="1800" b="1" dirty="0"/>
              <a:t>데이터프레임에 저장된 정보를 학습모델에 적용할 수 있도록 가공</a:t>
            </a:r>
            <a:endParaRPr lang="en-US" altLang="ko-KR" sz="1800" b="1" dirty="0"/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/>
              <a:t> </a:t>
            </a:r>
            <a:r>
              <a:rPr lang="en-US" altLang="ko-KR" sz="1800" b="1" dirty="0" err="1"/>
              <a:t>Train_df</a:t>
            </a:r>
            <a:r>
              <a:rPr lang="ko-KR" altLang="en-US" sz="1800" b="1" dirty="0"/>
              <a:t>뿐만 아니라 </a:t>
            </a:r>
            <a:r>
              <a:rPr lang="en-US" altLang="ko-KR" sz="1800" b="1" dirty="0" err="1"/>
              <a:t>Valid_df</a:t>
            </a:r>
            <a:r>
              <a:rPr lang="ko-KR" altLang="en-US" sz="1800" b="1" dirty="0"/>
              <a:t>와 </a:t>
            </a:r>
            <a:r>
              <a:rPr lang="en-US" altLang="ko-KR" sz="1800" b="1" dirty="0" err="1"/>
              <a:t>Test_df</a:t>
            </a:r>
            <a:r>
              <a:rPr lang="ko-KR" altLang="en-US" sz="1800" b="1" dirty="0"/>
              <a:t>에도 적용</a:t>
            </a:r>
            <a:endParaRPr lang="en-US" altLang="ko-KR" sz="1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B42F5-5967-4BE9-9953-08D4430B86E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28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endParaRPr lang="en-US" altLang="ko-KR" sz="2200" b="1" dirty="0"/>
          </a:p>
          <a:p>
            <a:pPr>
              <a:lnSpc>
                <a:spcPct val="110000"/>
              </a:lnSpc>
            </a:pPr>
            <a:endParaRPr lang="en-US" altLang="ko-KR" sz="2200" b="1" dirty="0"/>
          </a:p>
          <a:p>
            <a:pPr>
              <a:lnSpc>
                <a:spcPct val="110000"/>
              </a:lnSpc>
            </a:pPr>
            <a:r>
              <a:rPr lang="en-US" altLang="ko-KR" sz="2200" b="1" dirty="0" err="1"/>
              <a:t>ImageDataGenerator</a:t>
            </a:r>
            <a:endParaRPr lang="en-US" altLang="ko-KR" sz="2200" b="1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/>
              <a:t>Data Augmentation(</a:t>
            </a:r>
            <a:r>
              <a:rPr lang="ko-KR" altLang="en-US" sz="1800" b="1" dirty="0"/>
              <a:t>데이터 증강</a:t>
            </a:r>
            <a:r>
              <a:rPr lang="en-US" altLang="ko-KR" sz="1800" b="1" dirty="0"/>
              <a:t>)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/>
              <a:t> </a:t>
            </a:r>
            <a:r>
              <a:rPr lang="en-US" altLang="ko-KR" sz="1800" b="1" dirty="0" err="1"/>
              <a:t>Undersampling</a:t>
            </a:r>
            <a:r>
              <a:rPr lang="ko-KR" altLang="en-US" sz="1800" b="1" dirty="0"/>
              <a:t>에 의해 부족해진 </a:t>
            </a:r>
            <a:r>
              <a:rPr lang="en-US" altLang="ko-KR" sz="1800" b="1" dirty="0"/>
              <a:t>training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set</a:t>
            </a:r>
            <a:r>
              <a:rPr lang="ko-KR" altLang="en-US" sz="1800" b="1" dirty="0"/>
              <a:t>을 부풀리는 역할</a:t>
            </a:r>
            <a:endParaRPr lang="en-US" altLang="ko-KR" sz="1800" b="1" dirty="0"/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/>
              <a:t> </a:t>
            </a:r>
            <a:r>
              <a:rPr lang="ko-KR" altLang="en-US" sz="1800" b="1" dirty="0"/>
              <a:t>딥러닝 모델의 성능개선에 도움</a:t>
            </a:r>
            <a:endParaRPr lang="en-US" altLang="ko-KR" sz="1800" b="1" dirty="0"/>
          </a:p>
          <a:p>
            <a:pPr>
              <a:lnSpc>
                <a:spcPct val="110000"/>
              </a:lnSpc>
            </a:pPr>
            <a:endParaRPr lang="en-US" altLang="ko-KR" sz="2200" b="1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/>
              <a:t>Data Pipeline(</a:t>
            </a:r>
            <a:r>
              <a:rPr lang="ko-KR" altLang="en-US" sz="1800" b="1" dirty="0"/>
              <a:t>데이터 파이프라인</a:t>
            </a:r>
            <a:r>
              <a:rPr lang="en-US" altLang="ko-KR" sz="1800" b="1" dirty="0"/>
              <a:t>) </a:t>
            </a:r>
            <a:r>
              <a:rPr lang="ko-KR" altLang="en-US" sz="1800" b="1" dirty="0"/>
              <a:t>구축</a:t>
            </a:r>
            <a:endParaRPr lang="en-US" altLang="ko-KR" sz="1800" b="1" dirty="0"/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/>
              <a:t> </a:t>
            </a:r>
            <a:r>
              <a:rPr lang="ko-KR" altLang="en-US" sz="1800" b="1" dirty="0"/>
              <a:t>데이터프레임에 저장된 정보를 학습모델에 적용할 수 있도록 가공</a:t>
            </a:r>
            <a:endParaRPr lang="en-US" altLang="ko-KR" sz="1800" b="1" dirty="0"/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/>
              <a:t> </a:t>
            </a:r>
            <a:r>
              <a:rPr lang="en-US" altLang="ko-KR" sz="1800" b="1" dirty="0" err="1"/>
              <a:t>Train_df</a:t>
            </a:r>
            <a:r>
              <a:rPr lang="ko-KR" altLang="en-US" sz="1800" b="1" dirty="0"/>
              <a:t>뿐만 아니라 </a:t>
            </a:r>
            <a:r>
              <a:rPr lang="en-US" altLang="ko-KR" sz="1800" b="1" dirty="0" err="1"/>
              <a:t>Valid_df</a:t>
            </a:r>
            <a:r>
              <a:rPr lang="ko-KR" altLang="en-US" sz="1800" b="1" dirty="0"/>
              <a:t>와 </a:t>
            </a:r>
            <a:r>
              <a:rPr lang="en-US" altLang="ko-KR" sz="1800" b="1" dirty="0" err="1"/>
              <a:t>Test_df</a:t>
            </a:r>
            <a:r>
              <a:rPr lang="ko-KR" altLang="en-US" sz="1800" b="1" dirty="0"/>
              <a:t>에도 적용</a:t>
            </a:r>
            <a:endParaRPr lang="en-US" altLang="ko-KR" sz="1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B42F5-5967-4BE9-9953-08D4430B86E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0534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endParaRPr lang="en-US" altLang="ko-KR" sz="2200" b="1" dirty="0"/>
          </a:p>
          <a:p>
            <a:pPr>
              <a:lnSpc>
                <a:spcPct val="110000"/>
              </a:lnSpc>
            </a:pPr>
            <a:endParaRPr lang="en-US" altLang="ko-KR" sz="2200" b="1" dirty="0"/>
          </a:p>
          <a:p>
            <a:pPr>
              <a:lnSpc>
                <a:spcPct val="110000"/>
              </a:lnSpc>
            </a:pPr>
            <a:r>
              <a:rPr lang="en-US" altLang="ko-KR" sz="2200" b="1" dirty="0" err="1"/>
              <a:t>ImageDataGenerator</a:t>
            </a:r>
            <a:endParaRPr lang="en-US" altLang="ko-KR" sz="2200" b="1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/>
              <a:t>Data Augmentation(</a:t>
            </a:r>
            <a:r>
              <a:rPr lang="ko-KR" altLang="en-US" sz="1800" b="1" dirty="0"/>
              <a:t>데이터 증강</a:t>
            </a:r>
            <a:r>
              <a:rPr lang="en-US" altLang="ko-KR" sz="1800" b="1" dirty="0"/>
              <a:t>)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/>
              <a:t> </a:t>
            </a:r>
            <a:r>
              <a:rPr lang="en-US" altLang="ko-KR" sz="1800" b="1" dirty="0" err="1"/>
              <a:t>Undersampling</a:t>
            </a:r>
            <a:r>
              <a:rPr lang="ko-KR" altLang="en-US" sz="1800" b="1" dirty="0"/>
              <a:t>에 의해 부족해진 </a:t>
            </a:r>
            <a:r>
              <a:rPr lang="en-US" altLang="ko-KR" sz="1800" b="1" dirty="0"/>
              <a:t>training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set</a:t>
            </a:r>
            <a:r>
              <a:rPr lang="ko-KR" altLang="en-US" sz="1800" b="1" dirty="0"/>
              <a:t>을 부풀리는 역할</a:t>
            </a:r>
            <a:endParaRPr lang="en-US" altLang="ko-KR" sz="1800" b="1" dirty="0"/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/>
              <a:t> </a:t>
            </a:r>
            <a:r>
              <a:rPr lang="ko-KR" altLang="en-US" sz="1800" b="1" dirty="0"/>
              <a:t>딥러닝 모델의 성능개선에 도움</a:t>
            </a:r>
            <a:endParaRPr lang="en-US" altLang="ko-KR" sz="1800" b="1" dirty="0"/>
          </a:p>
          <a:p>
            <a:pPr>
              <a:lnSpc>
                <a:spcPct val="110000"/>
              </a:lnSpc>
            </a:pPr>
            <a:endParaRPr lang="en-US" altLang="ko-KR" sz="2200" b="1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/>
              <a:t>Data Pipeline(</a:t>
            </a:r>
            <a:r>
              <a:rPr lang="ko-KR" altLang="en-US" sz="1800" b="1" dirty="0"/>
              <a:t>데이터 파이프라인</a:t>
            </a:r>
            <a:r>
              <a:rPr lang="en-US" altLang="ko-KR" sz="1800" b="1" dirty="0"/>
              <a:t>) </a:t>
            </a:r>
            <a:r>
              <a:rPr lang="ko-KR" altLang="en-US" sz="1800" b="1" dirty="0"/>
              <a:t>구축</a:t>
            </a:r>
            <a:endParaRPr lang="en-US" altLang="ko-KR" sz="1800" b="1" dirty="0"/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/>
              <a:t> </a:t>
            </a:r>
            <a:r>
              <a:rPr lang="ko-KR" altLang="en-US" sz="1800" b="1" dirty="0"/>
              <a:t>데이터프레임에 저장된 정보를 학습모델에 적용할 수 있도록 가공</a:t>
            </a:r>
            <a:endParaRPr lang="en-US" altLang="ko-KR" sz="1800" b="1" dirty="0"/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/>
              <a:t> </a:t>
            </a:r>
            <a:r>
              <a:rPr lang="en-US" altLang="ko-KR" sz="1800" b="1" dirty="0" err="1"/>
              <a:t>Train_df</a:t>
            </a:r>
            <a:r>
              <a:rPr lang="ko-KR" altLang="en-US" sz="1800" b="1" dirty="0"/>
              <a:t>뿐만 아니라 </a:t>
            </a:r>
            <a:r>
              <a:rPr lang="en-US" altLang="ko-KR" sz="1800" b="1" dirty="0" err="1"/>
              <a:t>Valid_df</a:t>
            </a:r>
            <a:r>
              <a:rPr lang="ko-KR" altLang="en-US" sz="1800" b="1" dirty="0"/>
              <a:t>와 </a:t>
            </a:r>
            <a:r>
              <a:rPr lang="en-US" altLang="ko-KR" sz="1800" b="1" dirty="0" err="1"/>
              <a:t>Test_df</a:t>
            </a:r>
            <a:r>
              <a:rPr lang="ko-KR" altLang="en-US" sz="1800" b="1" dirty="0"/>
              <a:t>에도 적용</a:t>
            </a:r>
            <a:endParaRPr lang="en-US" altLang="ko-KR" sz="1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B42F5-5967-4BE9-9953-08D4430B86E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611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딥러닝 모델을 이용하여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가지 경우에 대한 </a:t>
            </a:r>
            <a:r>
              <a:rPr lang="en-US" altLang="ko-KR" dirty="0"/>
              <a:t>X-ray </a:t>
            </a:r>
            <a:r>
              <a:rPr lang="ko-KR" altLang="en-US" dirty="0"/>
              <a:t>이미지의 패턴을 학습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가지 상태 사이의 미세한 차이도 구별할 수 있을 것이라 생각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B42F5-5967-4BE9-9953-08D4430B86E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5748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Training set</a:t>
            </a:r>
            <a:r>
              <a:rPr lang="ko-KR" altLang="en-US" dirty="0"/>
              <a:t>과 </a:t>
            </a:r>
            <a:r>
              <a:rPr lang="en-US" altLang="ko-KR" dirty="0"/>
              <a:t>validation set </a:t>
            </a:r>
            <a:r>
              <a:rPr lang="ko-KR" altLang="en-US" dirty="0"/>
              <a:t>모두 </a:t>
            </a:r>
            <a:r>
              <a:rPr lang="en-US" altLang="ko-KR" dirty="0"/>
              <a:t>accuracy</a:t>
            </a:r>
            <a:r>
              <a:rPr lang="ko-KR" altLang="en-US" dirty="0"/>
              <a:t>와 </a:t>
            </a:r>
            <a:r>
              <a:rPr lang="en-US" altLang="ko-KR" dirty="0"/>
              <a:t>loss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B42F5-5967-4BE9-9953-08D4430B86E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5963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Training set</a:t>
            </a:r>
            <a:r>
              <a:rPr lang="ko-KR" altLang="en-US" dirty="0"/>
              <a:t>과 </a:t>
            </a:r>
            <a:r>
              <a:rPr lang="en-US" altLang="ko-KR" dirty="0"/>
              <a:t>validation set </a:t>
            </a:r>
            <a:r>
              <a:rPr lang="ko-KR" altLang="en-US" dirty="0"/>
              <a:t>모두 </a:t>
            </a:r>
            <a:r>
              <a:rPr lang="en-US" altLang="ko-KR" dirty="0"/>
              <a:t>accuracy</a:t>
            </a:r>
            <a:r>
              <a:rPr lang="ko-KR" altLang="en-US" dirty="0"/>
              <a:t>와 </a:t>
            </a:r>
            <a:r>
              <a:rPr lang="en-US" altLang="ko-KR" dirty="0"/>
              <a:t>loss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B42F5-5967-4BE9-9953-08D4430B86E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6429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Training set</a:t>
            </a:r>
            <a:r>
              <a:rPr lang="ko-KR" altLang="en-US" dirty="0"/>
              <a:t>과 </a:t>
            </a:r>
            <a:r>
              <a:rPr lang="en-US" altLang="ko-KR" dirty="0"/>
              <a:t>validation set </a:t>
            </a:r>
            <a:r>
              <a:rPr lang="ko-KR" altLang="en-US" dirty="0"/>
              <a:t>모두 </a:t>
            </a:r>
            <a:r>
              <a:rPr lang="en-US" altLang="ko-KR" dirty="0"/>
              <a:t>accuracy</a:t>
            </a:r>
            <a:r>
              <a:rPr lang="ko-KR" altLang="en-US" dirty="0"/>
              <a:t>와 </a:t>
            </a:r>
            <a:r>
              <a:rPr lang="en-US" altLang="ko-KR" dirty="0"/>
              <a:t>loss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B42F5-5967-4BE9-9953-08D4430B86E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7930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Training set</a:t>
            </a:r>
            <a:r>
              <a:rPr lang="ko-KR" altLang="en-US" dirty="0"/>
              <a:t>과 </a:t>
            </a:r>
            <a:r>
              <a:rPr lang="en-US" altLang="ko-KR" dirty="0"/>
              <a:t>validation set </a:t>
            </a:r>
            <a:r>
              <a:rPr lang="ko-KR" altLang="en-US" dirty="0"/>
              <a:t>모두 </a:t>
            </a:r>
            <a:r>
              <a:rPr lang="en-US" altLang="ko-KR" dirty="0"/>
              <a:t>accuracy</a:t>
            </a:r>
            <a:r>
              <a:rPr lang="ko-KR" altLang="en-US" dirty="0"/>
              <a:t>와 </a:t>
            </a:r>
            <a:r>
              <a:rPr lang="en-US" altLang="ko-KR" dirty="0"/>
              <a:t>loss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B42F5-5967-4BE9-9953-08D4430B86E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385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B42F5-5967-4BE9-9953-08D4430B86E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308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딥러닝 모델을 이용하여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가지 경우에 대한 </a:t>
            </a:r>
            <a:r>
              <a:rPr lang="en-US" altLang="ko-KR" dirty="0"/>
              <a:t>X-ray </a:t>
            </a:r>
            <a:r>
              <a:rPr lang="ko-KR" altLang="en-US" dirty="0"/>
              <a:t>이미지의 패턴을 학습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가지 상태 사이의 미세한 차이도 구별할 수 있을 것이라 생각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B42F5-5967-4BE9-9953-08D4430B86E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391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딥러닝 모델을 이용하여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가지 경우에 대한 </a:t>
            </a:r>
            <a:r>
              <a:rPr lang="en-US" altLang="ko-KR" dirty="0"/>
              <a:t>X-ray </a:t>
            </a:r>
            <a:r>
              <a:rPr lang="ko-KR" altLang="en-US" dirty="0"/>
              <a:t>이미지의 패턴을 학습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가지 상태 사이의 미세한 차이도 구별할 수 있을 것이라 생각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B42F5-5967-4BE9-9953-08D4430B86E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253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데이터프레임을 구성하는 이유는 이 이미지가 가지고 있는 경로와 </a:t>
            </a:r>
            <a:r>
              <a:rPr lang="en-US" altLang="ko-KR" dirty="0"/>
              <a:t>X-ray</a:t>
            </a:r>
            <a:r>
              <a:rPr lang="ko-KR" altLang="en-US" dirty="0"/>
              <a:t>상태를 쉽게 불러올 수 있도록 하기 </a:t>
            </a:r>
            <a:r>
              <a:rPr lang="ko-KR" altLang="en-US" dirty="0" err="1"/>
              <a:t>위함입니다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os</a:t>
            </a:r>
            <a:r>
              <a:rPr lang="ko-KR" altLang="en-US" dirty="0"/>
              <a:t> 라이브러리로 이 이미지가 가지고 있는 이미지의 경로와 </a:t>
            </a:r>
            <a:r>
              <a:rPr lang="en-US" altLang="ko-KR" dirty="0"/>
              <a:t>X-ray </a:t>
            </a:r>
            <a:r>
              <a:rPr lang="ko-KR" altLang="en-US" dirty="0"/>
              <a:t>상태를 데이터 프레임화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B42F5-5967-4BE9-9953-08D4430B86E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397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데이터프레임을 구성하는 이유는 이 이미지가 가지고 있는 경로와 </a:t>
            </a:r>
            <a:r>
              <a:rPr lang="en-US" altLang="ko-KR" dirty="0"/>
              <a:t>X-ray</a:t>
            </a:r>
            <a:r>
              <a:rPr lang="ko-KR" altLang="en-US" dirty="0"/>
              <a:t>상태를 쉽게 불러올 수 있도록 하기 </a:t>
            </a:r>
            <a:r>
              <a:rPr lang="ko-KR" altLang="en-US" dirty="0" err="1"/>
              <a:t>위함입니다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os</a:t>
            </a:r>
            <a:r>
              <a:rPr lang="ko-KR" altLang="en-US" dirty="0"/>
              <a:t> 라이브러리로 이 이미지가 가지고 있는 이미지의 경로와 </a:t>
            </a:r>
            <a:r>
              <a:rPr lang="en-US" altLang="ko-KR" dirty="0"/>
              <a:t>X-ray </a:t>
            </a:r>
            <a:r>
              <a:rPr lang="ko-KR" altLang="en-US" dirty="0"/>
              <a:t>상태를 데이터 프레임화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B42F5-5967-4BE9-9953-08D4430B86E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310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데이터프레임을 구성하는 이유는 이 이미지가 가지고 있는 경로와 </a:t>
            </a:r>
            <a:r>
              <a:rPr lang="en-US" altLang="ko-KR" dirty="0"/>
              <a:t>X-ray</a:t>
            </a:r>
            <a:r>
              <a:rPr lang="ko-KR" altLang="en-US" dirty="0"/>
              <a:t>상태를 쉽게 불러올 수 있도록 하기 </a:t>
            </a:r>
            <a:r>
              <a:rPr lang="ko-KR" altLang="en-US" dirty="0" err="1"/>
              <a:t>위함입니다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os</a:t>
            </a:r>
            <a:r>
              <a:rPr lang="ko-KR" altLang="en-US" dirty="0"/>
              <a:t> 라이브러리로 이 이미지가 가지고 있는 이미지의 경로와 </a:t>
            </a:r>
            <a:r>
              <a:rPr lang="en-US" altLang="ko-KR" dirty="0"/>
              <a:t>X-ray </a:t>
            </a:r>
            <a:r>
              <a:rPr lang="ko-KR" altLang="en-US" dirty="0"/>
              <a:t>상태를 데이터 프레임화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B42F5-5967-4BE9-9953-08D4430B86E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115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데이터프레임을 구성하는 이유는 이 이미지가 가지고 있는 경로와 </a:t>
            </a:r>
            <a:r>
              <a:rPr lang="en-US" altLang="ko-KR" dirty="0"/>
              <a:t>X-ray</a:t>
            </a:r>
            <a:r>
              <a:rPr lang="ko-KR" altLang="en-US" dirty="0"/>
              <a:t>상태를 쉽게 불러올 수 있도록 하기 </a:t>
            </a:r>
            <a:r>
              <a:rPr lang="ko-KR" altLang="en-US" dirty="0" err="1"/>
              <a:t>위함입니다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os</a:t>
            </a:r>
            <a:r>
              <a:rPr lang="ko-KR" altLang="en-US" dirty="0"/>
              <a:t> 라이브러리로 이 이미지가 가지고 있는 이미지의 경로와 </a:t>
            </a:r>
            <a:r>
              <a:rPr lang="en-US" altLang="ko-KR" dirty="0"/>
              <a:t>X-ray </a:t>
            </a:r>
            <a:r>
              <a:rPr lang="ko-KR" altLang="en-US" dirty="0"/>
              <a:t>상태를 데이터 프레임화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B42F5-5967-4BE9-9953-08D4430B86E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964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endParaRPr lang="en-US" altLang="ko-KR" sz="2200" b="1" dirty="0"/>
          </a:p>
          <a:p>
            <a:pPr>
              <a:lnSpc>
                <a:spcPct val="110000"/>
              </a:lnSpc>
            </a:pPr>
            <a:endParaRPr lang="en-US" altLang="ko-KR" sz="2200" b="1" dirty="0"/>
          </a:p>
          <a:p>
            <a:pPr>
              <a:lnSpc>
                <a:spcPct val="110000"/>
              </a:lnSpc>
            </a:pPr>
            <a:r>
              <a:rPr lang="en-US" altLang="ko-KR" sz="2200" b="1" dirty="0" err="1"/>
              <a:t>ImageDataGenerator</a:t>
            </a:r>
            <a:endParaRPr lang="en-US" altLang="ko-KR" sz="2200" b="1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/>
              <a:t>Data Augmentation(</a:t>
            </a:r>
            <a:r>
              <a:rPr lang="ko-KR" altLang="en-US" sz="1800" b="1" dirty="0"/>
              <a:t>데이터 증강</a:t>
            </a:r>
            <a:r>
              <a:rPr lang="en-US" altLang="ko-KR" sz="1800" b="1" dirty="0"/>
              <a:t>)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/>
              <a:t> </a:t>
            </a:r>
            <a:r>
              <a:rPr lang="en-US" altLang="ko-KR" sz="1800" b="1" dirty="0" err="1"/>
              <a:t>Undersampling</a:t>
            </a:r>
            <a:r>
              <a:rPr lang="ko-KR" altLang="en-US" sz="1800" b="1" dirty="0"/>
              <a:t>에 의해 부족해진 </a:t>
            </a:r>
            <a:r>
              <a:rPr lang="en-US" altLang="ko-KR" sz="1800" b="1" dirty="0"/>
              <a:t>training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set</a:t>
            </a:r>
            <a:r>
              <a:rPr lang="ko-KR" altLang="en-US" sz="1800" b="1" dirty="0"/>
              <a:t>을 부풀리는 역할</a:t>
            </a:r>
            <a:endParaRPr lang="en-US" altLang="ko-KR" sz="1800" b="1" dirty="0"/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/>
              <a:t> </a:t>
            </a:r>
            <a:r>
              <a:rPr lang="ko-KR" altLang="en-US" sz="1800" b="1" dirty="0"/>
              <a:t>딥러닝 모델의 성능개선에 도움</a:t>
            </a:r>
            <a:endParaRPr lang="en-US" altLang="ko-KR" sz="1800" b="1" dirty="0"/>
          </a:p>
          <a:p>
            <a:pPr>
              <a:lnSpc>
                <a:spcPct val="110000"/>
              </a:lnSpc>
            </a:pPr>
            <a:endParaRPr lang="en-US" altLang="ko-KR" sz="2200" b="1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/>
              <a:t>Data Pipeline(</a:t>
            </a:r>
            <a:r>
              <a:rPr lang="ko-KR" altLang="en-US" sz="1800" b="1" dirty="0"/>
              <a:t>데이터 파이프라인</a:t>
            </a:r>
            <a:r>
              <a:rPr lang="en-US" altLang="ko-KR" sz="1800" b="1" dirty="0"/>
              <a:t>) </a:t>
            </a:r>
            <a:r>
              <a:rPr lang="ko-KR" altLang="en-US" sz="1800" b="1" dirty="0"/>
              <a:t>구축</a:t>
            </a:r>
            <a:endParaRPr lang="en-US" altLang="ko-KR" sz="1800" b="1" dirty="0"/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/>
              <a:t> </a:t>
            </a:r>
            <a:r>
              <a:rPr lang="ko-KR" altLang="en-US" sz="1800" b="1" dirty="0"/>
              <a:t>데이터프레임에 저장된 정보를 학습모델에 적용할 수 있도록 가공</a:t>
            </a:r>
            <a:endParaRPr lang="en-US" altLang="ko-KR" sz="1800" b="1" dirty="0"/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800" b="1" dirty="0"/>
              <a:t> </a:t>
            </a:r>
            <a:r>
              <a:rPr lang="en-US" altLang="ko-KR" sz="1800" b="1" dirty="0" err="1"/>
              <a:t>Train_df</a:t>
            </a:r>
            <a:r>
              <a:rPr lang="ko-KR" altLang="en-US" sz="1800" b="1" dirty="0"/>
              <a:t>뿐만 아니라 </a:t>
            </a:r>
            <a:r>
              <a:rPr lang="en-US" altLang="ko-KR" sz="1800" b="1" dirty="0" err="1"/>
              <a:t>Valid_df</a:t>
            </a:r>
            <a:r>
              <a:rPr lang="ko-KR" altLang="en-US" sz="1800" b="1" dirty="0"/>
              <a:t>와 </a:t>
            </a:r>
            <a:r>
              <a:rPr lang="en-US" altLang="ko-KR" sz="1800" b="1" dirty="0" err="1"/>
              <a:t>Test_df</a:t>
            </a:r>
            <a:r>
              <a:rPr lang="ko-KR" altLang="en-US" sz="1800" b="1" dirty="0"/>
              <a:t>에도 적용</a:t>
            </a:r>
            <a:endParaRPr lang="en-US" altLang="ko-KR" sz="1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B42F5-5967-4BE9-9953-08D4430B86E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60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9643B-E7C6-DC6C-4EC1-67436CB5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C23D15-94E1-5176-A74E-572EEED5C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83A124-91F1-693A-B963-6E7CA427B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4A03-9F55-4993-B9CA-4C0288F0A4FB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7E7807-C3C4-8745-A4DE-4BDEB210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F4B64A-E89D-B208-96D9-19E2BBDA5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6B28-581D-4F25-BA1D-F7C320885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592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51450-BB5F-56EF-1ECD-3407A348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C24F60-259F-D67A-FE74-660BFDE88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F706A9-9128-E379-8C59-47718C360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4A03-9F55-4993-B9CA-4C0288F0A4FB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CE4558-176B-00EA-C1E7-8FD8D24B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202E9-8C4F-5178-3C5A-81B92573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6B28-581D-4F25-BA1D-F7C320885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59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92B56D-BEDE-DD98-7A6E-0D5606A0EF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B4B1D6-94A9-79CC-C2FD-74AFDAFCD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AFCFA-E8B3-BCF8-692B-A5FDE0663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4A03-9F55-4993-B9CA-4C0288F0A4FB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789B1A-8FD4-46DE-CF53-C757DFE6C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E4D51-7FAC-E7DD-65FE-3942FBBC2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6B28-581D-4F25-BA1D-F7C320885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55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DDFBA-E1B6-413B-9A0C-6C0D8BBE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7CF944-A2FD-BE4F-9EAF-1E684E4D7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2D932-5F2A-832E-A5FF-EF641AB8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4A03-9F55-4993-B9CA-4C0288F0A4FB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9F9730-667B-191C-6A05-ECBAFE170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EF275-C5D5-F3F9-C5CA-CFE1C5C6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6B28-581D-4F25-BA1D-F7C320885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183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06BDC-BB3B-D348-79E0-A5513F3CC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97EDE2-7DEE-1DCC-4011-3CB8A9B29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9E2E00-5BCB-69D9-73AB-92B613AD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4A03-9F55-4993-B9CA-4C0288F0A4FB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CB8D6B-DE3B-4C34-B24E-51E9966A2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79ADE-3660-55A3-314C-33AA6105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6B28-581D-4F25-BA1D-F7C320885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48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0E2DD-1876-97C4-95EA-6D309145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5C9423-FB90-F83E-FF17-23AF9CCB0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320F24-F8C5-7AD9-702B-9600BA409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06091F-47A0-81B2-88A4-072F94646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4A03-9F55-4993-B9CA-4C0288F0A4FB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D100B9-F8FD-AD3F-AB32-E2C8FB6A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1D87D5-7FA7-493E-E161-4429B1B2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6B28-581D-4F25-BA1D-F7C320885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57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6581F-8B88-7801-41D2-228035A29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0563B2-A8FD-D601-C9E3-9BC2C1A14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1BE9E8-F6B3-83A1-621F-6F330D036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662529-9C3F-28C8-BFB5-989C53F50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D5DC97-63B4-8DF0-953B-B25F6EF48F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57342A-8350-599F-332A-75D3378CA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4A03-9F55-4993-B9CA-4C0288F0A4FB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3543B2-8E5A-B2D7-F9A9-BA929127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635342-4870-B7D3-B993-25973F869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6B28-581D-4F25-BA1D-F7C320885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173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2D6B7-424F-ED53-729A-C27FCE36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929CA8-509F-F5DC-1213-FE08853A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4A03-9F55-4993-B9CA-4C0288F0A4FB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2C939C-0AAF-B46D-0E1E-510F2797D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FEB80D-8016-7C1D-6720-14CADB154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6B28-581D-4F25-BA1D-F7C320885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83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4B5E42-8DF8-0C7B-7C78-12750613A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4A03-9F55-4993-B9CA-4C0288F0A4FB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31159F-77C5-5878-E788-49031EED3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90B203-71AB-4072-C2E8-A6FA8E90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6B28-581D-4F25-BA1D-F7C320885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55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15C41-CFE2-628E-0969-BE3F00502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DBB1D-DD1E-1D95-A8CB-D251EC38F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B7F250-2295-E7E8-ED98-CC7E98E7C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F7269E-FBA2-DBEC-918B-476818934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4A03-9F55-4993-B9CA-4C0288F0A4FB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CDAA0-7DBB-EA5E-77CD-BB40DB458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FBAB2F-B515-4FC6-DA33-38D7BF4B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6B28-581D-4F25-BA1D-F7C320885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7C2B0-FBE2-0F90-B9C5-8931C3171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BB4DFF-ABCA-7EFE-F044-DFBF9D35E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545162-18A6-ED68-8077-F8C4E35AB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FAC7C2-D2B9-0039-07B5-350C3DCB2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4A03-9F55-4993-B9CA-4C0288F0A4FB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47F3B1-D2AD-2CB2-D18C-0045589F8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C482B4-0F50-74AA-3C78-3D599FE9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6B28-581D-4F25-BA1D-F7C320885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67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EB1648-DDBD-353A-759C-186399287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50CEC-E134-ADA5-4A10-4A74650E0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EAD15B-A51A-DE18-8A4D-2D7229401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24A03-9F55-4993-B9CA-4C0288F0A4FB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99FD22-1ECC-FBCC-F8B7-589D27B2C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FBEB83-7BCB-CC44-D2D7-BD711B830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B6B28-581D-4F25-BA1D-F7C320885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750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3390/s22031211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45FABE51-6F1A-2DE4-AD6D-E479149E2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AIB_13_Section4_Project</a:t>
            </a:r>
            <a:br>
              <a:rPr lang="en-US" altLang="ko-KR" b="1" dirty="0"/>
            </a:br>
            <a:endParaRPr lang="ko-KR" altLang="en-US" sz="3300" b="1" dirty="0"/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D7659159-72A1-C097-4C77-9BA31FC0A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3209" y="3505812"/>
            <a:ext cx="9305581" cy="2387600"/>
          </a:xfrm>
        </p:spPr>
        <p:txBody>
          <a:bodyPr>
            <a:normAutofit lnSpcReduction="10000"/>
          </a:bodyPr>
          <a:lstStyle/>
          <a:p>
            <a:r>
              <a:rPr lang="ko-KR" altLang="en-US" sz="3200" dirty="0">
                <a:latin typeface="Roboto" panose="02000000000000000000" pitchFamily="2" charset="0"/>
              </a:rPr>
              <a:t>흉부</a:t>
            </a:r>
            <a:r>
              <a:rPr lang="ko-KR" altLang="en-US" sz="3200" i="0" dirty="0">
                <a:effectLst/>
                <a:latin typeface="Roboto" panose="02000000000000000000" pitchFamily="2" charset="0"/>
              </a:rPr>
              <a:t> </a:t>
            </a:r>
            <a:r>
              <a:rPr lang="en-US" altLang="ko-KR" sz="3200" i="0" dirty="0">
                <a:effectLst/>
                <a:latin typeface="Roboto" panose="02000000000000000000" pitchFamily="2" charset="0"/>
              </a:rPr>
              <a:t>X - ray</a:t>
            </a:r>
            <a:r>
              <a:rPr lang="ko-KR" altLang="en-US" sz="3200" i="0" dirty="0">
                <a:effectLst/>
                <a:latin typeface="Roboto" panose="02000000000000000000" pitchFamily="2" charset="0"/>
              </a:rPr>
              <a:t> 이미지를 통한</a:t>
            </a:r>
            <a:endParaRPr lang="en-US" altLang="ko-KR" sz="3200" i="0" dirty="0">
              <a:effectLst/>
              <a:latin typeface="Roboto" panose="02000000000000000000" pitchFamily="2" charset="0"/>
            </a:endParaRPr>
          </a:p>
          <a:p>
            <a:r>
              <a:rPr lang="ko-KR" altLang="en-US" sz="3200" i="0" dirty="0">
                <a:effectLst/>
                <a:latin typeface="Roboto" panose="02000000000000000000" pitchFamily="2" charset="0"/>
              </a:rPr>
              <a:t>코로나 </a:t>
            </a:r>
            <a:r>
              <a:rPr lang="ko-KR" altLang="en-US" sz="3200" dirty="0">
                <a:latin typeface="Roboto" panose="02000000000000000000" pitchFamily="2" charset="0"/>
              </a:rPr>
              <a:t>및 폐질환</a:t>
            </a:r>
            <a:r>
              <a:rPr lang="ko-KR" altLang="en-US" sz="3200" i="0" dirty="0">
                <a:effectLst/>
                <a:latin typeface="Roboto" panose="02000000000000000000" pitchFamily="2" charset="0"/>
              </a:rPr>
              <a:t> 판별 딥러닝 모델 개발</a:t>
            </a:r>
            <a:endParaRPr lang="en-US" altLang="ko-KR" sz="3200" i="0" dirty="0">
              <a:effectLst/>
              <a:latin typeface="Roboto" panose="02000000000000000000" pitchFamily="2" charset="0"/>
            </a:endParaRPr>
          </a:p>
          <a:p>
            <a:endParaRPr lang="en-US" altLang="ko-KR" sz="4000" b="1" dirty="0"/>
          </a:p>
          <a:p>
            <a:r>
              <a:rPr lang="en-US" altLang="ko-KR" sz="4000" b="1" dirty="0"/>
              <a:t>AI_13_</a:t>
            </a:r>
            <a:r>
              <a:rPr lang="ko-KR" altLang="en-US" sz="4000" b="1" dirty="0" err="1"/>
              <a:t>김강호</a:t>
            </a:r>
            <a:endParaRPr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1036546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05EBB-6C5B-E400-0DDB-5060AA5F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9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2. </a:t>
            </a:r>
            <a:r>
              <a:rPr lang="ko-KR" altLang="en-US" b="1" dirty="0"/>
              <a:t>프로젝트 목표 및 기대효과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A88C85-1BFE-7807-500A-8E23E054A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986" y="1337944"/>
            <a:ext cx="5974813" cy="455314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3000" dirty="0"/>
              <a:t>딥러닝 모델의 기대효과</a:t>
            </a:r>
            <a:endParaRPr lang="en-US" altLang="ko-KR" sz="3000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endParaRPr lang="en-US" altLang="ko-KR" sz="2200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ko-KR" altLang="en-US" sz="2200" dirty="0"/>
              <a:t> 의료진의 진단보조 </a:t>
            </a:r>
            <a:r>
              <a:rPr lang="en-US" altLang="ko-KR" sz="2200" b="1" dirty="0"/>
              <a:t>→</a:t>
            </a:r>
            <a:r>
              <a:rPr lang="en-US" altLang="ko-KR" sz="2200" dirty="0"/>
              <a:t> </a:t>
            </a:r>
            <a:r>
              <a:rPr lang="ko-KR" altLang="en-US" sz="2200" dirty="0"/>
              <a:t>휴먼 에러 방지</a:t>
            </a:r>
            <a:r>
              <a:rPr lang="en-US" altLang="ko-KR" sz="2200" dirty="0"/>
              <a:t>, </a:t>
            </a:r>
            <a:r>
              <a:rPr lang="ko-KR" altLang="en-US" sz="2200" dirty="0"/>
              <a:t>판독시간 감소</a:t>
            </a:r>
            <a:endParaRPr lang="en-US" altLang="ko-KR" sz="2200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endParaRPr lang="ko-KR" altLang="en-US" sz="2200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ko-KR" altLang="en-US" sz="2200" dirty="0"/>
              <a:t> 환자의 입장 </a:t>
            </a:r>
            <a:r>
              <a:rPr lang="en-US" altLang="ko-KR" sz="2200" dirty="0"/>
              <a:t>: </a:t>
            </a:r>
            <a:r>
              <a:rPr lang="ko-KR" altLang="en-US" sz="2200" dirty="0"/>
              <a:t>조기 진단 </a:t>
            </a:r>
            <a:r>
              <a:rPr lang="en-US" altLang="ko-KR" sz="2200" b="1" dirty="0"/>
              <a:t>→</a:t>
            </a:r>
            <a:r>
              <a:rPr lang="en-US" altLang="ko-KR" sz="2200" dirty="0"/>
              <a:t> </a:t>
            </a:r>
            <a:r>
              <a:rPr lang="ko-KR" altLang="en-US" sz="2200" dirty="0"/>
              <a:t>치료결과 ↑</a:t>
            </a:r>
            <a:endParaRPr lang="en-US" altLang="ko-KR" sz="2200" dirty="0"/>
          </a:p>
          <a:p>
            <a:pPr marL="457200" lvl="1" indent="0">
              <a:lnSpc>
                <a:spcPct val="110000"/>
              </a:lnSpc>
              <a:buNone/>
            </a:pPr>
            <a:endParaRPr lang="ko-KR" altLang="en-US" sz="2200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ko-KR" altLang="en-US" sz="2200" dirty="0"/>
              <a:t> 의료진의 입장 </a:t>
            </a:r>
            <a:r>
              <a:rPr lang="en-US" altLang="ko-KR" sz="2200" dirty="0"/>
              <a:t>: </a:t>
            </a:r>
            <a:r>
              <a:rPr lang="ko-KR" altLang="en-US" sz="2200" dirty="0"/>
              <a:t>인력 낭비 감소</a:t>
            </a:r>
            <a:endParaRPr lang="en-US" altLang="ko-KR" sz="2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236300-2657-1B68-900B-B846E33E4577}"/>
              </a:ext>
            </a:extLst>
          </p:cNvPr>
          <p:cNvSpPr/>
          <p:nvPr/>
        </p:nvSpPr>
        <p:spPr>
          <a:xfrm>
            <a:off x="0" y="6143946"/>
            <a:ext cx="12192000" cy="71248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1. </a:t>
            </a:r>
            <a:r>
              <a:rPr lang="ko-KR" altLang="en-US" sz="2000" b="1" dirty="0">
                <a:solidFill>
                  <a:schemeClr val="tx1"/>
                </a:solidFill>
              </a:rPr>
              <a:t>데이터 소개 </a:t>
            </a:r>
            <a:r>
              <a:rPr lang="en-US" altLang="ko-KR" sz="2000" b="1" dirty="0">
                <a:solidFill>
                  <a:schemeClr val="tx1"/>
                </a:solidFill>
              </a:rPr>
              <a:t>&amp; </a:t>
            </a:r>
            <a:r>
              <a:rPr lang="ko-KR" altLang="en-US" sz="2000" b="1" dirty="0">
                <a:solidFill>
                  <a:schemeClr val="tx1"/>
                </a:solidFill>
              </a:rPr>
              <a:t>가설</a:t>
            </a:r>
            <a:r>
              <a:rPr lang="en-US" altLang="ko-KR" sz="2000" b="1" dirty="0">
                <a:solidFill>
                  <a:schemeClr val="tx1"/>
                </a:solidFill>
              </a:rPr>
              <a:t>		       </a:t>
            </a:r>
            <a:r>
              <a:rPr lang="en-US" altLang="ko-KR" sz="2000" b="1" dirty="0">
                <a:solidFill>
                  <a:srgbClr val="FF0000"/>
                </a:solidFill>
              </a:rPr>
              <a:t>2. </a:t>
            </a:r>
            <a:r>
              <a:rPr lang="ko-KR" altLang="en-US" sz="2000" b="1" dirty="0">
                <a:solidFill>
                  <a:srgbClr val="FF0000"/>
                </a:solidFill>
              </a:rPr>
              <a:t>프로젝트 목표 및 기대효과</a:t>
            </a:r>
            <a:r>
              <a:rPr lang="en-US" altLang="ko-KR" sz="2000" b="1" dirty="0">
                <a:solidFill>
                  <a:schemeClr val="tx1"/>
                </a:solidFill>
              </a:rPr>
              <a:t>		3. </a:t>
            </a:r>
            <a:r>
              <a:rPr lang="ko-KR" altLang="en-US" sz="2000" b="1" dirty="0">
                <a:solidFill>
                  <a:schemeClr val="tx1"/>
                </a:solidFill>
              </a:rPr>
              <a:t>모델 개발과정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4. </a:t>
            </a:r>
            <a:r>
              <a:rPr lang="ko-KR" altLang="en-US" sz="2000" b="1" dirty="0">
                <a:solidFill>
                  <a:schemeClr val="tx1"/>
                </a:solidFill>
              </a:rPr>
              <a:t>학습모델 해석</a:t>
            </a:r>
            <a:r>
              <a:rPr lang="en-US" altLang="ko-KR" sz="2000" b="1" dirty="0">
                <a:solidFill>
                  <a:schemeClr val="tx1"/>
                </a:solidFill>
              </a:rPr>
              <a:t>		       5. </a:t>
            </a:r>
            <a:r>
              <a:rPr lang="ko-KR" altLang="en-US" sz="2000" b="1" dirty="0">
                <a:solidFill>
                  <a:schemeClr val="tx1"/>
                </a:solidFill>
              </a:rPr>
              <a:t>가설 검증</a:t>
            </a:r>
            <a:r>
              <a:rPr lang="en-US" altLang="ko-KR" sz="2000" b="1" dirty="0">
                <a:solidFill>
                  <a:schemeClr val="tx1"/>
                </a:solidFill>
              </a:rPr>
              <a:t>				6. </a:t>
            </a:r>
            <a:r>
              <a:rPr lang="ko-KR" altLang="en-US" sz="2000" b="1" dirty="0">
                <a:solidFill>
                  <a:schemeClr val="tx1"/>
                </a:solidFill>
              </a:rPr>
              <a:t>프로젝트 회고</a:t>
            </a:r>
          </a:p>
        </p:txBody>
      </p:sp>
      <p:pic>
        <p:nvPicPr>
          <p:cNvPr id="7170" name="Picture 2" descr="MEDI:GATE NEWS : '인공지능기반 진단보조 소프트웨어' 보험급여 조건은">
            <a:extLst>
              <a:ext uri="{FF2B5EF4-FFF2-40B4-BE49-F238E27FC236}">
                <a16:creationId xmlns:a16="http://schemas.microsoft.com/office/drawing/2014/main" id="{31B40963-EDE8-C267-D984-10CCA9AD4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554" y="1842702"/>
            <a:ext cx="5194993" cy="367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51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7FFE7-B6D5-40F5-AB7E-8DC6CA14B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155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30215-4974-47BD-9EDC-C89BEE362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336" y="2256158"/>
            <a:ext cx="5294616" cy="476108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3000" dirty="0"/>
              <a:t>1. </a:t>
            </a:r>
            <a:r>
              <a:rPr lang="ko-KR" altLang="en-US" sz="3000" dirty="0"/>
              <a:t>데이터 소개 </a:t>
            </a:r>
            <a:r>
              <a:rPr lang="en-US" altLang="ko-KR" sz="3000" dirty="0"/>
              <a:t>&amp; </a:t>
            </a:r>
            <a:r>
              <a:rPr lang="ko-KR" altLang="en-US" sz="3000" dirty="0"/>
              <a:t>가설</a:t>
            </a:r>
            <a:endParaRPr lang="en-US" altLang="ko-KR" sz="3000" dirty="0"/>
          </a:p>
          <a:p>
            <a:pPr marL="514350" indent="-514350">
              <a:lnSpc>
                <a:spcPct val="120000"/>
              </a:lnSpc>
              <a:buAutoNum type="arabicPeriod"/>
            </a:pPr>
            <a:endParaRPr lang="ko-KR" altLang="en-US" sz="3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000" dirty="0"/>
              <a:t>2. </a:t>
            </a:r>
            <a:r>
              <a:rPr lang="ko-KR" altLang="en-US" sz="3000" dirty="0"/>
              <a:t>프로젝트 목표 및 기대효과</a:t>
            </a:r>
            <a:endParaRPr lang="en-US" altLang="ko-KR" sz="3000" dirty="0"/>
          </a:p>
          <a:p>
            <a:pPr marL="0" indent="0">
              <a:lnSpc>
                <a:spcPct val="120000"/>
              </a:lnSpc>
              <a:buNone/>
            </a:pPr>
            <a:endParaRPr lang="ko-KR" altLang="en-US" sz="3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000" b="1" dirty="0">
                <a:solidFill>
                  <a:srgbClr val="FF0000"/>
                </a:solidFill>
              </a:rPr>
              <a:t>3. </a:t>
            </a:r>
            <a:r>
              <a:rPr lang="ko-KR" altLang="en-US" sz="3000" b="1" dirty="0">
                <a:solidFill>
                  <a:srgbClr val="FF0000"/>
                </a:solidFill>
              </a:rPr>
              <a:t>모델 개발과정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28F2AFD-3836-35B6-CC8C-C19C598EA023}"/>
              </a:ext>
            </a:extLst>
          </p:cNvPr>
          <p:cNvSpPr txBox="1">
            <a:spLocks/>
          </p:cNvSpPr>
          <p:nvPr/>
        </p:nvSpPr>
        <p:spPr>
          <a:xfrm>
            <a:off x="7508692" y="2256158"/>
            <a:ext cx="6096001" cy="476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3000" dirty="0"/>
              <a:t>4. </a:t>
            </a:r>
            <a:r>
              <a:rPr lang="ko-KR" altLang="en-US" sz="3000" dirty="0"/>
              <a:t>학습모델 해석</a:t>
            </a:r>
            <a:endParaRPr lang="en-US" altLang="ko-KR" sz="30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ko-KR" altLang="en-US" sz="30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3000" dirty="0"/>
              <a:t>5. </a:t>
            </a:r>
            <a:r>
              <a:rPr lang="ko-KR" altLang="en-US" sz="3000" dirty="0"/>
              <a:t>가설 검증</a:t>
            </a:r>
            <a:endParaRPr lang="en-US" altLang="ko-KR" sz="30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ko-KR" altLang="en-US" sz="30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3000" dirty="0"/>
              <a:t>6. </a:t>
            </a:r>
            <a:r>
              <a:rPr lang="ko-KR" altLang="en-US" sz="3000" dirty="0"/>
              <a:t>프로젝트 회고</a:t>
            </a:r>
          </a:p>
        </p:txBody>
      </p:sp>
    </p:spTree>
    <p:extLst>
      <p:ext uri="{BB962C8B-B14F-4D97-AF65-F5344CB8AC3E}">
        <p14:creationId xmlns:p14="http://schemas.microsoft.com/office/powerpoint/2010/main" val="2453412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05EBB-6C5B-E400-0DDB-5060AA5F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9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3. </a:t>
            </a:r>
            <a:r>
              <a:rPr lang="ko-KR" altLang="en-US" b="1" dirty="0"/>
              <a:t>모델 개발과정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236300-2657-1B68-900B-B846E33E4577}"/>
              </a:ext>
            </a:extLst>
          </p:cNvPr>
          <p:cNvSpPr/>
          <p:nvPr/>
        </p:nvSpPr>
        <p:spPr>
          <a:xfrm>
            <a:off x="0" y="6143946"/>
            <a:ext cx="12192000" cy="71248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1. </a:t>
            </a:r>
            <a:r>
              <a:rPr lang="ko-KR" altLang="en-US" sz="2000" b="1" dirty="0">
                <a:solidFill>
                  <a:schemeClr val="tx1"/>
                </a:solidFill>
              </a:rPr>
              <a:t>데이터 소개 </a:t>
            </a:r>
            <a:r>
              <a:rPr lang="en-US" altLang="ko-KR" sz="2000" b="1" dirty="0">
                <a:solidFill>
                  <a:schemeClr val="tx1"/>
                </a:solidFill>
              </a:rPr>
              <a:t>&amp; </a:t>
            </a:r>
            <a:r>
              <a:rPr lang="ko-KR" altLang="en-US" sz="2000" b="1" dirty="0">
                <a:solidFill>
                  <a:schemeClr val="tx1"/>
                </a:solidFill>
              </a:rPr>
              <a:t>가설</a:t>
            </a:r>
            <a:r>
              <a:rPr lang="en-US" altLang="ko-KR" sz="2000" b="1" dirty="0">
                <a:solidFill>
                  <a:schemeClr val="tx1"/>
                </a:solidFill>
              </a:rPr>
              <a:t>		       2. </a:t>
            </a:r>
            <a:r>
              <a:rPr lang="ko-KR" altLang="en-US" sz="2000" b="1" dirty="0">
                <a:solidFill>
                  <a:schemeClr val="tx1"/>
                </a:solidFill>
              </a:rPr>
              <a:t>프로젝트 목표 및 기대효과</a:t>
            </a:r>
            <a:r>
              <a:rPr lang="en-US" altLang="ko-KR" sz="2000" b="1" dirty="0">
                <a:solidFill>
                  <a:schemeClr val="tx1"/>
                </a:solidFill>
              </a:rPr>
              <a:t>		</a:t>
            </a:r>
            <a:r>
              <a:rPr lang="en-US" altLang="ko-KR" sz="2000" b="1" dirty="0">
                <a:solidFill>
                  <a:srgbClr val="FF0000"/>
                </a:solidFill>
              </a:rPr>
              <a:t>3. </a:t>
            </a:r>
            <a:r>
              <a:rPr lang="ko-KR" altLang="en-US" sz="2000" b="1" dirty="0">
                <a:solidFill>
                  <a:srgbClr val="FF0000"/>
                </a:solidFill>
              </a:rPr>
              <a:t>모델 개발과정 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4. </a:t>
            </a:r>
            <a:r>
              <a:rPr lang="ko-KR" altLang="en-US" sz="2000" b="1" dirty="0">
                <a:solidFill>
                  <a:schemeClr val="tx1"/>
                </a:solidFill>
              </a:rPr>
              <a:t>학습모델 해석</a:t>
            </a:r>
            <a:r>
              <a:rPr lang="en-US" altLang="ko-KR" sz="2000" b="1" dirty="0">
                <a:solidFill>
                  <a:schemeClr val="tx1"/>
                </a:solidFill>
              </a:rPr>
              <a:t>		       5. </a:t>
            </a:r>
            <a:r>
              <a:rPr lang="ko-KR" altLang="en-US" sz="2000" b="1" dirty="0">
                <a:solidFill>
                  <a:schemeClr val="tx1"/>
                </a:solidFill>
              </a:rPr>
              <a:t>가설 검증</a:t>
            </a:r>
            <a:r>
              <a:rPr lang="en-US" altLang="ko-KR" sz="2000" b="1" dirty="0">
                <a:solidFill>
                  <a:schemeClr val="tx1"/>
                </a:solidFill>
              </a:rPr>
              <a:t>				6. </a:t>
            </a:r>
            <a:r>
              <a:rPr lang="ko-KR" altLang="en-US" sz="2000" b="1" dirty="0">
                <a:solidFill>
                  <a:schemeClr val="tx1"/>
                </a:solidFill>
              </a:rPr>
              <a:t>프로젝트 회고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9A202F8-AE9B-9B44-588E-9E10B978E76A}"/>
              </a:ext>
            </a:extLst>
          </p:cNvPr>
          <p:cNvGrpSpPr/>
          <p:nvPr/>
        </p:nvGrpSpPr>
        <p:grpSpPr>
          <a:xfrm>
            <a:off x="1538743" y="2412756"/>
            <a:ext cx="9114514" cy="2032488"/>
            <a:chOff x="1538743" y="2412756"/>
            <a:chExt cx="9114514" cy="2032488"/>
          </a:xfrm>
        </p:grpSpPr>
        <p:sp>
          <p:nvSpPr>
            <p:cNvPr id="23" name="화살표: 갈매기형 수장 22">
              <a:extLst>
                <a:ext uri="{FF2B5EF4-FFF2-40B4-BE49-F238E27FC236}">
                  <a16:creationId xmlns:a16="http://schemas.microsoft.com/office/drawing/2014/main" id="{93E52CDF-6884-FCF8-384F-6DCB96A24FC2}"/>
                </a:ext>
              </a:extLst>
            </p:cNvPr>
            <p:cNvSpPr/>
            <p:nvPr/>
          </p:nvSpPr>
          <p:spPr>
            <a:xfrm>
              <a:off x="1538743" y="2412757"/>
              <a:ext cx="3651150" cy="2032487"/>
            </a:xfrm>
            <a:prstGeom prst="chevron">
              <a:avLst>
                <a:gd name="adj" fmla="val 2848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화살표: 갈매기형 수장 23">
              <a:extLst>
                <a:ext uri="{FF2B5EF4-FFF2-40B4-BE49-F238E27FC236}">
                  <a16:creationId xmlns:a16="http://schemas.microsoft.com/office/drawing/2014/main" id="{02A2E7BF-FF46-9F26-6D42-5169A5030D1D}"/>
                </a:ext>
              </a:extLst>
            </p:cNvPr>
            <p:cNvSpPr/>
            <p:nvPr/>
          </p:nvSpPr>
          <p:spPr>
            <a:xfrm>
              <a:off x="4944095" y="2412756"/>
              <a:ext cx="2989482" cy="2032487"/>
            </a:xfrm>
            <a:prstGeom prst="chevron">
              <a:avLst>
                <a:gd name="adj" fmla="val 2848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화살표: 갈매기형 수장 24">
              <a:extLst>
                <a:ext uri="{FF2B5EF4-FFF2-40B4-BE49-F238E27FC236}">
                  <a16:creationId xmlns:a16="http://schemas.microsoft.com/office/drawing/2014/main" id="{A1C41D6E-578D-E204-D73D-D4758EC27F80}"/>
                </a:ext>
              </a:extLst>
            </p:cNvPr>
            <p:cNvSpPr/>
            <p:nvPr/>
          </p:nvSpPr>
          <p:spPr>
            <a:xfrm>
              <a:off x="7663775" y="2412756"/>
              <a:ext cx="2989482" cy="2032487"/>
            </a:xfrm>
            <a:prstGeom prst="chevron">
              <a:avLst>
                <a:gd name="adj" fmla="val 2848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9397114-D1DF-ABE6-D510-17C8528D9872}"/>
                </a:ext>
              </a:extLst>
            </p:cNvPr>
            <p:cNvSpPr txBox="1"/>
            <p:nvPr/>
          </p:nvSpPr>
          <p:spPr>
            <a:xfrm>
              <a:off x="2319875" y="3205861"/>
              <a:ext cx="2528760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300" b="1" dirty="0">
                  <a:solidFill>
                    <a:schemeClr val="bg1"/>
                  </a:solidFill>
                </a:rPr>
                <a:t>1. </a:t>
              </a:r>
              <a:r>
                <a:rPr lang="ko-KR" altLang="en-US" sz="2300" b="1" dirty="0">
                  <a:solidFill>
                    <a:schemeClr val="bg1"/>
                  </a:solidFill>
                </a:rPr>
                <a:t>데이터 </a:t>
              </a:r>
              <a:r>
                <a:rPr lang="ko-KR" altLang="en-US" sz="2300" b="1" dirty="0" err="1">
                  <a:solidFill>
                    <a:schemeClr val="bg1"/>
                  </a:solidFill>
                </a:rPr>
                <a:t>전처리</a:t>
              </a:r>
              <a:endParaRPr lang="ko-KR" altLang="en-US" sz="23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6F2DBB-8B83-DE6C-1775-73413A37EBB2}"/>
                </a:ext>
              </a:extLst>
            </p:cNvPr>
            <p:cNvSpPr txBox="1"/>
            <p:nvPr/>
          </p:nvSpPr>
          <p:spPr>
            <a:xfrm>
              <a:off x="5685942" y="3205861"/>
              <a:ext cx="1882373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300" b="1" dirty="0">
                  <a:solidFill>
                    <a:schemeClr val="bg1"/>
                  </a:solidFill>
                </a:rPr>
                <a:t>2. </a:t>
              </a:r>
              <a:r>
                <a:rPr lang="ko-KR" altLang="en-US" sz="2300" b="1" dirty="0">
                  <a:solidFill>
                    <a:schemeClr val="bg1"/>
                  </a:solidFill>
                </a:rPr>
                <a:t>모델 학습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3B0D898-5D67-8F1E-6426-133B6CE7D8FD}"/>
                </a:ext>
              </a:extLst>
            </p:cNvPr>
            <p:cNvSpPr txBox="1"/>
            <p:nvPr/>
          </p:nvSpPr>
          <p:spPr>
            <a:xfrm>
              <a:off x="8429626" y="3205861"/>
              <a:ext cx="1882373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300" b="1" dirty="0">
                  <a:solidFill>
                    <a:schemeClr val="bg1"/>
                  </a:solidFill>
                </a:rPr>
                <a:t>3. </a:t>
              </a:r>
              <a:r>
                <a:rPr lang="ko-KR" altLang="en-US" sz="2300" b="1" dirty="0">
                  <a:solidFill>
                    <a:schemeClr val="bg1"/>
                  </a:solidFill>
                </a:rPr>
                <a:t>모델 평가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4430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05EBB-6C5B-E400-0DDB-5060AA5F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9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3. </a:t>
            </a:r>
            <a:r>
              <a:rPr lang="ko-KR" altLang="en-US" b="1" dirty="0"/>
              <a:t>모델 개발과정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A88C85-1BFE-7807-500A-8E23E054A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393" y="2094675"/>
            <a:ext cx="8040255" cy="357642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2300" dirty="0"/>
              <a:t>X-ray </a:t>
            </a:r>
            <a:r>
              <a:rPr lang="ko-KR" altLang="en-US" sz="2300" dirty="0"/>
              <a:t>이미지의 데이터프레임</a:t>
            </a:r>
            <a:r>
              <a:rPr lang="en-US" altLang="ko-KR" sz="2300" dirty="0"/>
              <a:t>(</a:t>
            </a:r>
            <a:r>
              <a:rPr lang="en-US" altLang="ko-KR" sz="2300" dirty="0" err="1"/>
              <a:t>df</a:t>
            </a:r>
            <a:r>
              <a:rPr lang="en-US" altLang="ko-KR" sz="2300" dirty="0"/>
              <a:t>)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ko-KR" altLang="en-US" sz="1800" b="1" dirty="0"/>
              <a:t>구성목적 </a:t>
            </a:r>
            <a:r>
              <a:rPr lang="en-US" altLang="ko-KR" sz="1800" b="1" dirty="0"/>
              <a:t>: </a:t>
            </a:r>
            <a:r>
              <a:rPr lang="ko-KR" altLang="en-US" sz="1800" b="1" dirty="0">
                <a:solidFill>
                  <a:srgbClr val="FF0000"/>
                </a:solidFill>
              </a:rPr>
              <a:t>이미지</a:t>
            </a:r>
            <a:r>
              <a:rPr lang="ko-KR" altLang="en-US" sz="1800" b="1" dirty="0"/>
              <a:t>와 해당 이미지의 </a:t>
            </a:r>
            <a:r>
              <a:rPr lang="en-US" altLang="ko-KR" sz="1800" b="1" dirty="0">
                <a:solidFill>
                  <a:srgbClr val="FF0000"/>
                </a:solidFill>
              </a:rPr>
              <a:t>X-ray </a:t>
            </a:r>
            <a:r>
              <a:rPr lang="ko-KR" altLang="en-US" sz="1800" b="1" dirty="0">
                <a:solidFill>
                  <a:srgbClr val="FF0000"/>
                </a:solidFill>
              </a:rPr>
              <a:t>상태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레이블</a:t>
            </a:r>
            <a:r>
              <a:rPr lang="en-US" altLang="ko-KR" sz="1800" b="1" dirty="0"/>
              <a:t>)</a:t>
            </a:r>
            <a:r>
              <a:rPr lang="ko-KR" altLang="en-US" sz="1800" b="1" dirty="0"/>
              <a:t>을 쉽게 불러오기 위함</a:t>
            </a:r>
            <a:endParaRPr lang="en-US" altLang="ko-KR" sz="1800" b="1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/>
              <a:t> </a:t>
            </a:r>
            <a:r>
              <a:rPr lang="en-US" altLang="ko-KR" sz="1800" b="1" dirty="0" err="1">
                <a:solidFill>
                  <a:srgbClr val="FF0000"/>
                </a:solidFill>
              </a:rPr>
              <a:t>os</a:t>
            </a:r>
            <a:r>
              <a:rPr lang="en-US" altLang="ko-KR" sz="1800" b="1" dirty="0">
                <a:solidFill>
                  <a:srgbClr val="FF0000"/>
                </a:solidFill>
              </a:rPr>
              <a:t> </a:t>
            </a:r>
            <a:r>
              <a:rPr lang="ko-KR" altLang="en-US" sz="1800" b="1" dirty="0"/>
              <a:t>라이브러리로 </a:t>
            </a:r>
            <a:r>
              <a:rPr lang="ko-KR" altLang="en-US" sz="1800" b="1" dirty="0">
                <a:solidFill>
                  <a:srgbClr val="FF0000"/>
                </a:solidFill>
              </a:rPr>
              <a:t>이미지의 경로 </a:t>
            </a:r>
            <a:r>
              <a:rPr lang="ko-KR" altLang="en-US" sz="1800" b="1" dirty="0"/>
              <a:t>및 </a:t>
            </a:r>
            <a:r>
              <a:rPr lang="ko-KR" altLang="en-US" sz="1800" b="1" dirty="0">
                <a:solidFill>
                  <a:srgbClr val="FF0000"/>
                </a:solidFill>
              </a:rPr>
              <a:t>이미지의 폴더이름</a:t>
            </a:r>
            <a:r>
              <a:rPr lang="ko-KR" altLang="en-US" sz="1800" b="1" dirty="0"/>
              <a:t> 추출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저장</a:t>
            </a:r>
            <a:endParaRPr lang="en-US" altLang="ko-KR" sz="1800" b="1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/>
              <a:t> </a:t>
            </a:r>
            <a:r>
              <a:rPr lang="en-US" altLang="ko-KR" sz="1800" b="1" dirty="0" err="1"/>
              <a:t>file_pathes</a:t>
            </a:r>
            <a:r>
              <a:rPr lang="en-US" altLang="ko-KR" sz="1800" b="1" dirty="0"/>
              <a:t> : </a:t>
            </a:r>
            <a:r>
              <a:rPr lang="ko-KR" altLang="en-US" sz="1800" b="1" dirty="0"/>
              <a:t>이미지의 경로</a:t>
            </a:r>
            <a:r>
              <a:rPr lang="en-US" altLang="ko-KR" sz="1800" b="1" dirty="0"/>
              <a:t>, labels : </a:t>
            </a:r>
            <a:r>
              <a:rPr lang="ko-KR" altLang="en-US" sz="1800" b="1" dirty="0"/>
              <a:t>이미지의 실제 </a:t>
            </a:r>
            <a:r>
              <a:rPr lang="en-US" altLang="ko-KR" sz="1800" b="1" dirty="0"/>
              <a:t>X-ray </a:t>
            </a:r>
            <a:r>
              <a:rPr lang="ko-KR" altLang="en-US" sz="1800" b="1" dirty="0"/>
              <a:t>상태</a:t>
            </a:r>
            <a:endParaRPr lang="en-US" altLang="ko-KR" sz="18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236300-2657-1B68-900B-B846E33E4577}"/>
              </a:ext>
            </a:extLst>
          </p:cNvPr>
          <p:cNvSpPr/>
          <p:nvPr/>
        </p:nvSpPr>
        <p:spPr>
          <a:xfrm>
            <a:off x="0" y="6143946"/>
            <a:ext cx="12192000" cy="71248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1. </a:t>
            </a:r>
            <a:r>
              <a:rPr lang="ko-KR" altLang="en-US" sz="2000" b="1" dirty="0">
                <a:solidFill>
                  <a:schemeClr val="tx1"/>
                </a:solidFill>
              </a:rPr>
              <a:t>데이터 소개 </a:t>
            </a:r>
            <a:r>
              <a:rPr lang="en-US" altLang="ko-KR" sz="2000" b="1" dirty="0">
                <a:solidFill>
                  <a:schemeClr val="tx1"/>
                </a:solidFill>
              </a:rPr>
              <a:t>&amp; </a:t>
            </a:r>
            <a:r>
              <a:rPr lang="ko-KR" altLang="en-US" sz="2000" b="1" dirty="0">
                <a:solidFill>
                  <a:schemeClr val="tx1"/>
                </a:solidFill>
              </a:rPr>
              <a:t>가설</a:t>
            </a:r>
            <a:r>
              <a:rPr lang="en-US" altLang="ko-KR" sz="2000" b="1" dirty="0">
                <a:solidFill>
                  <a:schemeClr val="tx1"/>
                </a:solidFill>
              </a:rPr>
              <a:t>		       2. </a:t>
            </a:r>
            <a:r>
              <a:rPr lang="ko-KR" altLang="en-US" sz="2000" b="1" dirty="0">
                <a:solidFill>
                  <a:schemeClr val="tx1"/>
                </a:solidFill>
              </a:rPr>
              <a:t>프로젝트 목표 및 기대효과</a:t>
            </a:r>
            <a:r>
              <a:rPr lang="en-US" altLang="ko-KR" sz="2000" b="1" dirty="0">
                <a:solidFill>
                  <a:schemeClr val="tx1"/>
                </a:solidFill>
              </a:rPr>
              <a:t>		</a:t>
            </a:r>
            <a:r>
              <a:rPr lang="en-US" altLang="ko-KR" sz="2000" b="1" dirty="0">
                <a:solidFill>
                  <a:srgbClr val="FF0000"/>
                </a:solidFill>
              </a:rPr>
              <a:t>3. </a:t>
            </a:r>
            <a:r>
              <a:rPr lang="ko-KR" altLang="en-US" sz="2000" b="1" dirty="0">
                <a:solidFill>
                  <a:srgbClr val="FF0000"/>
                </a:solidFill>
              </a:rPr>
              <a:t>모델 개발과정 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4. </a:t>
            </a:r>
            <a:r>
              <a:rPr lang="ko-KR" altLang="en-US" sz="2000" b="1" dirty="0">
                <a:solidFill>
                  <a:schemeClr val="tx1"/>
                </a:solidFill>
              </a:rPr>
              <a:t>학습모델 해석</a:t>
            </a:r>
            <a:r>
              <a:rPr lang="en-US" altLang="ko-KR" sz="2000" b="1" dirty="0">
                <a:solidFill>
                  <a:schemeClr val="tx1"/>
                </a:solidFill>
              </a:rPr>
              <a:t>		       5. </a:t>
            </a:r>
            <a:r>
              <a:rPr lang="ko-KR" altLang="en-US" sz="2000" b="1" dirty="0">
                <a:solidFill>
                  <a:schemeClr val="tx1"/>
                </a:solidFill>
              </a:rPr>
              <a:t>가설 검증</a:t>
            </a:r>
            <a:r>
              <a:rPr lang="en-US" altLang="ko-KR" sz="2000" b="1" dirty="0">
                <a:solidFill>
                  <a:schemeClr val="tx1"/>
                </a:solidFill>
              </a:rPr>
              <a:t>				6. </a:t>
            </a:r>
            <a:r>
              <a:rPr lang="ko-KR" altLang="en-US" sz="2000" b="1" dirty="0">
                <a:solidFill>
                  <a:schemeClr val="tx1"/>
                </a:solidFill>
              </a:rPr>
              <a:t>프로젝트 회고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875640B-BA1D-C3C2-74A1-5FA03DED56F6}"/>
              </a:ext>
            </a:extLst>
          </p:cNvPr>
          <p:cNvGrpSpPr/>
          <p:nvPr/>
        </p:nvGrpSpPr>
        <p:grpSpPr>
          <a:xfrm>
            <a:off x="2847227" y="1248769"/>
            <a:ext cx="6497546" cy="637460"/>
            <a:chOff x="2847227" y="1306171"/>
            <a:chExt cx="6497546" cy="637460"/>
          </a:xfrm>
        </p:grpSpPr>
        <p:sp>
          <p:nvSpPr>
            <p:cNvPr id="21" name="화살표: 갈매기형 수장 20">
              <a:extLst>
                <a:ext uri="{FF2B5EF4-FFF2-40B4-BE49-F238E27FC236}">
                  <a16:creationId xmlns:a16="http://schemas.microsoft.com/office/drawing/2014/main" id="{D8C7E02F-BD00-C3B1-0F7E-3BD0F7FE7E33}"/>
                </a:ext>
              </a:extLst>
            </p:cNvPr>
            <p:cNvSpPr/>
            <p:nvPr/>
          </p:nvSpPr>
          <p:spPr>
            <a:xfrm>
              <a:off x="2847227" y="1306171"/>
              <a:ext cx="2616998" cy="637460"/>
            </a:xfrm>
            <a:prstGeom prst="chevron">
              <a:avLst/>
            </a:prstGeom>
            <a:solidFill>
              <a:schemeClr val="accent4"/>
            </a:solidFill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1. </a:t>
              </a:r>
              <a:r>
                <a:rPr lang="ko-KR" altLang="en-US" b="1" dirty="0">
                  <a:solidFill>
                    <a:schemeClr val="tx1"/>
                  </a:solidFill>
                </a:rPr>
                <a:t>데이터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전처리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화살표: 갈매기형 수장 25">
              <a:extLst>
                <a:ext uri="{FF2B5EF4-FFF2-40B4-BE49-F238E27FC236}">
                  <a16:creationId xmlns:a16="http://schemas.microsoft.com/office/drawing/2014/main" id="{12A691AA-B93F-71F1-96B6-91421EEDB8E7}"/>
                </a:ext>
              </a:extLst>
            </p:cNvPr>
            <p:cNvSpPr/>
            <p:nvPr/>
          </p:nvSpPr>
          <p:spPr>
            <a:xfrm>
              <a:off x="5298687" y="1306171"/>
              <a:ext cx="2096815" cy="63746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2. </a:t>
              </a:r>
              <a:r>
                <a:rPr lang="ko-KR" altLang="en-US" b="1" dirty="0">
                  <a:solidFill>
                    <a:schemeClr val="bg1"/>
                  </a:solidFill>
                </a:rPr>
                <a:t>모델학습</a:t>
              </a:r>
            </a:p>
          </p:txBody>
        </p:sp>
        <p:sp>
          <p:nvSpPr>
            <p:cNvPr id="27" name="화살표: 갈매기형 수장 26">
              <a:extLst>
                <a:ext uri="{FF2B5EF4-FFF2-40B4-BE49-F238E27FC236}">
                  <a16:creationId xmlns:a16="http://schemas.microsoft.com/office/drawing/2014/main" id="{8FE148D0-6D07-1331-65B2-4AC05B3076A1}"/>
                </a:ext>
              </a:extLst>
            </p:cNvPr>
            <p:cNvSpPr/>
            <p:nvPr/>
          </p:nvSpPr>
          <p:spPr>
            <a:xfrm>
              <a:off x="7247958" y="1306171"/>
              <a:ext cx="2096815" cy="63746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3. </a:t>
              </a:r>
              <a:r>
                <a:rPr lang="ko-KR" altLang="en-US" b="1" dirty="0">
                  <a:solidFill>
                    <a:schemeClr val="bg1"/>
                  </a:solidFill>
                </a:rPr>
                <a:t>모델평가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B8D6F1A-75EE-331F-0F39-A840FAA8217C}"/>
              </a:ext>
            </a:extLst>
          </p:cNvPr>
          <p:cNvGrpSpPr/>
          <p:nvPr/>
        </p:nvGrpSpPr>
        <p:grpSpPr>
          <a:xfrm>
            <a:off x="357352" y="2275265"/>
            <a:ext cx="2942895" cy="3479644"/>
            <a:chOff x="294290" y="2448911"/>
            <a:chExt cx="2942895" cy="3479644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7E723C6E-47B6-7799-7ADA-082C244DD556}"/>
                </a:ext>
              </a:extLst>
            </p:cNvPr>
            <p:cNvSpPr/>
            <p:nvPr/>
          </p:nvSpPr>
          <p:spPr>
            <a:xfrm>
              <a:off x="454577" y="2651538"/>
              <a:ext cx="2623644" cy="712485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X-ray </a:t>
              </a:r>
              <a:r>
                <a:rPr lang="ko-KR" altLang="en-US" b="1" dirty="0">
                  <a:solidFill>
                    <a:schemeClr val="tx1"/>
                  </a:solidFill>
                </a:rPr>
                <a:t>이미지의 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데이터 프레임 구축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EB8AC12-0C23-DFEC-2159-EBC510C6F367}"/>
                </a:ext>
              </a:extLst>
            </p:cNvPr>
            <p:cNvSpPr/>
            <p:nvPr/>
          </p:nvSpPr>
          <p:spPr>
            <a:xfrm>
              <a:off x="454577" y="3846881"/>
              <a:ext cx="2623644" cy="71248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데이터프레임 </a:t>
              </a:r>
              <a:r>
                <a:rPr lang="ko-KR" altLang="en-US" b="1" dirty="0" err="1"/>
                <a:t>전처리</a:t>
              </a:r>
              <a:endParaRPr lang="ko-KR" altLang="en-US" b="1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CF5870FF-C5EE-269D-1B5A-786D390D123A}"/>
                </a:ext>
              </a:extLst>
            </p:cNvPr>
            <p:cNvSpPr/>
            <p:nvPr/>
          </p:nvSpPr>
          <p:spPr>
            <a:xfrm>
              <a:off x="454577" y="5040100"/>
              <a:ext cx="2623644" cy="71248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이미지 </a:t>
              </a:r>
              <a:r>
                <a:rPr lang="ko-KR" altLang="en-US" b="1" dirty="0" err="1"/>
                <a:t>전처리</a:t>
              </a:r>
              <a:endParaRPr lang="ko-KR" altLang="en-US" b="1" dirty="0"/>
            </a:p>
          </p:txBody>
        </p:sp>
        <p:sp>
          <p:nvSpPr>
            <p:cNvPr id="20" name="화살표: 아래쪽 19">
              <a:extLst>
                <a:ext uri="{FF2B5EF4-FFF2-40B4-BE49-F238E27FC236}">
                  <a16:creationId xmlns:a16="http://schemas.microsoft.com/office/drawing/2014/main" id="{C0AC687A-2F0F-71AC-C874-AC08B4DF2268}"/>
                </a:ext>
              </a:extLst>
            </p:cNvPr>
            <p:cNvSpPr/>
            <p:nvPr/>
          </p:nvSpPr>
          <p:spPr>
            <a:xfrm>
              <a:off x="1117383" y="3440338"/>
              <a:ext cx="1296712" cy="328104"/>
            </a:xfrm>
            <a:prstGeom prst="downArrow">
              <a:avLst>
                <a:gd name="adj1" fmla="val 50000"/>
                <a:gd name="adj2" fmla="val 6155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화살표: 아래쪽 32">
              <a:extLst>
                <a:ext uri="{FF2B5EF4-FFF2-40B4-BE49-F238E27FC236}">
                  <a16:creationId xmlns:a16="http://schemas.microsoft.com/office/drawing/2014/main" id="{1F632C47-CBA6-E1AD-372C-88213E39B62D}"/>
                </a:ext>
              </a:extLst>
            </p:cNvPr>
            <p:cNvSpPr/>
            <p:nvPr/>
          </p:nvSpPr>
          <p:spPr>
            <a:xfrm>
              <a:off x="1117383" y="4648954"/>
              <a:ext cx="1296712" cy="328104"/>
            </a:xfrm>
            <a:prstGeom prst="downArrow">
              <a:avLst>
                <a:gd name="adj1" fmla="val 50000"/>
                <a:gd name="adj2" fmla="val 6155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0645456-AAF2-FB91-82C4-EFBB12A1BABA}"/>
                </a:ext>
              </a:extLst>
            </p:cNvPr>
            <p:cNvSpPr/>
            <p:nvPr/>
          </p:nvSpPr>
          <p:spPr>
            <a:xfrm>
              <a:off x="294290" y="2448911"/>
              <a:ext cx="2942895" cy="34796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2" name="그림 41">
            <a:extLst>
              <a:ext uri="{FF2B5EF4-FFF2-40B4-BE49-F238E27FC236}">
                <a16:creationId xmlns:a16="http://schemas.microsoft.com/office/drawing/2014/main" id="{4BF72028-9CE4-7C4A-722B-2678B0E87A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186"/>
          <a:stretch/>
        </p:blipFill>
        <p:spPr>
          <a:xfrm>
            <a:off x="6105567" y="4032700"/>
            <a:ext cx="5456393" cy="1969278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C3CEB171-43DB-8692-3195-924D7EDC39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763"/>
          <a:stretch/>
        </p:blipFill>
        <p:spPr>
          <a:xfrm>
            <a:off x="3794393" y="4137189"/>
            <a:ext cx="1738743" cy="1563629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0EF4CE36-3E5E-C197-3D8E-0A5007B6D3FA}"/>
              </a:ext>
            </a:extLst>
          </p:cNvPr>
          <p:cNvSpPr/>
          <p:nvPr/>
        </p:nvSpPr>
        <p:spPr>
          <a:xfrm>
            <a:off x="6105567" y="4351281"/>
            <a:ext cx="5456393" cy="32582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69" name="직선 연결선 7168">
            <a:extLst>
              <a:ext uri="{FF2B5EF4-FFF2-40B4-BE49-F238E27FC236}">
                <a16:creationId xmlns:a16="http://schemas.microsoft.com/office/drawing/2014/main" id="{CCE998E6-BD0A-3910-D561-3855E40D842C}"/>
              </a:ext>
            </a:extLst>
          </p:cNvPr>
          <p:cNvCxnSpPr>
            <a:cxnSpLocks/>
          </p:cNvCxnSpPr>
          <p:nvPr/>
        </p:nvCxnSpPr>
        <p:spPr>
          <a:xfrm>
            <a:off x="5533136" y="4137189"/>
            <a:ext cx="562864" cy="214092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A7282814-5ACE-E378-FAB3-D8EEA64437BF}"/>
              </a:ext>
            </a:extLst>
          </p:cNvPr>
          <p:cNvCxnSpPr>
            <a:cxnSpLocks/>
          </p:cNvCxnSpPr>
          <p:nvPr/>
        </p:nvCxnSpPr>
        <p:spPr>
          <a:xfrm flipV="1">
            <a:off x="5533136" y="4677103"/>
            <a:ext cx="572431" cy="98467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079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05EBB-6C5B-E400-0DDB-5060AA5F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9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3. </a:t>
            </a:r>
            <a:r>
              <a:rPr lang="ko-KR" altLang="en-US" b="1" dirty="0"/>
              <a:t>모델 개발과정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A88C85-1BFE-7807-500A-8E23E054A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393" y="2094675"/>
            <a:ext cx="8040255" cy="357642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2300" dirty="0"/>
              <a:t>데이터프레임</a:t>
            </a:r>
            <a:r>
              <a:rPr lang="en-US" altLang="ko-KR" sz="2300" dirty="0"/>
              <a:t>(</a:t>
            </a:r>
            <a:r>
              <a:rPr lang="en-US" altLang="ko-KR" sz="2300" dirty="0" err="1"/>
              <a:t>df</a:t>
            </a:r>
            <a:r>
              <a:rPr lang="en-US" altLang="ko-KR" sz="2300" dirty="0"/>
              <a:t>) </a:t>
            </a:r>
            <a:r>
              <a:rPr lang="ko-KR" altLang="en-US" sz="2300" dirty="0"/>
              <a:t>분할</a:t>
            </a:r>
            <a:endParaRPr lang="en-US" altLang="ko-KR" sz="2300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ko-KR" altLang="en-US" sz="1800" b="1" dirty="0"/>
              <a:t> </a:t>
            </a:r>
            <a:r>
              <a:rPr lang="ko-KR" altLang="en-US" sz="1800" b="1" dirty="0">
                <a:solidFill>
                  <a:srgbClr val="FF0000"/>
                </a:solidFill>
              </a:rPr>
              <a:t>모델학습 및 평가</a:t>
            </a:r>
            <a:r>
              <a:rPr lang="ko-KR" altLang="en-US" sz="1800" b="1" dirty="0"/>
              <a:t>를 위해 </a:t>
            </a:r>
            <a:r>
              <a:rPr lang="en-US" altLang="ko-KR" sz="1800" b="1" dirty="0" err="1">
                <a:solidFill>
                  <a:srgbClr val="FF0000"/>
                </a:solidFill>
              </a:rPr>
              <a:t>train_df</a:t>
            </a:r>
            <a:r>
              <a:rPr lang="en-US" altLang="ko-KR" sz="1800" b="1" dirty="0">
                <a:solidFill>
                  <a:srgbClr val="FF0000"/>
                </a:solidFill>
              </a:rPr>
              <a:t>, </a:t>
            </a:r>
            <a:r>
              <a:rPr lang="en-US" altLang="ko-KR" sz="1800" b="1" dirty="0" err="1">
                <a:solidFill>
                  <a:srgbClr val="FF0000"/>
                </a:solidFill>
              </a:rPr>
              <a:t>valid_df</a:t>
            </a:r>
            <a:r>
              <a:rPr lang="en-US" altLang="ko-KR" sz="1800" b="1" dirty="0">
                <a:solidFill>
                  <a:srgbClr val="FF0000"/>
                </a:solidFill>
              </a:rPr>
              <a:t>, </a:t>
            </a:r>
            <a:r>
              <a:rPr lang="en-US" altLang="ko-KR" sz="1800" b="1" dirty="0" err="1">
                <a:solidFill>
                  <a:srgbClr val="FF0000"/>
                </a:solidFill>
              </a:rPr>
              <a:t>test_df</a:t>
            </a:r>
            <a:r>
              <a:rPr lang="ko-KR" altLang="en-US" sz="1800" b="1" dirty="0"/>
              <a:t>로 분할</a:t>
            </a:r>
            <a:endParaRPr lang="en-US" altLang="ko-KR" sz="1800" b="1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/>
              <a:t> </a:t>
            </a:r>
            <a:r>
              <a:rPr lang="ko-KR" altLang="en-US" sz="1800" b="1" dirty="0"/>
              <a:t>데이터프레임 분할을 위해 </a:t>
            </a:r>
            <a:r>
              <a:rPr lang="en-US" altLang="ko-KR" sz="1800" b="1" dirty="0" err="1">
                <a:solidFill>
                  <a:srgbClr val="FF0000"/>
                </a:solidFill>
              </a:rPr>
              <a:t>train_test_split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사용</a:t>
            </a:r>
            <a:endParaRPr lang="en-US" altLang="ko-KR" sz="2200" b="1" dirty="0"/>
          </a:p>
          <a:p>
            <a:pPr marL="457200" lvl="1" indent="0">
              <a:lnSpc>
                <a:spcPct val="110000"/>
              </a:lnSpc>
              <a:buNone/>
            </a:pPr>
            <a:endParaRPr lang="en-US" altLang="ko-KR" sz="18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236300-2657-1B68-900B-B846E33E4577}"/>
              </a:ext>
            </a:extLst>
          </p:cNvPr>
          <p:cNvSpPr/>
          <p:nvPr/>
        </p:nvSpPr>
        <p:spPr>
          <a:xfrm>
            <a:off x="0" y="6143946"/>
            <a:ext cx="12192000" cy="71248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1. </a:t>
            </a:r>
            <a:r>
              <a:rPr lang="ko-KR" altLang="en-US" sz="2000" b="1" dirty="0">
                <a:solidFill>
                  <a:schemeClr val="tx1"/>
                </a:solidFill>
              </a:rPr>
              <a:t>데이터 소개 </a:t>
            </a:r>
            <a:r>
              <a:rPr lang="en-US" altLang="ko-KR" sz="2000" b="1" dirty="0">
                <a:solidFill>
                  <a:schemeClr val="tx1"/>
                </a:solidFill>
              </a:rPr>
              <a:t>&amp; </a:t>
            </a:r>
            <a:r>
              <a:rPr lang="ko-KR" altLang="en-US" sz="2000" b="1" dirty="0">
                <a:solidFill>
                  <a:schemeClr val="tx1"/>
                </a:solidFill>
              </a:rPr>
              <a:t>가설</a:t>
            </a:r>
            <a:r>
              <a:rPr lang="en-US" altLang="ko-KR" sz="2000" b="1" dirty="0">
                <a:solidFill>
                  <a:schemeClr val="tx1"/>
                </a:solidFill>
              </a:rPr>
              <a:t>		       2. </a:t>
            </a:r>
            <a:r>
              <a:rPr lang="ko-KR" altLang="en-US" sz="2000" b="1" dirty="0">
                <a:solidFill>
                  <a:schemeClr val="tx1"/>
                </a:solidFill>
              </a:rPr>
              <a:t>프로젝트 목표 및 기대효과</a:t>
            </a:r>
            <a:r>
              <a:rPr lang="en-US" altLang="ko-KR" sz="2000" b="1" dirty="0">
                <a:solidFill>
                  <a:schemeClr val="tx1"/>
                </a:solidFill>
              </a:rPr>
              <a:t>		</a:t>
            </a:r>
            <a:r>
              <a:rPr lang="en-US" altLang="ko-KR" sz="2000" b="1" dirty="0">
                <a:solidFill>
                  <a:srgbClr val="FF0000"/>
                </a:solidFill>
              </a:rPr>
              <a:t>3. </a:t>
            </a:r>
            <a:r>
              <a:rPr lang="ko-KR" altLang="en-US" sz="2000" b="1" dirty="0">
                <a:solidFill>
                  <a:srgbClr val="FF0000"/>
                </a:solidFill>
              </a:rPr>
              <a:t>모델 개발과정 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4. </a:t>
            </a:r>
            <a:r>
              <a:rPr lang="ko-KR" altLang="en-US" sz="2000" b="1" dirty="0">
                <a:solidFill>
                  <a:schemeClr val="tx1"/>
                </a:solidFill>
              </a:rPr>
              <a:t>학습모델 해석</a:t>
            </a:r>
            <a:r>
              <a:rPr lang="en-US" altLang="ko-KR" sz="2000" b="1" dirty="0">
                <a:solidFill>
                  <a:schemeClr val="tx1"/>
                </a:solidFill>
              </a:rPr>
              <a:t>		       5. </a:t>
            </a:r>
            <a:r>
              <a:rPr lang="ko-KR" altLang="en-US" sz="2000" b="1" dirty="0">
                <a:solidFill>
                  <a:schemeClr val="tx1"/>
                </a:solidFill>
              </a:rPr>
              <a:t>가설 검증</a:t>
            </a:r>
            <a:r>
              <a:rPr lang="en-US" altLang="ko-KR" sz="2000" b="1" dirty="0">
                <a:solidFill>
                  <a:schemeClr val="tx1"/>
                </a:solidFill>
              </a:rPr>
              <a:t>				6. </a:t>
            </a:r>
            <a:r>
              <a:rPr lang="ko-KR" altLang="en-US" sz="2000" b="1" dirty="0">
                <a:solidFill>
                  <a:schemeClr val="tx1"/>
                </a:solidFill>
              </a:rPr>
              <a:t>프로젝트 회고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B8D6F1A-75EE-331F-0F39-A840FAA8217C}"/>
              </a:ext>
            </a:extLst>
          </p:cNvPr>
          <p:cNvGrpSpPr/>
          <p:nvPr/>
        </p:nvGrpSpPr>
        <p:grpSpPr>
          <a:xfrm>
            <a:off x="357352" y="2275265"/>
            <a:ext cx="2942895" cy="3479644"/>
            <a:chOff x="294290" y="2448911"/>
            <a:chExt cx="2942895" cy="3479644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7E723C6E-47B6-7799-7ADA-082C244DD556}"/>
                </a:ext>
              </a:extLst>
            </p:cNvPr>
            <p:cNvSpPr/>
            <p:nvPr/>
          </p:nvSpPr>
          <p:spPr>
            <a:xfrm>
              <a:off x="454577" y="2651538"/>
              <a:ext cx="2623644" cy="71248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X-ray </a:t>
              </a:r>
              <a:r>
                <a:rPr lang="ko-KR" altLang="en-US" b="1" dirty="0">
                  <a:solidFill>
                    <a:schemeClr val="bg1"/>
                  </a:solidFill>
                </a:rPr>
                <a:t>이미지의 </a:t>
              </a:r>
              <a:endParaRPr lang="en-US" altLang="ko-KR" b="1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데이터 프레임 구축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EB8AC12-0C23-DFEC-2159-EBC510C6F367}"/>
                </a:ext>
              </a:extLst>
            </p:cNvPr>
            <p:cNvSpPr/>
            <p:nvPr/>
          </p:nvSpPr>
          <p:spPr>
            <a:xfrm>
              <a:off x="454577" y="3846881"/>
              <a:ext cx="2623644" cy="712485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데이터프레임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전처리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CF5870FF-C5EE-269D-1B5A-786D390D123A}"/>
                </a:ext>
              </a:extLst>
            </p:cNvPr>
            <p:cNvSpPr/>
            <p:nvPr/>
          </p:nvSpPr>
          <p:spPr>
            <a:xfrm>
              <a:off x="454577" y="5040100"/>
              <a:ext cx="2623644" cy="71248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이미지 </a:t>
              </a:r>
              <a:r>
                <a:rPr lang="ko-KR" altLang="en-US" b="1" dirty="0" err="1"/>
                <a:t>전처리</a:t>
              </a:r>
              <a:endParaRPr lang="ko-KR" altLang="en-US" b="1" dirty="0"/>
            </a:p>
          </p:txBody>
        </p:sp>
        <p:sp>
          <p:nvSpPr>
            <p:cNvPr id="20" name="화살표: 아래쪽 19">
              <a:extLst>
                <a:ext uri="{FF2B5EF4-FFF2-40B4-BE49-F238E27FC236}">
                  <a16:creationId xmlns:a16="http://schemas.microsoft.com/office/drawing/2014/main" id="{C0AC687A-2F0F-71AC-C874-AC08B4DF2268}"/>
                </a:ext>
              </a:extLst>
            </p:cNvPr>
            <p:cNvSpPr/>
            <p:nvPr/>
          </p:nvSpPr>
          <p:spPr>
            <a:xfrm>
              <a:off x="1117383" y="3440338"/>
              <a:ext cx="1296712" cy="328104"/>
            </a:xfrm>
            <a:prstGeom prst="downArrow">
              <a:avLst>
                <a:gd name="adj1" fmla="val 50000"/>
                <a:gd name="adj2" fmla="val 6155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화살표: 아래쪽 32">
              <a:extLst>
                <a:ext uri="{FF2B5EF4-FFF2-40B4-BE49-F238E27FC236}">
                  <a16:creationId xmlns:a16="http://schemas.microsoft.com/office/drawing/2014/main" id="{1F632C47-CBA6-E1AD-372C-88213E39B62D}"/>
                </a:ext>
              </a:extLst>
            </p:cNvPr>
            <p:cNvSpPr/>
            <p:nvPr/>
          </p:nvSpPr>
          <p:spPr>
            <a:xfrm>
              <a:off x="1117383" y="4648954"/>
              <a:ext cx="1296712" cy="328104"/>
            </a:xfrm>
            <a:prstGeom prst="downArrow">
              <a:avLst>
                <a:gd name="adj1" fmla="val 50000"/>
                <a:gd name="adj2" fmla="val 6155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0645456-AAF2-FB91-82C4-EFBB12A1BABA}"/>
                </a:ext>
              </a:extLst>
            </p:cNvPr>
            <p:cNvSpPr/>
            <p:nvPr/>
          </p:nvSpPr>
          <p:spPr>
            <a:xfrm>
              <a:off x="294290" y="2448911"/>
              <a:ext cx="2942895" cy="34796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CACDE9B7-1983-6B9C-E8E3-56D39A06D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393" y="3882889"/>
            <a:ext cx="8001693" cy="115834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B8D9DD-9B0E-BB29-504F-93AA80E85A9E}"/>
              </a:ext>
            </a:extLst>
          </p:cNvPr>
          <p:cNvSpPr/>
          <p:nvPr/>
        </p:nvSpPr>
        <p:spPr>
          <a:xfrm>
            <a:off x="3815412" y="3903909"/>
            <a:ext cx="903731" cy="35369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2E04990-D1A0-D247-0FA9-E177FDB2D3C9}"/>
              </a:ext>
            </a:extLst>
          </p:cNvPr>
          <p:cNvSpPr/>
          <p:nvPr/>
        </p:nvSpPr>
        <p:spPr>
          <a:xfrm>
            <a:off x="3815412" y="4455536"/>
            <a:ext cx="903731" cy="35369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B7D1FC-B739-E37B-A148-EAC3D915A609}"/>
              </a:ext>
            </a:extLst>
          </p:cNvPr>
          <p:cNvSpPr/>
          <p:nvPr/>
        </p:nvSpPr>
        <p:spPr>
          <a:xfrm>
            <a:off x="4834759" y="4460231"/>
            <a:ext cx="802575" cy="35369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1FFD63A-8DBE-5940-80F0-F6FB1FFCA4FD}"/>
              </a:ext>
            </a:extLst>
          </p:cNvPr>
          <p:cNvSpPr/>
          <p:nvPr/>
        </p:nvSpPr>
        <p:spPr>
          <a:xfrm>
            <a:off x="7767145" y="3983422"/>
            <a:ext cx="252248" cy="18918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B74778E-2606-F54C-3B3B-0B586A059F6B}"/>
              </a:ext>
            </a:extLst>
          </p:cNvPr>
          <p:cNvSpPr/>
          <p:nvPr/>
        </p:nvSpPr>
        <p:spPr>
          <a:xfrm>
            <a:off x="5730192" y="4475309"/>
            <a:ext cx="1665310" cy="32810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2ABAA2D-7921-3C83-A4B6-9E1D176BAC57}"/>
              </a:ext>
            </a:extLst>
          </p:cNvPr>
          <p:cNvSpPr/>
          <p:nvPr/>
        </p:nvSpPr>
        <p:spPr>
          <a:xfrm>
            <a:off x="6006063" y="3903909"/>
            <a:ext cx="1665310" cy="32810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3CD4506-465A-7590-EEF3-6B1CB42C3A47}"/>
              </a:ext>
            </a:extLst>
          </p:cNvPr>
          <p:cNvGrpSpPr/>
          <p:nvPr/>
        </p:nvGrpSpPr>
        <p:grpSpPr>
          <a:xfrm>
            <a:off x="2847227" y="1248769"/>
            <a:ext cx="6497546" cy="637460"/>
            <a:chOff x="2847227" y="1306171"/>
            <a:chExt cx="6497546" cy="637460"/>
          </a:xfrm>
        </p:grpSpPr>
        <p:sp>
          <p:nvSpPr>
            <p:cNvPr id="39" name="화살표: 갈매기형 수장 38">
              <a:extLst>
                <a:ext uri="{FF2B5EF4-FFF2-40B4-BE49-F238E27FC236}">
                  <a16:creationId xmlns:a16="http://schemas.microsoft.com/office/drawing/2014/main" id="{AF2E68F1-0716-9A60-6249-723D923D8FDF}"/>
                </a:ext>
              </a:extLst>
            </p:cNvPr>
            <p:cNvSpPr/>
            <p:nvPr/>
          </p:nvSpPr>
          <p:spPr>
            <a:xfrm>
              <a:off x="2847227" y="1306171"/>
              <a:ext cx="2616998" cy="637460"/>
            </a:xfrm>
            <a:prstGeom prst="chevron">
              <a:avLst/>
            </a:prstGeom>
            <a:solidFill>
              <a:schemeClr val="accent4"/>
            </a:solidFill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1. </a:t>
              </a:r>
              <a:r>
                <a:rPr lang="ko-KR" altLang="en-US" b="1" dirty="0">
                  <a:solidFill>
                    <a:schemeClr val="tx1"/>
                  </a:solidFill>
                </a:rPr>
                <a:t>데이터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전처리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화살표: 갈매기형 수장 39">
              <a:extLst>
                <a:ext uri="{FF2B5EF4-FFF2-40B4-BE49-F238E27FC236}">
                  <a16:creationId xmlns:a16="http://schemas.microsoft.com/office/drawing/2014/main" id="{01FD39FF-9A5C-216D-53A7-60D7DD107AA3}"/>
                </a:ext>
              </a:extLst>
            </p:cNvPr>
            <p:cNvSpPr/>
            <p:nvPr/>
          </p:nvSpPr>
          <p:spPr>
            <a:xfrm>
              <a:off x="5298687" y="1306171"/>
              <a:ext cx="2096815" cy="63746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2. </a:t>
              </a:r>
              <a:r>
                <a:rPr lang="ko-KR" altLang="en-US" b="1" dirty="0">
                  <a:solidFill>
                    <a:schemeClr val="bg1"/>
                  </a:solidFill>
                </a:rPr>
                <a:t>모델학습</a:t>
              </a:r>
            </a:p>
          </p:txBody>
        </p:sp>
        <p:sp>
          <p:nvSpPr>
            <p:cNvPr id="41" name="화살표: 갈매기형 수장 40">
              <a:extLst>
                <a:ext uri="{FF2B5EF4-FFF2-40B4-BE49-F238E27FC236}">
                  <a16:creationId xmlns:a16="http://schemas.microsoft.com/office/drawing/2014/main" id="{6D0F4A94-D0CC-5ACE-ACAF-7DCBEA078CF0}"/>
                </a:ext>
              </a:extLst>
            </p:cNvPr>
            <p:cNvSpPr/>
            <p:nvPr/>
          </p:nvSpPr>
          <p:spPr>
            <a:xfrm>
              <a:off x="7247958" y="1306171"/>
              <a:ext cx="2096815" cy="63746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3. </a:t>
              </a:r>
              <a:r>
                <a:rPr lang="ko-KR" altLang="en-US" b="1" dirty="0">
                  <a:solidFill>
                    <a:schemeClr val="bg1"/>
                  </a:solidFill>
                </a:rPr>
                <a:t>모델평가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66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6" grpId="0" animBg="1"/>
      <p:bldP spid="36" grpId="1" animBg="1"/>
      <p:bldP spid="37" grpId="0" animBg="1"/>
      <p:bldP spid="3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05EBB-6C5B-E400-0DDB-5060AA5F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9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3. </a:t>
            </a:r>
            <a:r>
              <a:rPr lang="ko-KR" altLang="en-US" b="1" dirty="0"/>
              <a:t>모델 개발과정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A88C85-1BFE-7807-500A-8E23E054A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393" y="2094675"/>
            <a:ext cx="8040255" cy="357642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2300" dirty="0" err="1"/>
              <a:t>Train_df</a:t>
            </a:r>
            <a:r>
              <a:rPr lang="ko-KR" altLang="en-US" sz="2300" dirty="0"/>
              <a:t>의 </a:t>
            </a:r>
            <a:r>
              <a:rPr lang="en-US" altLang="ko-KR" sz="2300" dirty="0" err="1"/>
              <a:t>Undersampling</a:t>
            </a:r>
            <a:endParaRPr lang="en-US" altLang="ko-KR" sz="2300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ko-KR" altLang="en-US" sz="1800" b="1" dirty="0"/>
              <a:t> </a:t>
            </a:r>
            <a:r>
              <a:rPr lang="ko-KR" altLang="en-US" sz="1800" b="1" dirty="0">
                <a:solidFill>
                  <a:srgbClr val="FF0000"/>
                </a:solidFill>
              </a:rPr>
              <a:t>불균형 데이터</a:t>
            </a:r>
            <a:r>
              <a:rPr lang="ko-KR" altLang="en-US" sz="1800" b="1" dirty="0"/>
              <a:t>를 그대로 </a:t>
            </a:r>
            <a:r>
              <a:rPr lang="ko-KR" altLang="en-US" sz="1800" b="1" dirty="0">
                <a:solidFill>
                  <a:srgbClr val="FF0000"/>
                </a:solidFill>
              </a:rPr>
              <a:t>학습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학습모델의</a:t>
            </a:r>
            <a:r>
              <a:rPr lang="en-US" altLang="ko-KR" sz="1800" b="1" dirty="0"/>
              <a:t> </a:t>
            </a:r>
            <a:r>
              <a:rPr lang="ko-KR" altLang="en-US" sz="1800" b="1" dirty="0">
                <a:solidFill>
                  <a:srgbClr val="FF0000"/>
                </a:solidFill>
              </a:rPr>
              <a:t>낮은 성능</a:t>
            </a:r>
            <a:r>
              <a:rPr lang="ko-KR" altLang="en-US" sz="1800" b="1" dirty="0"/>
              <a:t>을 보임</a:t>
            </a:r>
            <a:endParaRPr lang="en-US" altLang="ko-KR" sz="18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236300-2657-1B68-900B-B846E33E4577}"/>
              </a:ext>
            </a:extLst>
          </p:cNvPr>
          <p:cNvSpPr/>
          <p:nvPr/>
        </p:nvSpPr>
        <p:spPr>
          <a:xfrm>
            <a:off x="0" y="6143946"/>
            <a:ext cx="12192000" cy="71248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1. </a:t>
            </a:r>
            <a:r>
              <a:rPr lang="ko-KR" altLang="en-US" sz="2000" b="1" dirty="0">
                <a:solidFill>
                  <a:schemeClr val="tx1"/>
                </a:solidFill>
              </a:rPr>
              <a:t>데이터 소개 </a:t>
            </a:r>
            <a:r>
              <a:rPr lang="en-US" altLang="ko-KR" sz="2000" b="1" dirty="0">
                <a:solidFill>
                  <a:schemeClr val="tx1"/>
                </a:solidFill>
              </a:rPr>
              <a:t>&amp; </a:t>
            </a:r>
            <a:r>
              <a:rPr lang="ko-KR" altLang="en-US" sz="2000" b="1" dirty="0">
                <a:solidFill>
                  <a:schemeClr val="tx1"/>
                </a:solidFill>
              </a:rPr>
              <a:t>가설</a:t>
            </a:r>
            <a:r>
              <a:rPr lang="en-US" altLang="ko-KR" sz="2000" b="1" dirty="0">
                <a:solidFill>
                  <a:schemeClr val="tx1"/>
                </a:solidFill>
              </a:rPr>
              <a:t>		       2. </a:t>
            </a:r>
            <a:r>
              <a:rPr lang="ko-KR" altLang="en-US" sz="2000" b="1" dirty="0">
                <a:solidFill>
                  <a:schemeClr val="tx1"/>
                </a:solidFill>
              </a:rPr>
              <a:t>프로젝트 목표 및 기대효과</a:t>
            </a:r>
            <a:r>
              <a:rPr lang="en-US" altLang="ko-KR" sz="2000" b="1" dirty="0">
                <a:solidFill>
                  <a:schemeClr val="tx1"/>
                </a:solidFill>
              </a:rPr>
              <a:t>		</a:t>
            </a:r>
            <a:r>
              <a:rPr lang="en-US" altLang="ko-KR" sz="2000" b="1" dirty="0">
                <a:solidFill>
                  <a:srgbClr val="FF0000"/>
                </a:solidFill>
              </a:rPr>
              <a:t>3. </a:t>
            </a:r>
            <a:r>
              <a:rPr lang="ko-KR" altLang="en-US" sz="2000" b="1" dirty="0">
                <a:solidFill>
                  <a:srgbClr val="FF0000"/>
                </a:solidFill>
              </a:rPr>
              <a:t>모델 개발과정 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4. </a:t>
            </a:r>
            <a:r>
              <a:rPr lang="ko-KR" altLang="en-US" sz="2000" b="1" dirty="0">
                <a:solidFill>
                  <a:schemeClr val="tx1"/>
                </a:solidFill>
              </a:rPr>
              <a:t>학습모델 해석</a:t>
            </a:r>
            <a:r>
              <a:rPr lang="en-US" altLang="ko-KR" sz="2000" b="1" dirty="0">
                <a:solidFill>
                  <a:schemeClr val="tx1"/>
                </a:solidFill>
              </a:rPr>
              <a:t>		       5. </a:t>
            </a:r>
            <a:r>
              <a:rPr lang="ko-KR" altLang="en-US" sz="2000" b="1" dirty="0">
                <a:solidFill>
                  <a:schemeClr val="tx1"/>
                </a:solidFill>
              </a:rPr>
              <a:t>가설 검증</a:t>
            </a:r>
            <a:r>
              <a:rPr lang="en-US" altLang="ko-KR" sz="2000" b="1" dirty="0">
                <a:solidFill>
                  <a:schemeClr val="tx1"/>
                </a:solidFill>
              </a:rPr>
              <a:t>				6. </a:t>
            </a:r>
            <a:r>
              <a:rPr lang="ko-KR" altLang="en-US" sz="2000" b="1" dirty="0">
                <a:solidFill>
                  <a:schemeClr val="tx1"/>
                </a:solidFill>
              </a:rPr>
              <a:t>프로젝트 회고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B8D6F1A-75EE-331F-0F39-A840FAA8217C}"/>
              </a:ext>
            </a:extLst>
          </p:cNvPr>
          <p:cNvGrpSpPr/>
          <p:nvPr/>
        </p:nvGrpSpPr>
        <p:grpSpPr>
          <a:xfrm>
            <a:off x="357352" y="2275265"/>
            <a:ext cx="2942895" cy="3479644"/>
            <a:chOff x="294290" y="2448911"/>
            <a:chExt cx="2942895" cy="3479644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7E723C6E-47B6-7799-7ADA-082C244DD556}"/>
                </a:ext>
              </a:extLst>
            </p:cNvPr>
            <p:cNvSpPr/>
            <p:nvPr/>
          </p:nvSpPr>
          <p:spPr>
            <a:xfrm>
              <a:off x="454577" y="2651538"/>
              <a:ext cx="2623644" cy="71248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X-ray </a:t>
              </a:r>
              <a:r>
                <a:rPr lang="ko-KR" altLang="en-US" b="1" dirty="0">
                  <a:solidFill>
                    <a:schemeClr val="bg1"/>
                  </a:solidFill>
                </a:rPr>
                <a:t>이미지의 </a:t>
              </a:r>
              <a:endParaRPr lang="en-US" altLang="ko-KR" b="1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데이터 프레임 구축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EB8AC12-0C23-DFEC-2159-EBC510C6F367}"/>
                </a:ext>
              </a:extLst>
            </p:cNvPr>
            <p:cNvSpPr/>
            <p:nvPr/>
          </p:nvSpPr>
          <p:spPr>
            <a:xfrm>
              <a:off x="454577" y="3846881"/>
              <a:ext cx="2623644" cy="712485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데이터프레임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전처리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CF5870FF-C5EE-269D-1B5A-786D390D123A}"/>
                </a:ext>
              </a:extLst>
            </p:cNvPr>
            <p:cNvSpPr/>
            <p:nvPr/>
          </p:nvSpPr>
          <p:spPr>
            <a:xfrm>
              <a:off x="454577" y="5040100"/>
              <a:ext cx="2623644" cy="71248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이미지 </a:t>
              </a:r>
              <a:r>
                <a:rPr lang="ko-KR" altLang="en-US" b="1" dirty="0" err="1"/>
                <a:t>전처리</a:t>
              </a:r>
              <a:endParaRPr lang="ko-KR" altLang="en-US" b="1" dirty="0"/>
            </a:p>
          </p:txBody>
        </p:sp>
        <p:sp>
          <p:nvSpPr>
            <p:cNvPr id="20" name="화살표: 아래쪽 19">
              <a:extLst>
                <a:ext uri="{FF2B5EF4-FFF2-40B4-BE49-F238E27FC236}">
                  <a16:creationId xmlns:a16="http://schemas.microsoft.com/office/drawing/2014/main" id="{C0AC687A-2F0F-71AC-C874-AC08B4DF2268}"/>
                </a:ext>
              </a:extLst>
            </p:cNvPr>
            <p:cNvSpPr/>
            <p:nvPr/>
          </p:nvSpPr>
          <p:spPr>
            <a:xfrm>
              <a:off x="1117383" y="3440338"/>
              <a:ext cx="1296712" cy="328104"/>
            </a:xfrm>
            <a:prstGeom prst="downArrow">
              <a:avLst>
                <a:gd name="adj1" fmla="val 50000"/>
                <a:gd name="adj2" fmla="val 6155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화살표: 아래쪽 32">
              <a:extLst>
                <a:ext uri="{FF2B5EF4-FFF2-40B4-BE49-F238E27FC236}">
                  <a16:creationId xmlns:a16="http://schemas.microsoft.com/office/drawing/2014/main" id="{1F632C47-CBA6-E1AD-372C-88213E39B62D}"/>
                </a:ext>
              </a:extLst>
            </p:cNvPr>
            <p:cNvSpPr/>
            <p:nvPr/>
          </p:nvSpPr>
          <p:spPr>
            <a:xfrm>
              <a:off x="1117383" y="4648954"/>
              <a:ext cx="1296712" cy="328104"/>
            </a:xfrm>
            <a:prstGeom prst="downArrow">
              <a:avLst>
                <a:gd name="adj1" fmla="val 50000"/>
                <a:gd name="adj2" fmla="val 6155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0645456-AAF2-FB91-82C4-EFBB12A1BABA}"/>
                </a:ext>
              </a:extLst>
            </p:cNvPr>
            <p:cNvSpPr/>
            <p:nvPr/>
          </p:nvSpPr>
          <p:spPr>
            <a:xfrm>
              <a:off x="294290" y="2448911"/>
              <a:ext cx="2942895" cy="34796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E660067E-1CB7-E303-5492-3E39A1CDF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220" y="3672224"/>
            <a:ext cx="3909672" cy="1829166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99433BE-A378-B23D-DC88-2A96B2170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856" y="3144726"/>
            <a:ext cx="3397944" cy="288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55F742-B5F2-BBD7-CE23-820D333533C8}"/>
              </a:ext>
            </a:extLst>
          </p:cNvPr>
          <p:cNvSpPr txBox="1"/>
          <p:nvPr/>
        </p:nvSpPr>
        <p:spPr>
          <a:xfrm>
            <a:off x="3887221" y="3302892"/>
            <a:ext cx="390967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rgbClr val="FFFF00"/>
                </a:solidFill>
              </a:rPr>
              <a:t>Train_df</a:t>
            </a:r>
            <a:r>
              <a:rPr lang="en-US" altLang="ko-KR" b="1" dirty="0">
                <a:solidFill>
                  <a:srgbClr val="FFFF00"/>
                </a:solidFill>
              </a:rPr>
              <a:t> </a:t>
            </a:r>
            <a:r>
              <a:rPr lang="ko-KR" altLang="en-US" b="1" dirty="0">
                <a:solidFill>
                  <a:srgbClr val="FFFF00"/>
                </a:solidFill>
              </a:rPr>
              <a:t>의 레이블 별 이미지 수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31200D8-DC15-5D72-77D5-54DB82AF5507}"/>
              </a:ext>
            </a:extLst>
          </p:cNvPr>
          <p:cNvGrpSpPr/>
          <p:nvPr/>
        </p:nvGrpSpPr>
        <p:grpSpPr>
          <a:xfrm>
            <a:off x="2847227" y="1248769"/>
            <a:ext cx="6497546" cy="637460"/>
            <a:chOff x="2847227" y="1306171"/>
            <a:chExt cx="6497546" cy="637460"/>
          </a:xfrm>
        </p:grpSpPr>
        <p:sp>
          <p:nvSpPr>
            <p:cNvPr id="23" name="화살표: 갈매기형 수장 22">
              <a:extLst>
                <a:ext uri="{FF2B5EF4-FFF2-40B4-BE49-F238E27FC236}">
                  <a16:creationId xmlns:a16="http://schemas.microsoft.com/office/drawing/2014/main" id="{F7466476-958E-3F52-3810-AA5EC3C06CDD}"/>
                </a:ext>
              </a:extLst>
            </p:cNvPr>
            <p:cNvSpPr/>
            <p:nvPr/>
          </p:nvSpPr>
          <p:spPr>
            <a:xfrm>
              <a:off x="2847227" y="1306171"/>
              <a:ext cx="2616998" cy="637460"/>
            </a:xfrm>
            <a:prstGeom prst="chevron">
              <a:avLst/>
            </a:prstGeom>
            <a:solidFill>
              <a:schemeClr val="accent4"/>
            </a:solidFill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1. </a:t>
              </a:r>
              <a:r>
                <a:rPr lang="ko-KR" altLang="en-US" b="1" dirty="0">
                  <a:solidFill>
                    <a:schemeClr val="tx1"/>
                  </a:solidFill>
                </a:rPr>
                <a:t>데이터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전처리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화살표: 갈매기형 수장 23">
              <a:extLst>
                <a:ext uri="{FF2B5EF4-FFF2-40B4-BE49-F238E27FC236}">
                  <a16:creationId xmlns:a16="http://schemas.microsoft.com/office/drawing/2014/main" id="{59A9B5E8-B47F-AFBD-FB30-18CBFC017185}"/>
                </a:ext>
              </a:extLst>
            </p:cNvPr>
            <p:cNvSpPr/>
            <p:nvPr/>
          </p:nvSpPr>
          <p:spPr>
            <a:xfrm>
              <a:off x="5298687" y="1306171"/>
              <a:ext cx="2096815" cy="63746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2. </a:t>
              </a:r>
              <a:r>
                <a:rPr lang="ko-KR" altLang="en-US" b="1" dirty="0">
                  <a:solidFill>
                    <a:schemeClr val="bg1"/>
                  </a:solidFill>
                </a:rPr>
                <a:t>모델학습</a:t>
              </a:r>
            </a:p>
          </p:txBody>
        </p:sp>
        <p:sp>
          <p:nvSpPr>
            <p:cNvPr id="25" name="화살표: 갈매기형 수장 24">
              <a:extLst>
                <a:ext uri="{FF2B5EF4-FFF2-40B4-BE49-F238E27FC236}">
                  <a16:creationId xmlns:a16="http://schemas.microsoft.com/office/drawing/2014/main" id="{A326FCA3-C1F3-8DE1-1F71-E75158E31974}"/>
                </a:ext>
              </a:extLst>
            </p:cNvPr>
            <p:cNvSpPr/>
            <p:nvPr/>
          </p:nvSpPr>
          <p:spPr>
            <a:xfrm>
              <a:off x="7247958" y="1306171"/>
              <a:ext cx="2096815" cy="63746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3. </a:t>
              </a:r>
              <a:r>
                <a:rPr lang="ko-KR" altLang="en-US" b="1" dirty="0">
                  <a:solidFill>
                    <a:schemeClr val="bg1"/>
                  </a:solidFill>
                </a:rPr>
                <a:t>모델평가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7064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05EBB-6C5B-E400-0DDB-5060AA5F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9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3. </a:t>
            </a:r>
            <a:r>
              <a:rPr lang="ko-KR" altLang="en-US" b="1" dirty="0"/>
              <a:t>모델 개발과정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A88C85-1BFE-7807-500A-8E23E054A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393" y="2094675"/>
            <a:ext cx="8040255" cy="357642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2300" dirty="0" err="1"/>
              <a:t>Train_df</a:t>
            </a:r>
            <a:r>
              <a:rPr lang="ko-KR" altLang="en-US" sz="2300" dirty="0"/>
              <a:t>의 </a:t>
            </a:r>
            <a:r>
              <a:rPr lang="en-US" altLang="ko-KR" sz="2300" dirty="0" err="1"/>
              <a:t>Undersampling</a:t>
            </a:r>
            <a:endParaRPr lang="en-US" altLang="ko-KR" sz="2300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ko-KR" altLang="en-US" sz="1800" b="1" dirty="0"/>
              <a:t> 불균형데이터 처리 </a:t>
            </a:r>
            <a:r>
              <a:rPr lang="en-US" altLang="ko-KR" sz="1800" b="1" dirty="0"/>
              <a:t>: Oversampling, </a:t>
            </a:r>
            <a:r>
              <a:rPr lang="en-US" altLang="ko-KR" sz="1800" b="1" dirty="0" err="1"/>
              <a:t>Undersampling</a:t>
            </a:r>
            <a:r>
              <a:rPr lang="en-US" altLang="ko-KR" sz="1800" b="1" dirty="0"/>
              <a:t>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/>
              <a:t> </a:t>
            </a:r>
            <a:r>
              <a:rPr lang="ko-KR" altLang="en-US" sz="1800" b="1" dirty="0">
                <a:solidFill>
                  <a:srgbClr val="FF0000"/>
                </a:solidFill>
              </a:rPr>
              <a:t>학습시간 절약</a:t>
            </a:r>
            <a:r>
              <a:rPr lang="ko-KR" altLang="en-US" sz="1800" b="1" dirty="0"/>
              <a:t>을 위해</a:t>
            </a:r>
            <a:r>
              <a:rPr lang="en-US" altLang="ko-KR" sz="1800" b="1" dirty="0"/>
              <a:t> </a:t>
            </a:r>
            <a:r>
              <a:rPr lang="en-US" altLang="ko-KR" sz="1800" b="1" dirty="0" err="1">
                <a:solidFill>
                  <a:srgbClr val="FF0000"/>
                </a:solidFill>
              </a:rPr>
              <a:t>Undersampling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사용하여 데이터프레임의 </a:t>
            </a:r>
            <a:endParaRPr lang="en-US" altLang="ko-KR" sz="1800" b="1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ko-KR" altLang="en-US" sz="1800" b="1" dirty="0">
                <a:solidFill>
                  <a:srgbClr val="FF0000"/>
                </a:solidFill>
              </a:rPr>
              <a:t>레이블 별 정보를 </a:t>
            </a:r>
            <a:r>
              <a:rPr lang="en-US" altLang="ko-KR" sz="1800" b="1" dirty="0">
                <a:solidFill>
                  <a:srgbClr val="FF0000"/>
                </a:solidFill>
              </a:rPr>
              <a:t>balanced</a:t>
            </a:r>
            <a:r>
              <a:rPr lang="ko-KR" altLang="en-US" sz="1800" b="1" dirty="0"/>
              <a:t>하게 통일 </a:t>
            </a:r>
            <a:r>
              <a:rPr lang="en-US" altLang="ko-KR" sz="1800" b="1" dirty="0"/>
              <a:t>– sample </a:t>
            </a:r>
            <a:r>
              <a:rPr lang="ko-KR" altLang="en-US" sz="1800" b="1" dirty="0"/>
              <a:t>함수</a:t>
            </a:r>
            <a:r>
              <a:rPr lang="en-US" altLang="ko-KR" sz="1800" b="1" dirty="0"/>
              <a:t>, for, if </a:t>
            </a:r>
            <a:r>
              <a:rPr lang="ko-KR" altLang="en-US" sz="1800" b="1" dirty="0"/>
              <a:t>문을 사용</a:t>
            </a:r>
            <a:endParaRPr lang="en-US" altLang="ko-KR" sz="1800" b="1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endParaRPr lang="en-US" altLang="ko-KR" sz="18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236300-2657-1B68-900B-B846E33E4577}"/>
              </a:ext>
            </a:extLst>
          </p:cNvPr>
          <p:cNvSpPr/>
          <p:nvPr/>
        </p:nvSpPr>
        <p:spPr>
          <a:xfrm>
            <a:off x="0" y="6143946"/>
            <a:ext cx="12192000" cy="71248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1. </a:t>
            </a:r>
            <a:r>
              <a:rPr lang="ko-KR" altLang="en-US" sz="2000" b="1" dirty="0">
                <a:solidFill>
                  <a:schemeClr val="tx1"/>
                </a:solidFill>
              </a:rPr>
              <a:t>데이터 소개 </a:t>
            </a:r>
            <a:r>
              <a:rPr lang="en-US" altLang="ko-KR" sz="2000" b="1" dirty="0">
                <a:solidFill>
                  <a:schemeClr val="tx1"/>
                </a:solidFill>
              </a:rPr>
              <a:t>&amp; </a:t>
            </a:r>
            <a:r>
              <a:rPr lang="ko-KR" altLang="en-US" sz="2000" b="1" dirty="0">
                <a:solidFill>
                  <a:schemeClr val="tx1"/>
                </a:solidFill>
              </a:rPr>
              <a:t>가설</a:t>
            </a:r>
            <a:r>
              <a:rPr lang="en-US" altLang="ko-KR" sz="2000" b="1" dirty="0">
                <a:solidFill>
                  <a:schemeClr val="tx1"/>
                </a:solidFill>
              </a:rPr>
              <a:t>		       2. </a:t>
            </a:r>
            <a:r>
              <a:rPr lang="ko-KR" altLang="en-US" sz="2000" b="1" dirty="0">
                <a:solidFill>
                  <a:schemeClr val="tx1"/>
                </a:solidFill>
              </a:rPr>
              <a:t>프로젝트 목표 및 기대효과</a:t>
            </a:r>
            <a:r>
              <a:rPr lang="en-US" altLang="ko-KR" sz="2000" b="1" dirty="0">
                <a:solidFill>
                  <a:schemeClr val="tx1"/>
                </a:solidFill>
              </a:rPr>
              <a:t>		</a:t>
            </a:r>
            <a:r>
              <a:rPr lang="en-US" altLang="ko-KR" sz="2000" b="1" dirty="0">
                <a:solidFill>
                  <a:srgbClr val="FF0000"/>
                </a:solidFill>
              </a:rPr>
              <a:t>3. </a:t>
            </a:r>
            <a:r>
              <a:rPr lang="ko-KR" altLang="en-US" sz="2000" b="1" dirty="0">
                <a:solidFill>
                  <a:srgbClr val="FF0000"/>
                </a:solidFill>
              </a:rPr>
              <a:t>모델 개발과정 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4. </a:t>
            </a:r>
            <a:r>
              <a:rPr lang="ko-KR" altLang="en-US" sz="2000" b="1" dirty="0">
                <a:solidFill>
                  <a:schemeClr val="tx1"/>
                </a:solidFill>
              </a:rPr>
              <a:t>학습모델 해석</a:t>
            </a:r>
            <a:r>
              <a:rPr lang="en-US" altLang="ko-KR" sz="2000" b="1" dirty="0">
                <a:solidFill>
                  <a:schemeClr val="tx1"/>
                </a:solidFill>
              </a:rPr>
              <a:t>		       5. </a:t>
            </a:r>
            <a:r>
              <a:rPr lang="ko-KR" altLang="en-US" sz="2000" b="1" dirty="0">
                <a:solidFill>
                  <a:schemeClr val="tx1"/>
                </a:solidFill>
              </a:rPr>
              <a:t>가설 검증</a:t>
            </a:r>
            <a:r>
              <a:rPr lang="en-US" altLang="ko-KR" sz="2000" b="1" dirty="0">
                <a:solidFill>
                  <a:schemeClr val="tx1"/>
                </a:solidFill>
              </a:rPr>
              <a:t>				6. </a:t>
            </a:r>
            <a:r>
              <a:rPr lang="ko-KR" altLang="en-US" sz="2000" b="1" dirty="0">
                <a:solidFill>
                  <a:schemeClr val="tx1"/>
                </a:solidFill>
              </a:rPr>
              <a:t>프로젝트 회고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B8D6F1A-75EE-331F-0F39-A840FAA8217C}"/>
              </a:ext>
            </a:extLst>
          </p:cNvPr>
          <p:cNvGrpSpPr/>
          <p:nvPr/>
        </p:nvGrpSpPr>
        <p:grpSpPr>
          <a:xfrm>
            <a:off x="357352" y="2275265"/>
            <a:ext cx="2942895" cy="3479644"/>
            <a:chOff x="294290" y="2448911"/>
            <a:chExt cx="2942895" cy="3479644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7E723C6E-47B6-7799-7ADA-082C244DD556}"/>
                </a:ext>
              </a:extLst>
            </p:cNvPr>
            <p:cNvSpPr/>
            <p:nvPr/>
          </p:nvSpPr>
          <p:spPr>
            <a:xfrm>
              <a:off x="454577" y="2651538"/>
              <a:ext cx="2623644" cy="71248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X-ray </a:t>
              </a:r>
              <a:r>
                <a:rPr lang="ko-KR" altLang="en-US" b="1" dirty="0">
                  <a:solidFill>
                    <a:schemeClr val="bg1"/>
                  </a:solidFill>
                </a:rPr>
                <a:t>이미지의 </a:t>
              </a:r>
              <a:endParaRPr lang="en-US" altLang="ko-KR" b="1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데이터 프레임 구축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EB8AC12-0C23-DFEC-2159-EBC510C6F367}"/>
                </a:ext>
              </a:extLst>
            </p:cNvPr>
            <p:cNvSpPr/>
            <p:nvPr/>
          </p:nvSpPr>
          <p:spPr>
            <a:xfrm>
              <a:off x="454577" y="3846881"/>
              <a:ext cx="2623644" cy="712485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데이터프레임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전처리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CF5870FF-C5EE-269D-1B5A-786D390D123A}"/>
                </a:ext>
              </a:extLst>
            </p:cNvPr>
            <p:cNvSpPr/>
            <p:nvPr/>
          </p:nvSpPr>
          <p:spPr>
            <a:xfrm>
              <a:off x="454577" y="5040100"/>
              <a:ext cx="2623644" cy="71248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이미지 </a:t>
              </a:r>
              <a:r>
                <a:rPr lang="ko-KR" altLang="en-US" b="1" dirty="0" err="1"/>
                <a:t>전처리</a:t>
              </a:r>
              <a:endParaRPr lang="ko-KR" altLang="en-US" b="1" dirty="0"/>
            </a:p>
          </p:txBody>
        </p:sp>
        <p:sp>
          <p:nvSpPr>
            <p:cNvPr id="20" name="화살표: 아래쪽 19">
              <a:extLst>
                <a:ext uri="{FF2B5EF4-FFF2-40B4-BE49-F238E27FC236}">
                  <a16:creationId xmlns:a16="http://schemas.microsoft.com/office/drawing/2014/main" id="{C0AC687A-2F0F-71AC-C874-AC08B4DF2268}"/>
                </a:ext>
              </a:extLst>
            </p:cNvPr>
            <p:cNvSpPr/>
            <p:nvPr/>
          </p:nvSpPr>
          <p:spPr>
            <a:xfrm>
              <a:off x="1117383" y="3440338"/>
              <a:ext cx="1296712" cy="328104"/>
            </a:xfrm>
            <a:prstGeom prst="downArrow">
              <a:avLst>
                <a:gd name="adj1" fmla="val 50000"/>
                <a:gd name="adj2" fmla="val 6155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화살표: 아래쪽 32">
              <a:extLst>
                <a:ext uri="{FF2B5EF4-FFF2-40B4-BE49-F238E27FC236}">
                  <a16:creationId xmlns:a16="http://schemas.microsoft.com/office/drawing/2014/main" id="{1F632C47-CBA6-E1AD-372C-88213E39B62D}"/>
                </a:ext>
              </a:extLst>
            </p:cNvPr>
            <p:cNvSpPr/>
            <p:nvPr/>
          </p:nvSpPr>
          <p:spPr>
            <a:xfrm>
              <a:off x="1117383" y="4648954"/>
              <a:ext cx="1296712" cy="328104"/>
            </a:xfrm>
            <a:prstGeom prst="downArrow">
              <a:avLst>
                <a:gd name="adj1" fmla="val 50000"/>
                <a:gd name="adj2" fmla="val 6155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0645456-AAF2-FB91-82C4-EFBB12A1BABA}"/>
                </a:ext>
              </a:extLst>
            </p:cNvPr>
            <p:cNvSpPr/>
            <p:nvPr/>
          </p:nvSpPr>
          <p:spPr>
            <a:xfrm>
              <a:off x="294290" y="2448911"/>
              <a:ext cx="2942895" cy="34796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E660067E-1CB7-E303-5492-3E39A1CDF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329" y="4115308"/>
            <a:ext cx="3909672" cy="18291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7E199F3-5F18-2D70-5648-26FE1F9FD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045" y="4115308"/>
            <a:ext cx="3909672" cy="182916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2238D60-C69F-3301-D720-A2782E2FA5FF}"/>
              </a:ext>
            </a:extLst>
          </p:cNvPr>
          <p:cNvSpPr txBox="1"/>
          <p:nvPr/>
        </p:nvSpPr>
        <p:spPr>
          <a:xfrm>
            <a:off x="3530329" y="3758233"/>
            <a:ext cx="390967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rgbClr val="FFFF00"/>
                </a:solidFill>
              </a:rPr>
              <a:t>Undersampling</a:t>
            </a:r>
            <a:r>
              <a:rPr lang="ko-KR" altLang="en-US" b="1" dirty="0">
                <a:solidFill>
                  <a:srgbClr val="FFFF00"/>
                </a:solidFill>
              </a:rPr>
              <a:t> 전 레이블 </a:t>
            </a:r>
            <a:r>
              <a:rPr lang="en-US" altLang="ko-KR" b="1" dirty="0">
                <a:solidFill>
                  <a:srgbClr val="FFFF00"/>
                </a:solidFill>
              </a:rPr>
              <a:t>counts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3A145C-F233-98A1-D16B-6FA244BE73D4}"/>
              </a:ext>
            </a:extLst>
          </p:cNvPr>
          <p:cNvSpPr txBox="1"/>
          <p:nvPr/>
        </p:nvSpPr>
        <p:spPr>
          <a:xfrm>
            <a:off x="8063045" y="3757298"/>
            <a:ext cx="390967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rgbClr val="FFFF00"/>
                </a:solidFill>
              </a:rPr>
              <a:t>Undersampling</a:t>
            </a:r>
            <a:r>
              <a:rPr lang="ko-KR" altLang="en-US" b="1" dirty="0">
                <a:solidFill>
                  <a:srgbClr val="FFFF00"/>
                </a:solidFill>
              </a:rPr>
              <a:t> 후 레이블 </a:t>
            </a:r>
            <a:r>
              <a:rPr lang="en-US" altLang="ko-KR" b="1" dirty="0">
                <a:solidFill>
                  <a:srgbClr val="FFFF00"/>
                </a:solidFill>
              </a:rPr>
              <a:t>counts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ECD5EB-0B36-1360-A6C5-01C1BBDA4266}"/>
              </a:ext>
            </a:extLst>
          </p:cNvPr>
          <p:cNvSpPr/>
          <p:nvPr/>
        </p:nvSpPr>
        <p:spPr>
          <a:xfrm>
            <a:off x="3572369" y="5188585"/>
            <a:ext cx="3353950" cy="36933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C59EB97B-6827-8BB4-8895-AE9660E93C58}"/>
              </a:ext>
            </a:extLst>
          </p:cNvPr>
          <p:cNvSpPr/>
          <p:nvPr/>
        </p:nvSpPr>
        <p:spPr>
          <a:xfrm rot="16200000">
            <a:off x="7103167" y="4702402"/>
            <a:ext cx="1296712" cy="328104"/>
          </a:xfrm>
          <a:prstGeom prst="downArrow">
            <a:avLst>
              <a:gd name="adj1" fmla="val 50000"/>
              <a:gd name="adj2" fmla="val 6155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3D9CEE5-BCAA-17A6-5D30-861179646F01}"/>
              </a:ext>
            </a:extLst>
          </p:cNvPr>
          <p:cNvGrpSpPr/>
          <p:nvPr/>
        </p:nvGrpSpPr>
        <p:grpSpPr>
          <a:xfrm>
            <a:off x="2847227" y="1248769"/>
            <a:ext cx="6497546" cy="637460"/>
            <a:chOff x="2847227" y="1306171"/>
            <a:chExt cx="6497546" cy="637460"/>
          </a:xfrm>
        </p:grpSpPr>
        <p:sp>
          <p:nvSpPr>
            <p:cNvPr id="30" name="화살표: 갈매기형 수장 29">
              <a:extLst>
                <a:ext uri="{FF2B5EF4-FFF2-40B4-BE49-F238E27FC236}">
                  <a16:creationId xmlns:a16="http://schemas.microsoft.com/office/drawing/2014/main" id="{3F7FA6BC-968E-F83E-32AB-9E6F56E9BBAE}"/>
                </a:ext>
              </a:extLst>
            </p:cNvPr>
            <p:cNvSpPr/>
            <p:nvPr/>
          </p:nvSpPr>
          <p:spPr>
            <a:xfrm>
              <a:off x="2847227" y="1306171"/>
              <a:ext cx="2616998" cy="637460"/>
            </a:xfrm>
            <a:prstGeom prst="chevron">
              <a:avLst/>
            </a:prstGeom>
            <a:solidFill>
              <a:schemeClr val="accent4"/>
            </a:solidFill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1. </a:t>
              </a:r>
              <a:r>
                <a:rPr lang="ko-KR" altLang="en-US" b="1" dirty="0">
                  <a:solidFill>
                    <a:schemeClr val="tx1"/>
                  </a:solidFill>
                </a:rPr>
                <a:t>데이터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전처리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화살표: 갈매기형 수장 30">
              <a:extLst>
                <a:ext uri="{FF2B5EF4-FFF2-40B4-BE49-F238E27FC236}">
                  <a16:creationId xmlns:a16="http://schemas.microsoft.com/office/drawing/2014/main" id="{94B61676-18AA-BCD8-5224-A868196D449A}"/>
                </a:ext>
              </a:extLst>
            </p:cNvPr>
            <p:cNvSpPr/>
            <p:nvPr/>
          </p:nvSpPr>
          <p:spPr>
            <a:xfrm>
              <a:off x="5298687" y="1306171"/>
              <a:ext cx="2096815" cy="63746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2. </a:t>
              </a:r>
              <a:r>
                <a:rPr lang="ko-KR" altLang="en-US" b="1" dirty="0">
                  <a:solidFill>
                    <a:schemeClr val="bg1"/>
                  </a:solidFill>
                </a:rPr>
                <a:t>모델학습</a:t>
              </a:r>
            </a:p>
          </p:txBody>
        </p:sp>
        <p:sp>
          <p:nvSpPr>
            <p:cNvPr id="35" name="화살표: 갈매기형 수장 34">
              <a:extLst>
                <a:ext uri="{FF2B5EF4-FFF2-40B4-BE49-F238E27FC236}">
                  <a16:creationId xmlns:a16="http://schemas.microsoft.com/office/drawing/2014/main" id="{C7D8274B-EA44-9128-8B55-15ECF5CFCE54}"/>
                </a:ext>
              </a:extLst>
            </p:cNvPr>
            <p:cNvSpPr/>
            <p:nvPr/>
          </p:nvSpPr>
          <p:spPr>
            <a:xfrm>
              <a:off x="7247958" y="1306171"/>
              <a:ext cx="2096815" cy="63746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3. </a:t>
              </a:r>
              <a:r>
                <a:rPr lang="ko-KR" altLang="en-US" b="1" dirty="0">
                  <a:solidFill>
                    <a:schemeClr val="bg1"/>
                  </a:solidFill>
                </a:rPr>
                <a:t>모델평가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362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05EBB-6C5B-E400-0DDB-5060AA5F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9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3. </a:t>
            </a:r>
            <a:r>
              <a:rPr lang="ko-KR" altLang="en-US" b="1" dirty="0"/>
              <a:t>모델 개발과정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A88C85-1BFE-7807-500A-8E23E054A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393" y="2094675"/>
            <a:ext cx="8178324" cy="357642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2200" b="1" dirty="0" err="1"/>
              <a:t>ImageDataGenerator</a:t>
            </a:r>
            <a:endParaRPr lang="en-US" altLang="ko-KR" sz="2200" b="1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/>
              <a:t>Data Augmentation(</a:t>
            </a:r>
            <a:r>
              <a:rPr lang="ko-KR" altLang="en-US" sz="1800" b="1" dirty="0"/>
              <a:t>데이터 증강</a:t>
            </a:r>
            <a:r>
              <a:rPr lang="en-US" altLang="ko-KR" sz="1800" b="1" dirty="0"/>
              <a:t>), </a:t>
            </a:r>
            <a:r>
              <a:rPr lang="ko-KR" altLang="en-US" sz="1800" b="1" dirty="0"/>
              <a:t>데이터 파이프라인 구축</a:t>
            </a:r>
            <a:endParaRPr lang="en-US" altLang="ko-KR" sz="1800" b="1" dirty="0"/>
          </a:p>
          <a:p>
            <a:pPr>
              <a:lnSpc>
                <a:spcPct val="110000"/>
              </a:lnSpc>
            </a:pPr>
            <a:r>
              <a:rPr lang="en-US" altLang="ko-KR" sz="2200" b="1" dirty="0" err="1"/>
              <a:t>Flow_from_dataframe</a:t>
            </a:r>
            <a:endParaRPr lang="en-US" altLang="ko-KR" sz="2200" b="1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ko-KR" altLang="en-US" sz="1800" b="1" dirty="0"/>
              <a:t>데이터프레임에서 </a:t>
            </a:r>
            <a:r>
              <a:rPr lang="en-US" altLang="ko-KR" sz="1800" b="1" dirty="0" err="1"/>
              <a:t>ImageDataGenerator</a:t>
            </a:r>
            <a:r>
              <a:rPr lang="ko-KR" altLang="en-US" sz="1800" b="1" dirty="0"/>
              <a:t>로 데이터를 원활하게 전송</a:t>
            </a:r>
            <a:endParaRPr lang="en-US" altLang="ko-KR" sz="1800" b="1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endParaRPr lang="en-US" altLang="ko-KR" sz="18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236300-2657-1B68-900B-B846E33E4577}"/>
              </a:ext>
            </a:extLst>
          </p:cNvPr>
          <p:cNvSpPr/>
          <p:nvPr/>
        </p:nvSpPr>
        <p:spPr>
          <a:xfrm>
            <a:off x="0" y="6143946"/>
            <a:ext cx="12192000" cy="71248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1. </a:t>
            </a:r>
            <a:r>
              <a:rPr lang="ko-KR" altLang="en-US" sz="2000" b="1" dirty="0">
                <a:solidFill>
                  <a:schemeClr val="tx1"/>
                </a:solidFill>
              </a:rPr>
              <a:t>데이터 소개 </a:t>
            </a:r>
            <a:r>
              <a:rPr lang="en-US" altLang="ko-KR" sz="2000" b="1" dirty="0">
                <a:solidFill>
                  <a:schemeClr val="tx1"/>
                </a:solidFill>
              </a:rPr>
              <a:t>&amp; </a:t>
            </a:r>
            <a:r>
              <a:rPr lang="ko-KR" altLang="en-US" sz="2000" b="1" dirty="0">
                <a:solidFill>
                  <a:schemeClr val="tx1"/>
                </a:solidFill>
              </a:rPr>
              <a:t>가설</a:t>
            </a:r>
            <a:r>
              <a:rPr lang="en-US" altLang="ko-KR" sz="2000" b="1" dirty="0">
                <a:solidFill>
                  <a:schemeClr val="tx1"/>
                </a:solidFill>
              </a:rPr>
              <a:t>		       2. </a:t>
            </a:r>
            <a:r>
              <a:rPr lang="ko-KR" altLang="en-US" sz="2000" b="1" dirty="0">
                <a:solidFill>
                  <a:schemeClr val="tx1"/>
                </a:solidFill>
              </a:rPr>
              <a:t>프로젝트 목표 및 기대효과</a:t>
            </a:r>
            <a:r>
              <a:rPr lang="en-US" altLang="ko-KR" sz="2000" b="1" dirty="0">
                <a:solidFill>
                  <a:schemeClr val="tx1"/>
                </a:solidFill>
              </a:rPr>
              <a:t>		</a:t>
            </a:r>
            <a:r>
              <a:rPr lang="en-US" altLang="ko-KR" sz="2000" b="1" dirty="0">
                <a:solidFill>
                  <a:srgbClr val="FF0000"/>
                </a:solidFill>
              </a:rPr>
              <a:t>3. </a:t>
            </a:r>
            <a:r>
              <a:rPr lang="ko-KR" altLang="en-US" sz="2000" b="1" dirty="0">
                <a:solidFill>
                  <a:srgbClr val="FF0000"/>
                </a:solidFill>
              </a:rPr>
              <a:t>모델 개발과정 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4. </a:t>
            </a:r>
            <a:r>
              <a:rPr lang="ko-KR" altLang="en-US" sz="2000" b="1" dirty="0">
                <a:solidFill>
                  <a:schemeClr val="tx1"/>
                </a:solidFill>
              </a:rPr>
              <a:t>학습모델 해석</a:t>
            </a:r>
            <a:r>
              <a:rPr lang="en-US" altLang="ko-KR" sz="2000" b="1" dirty="0">
                <a:solidFill>
                  <a:schemeClr val="tx1"/>
                </a:solidFill>
              </a:rPr>
              <a:t>		       5. </a:t>
            </a:r>
            <a:r>
              <a:rPr lang="ko-KR" altLang="en-US" sz="2000" b="1" dirty="0">
                <a:solidFill>
                  <a:schemeClr val="tx1"/>
                </a:solidFill>
              </a:rPr>
              <a:t>가설 검증</a:t>
            </a:r>
            <a:r>
              <a:rPr lang="en-US" altLang="ko-KR" sz="2000" b="1" dirty="0">
                <a:solidFill>
                  <a:schemeClr val="tx1"/>
                </a:solidFill>
              </a:rPr>
              <a:t>				6. </a:t>
            </a:r>
            <a:r>
              <a:rPr lang="ko-KR" altLang="en-US" sz="2000" b="1" dirty="0">
                <a:solidFill>
                  <a:schemeClr val="tx1"/>
                </a:solidFill>
              </a:rPr>
              <a:t>프로젝트 회고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B8D6F1A-75EE-331F-0F39-A840FAA8217C}"/>
              </a:ext>
            </a:extLst>
          </p:cNvPr>
          <p:cNvGrpSpPr/>
          <p:nvPr/>
        </p:nvGrpSpPr>
        <p:grpSpPr>
          <a:xfrm>
            <a:off x="357352" y="2275265"/>
            <a:ext cx="2942895" cy="3479644"/>
            <a:chOff x="294290" y="2448911"/>
            <a:chExt cx="2942895" cy="3479644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7E723C6E-47B6-7799-7ADA-082C244DD556}"/>
                </a:ext>
              </a:extLst>
            </p:cNvPr>
            <p:cNvSpPr/>
            <p:nvPr/>
          </p:nvSpPr>
          <p:spPr>
            <a:xfrm>
              <a:off x="454577" y="2651538"/>
              <a:ext cx="2623644" cy="71248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X-ray </a:t>
              </a:r>
              <a:r>
                <a:rPr lang="ko-KR" altLang="en-US" b="1" dirty="0">
                  <a:solidFill>
                    <a:schemeClr val="bg1"/>
                  </a:solidFill>
                </a:rPr>
                <a:t>이미지의 </a:t>
              </a:r>
              <a:endParaRPr lang="en-US" altLang="ko-KR" b="1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데이터 프레임 구축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EB8AC12-0C23-DFEC-2159-EBC510C6F367}"/>
                </a:ext>
              </a:extLst>
            </p:cNvPr>
            <p:cNvSpPr/>
            <p:nvPr/>
          </p:nvSpPr>
          <p:spPr>
            <a:xfrm>
              <a:off x="454577" y="3846881"/>
              <a:ext cx="2623644" cy="71248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데이터프레임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전처리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CF5870FF-C5EE-269D-1B5A-786D390D123A}"/>
                </a:ext>
              </a:extLst>
            </p:cNvPr>
            <p:cNvSpPr/>
            <p:nvPr/>
          </p:nvSpPr>
          <p:spPr>
            <a:xfrm>
              <a:off x="454577" y="5040100"/>
              <a:ext cx="2623644" cy="712485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이미지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전처리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화살표: 아래쪽 19">
              <a:extLst>
                <a:ext uri="{FF2B5EF4-FFF2-40B4-BE49-F238E27FC236}">
                  <a16:creationId xmlns:a16="http://schemas.microsoft.com/office/drawing/2014/main" id="{C0AC687A-2F0F-71AC-C874-AC08B4DF2268}"/>
                </a:ext>
              </a:extLst>
            </p:cNvPr>
            <p:cNvSpPr/>
            <p:nvPr/>
          </p:nvSpPr>
          <p:spPr>
            <a:xfrm>
              <a:off x="1117383" y="3440338"/>
              <a:ext cx="1296712" cy="328104"/>
            </a:xfrm>
            <a:prstGeom prst="downArrow">
              <a:avLst>
                <a:gd name="adj1" fmla="val 50000"/>
                <a:gd name="adj2" fmla="val 6155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화살표: 아래쪽 32">
              <a:extLst>
                <a:ext uri="{FF2B5EF4-FFF2-40B4-BE49-F238E27FC236}">
                  <a16:creationId xmlns:a16="http://schemas.microsoft.com/office/drawing/2014/main" id="{1F632C47-CBA6-E1AD-372C-88213E39B62D}"/>
                </a:ext>
              </a:extLst>
            </p:cNvPr>
            <p:cNvSpPr/>
            <p:nvPr/>
          </p:nvSpPr>
          <p:spPr>
            <a:xfrm>
              <a:off x="1117383" y="4648954"/>
              <a:ext cx="1296712" cy="328104"/>
            </a:xfrm>
            <a:prstGeom prst="downArrow">
              <a:avLst>
                <a:gd name="adj1" fmla="val 50000"/>
                <a:gd name="adj2" fmla="val 6155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0645456-AAF2-FB91-82C4-EFBB12A1BABA}"/>
                </a:ext>
              </a:extLst>
            </p:cNvPr>
            <p:cNvSpPr/>
            <p:nvPr/>
          </p:nvSpPr>
          <p:spPr>
            <a:xfrm>
              <a:off x="294290" y="2448911"/>
              <a:ext cx="2942895" cy="34796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9B4D478E-8BD7-97CB-79CF-242AD2F95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851" y="4036888"/>
            <a:ext cx="5901108" cy="1842661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3ACDA831-6B91-58E4-0401-7EE588AE09EF}"/>
              </a:ext>
            </a:extLst>
          </p:cNvPr>
          <p:cNvSpPr/>
          <p:nvPr/>
        </p:nvSpPr>
        <p:spPr>
          <a:xfrm>
            <a:off x="5330217" y="4036889"/>
            <a:ext cx="1522527" cy="24984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9B4D114-FC41-40D2-959F-933849D9E8EB}"/>
              </a:ext>
            </a:extLst>
          </p:cNvPr>
          <p:cNvSpPr/>
          <p:nvPr/>
        </p:nvSpPr>
        <p:spPr>
          <a:xfrm>
            <a:off x="6152878" y="4833864"/>
            <a:ext cx="1522527" cy="24984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9532F10-DE16-C793-577B-53429F71AB3B}"/>
              </a:ext>
            </a:extLst>
          </p:cNvPr>
          <p:cNvGrpSpPr/>
          <p:nvPr/>
        </p:nvGrpSpPr>
        <p:grpSpPr>
          <a:xfrm>
            <a:off x="2847227" y="1248769"/>
            <a:ext cx="6497546" cy="637460"/>
            <a:chOff x="2847227" y="1306171"/>
            <a:chExt cx="6497546" cy="637460"/>
          </a:xfrm>
        </p:grpSpPr>
        <p:sp>
          <p:nvSpPr>
            <p:cNvPr id="36" name="화살표: 갈매기형 수장 35">
              <a:extLst>
                <a:ext uri="{FF2B5EF4-FFF2-40B4-BE49-F238E27FC236}">
                  <a16:creationId xmlns:a16="http://schemas.microsoft.com/office/drawing/2014/main" id="{D9058876-CF80-8DF5-51CB-4056202FBB2B}"/>
                </a:ext>
              </a:extLst>
            </p:cNvPr>
            <p:cNvSpPr/>
            <p:nvPr/>
          </p:nvSpPr>
          <p:spPr>
            <a:xfrm>
              <a:off x="2847227" y="1306171"/>
              <a:ext cx="2616998" cy="637460"/>
            </a:xfrm>
            <a:prstGeom prst="chevron">
              <a:avLst/>
            </a:prstGeom>
            <a:solidFill>
              <a:schemeClr val="accent4"/>
            </a:solidFill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1. </a:t>
              </a:r>
              <a:r>
                <a:rPr lang="ko-KR" altLang="en-US" b="1" dirty="0">
                  <a:solidFill>
                    <a:schemeClr val="tx1"/>
                  </a:solidFill>
                </a:rPr>
                <a:t>데이터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전처리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화살표: 갈매기형 수장 36">
              <a:extLst>
                <a:ext uri="{FF2B5EF4-FFF2-40B4-BE49-F238E27FC236}">
                  <a16:creationId xmlns:a16="http://schemas.microsoft.com/office/drawing/2014/main" id="{B008AB5F-2DB6-14C7-B021-A59029FED150}"/>
                </a:ext>
              </a:extLst>
            </p:cNvPr>
            <p:cNvSpPr/>
            <p:nvPr/>
          </p:nvSpPr>
          <p:spPr>
            <a:xfrm>
              <a:off x="5298687" y="1306171"/>
              <a:ext cx="2096815" cy="63746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2. </a:t>
              </a:r>
              <a:r>
                <a:rPr lang="ko-KR" altLang="en-US" b="1" dirty="0">
                  <a:solidFill>
                    <a:schemeClr val="bg1"/>
                  </a:solidFill>
                </a:rPr>
                <a:t>모델학습</a:t>
              </a:r>
            </a:p>
          </p:txBody>
        </p:sp>
        <p:sp>
          <p:nvSpPr>
            <p:cNvPr id="38" name="화살표: 갈매기형 수장 37">
              <a:extLst>
                <a:ext uri="{FF2B5EF4-FFF2-40B4-BE49-F238E27FC236}">
                  <a16:creationId xmlns:a16="http://schemas.microsoft.com/office/drawing/2014/main" id="{F802E2E4-CBB5-CD33-6D5D-4C2CE156B4EC}"/>
                </a:ext>
              </a:extLst>
            </p:cNvPr>
            <p:cNvSpPr/>
            <p:nvPr/>
          </p:nvSpPr>
          <p:spPr>
            <a:xfrm>
              <a:off x="7247958" y="1306171"/>
              <a:ext cx="2096815" cy="63746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3. </a:t>
              </a:r>
              <a:r>
                <a:rPr lang="ko-KR" altLang="en-US" b="1" dirty="0">
                  <a:solidFill>
                    <a:schemeClr val="bg1"/>
                  </a:solidFill>
                </a:rPr>
                <a:t>모델평가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271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05EBB-6C5B-E400-0DDB-5060AA5F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9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3. </a:t>
            </a:r>
            <a:r>
              <a:rPr lang="ko-KR" altLang="en-US" b="1" dirty="0"/>
              <a:t>모델 개발과정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A88C85-1BFE-7807-500A-8E23E054A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393" y="2094675"/>
            <a:ext cx="8178324" cy="357642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2200" b="1" dirty="0"/>
              <a:t>사전학습 모델 </a:t>
            </a:r>
            <a:r>
              <a:rPr lang="en-US" altLang="ko-KR" sz="2200" b="1" dirty="0"/>
              <a:t>- EfficientNetB1 </a:t>
            </a:r>
            <a:r>
              <a:rPr lang="ko-KR" altLang="en-US" sz="2200" b="1" dirty="0"/>
              <a:t>사용</a:t>
            </a:r>
            <a:endParaRPr lang="en-US" altLang="ko-KR" sz="2200" b="1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ko-KR" altLang="en-US" sz="1800" b="1" dirty="0"/>
              <a:t>이유 </a:t>
            </a:r>
            <a:r>
              <a:rPr lang="en-US" altLang="ko-KR" sz="1800" b="1" dirty="0"/>
              <a:t>: </a:t>
            </a:r>
            <a:r>
              <a:rPr lang="en-US" altLang="ko-KR" sz="1800" b="1" dirty="0">
                <a:solidFill>
                  <a:srgbClr val="FF0000"/>
                </a:solidFill>
              </a:rPr>
              <a:t>X-ray </a:t>
            </a:r>
            <a:r>
              <a:rPr lang="ko-KR" altLang="en-US" sz="1800" b="1" dirty="0">
                <a:solidFill>
                  <a:srgbClr val="FF0000"/>
                </a:solidFill>
              </a:rPr>
              <a:t>이미지 분류 </a:t>
            </a:r>
            <a:r>
              <a:rPr lang="ko-KR" altLang="en-US" sz="1800" b="1" dirty="0"/>
              <a:t>분야에서 다른 사전학습 모델과 비교할 때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성능이 좋고 참고자료가 많았음 </a:t>
            </a:r>
            <a:endParaRPr lang="en-US" altLang="ko-KR" sz="18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236300-2657-1B68-900B-B846E33E4577}"/>
              </a:ext>
            </a:extLst>
          </p:cNvPr>
          <p:cNvSpPr/>
          <p:nvPr/>
        </p:nvSpPr>
        <p:spPr>
          <a:xfrm>
            <a:off x="0" y="6143946"/>
            <a:ext cx="12192000" cy="71248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1. </a:t>
            </a:r>
            <a:r>
              <a:rPr lang="ko-KR" altLang="en-US" sz="2000" b="1" dirty="0">
                <a:solidFill>
                  <a:schemeClr val="tx1"/>
                </a:solidFill>
              </a:rPr>
              <a:t>데이터 소개 </a:t>
            </a:r>
            <a:r>
              <a:rPr lang="en-US" altLang="ko-KR" sz="2000" b="1" dirty="0">
                <a:solidFill>
                  <a:schemeClr val="tx1"/>
                </a:solidFill>
              </a:rPr>
              <a:t>&amp; </a:t>
            </a:r>
            <a:r>
              <a:rPr lang="ko-KR" altLang="en-US" sz="2000" b="1" dirty="0">
                <a:solidFill>
                  <a:schemeClr val="tx1"/>
                </a:solidFill>
              </a:rPr>
              <a:t>가설</a:t>
            </a:r>
            <a:r>
              <a:rPr lang="en-US" altLang="ko-KR" sz="2000" b="1" dirty="0">
                <a:solidFill>
                  <a:schemeClr val="tx1"/>
                </a:solidFill>
              </a:rPr>
              <a:t>		       2. </a:t>
            </a:r>
            <a:r>
              <a:rPr lang="ko-KR" altLang="en-US" sz="2000" b="1" dirty="0">
                <a:solidFill>
                  <a:schemeClr val="tx1"/>
                </a:solidFill>
              </a:rPr>
              <a:t>프로젝트 목표 및 기대효과</a:t>
            </a:r>
            <a:r>
              <a:rPr lang="en-US" altLang="ko-KR" sz="2000" b="1" dirty="0">
                <a:solidFill>
                  <a:schemeClr val="tx1"/>
                </a:solidFill>
              </a:rPr>
              <a:t>		</a:t>
            </a:r>
            <a:r>
              <a:rPr lang="en-US" altLang="ko-KR" sz="2000" b="1" dirty="0">
                <a:solidFill>
                  <a:srgbClr val="FF0000"/>
                </a:solidFill>
              </a:rPr>
              <a:t>3. </a:t>
            </a:r>
            <a:r>
              <a:rPr lang="ko-KR" altLang="en-US" sz="2000" b="1" dirty="0">
                <a:solidFill>
                  <a:srgbClr val="FF0000"/>
                </a:solidFill>
              </a:rPr>
              <a:t>모델 개발과정 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4. </a:t>
            </a:r>
            <a:r>
              <a:rPr lang="ko-KR" altLang="en-US" sz="2000" b="1" dirty="0">
                <a:solidFill>
                  <a:schemeClr val="tx1"/>
                </a:solidFill>
              </a:rPr>
              <a:t>학습모델 해석</a:t>
            </a:r>
            <a:r>
              <a:rPr lang="en-US" altLang="ko-KR" sz="2000" b="1" dirty="0">
                <a:solidFill>
                  <a:schemeClr val="tx1"/>
                </a:solidFill>
              </a:rPr>
              <a:t>		       5. </a:t>
            </a:r>
            <a:r>
              <a:rPr lang="ko-KR" altLang="en-US" sz="2000" b="1" dirty="0">
                <a:solidFill>
                  <a:schemeClr val="tx1"/>
                </a:solidFill>
              </a:rPr>
              <a:t>가설 검증</a:t>
            </a:r>
            <a:r>
              <a:rPr lang="en-US" altLang="ko-KR" sz="2000" b="1" dirty="0">
                <a:solidFill>
                  <a:schemeClr val="tx1"/>
                </a:solidFill>
              </a:rPr>
              <a:t>				6. </a:t>
            </a:r>
            <a:r>
              <a:rPr lang="ko-KR" altLang="en-US" sz="2000" b="1" dirty="0">
                <a:solidFill>
                  <a:schemeClr val="tx1"/>
                </a:solidFill>
              </a:rPr>
              <a:t>프로젝트 회고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875640B-BA1D-C3C2-74A1-5FA03DED56F6}"/>
              </a:ext>
            </a:extLst>
          </p:cNvPr>
          <p:cNvGrpSpPr/>
          <p:nvPr/>
        </p:nvGrpSpPr>
        <p:grpSpPr>
          <a:xfrm>
            <a:off x="2847227" y="1248769"/>
            <a:ext cx="6497546" cy="637460"/>
            <a:chOff x="2847227" y="1306171"/>
            <a:chExt cx="6497546" cy="637460"/>
          </a:xfrm>
        </p:grpSpPr>
        <p:sp>
          <p:nvSpPr>
            <p:cNvPr id="21" name="화살표: 갈매기형 수장 20">
              <a:extLst>
                <a:ext uri="{FF2B5EF4-FFF2-40B4-BE49-F238E27FC236}">
                  <a16:creationId xmlns:a16="http://schemas.microsoft.com/office/drawing/2014/main" id="{D8C7E02F-BD00-C3B1-0F7E-3BD0F7FE7E33}"/>
                </a:ext>
              </a:extLst>
            </p:cNvPr>
            <p:cNvSpPr/>
            <p:nvPr/>
          </p:nvSpPr>
          <p:spPr>
            <a:xfrm>
              <a:off x="2847227" y="1306171"/>
              <a:ext cx="2616998" cy="63746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1. </a:t>
              </a:r>
              <a:r>
                <a:rPr lang="ko-KR" altLang="en-US" b="1" dirty="0">
                  <a:solidFill>
                    <a:schemeClr val="bg1"/>
                  </a:solidFill>
                </a:rPr>
                <a:t>데이터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전처리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화살표: 갈매기형 수장 25">
              <a:extLst>
                <a:ext uri="{FF2B5EF4-FFF2-40B4-BE49-F238E27FC236}">
                  <a16:creationId xmlns:a16="http://schemas.microsoft.com/office/drawing/2014/main" id="{12A691AA-B93F-71F1-96B6-91421EEDB8E7}"/>
                </a:ext>
              </a:extLst>
            </p:cNvPr>
            <p:cNvSpPr/>
            <p:nvPr/>
          </p:nvSpPr>
          <p:spPr>
            <a:xfrm>
              <a:off x="5298687" y="1306171"/>
              <a:ext cx="2096815" cy="637460"/>
            </a:xfrm>
            <a:prstGeom prst="chevron">
              <a:avLst/>
            </a:prstGeom>
            <a:solidFill>
              <a:srgbClr val="FFC000"/>
            </a:solidFill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2. </a:t>
              </a:r>
              <a:r>
                <a:rPr lang="ko-KR" altLang="en-US" b="1" dirty="0">
                  <a:solidFill>
                    <a:schemeClr val="tx1"/>
                  </a:solidFill>
                </a:rPr>
                <a:t>모델학습</a:t>
              </a:r>
            </a:p>
          </p:txBody>
        </p:sp>
        <p:sp>
          <p:nvSpPr>
            <p:cNvPr id="27" name="화살표: 갈매기형 수장 26">
              <a:extLst>
                <a:ext uri="{FF2B5EF4-FFF2-40B4-BE49-F238E27FC236}">
                  <a16:creationId xmlns:a16="http://schemas.microsoft.com/office/drawing/2014/main" id="{8FE148D0-6D07-1331-65B2-4AC05B3076A1}"/>
                </a:ext>
              </a:extLst>
            </p:cNvPr>
            <p:cNvSpPr/>
            <p:nvPr/>
          </p:nvSpPr>
          <p:spPr>
            <a:xfrm>
              <a:off x="7247958" y="1306171"/>
              <a:ext cx="2096815" cy="63746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3. </a:t>
              </a:r>
              <a:r>
                <a:rPr lang="ko-KR" altLang="en-US" b="1" dirty="0">
                  <a:solidFill>
                    <a:schemeClr val="bg1"/>
                  </a:solidFill>
                </a:rPr>
                <a:t>모델평가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B8D6F1A-75EE-331F-0F39-A840FAA8217C}"/>
              </a:ext>
            </a:extLst>
          </p:cNvPr>
          <p:cNvGrpSpPr/>
          <p:nvPr/>
        </p:nvGrpSpPr>
        <p:grpSpPr>
          <a:xfrm>
            <a:off x="357352" y="2275265"/>
            <a:ext cx="2942895" cy="3479644"/>
            <a:chOff x="294290" y="2448911"/>
            <a:chExt cx="2942895" cy="3479644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7E723C6E-47B6-7799-7ADA-082C244DD556}"/>
                </a:ext>
              </a:extLst>
            </p:cNvPr>
            <p:cNvSpPr/>
            <p:nvPr/>
          </p:nvSpPr>
          <p:spPr>
            <a:xfrm>
              <a:off x="454577" y="2651538"/>
              <a:ext cx="2623644" cy="712485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사전학습 모델을 통한 모델구성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EB8AC12-0C23-DFEC-2159-EBC510C6F367}"/>
                </a:ext>
              </a:extLst>
            </p:cNvPr>
            <p:cNvSpPr/>
            <p:nvPr/>
          </p:nvSpPr>
          <p:spPr>
            <a:xfrm>
              <a:off x="454577" y="3846881"/>
              <a:ext cx="2623644" cy="71248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Callback </a:t>
              </a:r>
              <a:r>
                <a:rPr lang="ko-KR" altLang="en-US" b="1" dirty="0">
                  <a:solidFill>
                    <a:schemeClr val="bg1"/>
                  </a:solidFill>
                </a:rPr>
                <a:t>함수 구성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CF5870FF-C5EE-269D-1B5A-786D390D123A}"/>
                </a:ext>
              </a:extLst>
            </p:cNvPr>
            <p:cNvSpPr/>
            <p:nvPr/>
          </p:nvSpPr>
          <p:spPr>
            <a:xfrm>
              <a:off x="454577" y="5040100"/>
              <a:ext cx="2623644" cy="71248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모델학습 진행</a:t>
              </a:r>
            </a:p>
          </p:txBody>
        </p:sp>
        <p:sp>
          <p:nvSpPr>
            <p:cNvPr id="20" name="화살표: 아래쪽 19">
              <a:extLst>
                <a:ext uri="{FF2B5EF4-FFF2-40B4-BE49-F238E27FC236}">
                  <a16:creationId xmlns:a16="http://schemas.microsoft.com/office/drawing/2014/main" id="{C0AC687A-2F0F-71AC-C874-AC08B4DF2268}"/>
                </a:ext>
              </a:extLst>
            </p:cNvPr>
            <p:cNvSpPr/>
            <p:nvPr/>
          </p:nvSpPr>
          <p:spPr>
            <a:xfrm>
              <a:off x="1117383" y="3440338"/>
              <a:ext cx="1296712" cy="328104"/>
            </a:xfrm>
            <a:prstGeom prst="downArrow">
              <a:avLst>
                <a:gd name="adj1" fmla="val 50000"/>
                <a:gd name="adj2" fmla="val 6155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화살표: 아래쪽 32">
              <a:extLst>
                <a:ext uri="{FF2B5EF4-FFF2-40B4-BE49-F238E27FC236}">
                  <a16:creationId xmlns:a16="http://schemas.microsoft.com/office/drawing/2014/main" id="{1F632C47-CBA6-E1AD-372C-88213E39B62D}"/>
                </a:ext>
              </a:extLst>
            </p:cNvPr>
            <p:cNvSpPr/>
            <p:nvPr/>
          </p:nvSpPr>
          <p:spPr>
            <a:xfrm>
              <a:off x="1117383" y="4648954"/>
              <a:ext cx="1296712" cy="328104"/>
            </a:xfrm>
            <a:prstGeom prst="downArrow">
              <a:avLst>
                <a:gd name="adj1" fmla="val 50000"/>
                <a:gd name="adj2" fmla="val 6155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0645456-AAF2-FB91-82C4-EFBB12A1BABA}"/>
                </a:ext>
              </a:extLst>
            </p:cNvPr>
            <p:cNvSpPr/>
            <p:nvPr/>
          </p:nvSpPr>
          <p:spPr>
            <a:xfrm>
              <a:off x="294290" y="2448911"/>
              <a:ext cx="2942895" cy="34796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41FCD01E-7C72-8CE0-CA4F-D406FD776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362" y="3174570"/>
            <a:ext cx="7879968" cy="2107602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129E9B-06DD-240B-6C4E-C75FF8B50DF5}"/>
              </a:ext>
            </a:extLst>
          </p:cNvPr>
          <p:cNvSpPr/>
          <p:nvPr/>
        </p:nvSpPr>
        <p:spPr>
          <a:xfrm>
            <a:off x="3964375" y="4186220"/>
            <a:ext cx="7533941" cy="28908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13B356-A305-C16A-BD8E-B04A082D2D12}"/>
              </a:ext>
            </a:extLst>
          </p:cNvPr>
          <p:cNvSpPr txBox="1"/>
          <p:nvPr/>
        </p:nvSpPr>
        <p:spPr>
          <a:xfrm>
            <a:off x="3791362" y="5282172"/>
            <a:ext cx="787996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참고논문 </a:t>
            </a:r>
            <a:r>
              <a:rPr lang="en-US" altLang="ko-KR" sz="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r>
              <a:rPr lang="en-US" altLang="ko-KR" sz="1000" b="1" dirty="0">
                <a:solidFill>
                  <a:srgbClr val="222222"/>
                </a:solidFill>
                <a:latin typeface="Arial" panose="020B0604020202020204" pitchFamily="34" charset="0"/>
              </a:rPr>
              <a:t>1. </a:t>
            </a:r>
            <a:r>
              <a:rPr lang="en-US" altLang="ko-KR" sz="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Khan, E.; Rehman, M.Z.U.; Ahmed, F.; </a:t>
            </a:r>
            <a:r>
              <a:rPr lang="en-US" altLang="ko-KR" sz="10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Alfouzan</a:t>
            </a:r>
            <a:r>
              <a:rPr lang="en-US" altLang="ko-KR" sz="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F.A.; </a:t>
            </a:r>
            <a:r>
              <a:rPr lang="en-US" altLang="ko-KR" sz="10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Alzahrani</a:t>
            </a:r>
            <a:r>
              <a:rPr lang="en-US" altLang="ko-KR" sz="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N.M.; Ahmad, J. Chest X-ray Classification for the Detection of COVID-19 Using Deep Learning Techniques. </a:t>
            </a:r>
            <a:r>
              <a:rPr lang="en-US" altLang="ko-KR" sz="1000" b="1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Sensors</a:t>
            </a:r>
            <a:r>
              <a:rPr lang="en-US" altLang="ko-KR" sz="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2022, </a:t>
            </a:r>
            <a:r>
              <a:rPr lang="en-US" altLang="ko-KR" sz="1000" b="1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22</a:t>
            </a:r>
            <a:r>
              <a:rPr lang="en-US" altLang="ko-KR" sz="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1211. </a:t>
            </a:r>
            <a:r>
              <a:rPr lang="en-US" altLang="ko-KR" sz="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https://doi.org/10.3390/s22031211</a:t>
            </a:r>
            <a:endParaRPr lang="en-US" altLang="ko-KR" sz="1000" b="1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sz="10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Ravi, V., Acharya, V. &amp; </a:t>
            </a:r>
            <a:r>
              <a:rPr lang="en-US" altLang="ko-KR" sz="1000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Alazab</a:t>
            </a:r>
            <a:r>
              <a:rPr lang="en-US" altLang="ko-KR" sz="10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M. A multichannel </a:t>
            </a:r>
            <a:r>
              <a:rPr lang="en-US" altLang="ko-KR" sz="1000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EfficientNet</a:t>
            </a:r>
            <a:r>
              <a:rPr lang="en-US" altLang="ko-KR" sz="10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deep learning-based stacking ensemble approach for lung disease detection using chest X-ray images. </a:t>
            </a:r>
            <a:r>
              <a:rPr lang="en-US" altLang="ko-KR" sz="1000" b="1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Cluster </a:t>
            </a:r>
            <a:r>
              <a:rPr lang="en-US" altLang="ko-KR" sz="1000" b="1" i="1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Comput</a:t>
            </a:r>
            <a:r>
              <a:rPr lang="en-US" altLang="ko-KR" sz="10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(2022). https://doi.org/10.1007/s10586-022-03664-6</a:t>
            </a:r>
            <a:endParaRPr lang="ko-KR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81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05EBB-6C5B-E400-0DDB-5060AA5F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9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3. </a:t>
            </a:r>
            <a:r>
              <a:rPr lang="ko-KR" altLang="en-US" b="1" dirty="0"/>
              <a:t>모델 개발과정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A88C85-1BFE-7807-500A-8E23E054A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393" y="2094675"/>
            <a:ext cx="8178324" cy="357642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2200" b="1" dirty="0"/>
              <a:t>학습모델 구성</a:t>
            </a:r>
            <a:endParaRPr lang="en-US" altLang="ko-KR" sz="18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236300-2657-1B68-900B-B846E33E4577}"/>
              </a:ext>
            </a:extLst>
          </p:cNvPr>
          <p:cNvSpPr/>
          <p:nvPr/>
        </p:nvSpPr>
        <p:spPr>
          <a:xfrm>
            <a:off x="0" y="6143946"/>
            <a:ext cx="12192000" cy="71248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1. </a:t>
            </a:r>
            <a:r>
              <a:rPr lang="ko-KR" altLang="en-US" sz="2000" b="1" dirty="0">
                <a:solidFill>
                  <a:schemeClr val="tx1"/>
                </a:solidFill>
              </a:rPr>
              <a:t>데이터 소개 </a:t>
            </a:r>
            <a:r>
              <a:rPr lang="en-US" altLang="ko-KR" sz="2000" b="1" dirty="0">
                <a:solidFill>
                  <a:schemeClr val="tx1"/>
                </a:solidFill>
              </a:rPr>
              <a:t>&amp; </a:t>
            </a:r>
            <a:r>
              <a:rPr lang="ko-KR" altLang="en-US" sz="2000" b="1" dirty="0">
                <a:solidFill>
                  <a:schemeClr val="tx1"/>
                </a:solidFill>
              </a:rPr>
              <a:t>가설</a:t>
            </a:r>
            <a:r>
              <a:rPr lang="en-US" altLang="ko-KR" sz="2000" b="1" dirty="0">
                <a:solidFill>
                  <a:schemeClr val="tx1"/>
                </a:solidFill>
              </a:rPr>
              <a:t>		       2. </a:t>
            </a:r>
            <a:r>
              <a:rPr lang="ko-KR" altLang="en-US" sz="2000" b="1" dirty="0">
                <a:solidFill>
                  <a:schemeClr val="tx1"/>
                </a:solidFill>
              </a:rPr>
              <a:t>프로젝트 목표 및 기대효과</a:t>
            </a:r>
            <a:r>
              <a:rPr lang="en-US" altLang="ko-KR" sz="2000" b="1" dirty="0">
                <a:solidFill>
                  <a:schemeClr val="tx1"/>
                </a:solidFill>
              </a:rPr>
              <a:t>		</a:t>
            </a:r>
            <a:r>
              <a:rPr lang="en-US" altLang="ko-KR" sz="2000" b="1" dirty="0">
                <a:solidFill>
                  <a:srgbClr val="FF0000"/>
                </a:solidFill>
              </a:rPr>
              <a:t>3. </a:t>
            </a:r>
            <a:r>
              <a:rPr lang="ko-KR" altLang="en-US" sz="2000" b="1" dirty="0">
                <a:solidFill>
                  <a:srgbClr val="FF0000"/>
                </a:solidFill>
              </a:rPr>
              <a:t>모델 개발과정 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4. </a:t>
            </a:r>
            <a:r>
              <a:rPr lang="ko-KR" altLang="en-US" sz="2000" b="1" dirty="0">
                <a:solidFill>
                  <a:schemeClr val="tx1"/>
                </a:solidFill>
              </a:rPr>
              <a:t>학습모델 해석</a:t>
            </a:r>
            <a:r>
              <a:rPr lang="en-US" altLang="ko-KR" sz="2000" b="1" dirty="0">
                <a:solidFill>
                  <a:schemeClr val="tx1"/>
                </a:solidFill>
              </a:rPr>
              <a:t>		       5. </a:t>
            </a:r>
            <a:r>
              <a:rPr lang="ko-KR" altLang="en-US" sz="2000" b="1" dirty="0">
                <a:solidFill>
                  <a:schemeClr val="tx1"/>
                </a:solidFill>
              </a:rPr>
              <a:t>가설 검증</a:t>
            </a:r>
            <a:r>
              <a:rPr lang="en-US" altLang="ko-KR" sz="2000" b="1" dirty="0">
                <a:solidFill>
                  <a:schemeClr val="tx1"/>
                </a:solidFill>
              </a:rPr>
              <a:t>				6. </a:t>
            </a:r>
            <a:r>
              <a:rPr lang="ko-KR" altLang="en-US" sz="2000" b="1" dirty="0">
                <a:solidFill>
                  <a:schemeClr val="tx1"/>
                </a:solidFill>
              </a:rPr>
              <a:t>프로젝트 회고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875640B-BA1D-C3C2-74A1-5FA03DED56F6}"/>
              </a:ext>
            </a:extLst>
          </p:cNvPr>
          <p:cNvGrpSpPr/>
          <p:nvPr/>
        </p:nvGrpSpPr>
        <p:grpSpPr>
          <a:xfrm>
            <a:off x="2847227" y="1248769"/>
            <a:ext cx="6497546" cy="637460"/>
            <a:chOff x="2847227" y="1306171"/>
            <a:chExt cx="6497546" cy="637460"/>
          </a:xfrm>
        </p:grpSpPr>
        <p:sp>
          <p:nvSpPr>
            <p:cNvPr id="21" name="화살표: 갈매기형 수장 20">
              <a:extLst>
                <a:ext uri="{FF2B5EF4-FFF2-40B4-BE49-F238E27FC236}">
                  <a16:creationId xmlns:a16="http://schemas.microsoft.com/office/drawing/2014/main" id="{D8C7E02F-BD00-C3B1-0F7E-3BD0F7FE7E33}"/>
                </a:ext>
              </a:extLst>
            </p:cNvPr>
            <p:cNvSpPr/>
            <p:nvPr/>
          </p:nvSpPr>
          <p:spPr>
            <a:xfrm>
              <a:off x="2847227" y="1306171"/>
              <a:ext cx="2616998" cy="63746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1. </a:t>
              </a:r>
              <a:r>
                <a:rPr lang="ko-KR" altLang="en-US" b="1" dirty="0">
                  <a:solidFill>
                    <a:schemeClr val="bg1"/>
                  </a:solidFill>
                </a:rPr>
                <a:t>데이터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전처리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화살표: 갈매기형 수장 25">
              <a:extLst>
                <a:ext uri="{FF2B5EF4-FFF2-40B4-BE49-F238E27FC236}">
                  <a16:creationId xmlns:a16="http://schemas.microsoft.com/office/drawing/2014/main" id="{12A691AA-B93F-71F1-96B6-91421EEDB8E7}"/>
                </a:ext>
              </a:extLst>
            </p:cNvPr>
            <p:cNvSpPr/>
            <p:nvPr/>
          </p:nvSpPr>
          <p:spPr>
            <a:xfrm>
              <a:off x="5298687" y="1306171"/>
              <a:ext cx="2096815" cy="637460"/>
            </a:xfrm>
            <a:prstGeom prst="chevron">
              <a:avLst/>
            </a:prstGeom>
            <a:solidFill>
              <a:srgbClr val="FFC000"/>
            </a:solidFill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2. </a:t>
              </a:r>
              <a:r>
                <a:rPr lang="ko-KR" altLang="en-US" b="1" dirty="0">
                  <a:solidFill>
                    <a:schemeClr val="tx1"/>
                  </a:solidFill>
                </a:rPr>
                <a:t>모델학습</a:t>
              </a:r>
            </a:p>
          </p:txBody>
        </p:sp>
        <p:sp>
          <p:nvSpPr>
            <p:cNvPr id="27" name="화살표: 갈매기형 수장 26">
              <a:extLst>
                <a:ext uri="{FF2B5EF4-FFF2-40B4-BE49-F238E27FC236}">
                  <a16:creationId xmlns:a16="http://schemas.microsoft.com/office/drawing/2014/main" id="{8FE148D0-6D07-1331-65B2-4AC05B3076A1}"/>
                </a:ext>
              </a:extLst>
            </p:cNvPr>
            <p:cNvSpPr/>
            <p:nvPr/>
          </p:nvSpPr>
          <p:spPr>
            <a:xfrm>
              <a:off x="7247958" y="1306171"/>
              <a:ext cx="2096815" cy="63746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3. </a:t>
              </a:r>
              <a:r>
                <a:rPr lang="ko-KR" altLang="en-US" b="1" dirty="0">
                  <a:solidFill>
                    <a:schemeClr val="bg1"/>
                  </a:solidFill>
                </a:rPr>
                <a:t>모델평가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B8D6F1A-75EE-331F-0F39-A840FAA8217C}"/>
              </a:ext>
            </a:extLst>
          </p:cNvPr>
          <p:cNvGrpSpPr/>
          <p:nvPr/>
        </p:nvGrpSpPr>
        <p:grpSpPr>
          <a:xfrm>
            <a:off x="357352" y="2275265"/>
            <a:ext cx="2942895" cy="3479644"/>
            <a:chOff x="294290" y="2448911"/>
            <a:chExt cx="2942895" cy="3479644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7E723C6E-47B6-7799-7ADA-082C244DD556}"/>
                </a:ext>
              </a:extLst>
            </p:cNvPr>
            <p:cNvSpPr/>
            <p:nvPr/>
          </p:nvSpPr>
          <p:spPr>
            <a:xfrm>
              <a:off x="454577" y="2651538"/>
              <a:ext cx="2623644" cy="712485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사전학습 모델을 통한 모델구성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EB8AC12-0C23-DFEC-2159-EBC510C6F367}"/>
                </a:ext>
              </a:extLst>
            </p:cNvPr>
            <p:cNvSpPr/>
            <p:nvPr/>
          </p:nvSpPr>
          <p:spPr>
            <a:xfrm>
              <a:off x="454577" y="3846881"/>
              <a:ext cx="2623644" cy="71248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Callback </a:t>
              </a:r>
              <a:r>
                <a:rPr lang="ko-KR" altLang="en-US" b="1" dirty="0">
                  <a:solidFill>
                    <a:schemeClr val="bg1"/>
                  </a:solidFill>
                </a:rPr>
                <a:t>함수 구성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CF5870FF-C5EE-269D-1B5A-786D390D123A}"/>
                </a:ext>
              </a:extLst>
            </p:cNvPr>
            <p:cNvSpPr/>
            <p:nvPr/>
          </p:nvSpPr>
          <p:spPr>
            <a:xfrm>
              <a:off x="454577" y="5040100"/>
              <a:ext cx="2623644" cy="71248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모델학습 진행</a:t>
              </a:r>
            </a:p>
          </p:txBody>
        </p:sp>
        <p:sp>
          <p:nvSpPr>
            <p:cNvPr id="20" name="화살표: 아래쪽 19">
              <a:extLst>
                <a:ext uri="{FF2B5EF4-FFF2-40B4-BE49-F238E27FC236}">
                  <a16:creationId xmlns:a16="http://schemas.microsoft.com/office/drawing/2014/main" id="{C0AC687A-2F0F-71AC-C874-AC08B4DF2268}"/>
                </a:ext>
              </a:extLst>
            </p:cNvPr>
            <p:cNvSpPr/>
            <p:nvPr/>
          </p:nvSpPr>
          <p:spPr>
            <a:xfrm>
              <a:off x="1117383" y="3440338"/>
              <a:ext cx="1296712" cy="328104"/>
            </a:xfrm>
            <a:prstGeom prst="downArrow">
              <a:avLst>
                <a:gd name="adj1" fmla="val 50000"/>
                <a:gd name="adj2" fmla="val 6155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화살표: 아래쪽 32">
              <a:extLst>
                <a:ext uri="{FF2B5EF4-FFF2-40B4-BE49-F238E27FC236}">
                  <a16:creationId xmlns:a16="http://schemas.microsoft.com/office/drawing/2014/main" id="{1F632C47-CBA6-E1AD-372C-88213E39B62D}"/>
                </a:ext>
              </a:extLst>
            </p:cNvPr>
            <p:cNvSpPr/>
            <p:nvPr/>
          </p:nvSpPr>
          <p:spPr>
            <a:xfrm>
              <a:off x="1117383" y="4648954"/>
              <a:ext cx="1296712" cy="328104"/>
            </a:xfrm>
            <a:prstGeom prst="downArrow">
              <a:avLst>
                <a:gd name="adj1" fmla="val 50000"/>
                <a:gd name="adj2" fmla="val 6155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0645456-AAF2-FB91-82C4-EFBB12A1BABA}"/>
                </a:ext>
              </a:extLst>
            </p:cNvPr>
            <p:cNvSpPr/>
            <p:nvPr/>
          </p:nvSpPr>
          <p:spPr>
            <a:xfrm>
              <a:off x="294290" y="2448911"/>
              <a:ext cx="2942895" cy="34796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E3E794D-8E20-01D1-3D25-BC770E410E0B}"/>
              </a:ext>
            </a:extLst>
          </p:cNvPr>
          <p:cNvGrpSpPr/>
          <p:nvPr/>
        </p:nvGrpSpPr>
        <p:grpSpPr>
          <a:xfrm>
            <a:off x="4716716" y="2600518"/>
            <a:ext cx="6158205" cy="3194837"/>
            <a:chOff x="4853350" y="2707595"/>
            <a:chExt cx="6158205" cy="319483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7CAF9D1-550C-7A14-7EB4-BD7176C9CC94}"/>
                </a:ext>
              </a:extLst>
            </p:cNvPr>
            <p:cNvSpPr/>
            <p:nvPr/>
          </p:nvSpPr>
          <p:spPr>
            <a:xfrm>
              <a:off x="4853350" y="2707595"/>
              <a:ext cx="5108028" cy="5590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bg1"/>
                  </a:solidFill>
                </a:rPr>
                <a:t>Base_model</a:t>
              </a:r>
              <a:r>
                <a:rPr lang="ko-KR" altLang="en-US" b="1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</a:rPr>
                <a:t>:</a:t>
              </a:r>
              <a:r>
                <a:rPr lang="ko-KR" altLang="en-US" b="1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</a:rPr>
                <a:t>EfficientNetB1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43B3EA0-45CE-F320-FE6D-61331438064C}"/>
                </a:ext>
              </a:extLst>
            </p:cNvPr>
            <p:cNvSpPr/>
            <p:nvPr/>
          </p:nvSpPr>
          <p:spPr>
            <a:xfrm>
              <a:off x="4854426" y="3363952"/>
              <a:ext cx="5108028" cy="5590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bg1"/>
                  </a:solidFill>
                </a:rPr>
                <a:t>Batchnormalization</a:t>
              </a:r>
              <a:r>
                <a:rPr lang="en-US" altLang="ko-KR" b="1" dirty="0">
                  <a:solidFill>
                    <a:schemeClr val="bg1"/>
                  </a:solidFill>
                </a:rPr>
                <a:t> -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과적합</a:t>
              </a:r>
              <a:r>
                <a:rPr lang="en-US" altLang="ko-KR" b="1" dirty="0">
                  <a:solidFill>
                    <a:schemeClr val="bg1"/>
                  </a:solidFill>
                </a:rPr>
                <a:t>, gradient</a:t>
              </a:r>
              <a:r>
                <a:rPr lang="ko-KR" altLang="en-US" b="1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</a:rPr>
                <a:t>vanishing</a:t>
              </a:r>
              <a:r>
                <a:rPr lang="ko-KR" altLang="en-US" b="1" dirty="0">
                  <a:solidFill>
                    <a:schemeClr val="bg1"/>
                  </a:solidFill>
                </a:rPr>
                <a:t> 문제 해결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00A193A-A773-9C56-A6CA-F73D70656D7B}"/>
                </a:ext>
              </a:extLst>
            </p:cNvPr>
            <p:cNvSpPr/>
            <p:nvPr/>
          </p:nvSpPr>
          <p:spPr>
            <a:xfrm>
              <a:off x="4853350" y="4006961"/>
              <a:ext cx="5108028" cy="5590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bg1"/>
                  </a:solidFill>
                </a:rPr>
                <a:t>Regularizer</a:t>
              </a:r>
              <a:r>
                <a:rPr lang="en-US" altLang="ko-KR" b="1" dirty="0">
                  <a:solidFill>
                    <a:schemeClr val="bg1"/>
                  </a:solidFill>
                </a:rPr>
                <a:t> </a:t>
              </a:r>
              <a:r>
                <a:rPr lang="ko-KR" altLang="en-US" b="1" dirty="0">
                  <a:solidFill>
                    <a:schemeClr val="bg1"/>
                  </a:solidFill>
                </a:rPr>
                <a:t>적용</a:t>
              </a:r>
              <a:r>
                <a:rPr lang="en-US" altLang="ko-KR" b="1" dirty="0">
                  <a:solidFill>
                    <a:schemeClr val="bg1"/>
                  </a:solidFill>
                </a:rPr>
                <a:t>(</a:t>
              </a:r>
              <a:r>
                <a:rPr lang="ko-KR" altLang="en-US" b="1" dirty="0">
                  <a:solidFill>
                    <a:schemeClr val="bg1"/>
                  </a:solidFill>
                </a:rPr>
                <a:t>가중치 감소</a:t>
              </a:r>
              <a:r>
                <a:rPr lang="en-US" altLang="ko-KR" b="1" dirty="0">
                  <a:solidFill>
                    <a:schemeClr val="bg1"/>
                  </a:solidFill>
                </a:rPr>
                <a:t>)</a:t>
              </a:r>
              <a:r>
                <a:rPr lang="ko-KR" altLang="en-US" b="1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</a:rPr>
                <a:t>–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과적합</a:t>
              </a:r>
              <a:r>
                <a:rPr lang="ko-KR" altLang="en-US" b="1" dirty="0">
                  <a:solidFill>
                    <a:schemeClr val="bg1"/>
                  </a:solidFill>
                </a:rPr>
                <a:t> 예방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4A56580-0334-0F71-2F61-02C5F2559AA7}"/>
                </a:ext>
              </a:extLst>
            </p:cNvPr>
            <p:cNvSpPr/>
            <p:nvPr/>
          </p:nvSpPr>
          <p:spPr>
            <a:xfrm>
              <a:off x="4853350" y="4672150"/>
              <a:ext cx="5108028" cy="5590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Dropout –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과적합</a:t>
              </a:r>
              <a:r>
                <a:rPr lang="ko-KR" altLang="en-US" b="1" dirty="0">
                  <a:solidFill>
                    <a:schemeClr val="bg1"/>
                  </a:solidFill>
                </a:rPr>
                <a:t> 예방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0528C2B-C2A1-454D-10DC-200961BFD7BA}"/>
                </a:ext>
              </a:extLst>
            </p:cNvPr>
            <p:cNvSpPr/>
            <p:nvPr/>
          </p:nvSpPr>
          <p:spPr>
            <a:xfrm>
              <a:off x="4853350" y="5317028"/>
              <a:ext cx="5108028" cy="5590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Output : activation = ‘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softmax</a:t>
              </a:r>
              <a:r>
                <a:rPr lang="en-US" altLang="ko-KR" b="1" dirty="0">
                  <a:solidFill>
                    <a:schemeClr val="bg1"/>
                  </a:solidFill>
                </a:rPr>
                <a:t>’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화살표: 아래쪽 34">
              <a:extLst>
                <a:ext uri="{FF2B5EF4-FFF2-40B4-BE49-F238E27FC236}">
                  <a16:creationId xmlns:a16="http://schemas.microsoft.com/office/drawing/2014/main" id="{DFBD2098-7D15-50AC-445C-B98C19AF0CB2}"/>
                </a:ext>
              </a:extLst>
            </p:cNvPr>
            <p:cNvSpPr/>
            <p:nvPr/>
          </p:nvSpPr>
          <p:spPr>
            <a:xfrm>
              <a:off x="10120880" y="2707595"/>
              <a:ext cx="890675" cy="3194837"/>
            </a:xfrm>
            <a:prstGeom prst="downArrow">
              <a:avLst>
                <a:gd name="adj1" fmla="val 50000"/>
                <a:gd name="adj2" fmla="val 6155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999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7FFE7-B6D5-40F5-AB7E-8DC6CA14B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155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30215-4974-47BD-9EDC-C89BEE362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336" y="2256158"/>
            <a:ext cx="5294616" cy="476108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3000" dirty="0"/>
              <a:t>1. </a:t>
            </a:r>
            <a:r>
              <a:rPr lang="ko-KR" altLang="en-US" sz="3000" dirty="0"/>
              <a:t>데이터 소개 </a:t>
            </a:r>
            <a:r>
              <a:rPr lang="en-US" altLang="ko-KR" sz="3000" dirty="0"/>
              <a:t>&amp; </a:t>
            </a:r>
            <a:r>
              <a:rPr lang="ko-KR" altLang="en-US" sz="3000" dirty="0"/>
              <a:t>가설</a:t>
            </a:r>
            <a:endParaRPr lang="en-US" altLang="ko-KR" sz="3000" dirty="0"/>
          </a:p>
          <a:p>
            <a:pPr marL="514350" indent="-514350">
              <a:lnSpc>
                <a:spcPct val="120000"/>
              </a:lnSpc>
              <a:buAutoNum type="arabicPeriod"/>
            </a:pPr>
            <a:endParaRPr lang="ko-KR" altLang="en-US" sz="3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000" dirty="0"/>
              <a:t>2. </a:t>
            </a:r>
            <a:r>
              <a:rPr lang="ko-KR" altLang="en-US" sz="3000" dirty="0"/>
              <a:t>프로젝트 목표 및 기대효과</a:t>
            </a:r>
            <a:endParaRPr lang="en-US" altLang="ko-KR" sz="3000" dirty="0"/>
          </a:p>
          <a:p>
            <a:pPr marL="0" indent="0">
              <a:lnSpc>
                <a:spcPct val="120000"/>
              </a:lnSpc>
              <a:buNone/>
            </a:pPr>
            <a:endParaRPr lang="ko-KR" altLang="en-US" sz="3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000" dirty="0"/>
              <a:t>3. </a:t>
            </a:r>
            <a:r>
              <a:rPr lang="ko-KR" altLang="en-US" sz="3000" dirty="0"/>
              <a:t>모델 개발과정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28F2AFD-3836-35B6-CC8C-C19C598EA023}"/>
              </a:ext>
            </a:extLst>
          </p:cNvPr>
          <p:cNvSpPr txBox="1">
            <a:spLocks/>
          </p:cNvSpPr>
          <p:nvPr/>
        </p:nvSpPr>
        <p:spPr>
          <a:xfrm>
            <a:off x="7508692" y="2256158"/>
            <a:ext cx="6096001" cy="476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3000" dirty="0"/>
              <a:t>4. </a:t>
            </a:r>
            <a:r>
              <a:rPr lang="ko-KR" altLang="en-US" sz="3000" dirty="0"/>
              <a:t>학습모델 해석</a:t>
            </a:r>
            <a:endParaRPr lang="en-US" altLang="ko-KR" sz="30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ko-KR" altLang="en-US" sz="30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3000" dirty="0"/>
              <a:t>5. </a:t>
            </a:r>
            <a:r>
              <a:rPr lang="ko-KR" altLang="en-US" sz="3000" dirty="0"/>
              <a:t>가설 검증</a:t>
            </a:r>
            <a:endParaRPr lang="en-US" altLang="ko-KR" sz="30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ko-KR" altLang="en-US" sz="30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3000" dirty="0"/>
              <a:t>6. </a:t>
            </a:r>
            <a:r>
              <a:rPr lang="ko-KR" altLang="en-US" sz="3000" dirty="0"/>
              <a:t>프로젝트 회고</a:t>
            </a:r>
          </a:p>
        </p:txBody>
      </p:sp>
    </p:spTree>
    <p:extLst>
      <p:ext uri="{BB962C8B-B14F-4D97-AF65-F5344CB8AC3E}">
        <p14:creationId xmlns:p14="http://schemas.microsoft.com/office/powerpoint/2010/main" val="3597458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05EBB-6C5B-E400-0DDB-5060AA5F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9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3. </a:t>
            </a:r>
            <a:r>
              <a:rPr lang="ko-KR" altLang="en-US" b="1" dirty="0"/>
              <a:t>모델 개발과정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A88C85-1BFE-7807-500A-8E23E054A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393" y="2094675"/>
            <a:ext cx="8178324" cy="357642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2200" b="1" dirty="0"/>
              <a:t>학습모델 구성</a:t>
            </a:r>
            <a:endParaRPr lang="en-US" altLang="ko-KR" sz="18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236300-2657-1B68-900B-B846E33E4577}"/>
              </a:ext>
            </a:extLst>
          </p:cNvPr>
          <p:cNvSpPr/>
          <p:nvPr/>
        </p:nvSpPr>
        <p:spPr>
          <a:xfrm>
            <a:off x="0" y="6143946"/>
            <a:ext cx="12192000" cy="71248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1. </a:t>
            </a:r>
            <a:r>
              <a:rPr lang="ko-KR" altLang="en-US" sz="2000" b="1" dirty="0">
                <a:solidFill>
                  <a:schemeClr val="tx1"/>
                </a:solidFill>
              </a:rPr>
              <a:t>데이터 소개 </a:t>
            </a:r>
            <a:r>
              <a:rPr lang="en-US" altLang="ko-KR" sz="2000" b="1" dirty="0">
                <a:solidFill>
                  <a:schemeClr val="tx1"/>
                </a:solidFill>
              </a:rPr>
              <a:t>&amp; </a:t>
            </a:r>
            <a:r>
              <a:rPr lang="ko-KR" altLang="en-US" sz="2000" b="1" dirty="0">
                <a:solidFill>
                  <a:schemeClr val="tx1"/>
                </a:solidFill>
              </a:rPr>
              <a:t>가설</a:t>
            </a:r>
            <a:r>
              <a:rPr lang="en-US" altLang="ko-KR" sz="2000" b="1" dirty="0">
                <a:solidFill>
                  <a:schemeClr val="tx1"/>
                </a:solidFill>
              </a:rPr>
              <a:t>		       2. </a:t>
            </a:r>
            <a:r>
              <a:rPr lang="ko-KR" altLang="en-US" sz="2000" b="1" dirty="0">
                <a:solidFill>
                  <a:schemeClr val="tx1"/>
                </a:solidFill>
              </a:rPr>
              <a:t>프로젝트 목표 및 기대효과</a:t>
            </a:r>
            <a:r>
              <a:rPr lang="en-US" altLang="ko-KR" sz="2000" b="1" dirty="0">
                <a:solidFill>
                  <a:schemeClr val="tx1"/>
                </a:solidFill>
              </a:rPr>
              <a:t>		</a:t>
            </a:r>
            <a:r>
              <a:rPr lang="en-US" altLang="ko-KR" sz="2000" b="1" dirty="0">
                <a:solidFill>
                  <a:srgbClr val="FF0000"/>
                </a:solidFill>
              </a:rPr>
              <a:t>3. </a:t>
            </a:r>
            <a:r>
              <a:rPr lang="ko-KR" altLang="en-US" sz="2000" b="1" dirty="0">
                <a:solidFill>
                  <a:srgbClr val="FF0000"/>
                </a:solidFill>
              </a:rPr>
              <a:t>모델 개발과정 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4. </a:t>
            </a:r>
            <a:r>
              <a:rPr lang="ko-KR" altLang="en-US" sz="2000" b="1" dirty="0">
                <a:solidFill>
                  <a:schemeClr val="tx1"/>
                </a:solidFill>
              </a:rPr>
              <a:t>학습모델 해석</a:t>
            </a:r>
            <a:r>
              <a:rPr lang="en-US" altLang="ko-KR" sz="2000" b="1" dirty="0">
                <a:solidFill>
                  <a:schemeClr val="tx1"/>
                </a:solidFill>
              </a:rPr>
              <a:t>		       5. </a:t>
            </a:r>
            <a:r>
              <a:rPr lang="ko-KR" altLang="en-US" sz="2000" b="1" dirty="0">
                <a:solidFill>
                  <a:schemeClr val="tx1"/>
                </a:solidFill>
              </a:rPr>
              <a:t>가설 검증</a:t>
            </a:r>
            <a:r>
              <a:rPr lang="en-US" altLang="ko-KR" sz="2000" b="1" dirty="0">
                <a:solidFill>
                  <a:schemeClr val="tx1"/>
                </a:solidFill>
              </a:rPr>
              <a:t>				6. </a:t>
            </a:r>
            <a:r>
              <a:rPr lang="ko-KR" altLang="en-US" sz="2000" b="1" dirty="0">
                <a:solidFill>
                  <a:schemeClr val="tx1"/>
                </a:solidFill>
              </a:rPr>
              <a:t>프로젝트 회고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875640B-BA1D-C3C2-74A1-5FA03DED56F6}"/>
              </a:ext>
            </a:extLst>
          </p:cNvPr>
          <p:cNvGrpSpPr/>
          <p:nvPr/>
        </p:nvGrpSpPr>
        <p:grpSpPr>
          <a:xfrm>
            <a:off x="2847227" y="1248769"/>
            <a:ext cx="6497546" cy="637460"/>
            <a:chOff x="2847227" y="1306171"/>
            <a:chExt cx="6497546" cy="637460"/>
          </a:xfrm>
        </p:grpSpPr>
        <p:sp>
          <p:nvSpPr>
            <p:cNvPr id="21" name="화살표: 갈매기형 수장 20">
              <a:extLst>
                <a:ext uri="{FF2B5EF4-FFF2-40B4-BE49-F238E27FC236}">
                  <a16:creationId xmlns:a16="http://schemas.microsoft.com/office/drawing/2014/main" id="{D8C7E02F-BD00-C3B1-0F7E-3BD0F7FE7E33}"/>
                </a:ext>
              </a:extLst>
            </p:cNvPr>
            <p:cNvSpPr/>
            <p:nvPr/>
          </p:nvSpPr>
          <p:spPr>
            <a:xfrm>
              <a:off x="2847227" y="1306171"/>
              <a:ext cx="2616998" cy="63746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1. </a:t>
              </a:r>
              <a:r>
                <a:rPr lang="ko-KR" altLang="en-US" b="1" dirty="0">
                  <a:solidFill>
                    <a:schemeClr val="bg1"/>
                  </a:solidFill>
                </a:rPr>
                <a:t>데이터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전처리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화살표: 갈매기형 수장 25">
              <a:extLst>
                <a:ext uri="{FF2B5EF4-FFF2-40B4-BE49-F238E27FC236}">
                  <a16:creationId xmlns:a16="http://schemas.microsoft.com/office/drawing/2014/main" id="{12A691AA-B93F-71F1-96B6-91421EEDB8E7}"/>
                </a:ext>
              </a:extLst>
            </p:cNvPr>
            <p:cNvSpPr/>
            <p:nvPr/>
          </p:nvSpPr>
          <p:spPr>
            <a:xfrm>
              <a:off x="5298687" y="1306171"/>
              <a:ext cx="2096815" cy="637460"/>
            </a:xfrm>
            <a:prstGeom prst="chevron">
              <a:avLst/>
            </a:prstGeom>
            <a:solidFill>
              <a:srgbClr val="FFC000"/>
            </a:solidFill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2. </a:t>
              </a:r>
              <a:r>
                <a:rPr lang="ko-KR" altLang="en-US" b="1" dirty="0">
                  <a:solidFill>
                    <a:schemeClr val="tx1"/>
                  </a:solidFill>
                </a:rPr>
                <a:t>모델학습</a:t>
              </a:r>
            </a:p>
          </p:txBody>
        </p:sp>
        <p:sp>
          <p:nvSpPr>
            <p:cNvPr id="27" name="화살표: 갈매기형 수장 26">
              <a:extLst>
                <a:ext uri="{FF2B5EF4-FFF2-40B4-BE49-F238E27FC236}">
                  <a16:creationId xmlns:a16="http://schemas.microsoft.com/office/drawing/2014/main" id="{8FE148D0-6D07-1331-65B2-4AC05B3076A1}"/>
                </a:ext>
              </a:extLst>
            </p:cNvPr>
            <p:cNvSpPr/>
            <p:nvPr/>
          </p:nvSpPr>
          <p:spPr>
            <a:xfrm>
              <a:off x="7247958" y="1306171"/>
              <a:ext cx="2096815" cy="63746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3. </a:t>
              </a:r>
              <a:r>
                <a:rPr lang="ko-KR" altLang="en-US" b="1" dirty="0">
                  <a:solidFill>
                    <a:schemeClr val="bg1"/>
                  </a:solidFill>
                </a:rPr>
                <a:t>모델평가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B8D6F1A-75EE-331F-0F39-A840FAA8217C}"/>
              </a:ext>
            </a:extLst>
          </p:cNvPr>
          <p:cNvGrpSpPr/>
          <p:nvPr/>
        </p:nvGrpSpPr>
        <p:grpSpPr>
          <a:xfrm>
            <a:off x="357352" y="2275265"/>
            <a:ext cx="2942895" cy="3479644"/>
            <a:chOff x="294290" y="2448911"/>
            <a:chExt cx="2942895" cy="3479644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7E723C6E-47B6-7799-7ADA-082C244DD556}"/>
                </a:ext>
              </a:extLst>
            </p:cNvPr>
            <p:cNvSpPr/>
            <p:nvPr/>
          </p:nvSpPr>
          <p:spPr>
            <a:xfrm>
              <a:off x="454577" y="2651538"/>
              <a:ext cx="2623644" cy="712485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사전학습 모델을 통한 모델구성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EB8AC12-0C23-DFEC-2159-EBC510C6F367}"/>
                </a:ext>
              </a:extLst>
            </p:cNvPr>
            <p:cNvSpPr/>
            <p:nvPr/>
          </p:nvSpPr>
          <p:spPr>
            <a:xfrm>
              <a:off x="454577" y="3846881"/>
              <a:ext cx="2623644" cy="71248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Callback </a:t>
              </a:r>
              <a:r>
                <a:rPr lang="ko-KR" altLang="en-US" b="1" dirty="0">
                  <a:solidFill>
                    <a:schemeClr val="bg1"/>
                  </a:solidFill>
                </a:rPr>
                <a:t>함수 구성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CF5870FF-C5EE-269D-1B5A-786D390D123A}"/>
                </a:ext>
              </a:extLst>
            </p:cNvPr>
            <p:cNvSpPr/>
            <p:nvPr/>
          </p:nvSpPr>
          <p:spPr>
            <a:xfrm>
              <a:off x="454577" y="5040100"/>
              <a:ext cx="2623644" cy="71248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모델학습 진행</a:t>
              </a:r>
            </a:p>
          </p:txBody>
        </p:sp>
        <p:sp>
          <p:nvSpPr>
            <p:cNvPr id="20" name="화살표: 아래쪽 19">
              <a:extLst>
                <a:ext uri="{FF2B5EF4-FFF2-40B4-BE49-F238E27FC236}">
                  <a16:creationId xmlns:a16="http://schemas.microsoft.com/office/drawing/2014/main" id="{C0AC687A-2F0F-71AC-C874-AC08B4DF2268}"/>
                </a:ext>
              </a:extLst>
            </p:cNvPr>
            <p:cNvSpPr/>
            <p:nvPr/>
          </p:nvSpPr>
          <p:spPr>
            <a:xfrm>
              <a:off x="1117383" y="3440338"/>
              <a:ext cx="1296712" cy="328104"/>
            </a:xfrm>
            <a:prstGeom prst="downArrow">
              <a:avLst>
                <a:gd name="adj1" fmla="val 50000"/>
                <a:gd name="adj2" fmla="val 6155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화살표: 아래쪽 32">
              <a:extLst>
                <a:ext uri="{FF2B5EF4-FFF2-40B4-BE49-F238E27FC236}">
                  <a16:creationId xmlns:a16="http://schemas.microsoft.com/office/drawing/2014/main" id="{1F632C47-CBA6-E1AD-372C-88213E39B62D}"/>
                </a:ext>
              </a:extLst>
            </p:cNvPr>
            <p:cNvSpPr/>
            <p:nvPr/>
          </p:nvSpPr>
          <p:spPr>
            <a:xfrm>
              <a:off x="1117383" y="4648954"/>
              <a:ext cx="1296712" cy="328104"/>
            </a:xfrm>
            <a:prstGeom prst="downArrow">
              <a:avLst>
                <a:gd name="adj1" fmla="val 50000"/>
                <a:gd name="adj2" fmla="val 6155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0645456-AAF2-FB91-82C4-EFBB12A1BABA}"/>
                </a:ext>
              </a:extLst>
            </p:cNvPr>
            <p:cNvSpPr/>
            <p:nvPr/>
          </p:nvSpPr>
          <p:spPr>
            <a:xfrm>
              <a:off x="294290" y="2448911"/>
              <a:ext cx="2942895" cy="34796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E3E794D-8E20-01D1-3D25-BC770E410E0B}"/>
              </a:ext>
            </a:extLst>
          </p:cNvPr>
          <p:cNvGrpSpPr/>
          <p:nvPr/>
        </p:nvGrpSpPr>
        <p:grpSpPr>
          <a:xfrm>
            <a:off x="4716716" y="2600518"/>
            <a:ext cx="6158205" cy="3194837"/>
            <a:chOff x="4853350" y="2707595"/>
            <a:chExt cx="6158205" cy="319483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7CAF9D1-550C-7A14-7EB4-BD7176C9CC94}"/>
                </a:ext>
              </a:extLst>
            </p:cNvPr>
            <p:cNvSpPr/>
            <p:nvPr/>
          </p:nvSpPr>
          <p:spPr>
            <a:xfrm>
              <a:off x="4853350" y="2707595"/>
              <a:ext cx="5108028" cy="55909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bg1"/>
                  </a:solidFill>
                </a:rPr>
                <a:t>Base_model</a:t>
              </a:r>
              <a:r>
                <a:rPr lang="ko-KR" altLang="en-US" b="1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</a:rPr>
                <a:t>:</a:t>
              </a:r>
              <a:r>
                <a:rPr lang="ko-KR" altLang="en-US" b="1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</a:rPr>
                <a:t>EfficientNetB1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43B3EA0-45CE-F320-FE6D-61331438064C}"/>
                </a:ext>
              </a:extLst>
            </p:cNvPr>
            <p:cNvSpPr/>
            <p:nvPr/>
          </p:nvSpPr>
          <p:spPr>
            <a:xfrm>
              <a:off x="4854426" y="3363952"/>
              <a:ext cx="5108028" cy="5590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bg1"/>
                  </a:solidFill>
                </a:rPr>
                <a:t>Batchnormalization</a:t>
              </a:r>
              <a:r>
                <a:rPr lang="en-US" altLang="ko-KR" b="1" dirty="0">
                  <a:solidFill>
                    <a:schemeClr val="bg1"/>
                  </a:solidFill>
                </a:rPr>
                <a:t> -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과적합</a:t>
              </a:r>
              <a:r>
                <a:rPr lang="en-US" altLang="ko-KR" b="1" dirty="0">
                  <a:solidFill>
                    <a:schemeClr val="bg1"/>
                  </a:solidFill>
                </a:rPr>
                <a:t>, gradient</a:t>
              </a:r>
              <a:r>
                <a:rPr lang="ko-KR" altLang="en-US" b="1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</a:rPr>
                <a:t>vanishing</a:t>
              </a:r>
              <a:r>
                <a:rPr lang="ko-KR" altLang="en-US" b="1" dirty="0">
                  <a:solidFill>
                    <a:schemeClr val="bg1"/>
                  </a:solidFill>
                </a:rPr>
                <a:t> 문제 해결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00A193A-A773-9C56-A6CA-F73D70656D7B}"/>
                </a:ext>
              </a:extLst>
            </p:cNvPr>
            <p:cNvSpPr/>
            <p:nvPr/>
          </p:nvSpPr>
          <p:spPr>
            <a:xfrm>
              <a:off x="4853350" y="4006961"/>
              <a:ext cx="5108028" cy="5590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bg1"/>
                  </a:solidFill>
                </a:rPr>
                <a:t>Regularizer</a:t>
              </a:r>
              <a:r>
                <a:rPr lang="en-US" altLang="ko-KR" b="1" dirty="0">
                  <a:solidFill>
                    <a:schemeClr val="bg1"/>
                  </a:solidFill>
                </a:rPr>
                <a:t> </a:t>
              </a:r>
              <a:r>
                <a:rPr lang="ko-KR" altLang="en-US" b="1" dirty="0">
                  <a:solidFill>
                    <a:schemeClr val="bg1"/>
                  </a:solidFill>
                </a:rPr>
                <a:t>적용</a:t>
              </a:r>
              <a:r>
                <a:rPr lang="en-US" altLang="ko-KR" b="1" dirty="0">
                  <a:solidFill>
                    <a:schemeClr val="bg1"/>
                  </a:solidFill>
                </a:rPr>
                <a:t>(</a:t>
              </a:r>
              <a:r>
                <a:rPr lang="ko-KR" altLang="en-US" b="1" dirty="0">
                  <a:solidFill>
                    <a:schemeClr val="bg1"/>
                  </a:solidFill>
                </a:rPr>
                <a:t>가중치 감소</a:t>
              </a:r>
              <a:r>
                <a:rPr lang="en-US" altLang="ko-KR" b="1" dirty="0">
                  <a:solidFill>
                    <a:schemeClr val="bg1"/>
                  </a:solidFill>
                </a:rPr>
                <a:t>)</a:t>
              </a:r>
              <a:r>
                <a:rPr lang="ko-KR" altLang="en-US" b="1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</a:rPr>
                <a:t>–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과적합</a:t>
              </a:r>
              <a:r>
                <a:rPr lang="ko-KR" altLang="en-US" b="1" dirty="0">
                  <a:solidFill>
                    <a:schemeClr val="bg1"/>
                  </a:solidFill>
                </a:rPr>
                <a:t> 예방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4A56580-0334-0F71-2F61-02C5F2559AA7}"/>
                </a:ext>
              </a:extLst>
            </p:cNvPr>
            <p:cNvSpPr/>
            <p:nvPr/>
          </p:nvSpPr>
          <p:spPr>
            <a:xfrm>
              <a:off x="4853350" y="4672150"/>
              <a:ext cx="5108028" cy="5590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Dropout –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과적합</a:t>
              </a:r>
              <a:r>
                <a:rPr lang="ko-KR" altLang="en-US" b="1" dirty="0">
                  <a:solidFill>
                    <a:schemeClr val="bg1"/>
                  </a:solidFill>
                </a:rPr>
                <a:t> 예방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0528C2B-C2A1-454D-10DC-200961BFD7BA}"/>
                </a:ext>
              </a:extLst>
            </p:cNvPr>
            <p:cNvSpPr/>
            <p:nvPr/>
          </p:nvSpPr>
          <p:spPr>
            <a:xfrm>
              <a:off x="4853350" y="5317028"/>
              <a:ext cx="5108028" cy="5590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Output : activation = ‘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softmax</a:t>
              </a:r>
              <a:r>
                <a:rPr lang="en-US" altLang="ko-KR" b="1" dirty="0">
                  <a:solidFill>
                    <a:schemeClr val="bg1"/>
                  </a:solidFill>
                </a:rPr>
                <a:t>’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화살표: 아래쪽 34">
              <a:extLst>
                <a:ext uri="{FF2B5EF4-FFF2-40B4-BE49-F238E27FC236}">
                  <a16:creationId xmlns:a16="http://schemas.microsoft.com/office/drawing/2014/main" id="{DFBD2098-7D15-50AC-445C-B98C19AF0CB2}"/>
                </a:ext>
              </a:extLst>
            </p:cNvPr>
            <p:cNvSpPr/>
            <p:nvPr/>
          </p:nvSpPr>
          <p:spPr>
            <a:xfrm>
              <a:off x="10120880" y="2707595"/>
              <a:ext cx="890675" cy="3194837"/>
            </a:xfrm>
            <a:prstGeom prst="downArrow">
              <a:avLst>
                <a:gd name="adj1" fmla="val 50000"/>
                <a:gd name="adj2" fmla="val 6155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5652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05EBB-6C5B-E400-0DDB-5060AA5F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9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3. </a:t>
            </a:r>
            <a:r>
              <a:rPr lang="ko-KR" altLang="en-US" b="1" dirty="0"/>
              <a:t>모델 개발과정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A88C85-1BFE-7807-500A-8E23E054A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393" y="2094675"/>
            <a:ext cx="8178324" cy="357642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2200" b="1" dirty="0"/>
              <a:t>학습모델 구성</a:t>
            </a:r>
            <a:endParaRPr lang="en-US" altLang="ko-KR" sz="18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236300-2657-1B68-900B-B846E33E4577}"/>
              </a:ext>
            </a:extLst>
          </p:cNvPr>
          <p:cNvSpPr/>
          <p:nvPr/>
        </p:nvSpPr>
        <p:spPr>
          <a:xfrm>
            <a:off x="0" y="6143946"/>
            <a:ext cx="12192000" cy="71248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1. </a:t>
            </a:r>
            <a:r>
              <a:rPr lang="ko-KR" altLang="en-US" sz="2000" b="1" dirty="0">
                <a:solidFill>
                  <a:schemeClr val="tx1"/>
                </a:solidFill>
              </a:rPr>
              <a:t>데이터 소개 </a:t>
            </a:r>
            <a:r>
              <a:rPr lang="en-US" altLang="ko-KR" sz="2000" b="1" dirty="0">
                <a:solidFill>
                  <a:schemeClr val="tx1"/>
                </a:solidFill>
              </a:rPr>
              <a:t>&amp; </a:t>
            </a:r>
            <a:r>
              <a:rPr lang="ko-KR" altLang="en-US" sz="2000" b="1" dirty="0">
                <a:solidFill>
                  <a:schemeClr val="tx1"/>
                </a:solidFill>
              </a:rPr>
              <a:t>가설</a:t>
            </a:r>
            <a:r>
              <a:rPr lang="en-US" altLang="ko-KR" sz="2000" b="1" dirty="0">
                <a:solidFill>
                  <a:schemeClr val="tx1"/>
                </a:solidFill>
              </a:rPr>
              <a:t>		       2. </a:t>
            </a:r>
            <a:r>
              <a:rPr lang="ko-KR" altLang="en-US" sz="2000" b="1" dirty="0">
                <a:solidFill>
                  <a:schemeClr val="tx1"/>
                </a:solidFill>
              </a:rPr>
              <a:t>프로젝트 목표 및 기대효과</a:t>
            </a:r>
            <a:r>
              <a:rPr lang="en-US" altLang="ko-KR" sz="2000" b="1" dirty="0">
                <a:solidFill>
                  <a:schemeClr val="tx1"/>
                </a:solidFill>
              </a:rPr>
              <a:t>		</a:t>
            </a:r>
            <a:r>
              <a:rPr lang="en-US" altLang="ko-KR" sz="2000" b="1" dirty="0">
                <a:solidFill>
                  <a:srgbClr val="FF0000"/>
                </a:solidFill>
              </a:rPr>
              <a:t>3. </a:t>
            </a:r>
            <a:r>
              <a:rPr lang="ko-KR" altLang="en-US" sz="2000" b="1" dirty="0">
                <a:solidFill>
                  <a:srgbClr val="FF0000"/>
                </a:solidFill>
              </a:rPr>
              <a:t>모델 개발과정 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4. </a:t>
            </a:r>
            <a:r>
              <a:rPr lang="ko-KR" altLang="en-US" sz="2000" b="1" dirty="0">
                <a:solidFill>
                  <a:schemeClr val="tx1"/>
                </a:solidFill>
              </a:rPr>
              <a:t>학습모델 해석</a:t>
            </a:r>
            <a:r>
              <a:rPr lang="en-US" altLang="ko-KR" sz="2000" b="1" dirty="0">
                <a:solidFill>
                  <a:schemeClr val="tx1"/>
                </a:solidFill>
              </a:rPr>
              <a:t>		       5. </a:t>
            </a:r>
            <a:r>
              <a:rPr lang="ko-KR" altLang="en-US" sz="2000" b="1" dirty="0">
                <a:solidFill>
                  <a:schemeClr val="tx1"/>
                </a:solidFill>
              </a:rPr>
              <a:t>가설 검증</a:t>
            </a:r>
            <a:r>
              <a:rPr lang="en-US" altLang="ko-KR" sz="2000" b="1" dirty="0">
                <a:solidFill>
                  <a:schemeClr val="tx1"/>
                </a:solidFill>
              </a:rPr>
              <a:t>				6. </a:t>
            </a:r>
            <a:r>
              <a:rPr lang="ko-KR" altLang="en-US" sz="2000" b="1" dirty="0">
                <a:solidFill>
                  <a:schemeClr val="tx1"/>
                </a:solidFill>
              </a:rPr>
              <a:t>프로젝트 회고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875640B-BA1D-C3C2-74A1-5FA03DED56F6}"/>
              </a:ext>
            </a:extLst>
          </p:cNvPr>
          <p:cNvGrpSpPr/>
          <p:nvPr/>
        </p:nvGrpSpPr>
        <p:grpSpPr>
          <a:xfrm>
            <a:off x="2847227" y="1248769"/>
            <a:ext cx="6497546" cy="637460"/>
            <a:chOff x="2847227" y="1306171"/>
            <a:chExt cx="6497546" cy="637460"/>
          </a:xfrm>
        </p:grpSpPr>
        <p:sp>
          <p:nvSpPr>
            <p:cNvPr id="21" name="화살표: 갈매기형 수장 20">
              <a:extLst>
                <a:ext uri="{FF2B5EF4-FFF2-40B4-BE49-F238E27FC236}">
                  <a16:creationId xmlns:a16="http://schemas.microsoft.com/office/drawing/2014/main" id="{D8C7E02F-BD00-C3B1-0F7E-3BD0F7FE7E33}"/>
                </a:ext>
              </a:extLst>
            </p:cNvPr>
            <p:cNvSpPr/>
            <p:nvPr/>
          </p:nvSpPr>
          <p:spPr>
            <a:xfrm>
              <a:off x="2847227" y="1306171"/>
              <a:ext cx="2616998" cy="63746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1. </a:t>
              </a:r>
              <a:r>
                <a:rPr lang="ko-KR" altLang="en-US" b="1" dirty="0">
                  <a:solidFill>
                    <a:schemeClr val="bg1"/>
                  </a:solidFill>
                </a:rPr>
                <a:t>데이터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전처리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화살표: 갈매기형 수장 25">
              <a:extLst>
                <a:ext uri="{FF2B5EF4-FFF2-40B4-BE49-F238E27FC236}">
                  <a16:creationId xmlns:a16="http://schemas.microsoft.com/office/drawing/2014/main" id="{12A691AA-B93F-71F1-96B6-91421EEDB8E7}"/>
                </a:ext>
              </a:extLst>
            </p:cNvPr>
            <p:cNvSpPr/>
            <p:nvPr/>
          </p:nvSpPr>
          <p:spPr>
            <a:xfrm>
              <a:off x="5298687" y="1306171"/>
              <a:ext cx="2096815" cy="637460"/>
            </a:xfrm>
            <a:prstGeom prst="chevron">
              <a:avLst/>
            </a:prstGeom>
            <a:solidFill>
              <a:srgbClr val="FFC000"/>
            </a:solidFill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2. </a:t>
              </a:r>
              <a:r>
                <a:rPr lang="ko-KR" altLang="en-US" b="1" dirty="0">
                  <a:solidFill>
                    <a:schemeClr val="tx1"/>
                  </a:solidFill>
                </a:rPr>
                <a:t>모델학습</a:t>
              </a:r>
            </a:p>
          </p:txBody>
        </p:sp>
        <p:sp>
          <p:nvSpPr>
            <p:cNvPr id="27" name="화살표: 갈매기형 수장 26">
              <a:extLst>
                <a:ext uri="{FF2B5EF4-FFF2-40B4-BE49-F238E27FC236}">
                  <a16:creationId xmlns:a16="http://schemas.microsoft.com/office/drawing/2014/main" id="{8FE148D0-6D07-1331-65B2-4AC05B3076A1}"/>
                </a:ext>
              </a:extLst>
            </p:cNvPr>
            <p:cNvSpPr/>
            <p:nvPr/>
          </p:nvSpPr>
          <p:spPr>
            <a:xfrm>
              <a:off x="7247958" y="1306171"/>
              <a:ext cx="2096815" cy="63746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3. </a:t>
              </a:r>
              <a:r>
                <a:rPr lang="ko-KR" altLang="en-US" b="1" dirty="0">
                  <a:solidFill>
                    <a:schemeClr val="bg1"/>
                  </a:solidFill>
                </a:rPr>
                <a:t>모델평가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B8D6F1A-75EE-331F-0F39-A840FAA8217C}"/>
              </a:ext>
            </a:extLst>
          </p:cNvPr>
          <p:cNvGrpSpPr/>
          <p:nvPr/>
        </p:nvGrpSpPr>
        <p:grpSpPr>
          <a:xfrm>
            <a:off x="357352" y="2275265"/>
            <a:ext cx="2942895" cy="3479644"/>
            <a:chOff x="294290" y="2448911"/>
            <a:chExt cx="2942895" cy="3479644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7E723C6E-47B6-7799-7ADA-082C244DD556}"/>
                </a:ext>
              </a:extLst>
            </p:cNvPr>
            <p:cNvSpPr/>
            <p:nvPr/>
          </p:nvSpPr>
          <p:spPr>
            <a:xfrm>
              <a:off x="454577" y="2651538"/>
              <a:ext cx="2623644" cy="712485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사전학습 모델을 통한 모델구성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EB8AC12-0C23-DFEC-2159-EBC510C6F367}"/>
                </a:ext>
              </a:extLst>
            </p:cNvPr>
            <p:cNvSpPr/>
            <p:nvPr/>
          </p:nvSpPr>
          <p:spPr>
            <a:xfrm>
              <a:off x="454577" y="3846881"/>
              <a:ext cx="2623644" cy="71248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Callback </a:t>
              </a:r>
              <a:r>
                <a:rPr lang="ko-KR" altLang="en-US" b="1" dirty="0">
                  <a:solidFill>
                    <a:schemeClr val="bg1"/>
                  </a:solidFill>
                </a:rPr>
                <a:t>함수 구성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CF5870FF-C5EE-269D-1B5A-786D390D123A}"/>
                </a:ext>
              </a:extLst>
            </p:cNvPr>
            <p:cNvSpPr/>
            <p:nvPr/>
          </p:nvSpPr>
          <p:spPr>
            <a:xfrm>
              <a:off x="454577" y="5040100"/>
              <a:ext cx="2623644" cy="71248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모델학습 진행</a:t>
              </a:r>
            </a:p>
          </p:txBody>
        </p:sp>
        <p:sp>
          <p:nvSpPr>
            <p:cNvPr id="20" name="화살표: 아래쪽 19">
              <a:extLst>
                <a:ext uri="{FF2B5EF4-FFF2-40B4-BE49-F238E27FC236}">
                  <a16:creationId xmlns:a16="http://schemas.microsoft.com/office/drawing/2014/main" id="{C0AC687A-2F0F-71AC-C874-AC08B4DF2268}"/>
                </a:ext>
              </a:extLst>
            </p:cNvPr>
            <p:cNvSpPr/>
            <p:nvPr/>
          </p:nvSpPr>
          <p:spPr>
            <a:xfrm>
              <a:off x="1117383" y="3440338"/>
              <a:ext cx="1296712" cy="328104"/>
            </a:xfrm>
            <a:prstGeom prst="downArrow">
              <a:avLst>
                <a:gd name="adj1" fmla="val 50000"/>
                <a:gd name="adj2" fmla="val 6155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화살표: 아래쪽 32">
              <a:extLst>
                <a:ext uri="{FF2B5EF4-FFF2-40B4-BE49-F238E27FC236}">
                  <a16:creationId xmlns:a16="http://schemas.microsoft.com/office/drawing/2014/main" id="{1F632C47-CBA6-E1AD-372C-88213E39B62D}"/>
                </a:ext>
              </a:extLst>
            </p:cNvPr>
            <p:cNvSpPr/>
            <p:nvPr/>
          </p:nvSpPr>
          <p:spPr>
            <a:xfrm>
              <a:off x="1117383" y="4648954"/>
              <a:ext cx="1296712" cy="328104"/>
            </a:xfrm>
            <a:prstGeom prst="downArrow">
              <a:avLst>
                <a:gd name="adj1" fmla="val 50000"/>
                <a:gd name="adj2" fmla="val 6155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0645456-AAF2-FB91-82C4-EFBB12A1BABA}"/>
                </a:ext>
              </a:extLst>
            </p:cNvPr>
            <p:cNvSpPr/>
            <p:nvPr/>
          </p:nvSpPr>
          <p:spPr>
            <a:xfrm>
              <a:off x="294290" y="2448911"/>
              <a:ext cx="2942895" cy="34796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E3E794D-8E20-01D1-3D25-BC770E410E0B}"/>
              </a:ext>
            </a:extLst>
          </p:cNvPr>
          <p:cNvGrpSpPr/>
          <p:nvPr/>
        </p:nvGrpSpPr>
        <p:grpSpPr>
          <a:xfrm>
            <a:off x="4716716" y="2600518"/>
            <a:ext cx="6158205" cy="3194837"/>
            <a:chOff x="4853350" y="2707595"/>
            <a:chExt cx="6158205" cy="319483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7CAF9D1-550C-7A14-7EB4-BD7176C9CC94}"/>
                </a:ext>
              </a:extLst>
            </p:cNvPr>
            <p:cNvSpPr/>
            <p:nvPr/>
          </p:nvSpPr>
          <p:spPr>
            <a:xfrm>
              <a:off x="4853350" y="2707595"/>
              <a:ext cx="5108028" cy="5590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bg1"/>
                  </a:solidFill>
                </a:rPr>
                <a:t>Base_model</a:t>
              </a:r>
              <a:r>
                <a:rPr lang="ko-KR" altLang="en-US" b="1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</a:rPr>
                <a:t>:</a:t>
              </a:r>
              <a:r>
                <a:rPr lang="ko-KR" altLang="en-US" b="1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</a:rPr>
                <a:t>EfficientNetB1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43B3EA0-45CE-F320-FE6D-61331438064C}"/>
                </a:ext>
              </a:extLst>
            </p:cNvPr>
            <p:cNvSpPr/>
            <p:nvPr/>
          </p:nvSpPr>
          <p:spPr>
            <a:xfrm>
              <a:off x="4854426" y="3363952"/>
              <a:ext cx="5108028" cy="55909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bg1"/>
                  </a:solidFill>
                </a:rPr>
                <a:t>Batchnormalization</a:t>
              </a:r>
              <a:r>
                <a:rPr lang="en-US" altLang="ko-KR" b="1" dirty="0">
                  <a:solidFill>
                    <a:schemeClr val="bg1"/>
                  </a:solidFill>
                </a:rPr>
                <a:t> -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과적합</a:t>
              </a:r>
              <a:r>
                <a:rPr lang="en-US" altLang="ko-KR" b="1" dirty="0">
                  <a:solidFill>
                    <a:schemeClr val="bg1"/>
                  </a:solidFill>
                </a:rPr>
                <a:t>, gradient</a:t>
              </a:r>
              <a:r>
                <a:rPr lang="ko-KR" altLang="en-US" b="1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</a:rPr>
                <a:t>vanishing</a:t>
              </a:r>
              <a:r>
                <a:rPr lang="ko-KR" altLang="en-US" b="1" dirty="0">
                  <a:solidFill>
                    <a:schemeClr val="bg1"/>
                  </a:solidFill>
                </a:rPr>
                <a:t> 문제 해결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00A193A-A773-9C56-A6CA-F73D70656D7B}"/>
                </a:ext>
              </a:extLst>
            </p:cNvPr>
            <p:cNvSpPr/>
            <p:nvPr/>
          </p:nvSpPr>
          <p:spPr>
            <a:xfrm>
              <a:off x="4853350" y="4006961"/>
              <a:ext cx="5108028" cy="5590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bg1"/>
                  </a:solidFill>
                </a:rPr>
                <a:t>Regularizer</a:t>
              </a:r>
              <a:r>
                <a:rPr lang="en-US" altLang="ko-KR" b="1" dirty="0">
                  <a:solidFill>
                    <a:schemeClr val="bg1"/>
                  </a:solidFill>
                </a:rPr>
                <a:t> </a:t>
              </a:r>
              <a:r>
                <a:rPr lang="ko-KR" altLang="en-US" b="1" dirty="0">
                  <a:solidFill>
                    <a:schemeClr val="bg1"/>
                  </a:solidFill>
                </a:rPr>
                <a:t>적용</a:t>
              </a:r>
              <a:r>
                <a:rPr lang="en-US" altLang="ko-KR" b="1" dirty="0">
                  <a:solidFill>
                    <a:schemeClr val="bg1"/>
                  </a:solidFill>
                </a:rPr>
                <a:t>(</a:t>
              </a:r>
              <a:r>
                <a:rPr lang="ko-KR" altLang="en-US" b="1" dirty="0">
                  <a:solidFill>
                    <a:schemeClr val="bg1"/>
                  </a:solidFill>
                </a:rPr>
                <a:t>가중치 감소</a:t>
              </a:r>
              <a:r>
                <a:rPr lang="en-US" altLang="ko-KR" b="1" dirty="0">
                  <a:solidFill>
                    <a:schemeClr val="bg1"/>
                  </a:solidFill>
                </a:rPr>
                <a:t>)</a:t>
              </a:r>
              <a:r>
                <a:rPr lang="ko-KR" altLang="en-US" b="1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</a:rPr>
                <a:t>–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과적합</a:t>
              </a:r>
              <a:r>
                <a:rPr lang="ko-KR" altLang="en-US" b="1" dirty="0">
                  <a:solidFill>
                    <a:schemeClr val="bg1"/>
                  </a:solidFill>
                </a:rPr>
                <a:t> 예방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4A56580-0334-0F71-2F61-02C5F2559AA7}"/>
                </a:ext>
              </a:extLst>
            </p:cNvPr>
            <p:cNvSpPr/>
            <p:nvPr/>
          </p:nvSpPr>
          <p:spPr>
            <a:xfrm>
              <a:off x="4853350" y="4672150"/>
              <a:ext cx="5108028" cy="5590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Dropout –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과적합</a:t>
              </a:r>
              <a:r>
                <a:rPr lang="ko-KR" altLang="en-US" b="1" dirty="0">
                  <a:solidFill>
                    <a:schemeClr val="bg1"/>
                  </a:solidFill>
                </a:rPr>
                <a:t> 예방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0528C2B-C2A1-454D-10DC-200961BFD7BA}"/>
                </a:ext>
              </a:extLst>
            </p:cNvPr>
            <p:cNvSpPr/>
            <p:nvPr/>
          </p:nvSpPr>
          <p:spPr>
            <a:xfrm>
              <a:off x="4853350" y="5317028"/>
              <a:ext cx="5108028" cy="5590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Output : activation = ‘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softmax</a:t>
              </a:r>
              <a:r>
                <a:rPr lang="en-US" altLang="ko-KR" b="1" dirty="0">
                  <a:solidFill>
                    <a:schemeClr val="bg1"/>
                  </a:solidFill>
                </a:rPr>
                <a:t>’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화살표: 아래쪽 34">
              <a:extLst>
                <a:ext uri="{FF2B5EF4-FFF2-40B4-BE49-F238E27FC236}">
                  <a16:creationId xmlns:a16="http://schemas.microsoft.com/office/drawing/2014/main" id="{DFBD2098-7D15-50AC-445C-B98C19AF0CB2}"/>
                </a:ext>
              </a:extLst>
            </p:cNvPr>
            <p:cNvSpPr/>
            <p:nvPr/>
          </p:nvSpPr>
          <p:spPr>
            <a:xfrm>
              <a:off x="10120880" y="2707595"/>
              <a:ext cx="890675" cy="3194837"/>
            </a:xfrm>
            <a:prstGeom prst="downArrow">
              <a:avLst>
                <a:gd name="adj1" fmla="val 50000"/>
                <a:gd name="adj2" fmla="val 6155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9057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05EBB-6C5B-E400-0DDB-5060AA5F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9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3. </a:t>
            </a:r>
            <a:r>
              <a:rPr lang="ko-KR" altLang="en-US" b="1" dirty="0"/>
              <a:t>모델 개발과정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A88C85-1BFE-7807-500A-8E23E054A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393" y="2094675"/>
            <a:ext cx="8178324" cy="357642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2200" b="1" dirty="0"/>
              <a:t>학습모델 구성</a:t>
            </a:r>
            <a:endParaRPr lang="en-US" altLang="ko-KR" sz="18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236300-2657-1B68-900B-B846E33E4577}"/>
              </a:ext>
            </a:extLst>
          </p:cNvPr>
          <p:cNvSpPr/>
          <p:nvPr/>
        </p:nvSpPr>
        <p:spPr>
          <a:xfrm>
            <a:off x="0" y="6143946"/>
            <a:ext cx="12192000" cy="71248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1. </a:t>
            </a:r>
            <a:r>
              <a:rPr lang="ko-KR" altLang="en-US" sz="2000" b="1" dirty="0">
                <a:solidFill>
                  <a:schemeClr val="tx1"/>
                </a:solidFill>
              </a:rPr>
              <a:t>데이터 소개 </a:t>
            </a:r>
            <a:r>
              <a:rPr lang="en-US" altLang="ko-KR" sz="2000" b="1" dirty="0">
                <a:solidFill>
                  <a:schemeClr val="tx1"/>
                </a:solidFill>
              </a:rPr>
              <a:t>&amp; </a:t>
            </a:r>
            <a:r>
              <a:rPr lang="ko-KR" altLang="en-US" sz="2000" b="1" dirty="0">
                <a:solidFill>
                  <a:schemeClr val="tx1"/>
                </a:solidFill>
              </a:rPr>
              <a:t>가설</a:t>
            </a:r>
            <a:r>
              <a:rPr lang="en-US" altLang="ko-KR" sz="2000" b="1" dirty="0">
                <a:solidFill>
                  <a:schemeClr val="tx1"/>
                </a:solidFill>
              </a:rPr>
              <a:t>		       2. </a:t>
            </a:r>
            <a:r>
              <a:rPr lang="ko-KR" altLang="en-US" sz="2000" b="1" dirty="0">
                <a:solidFill>
                  <a:schemeClr val="tx1"/>
                </a:solidFill>
              </a:rPr>
              <a:t>프로젝트 목표 및 기대효과</a:t>
            </a:r>
            <a:r>
              <a:rPr lang="en-US" altLang="ko-KR" sz="2000" b="1" dirty="0">
                <a:solidFill>
                  <a:schemeClr val="tx1"/>
                </a:solidFill>
              </a:rPr>
              <a:t>		</a:t>
            </a:r>
            <a:r>
              <a:rPr lang="en-US" altLang="ko-KR" sz="2000" b="1" dirty="0">
                <a:solidFill>
                  <a:srgbClr val="FF0000"/>
                </a:solidFill>
              </a:rPr>
              <a:t>3. </a:t>
            </a:r>
            <a:r>
              <a:rPr lang="ko-KR" altLang="en-US" sz="2000" b="1" dirty="0">
                <a:solidFill>
                  <a:srgbClr val="FF0000"/>
                </a:solidFill>
              </a:rPr>
              <a:t>모델 개발과정 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4. </a:t>
            </a:r>
            <a:r>
              <a:rPr lang="ko-KR" altLang="en-US" sz="2000" b="1" dirty="0">
                <a:solidFill>
                  <a:schemeClr val="tx1"/>
                </a:solidFill>
              </a:rPr>
              <a:t>학습모델 해석</a:t>
            </a:r>
            <a:r>
              <a:rPr lang="en-US" altLang="ko-KR" sz="2000" b="1" dirty="0">
                <a:solidFill>
                  <a:schemeClr val="tx1"/>
                </a:solidFill>
              </a:rPr>
              <a:t>		       5. </a:t>
            </a:r>
            <a:r>
              <a:rPr lang="ko-KR" altLang="en-US" sz="2000" b="1" dirty="0">
                <a:solidFill>
                  <a:schemeClr val="tx1"/>
                </a:solidFill>
              </a:rPr>
              <a:t>가설 검증</a:t>
            </a:r>
            <a:r>
              <a:rPr lang="en-US" altLang="ko-KR" sz="2000" b="1" dirty="0">
                <a:solidFill>
                  <a:schemeClr val="tx1"/>
                </a:solidFill>
              </a:rPr>
              <a:t>				6. </a:t>
            </a:r>
            <a:r>
              <a:rPr lang="ko-KR" altLang="en-US" sz="2000" b="1" dirty="0">
                <a:solidFill>
                  <a:schemeClr val="tx1"/>
                </a:solidFill>
              </a:rPr>
              <a:t>프로젝트 회고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875640B-BA1D-C3C2-74A1-5FA03DED56F6}"/>
              </a:ext>
            </a:extLst>
          </p:cNvPr>
          <p:cNvGrpSpPr/>
          <p:nvPr/>
        </p:nvGrpSpPr>
        <p:grpSpPr>
          <a:xfrm>
            <a:off x="2847227" y="1248769"/>
            <a:ext cx="6497546" cy="637460"/>
            <a:chOff x="2847227" y="1306171"/>
            <a:chExt cx="6497546" cy="637460"/>
          </a:xfrm>
        </p:grpSpPr>
        <p:sp>
          <p:nvSpPr>
            <p:cNvPr id="21" name="화살표: 갈매기형 수장 20">
              <a:extLst>
                <a:ext uri="{FF2B5EF4-FFF2-40B4-BE49-F238E27FC236}">
                  <a16:creationId xmlns:a16="http://schemas.microsoft.com/office/drawing/2014/main" id="{D8C7E02F-BD00-C3B1-0F7E-3BD0F7FE7E33}"/>
                </a:ext>
              </a:extLst>
            </p:cNvPr>
            <p:cNvSpPr/>
            <p:nvPr/>
          </p:nvSpPr>
          <p:spPr>
            <a:xfrm>
              <a:off x="2847227" y="1306171"/>
              <a:ext cx="2616998" cy="63746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1. </a:t>
              </a:r>
              <a:r>
                <a:rPr lang="ko-KR" altLang="en-US" b="1" dirty="0">
                  <a:solidFill>
                    <a:schemeClr val="bg1"/>
                  </a:solidFill>
                </a:rPr>
                <a:t>데이터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전처리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화살표: 갈매기형 수장 25">
              <a:extLst>
                <a:ext uri="{FF2B5EF4-FFF2-40B4-BE49-F238E27FC236}">
                  <a16:creationId xmlns:a16="http://schemas.microsoft.com/office/drawing/2014/main" id="{12A691AA-B93F-71F1-96B6-91421EEDB8E7}"/>
                </a:ext>
              </a:extLst>
            </p:cNvPr>
            <p:cNvSpPr/>
            <p:nvPr/>
          </p:nvSpPr>
          <p:spPr>
            <a:xfrm>
              <a:off x="5298687" y="1306171"/>
              <a:ext cx="2096815" cy="637460"/>
            </a:xfrm>
            <a:prstGeom prst="chevron">
              <a:avLst/>
            </a:prstGeom>
            <a:solidFill>
              <a:srgbClr val="FFC000"/>
            </a:solidFill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2. </a:t>
              </a:r>
              <a:r>
                <a:rPr lang="ko-KR" altLang="en-US" b="1" dirty="0">
                  <a:solidFill>
                    <a:schemeClr val="tx1"/>
                  </a:solidFill>
                </a:rPr>
                <a:t>모델학습</a:t>
              </a:r>
            </a:p>
          </p:txBody>
        </p:sp>
        <p:sp>
          <p:nvSpPr>
            <p:cNvPr id="27" name="화살표: 갈매기형 수장 26">
              <a:extLst>
                <a:ext uri="{FF2B5EF4-FFF2-40B4-BE49-F238E27FC236}">
                  <a16:creationId xmlns:a16="http://schemas.microsoft.com/office/drawing/2014/main" id="{8FE148D0-6D07-1331-65B2-4AC05B3076A1}"/>
                </a:ext>
              </a:extLst>
            </p:cNvPr>
            <p:cNvSpPr/>
            <p:nvPr/>
          </p:nvSpPr>
          <p:spPr>
            <a:xfrm>
              <a:off x="7247958" y="1306171"/>
              <a:ext cx="2096815" cy="63746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3. </a:t>
              </a:r>
              <a:r>
                <a:rPr lang="ko-KR" altLang="en-US" b="1" dirty="0">
                  <a:solidFill>
                    <a:schemeClr val="bg1"/>
                  </a:solidFill>
                </a:rPr>
                <a:t>모델평가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B8D6F1A-75EE-331F-0F39-A840FAA8217C}"/>
              </a:ext>
            </a:extLst>
          </p:cNvPr>
          <p:cNvGrpSpPr/>
          <p:nvPr/>
        </p:nvGrpSpPr>
        <p:grpSpPr>
          <a:xfrm>
            <a:off x="357352" y="2275265"/>
            <a:ext cx="2942895" cy="3479644"/>
            <a:chOff x="294290" y="2448911"/>
            <a:chExt cx="2942895" cy="3479644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7E723C6E-47B6-7799-7ADA-082C244DD556}"/>
                </a:ext>
              </a:extLst>
            </p:cNvPr>
            <p:cNvSpPr/>
            <p:nvPr/>
          </p:nvSpPr>
          <p:spPr>
            <a:xfrm>
              <a:off x="454577" y="2651538"/>
              <a:ext cx="2623644" cy="712485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사전학습 모델을 통한 모델구성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EB8AC12-0C23-DFEC-2159-EBC510C6F367}"/>
                </a:ext>
              </a:extLst>
            </p:cNvPr>
            <p:cNvSpPr/>
            <p:nvPr/>
          </p:nvSpPr>
          <p:spPr>
            <a:xfrm>
              <a:off x="454577" y="3846881"/>
              <a:ext cx="2623644" cy="71248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Callback </a:t>
              </a:r>
              <a:r>
                <a:rPr lang="ko-KR" altLang="en-US" b="1" dirty="0">
                  <a:solidFill>
                    <a:schemeClr val="bg1"/>
                  </a:solidFill>
                </a:rPr>
                <a:t>함수 구성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CF5870FF-C5EE-269D-1B5A-786D390D123A}"/>
                </a:ext>
              </a:extLst>
            </p:cNvPr>
            <p:cNvSpPr/>
            <p:nvPr/>
          </p:nvSpPr>
          <p:spPr>
            <a:xfrm>
              <a:off x="454577" y="5040100"/>
              <a:ext cx="2623644" cy="71248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모델학습 진행</a:t>
              </a:r>
            </a:p>
          </p:txBody>
        </p:sp>
        <p:sp>
          <p:nvSpPr>
            <p:cNvPr id="20" name="화살표: 아래쪽 19">
              <a:extLst>
                <a:ext uri="{FF2B5EF4-FFF2-40B4-BE49-F238E27FC236}">
                  <a16:creationId xmlns:a16="http://schemas.microsoft.com/office/drawing/2014/main" id="{C0AC687A-2F0F-71AC-C874-AC08B4DF2268}"/>
                </a:ext>
              </a:extLst>
            </p:cNvPr>
            <p:cNvSpPr/>
            <p:nvPr/>
          </p:nvSpPr>
          <p:spPr>
            <a:xfrm>
              <a:off x="1117383" y="3440338"/>
              <a:ext cx="1296712" cy="328104"/>
            </a:xfrm>
            <a:prstGeom prst="downArrow">
              <a:avLst>
                <a:gd name="adj1" fmla="val 50000"/>
                <a:gd name="adj2" fmla="val 6155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화살표: 아래쪽 32">
              <a:extLst>
                <a:ext uri="{FF2B5EF4-FFF2-40B4-BE49-F238E27FC236}">
                  <a16:creationId xmlns:a16="http://schemas.microsoft.com/office/drawing/2014/main" id="{1F632C47-CBA6-E1AD-372C-88213E39B62D}"/>
                </a:ext>
              </a:extLst>
            </p:cNvPr>
            <p:cNvSpPr/>
            <p:nvPr/>
          </p:nvSpPr>
          <p:spPr>
            <a:xfrm>
              <a:off x="1117383" y="4648954"/>
              <a:ext cx="1296712" cy="328104"/>
            </a:xfrm>
            <a:prstGeom prst="downArrow">
              <a:avLst>
                <a:gd name="adj1" fmla="val 50000"/>
                <a:gd name="adj2" fmla="val 6155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0645456-AAF2-FB91-82C4-EFBB12A1BABA}"/>
                </a:ext>
              </a:extLst>
            </p:cNvPr>
            <p:cNvSpPr/>
            <p:nvPr/>
          </p:nvSpPr>
          <p:spPr>
            <a:xfrm>
              <a:off x="294290" y="2448911"/>
              <a:ext cx="2942895" cy="34796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E3E794D-8E20-01D1-3D25-BC770E410E0B}"/>
              </a:ext>
            </a:extLst>
          </p:cNvPr>
          <p:cNvGrpSpPr/>
          <p:nvPr/>
        </p:nvGrpSpPr>
        <p:grpSpPr>
          <a:xfrm>
            <a:off x="4716716" y="2600518"/>
            <a:ext cx="6158205" cy="3194837"/>
            <a:chOff x="4853350" y="2707595"/>
            <a:chExt cx="6158205" cy="319483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7CAF9D1-550C-7A14-7EB4-BD7176C9CC94}"/>
                </a:ext>
              </a:extLst>
            </p:cNvPr>
            <p:cNvSpPr/>
            <p:nvPr/>
          </p:nvSpPr>
          <p:spPr>
            <a:xfrm>
              <a:off x="4853350" y="2707595"/>
              <a:ext cx="5108028" cy="5590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bg1"/>
                  </a:solidFill>
                </a:rPr>
                <a:t>Base_model</a:t>
              </a:r>
              <a:r>
                <a:rPr lang="ko-KR" altLang="en-US" b="1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</a:rPr>
                <a:t>:</a:t>
              </a:r>
              <a:r>
                <a:rPr lang="ko-KR" altLang="en-US" b="1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</a:rPr>
                <a:t>EfficientNetB1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43B3EA0-45CE-F320-FE6D-61331438064C}"/>
                </a:ext>
              </a:extLst>
            </p:cNvPr>
            <p:cNvSpPr/>
            <p:nvPr/>
          </p:nvSpPr>
          <p:spPr>
            <a:xfrm>
              <a:off x="4854426" y="3363952"/>
              <a:ext cx="5108028" cy="5590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bg1"/>
                  </a:solidFill>
                </a:rPr>
                <a:t>Batchnormalization</a:t>
              </a:r>
              <a:r>
                <a:rPr lang="en-US" altLang="ko-KR" b="1" dirty="0">
                  <a:solidFill>
                    <a:schemeClr val="bg1"/>
                  </a:solidFill>
                </a:rPr>
                <a:t> -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과적합</a:t>
              </a:r>
              <a:r>
                <a:rPr lang="en-US" altLang="ko-KR" b="1" dirty="0">
                  <a:solidFill>
                    <a:schemeClr val="bg1"/>
                  </a:solidFill>
                </a:rPr>
                <a:t>, gradient</a:t>
              </a:r>
              <a:r>
                <a:rPr lang="ko-KR" altLang="en-US" b="1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</a:rPr>
                <a:t>vanishing</a:t>
              </a:r>
              <a:r>
                <a:rPr lang="ko-KR" altLang="en-US" b="1" dirty="0">
                  <a:solidFill>
                    <a:schemeClr val="bg1"/>
                  </a:solidFill>
                </a:rPr>
                <a:t> 문제 해결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00A193A-A773-9C56-A6CA-F73D70656D7B}"/>
                </a:ext>
              </a:extLst>
            </p:cNvPr>
            <p:cNvSpPr/>
            <p:nvPr/>
          </p:nvSpPr>
          <p:spPr>
            <a:xfrm>
              <a:off x="4853350" y="4006961"/>
              <a:ext cx="5108028" cy="55909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bg1"/>
                  </a:solidFill>
                </a:rPr>
                <a:t>Regularizer</a:t>
              </a:r>
              <a:r>
                <a:rPr lang="en-US" altLang="ko-KR" b="1" dirty="0">
                  <a:solidFill>
                    <a:schemeClr val="bg1"/>
                  </a:solidFill>
                </a:rPr>
                <a:t> </a:t>
              </a:r>
              <a:r>
                <a:rPr lang="ko-KR" altLang="en-US" b="1" dirty="0">
                  <a:solidFill>
                    <a:schemeClr val="bg1"/>
                  </a:solidFill>
                </a:rPr>
                <a:t>적용</a:t>
              </a:r>
              <a:r>
                <a:rPr lang="en-US" altLang="ko-KR" b="1" dirty="0">
                  <a:solidFill>
                    <a:schemeClr val="bg1"/>
                  </a:solidFill>
                </a:rPr>
                <a:t>(</a:t>
              </a:r>
              <a:r>
                <a:rPr lang="ko-KR" altLang="en-US" b="1" dirty="0">
                  <a:solidFill>
                    <a:schemeClr val="bg1"/>
                  </a:solidFill>
                </a:rPr>
                <a:t>가중치 감소</a:t>
              </a:r>
              <a:r>
                <a:rPr lang="en-US" altLang="ko-KR" b="1" dirty="0">
                  <a:solidFill>
                    <a:schemeClr val="bg1"/>
                  </a:solidFill>
                </a:rPr>
                <a:t>)</a:t>
              </a:r>
              <a:r>
                <a:rPr lang="ko-KR" altLang="en-US" b="1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</a:rPr>
                <a:t>–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과적합</a:t>
              </a:r>
              <a:r>
                <a:rPr lang="ko-KR" altLang="en-US" b="1" dirty="0">
                  <a:solidFill>
                    <a:schemeClr val="bg1"/>
                  </a:solidFill>
                </a:rPr>
                <a:t> 예방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4A56580-0334-0F71-2F61-02C5F2559AA7}"/>
                </a:ext>
              </a:extLst>
            </p:cNvPr>
            <p:cNvSpPr/>
            <p:nvPr/>
          </p:nvSpPr>
          <p:spPr>
            <a:xfrm>
              <a:off x="4853350" y="4672150"/>
              <a:ext cx="5108028" cy="5590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Dropout –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과적합</a:t>
              </a:r>
              <a:r>
                <a:rPr lang="ko-KR" altLang="en-US" b="1" dirty="0">
                  <a:solidFill>
                    <a:schemeClr val="bg1"/>
                  </a:solidFill>
                </a:rPr>
                <a:t> 예방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0528C2B-C2A1-454D-10DC-200961BFD7BA}"/>
                </a:ext>
              </a:extLst>
            </p:cNvPr>
            <p:cNvSpPr/>
            <p:nvPr/>
          </p:nvSpPr>
          <p:spPr>
            <a:xfrm>
              <a:off x="4853350" y="5317028"/>
              <a:ext cx="5108028" cy="5590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Output : activation = ‘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softmax</a:t>
              </a:r>
              <a:r>
                <a:rPr lang="en-US" altLang="ko-KR" b="1" dirty="0">
                  <a:solidFill>
                    <a:schemeClr val="bg1"/>
                  </a:solidFill>
                </a:rPr>
                <a:t>’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화살표: 아래쪽 34">
              <a:extLst>
                <a:ext uri="{FF2B5EF4-FFF2-40B4-BE49-F238E27FC236}">
                  <a16:creationId xmlns:a16="http://schemas.microsoft.com/office/drawing/2014/main" id="{DFBD2098-7D15-50AC-445C-B98C19AF0CB2}"/>
                </a:ext>
              </a:extLst>
            </p:cNvPr>
            <p:cNvSpPr/>
            <p:nvPr/>
          </p:nvSpPr>
          <p:spPr>
            <a:xfrm>
              <a:off x="10120880" y="2707595"/>
              <a:ext cx="890675" cy="3194837"/>
            </a:xfrm>
            <a:prstGeom prst="downArrow">
              <a:avLst>
                <a:gd name="adj1" fmla="val 50000"/>
                <a:gd name="adj2" fmla="val 6155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0998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05EBB-6C5B-E400-0DDB-5060AA5F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9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3. </a:t>
            </a:r>
            <a:r>
              <a:rPr lang="ko-KR" altLang="en-US" b="1" dirty="0"/>
              <a:t>모델 개발과정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A88C85-1BFE-7807-500A-8E23E054A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393" y="2094675"/>
            <a:ext cx="8178324" cy="357642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2200" b="1" dirty="0"/>
              <a:t>학습모델 구성</a:t>
            </a:r>
            <a:endParaRPr lang="en-US" altLang="ko-KR" sz="18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236300-2657-1B68-900B-B846E33E4577}"/>
              </a:ext>
            </a:extLst>
          </p:cNvPr>
          <p:cNvSpPr/>
          <p:nvPr/>
        </p:nvSpPr>
        <p:spPr>
          <a:xfrm>
            <a:off x="0" y="6143946"/>
            <a:ext cx="12192000" cy="71248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1. </a:t>
            </a:r>
            <a:r>
              <a:rPr lang="ko-KR" altLang="en-US" sz="2000" b="1" dirty="0">
                <a:solidFill>
                  <a:schemeClr val="tx1"/>
                </a:solidFill>
              </a:rPr>
              <a:t>데이터 소개 </a:t>
            </a:r>
            <a:r>
              <a:rPr lang="en-US" altLang="ko-KR" sz="2000" b="1" dirty="0">
                <a:solidFill>
                  <a:schemeClr val="tx1"/>
                </a:solidFill>
              </a:rPr>
              <a:t>&amp; </a:t>
            </a:r>
            <a:r>
              <a:rPr lang="ko-KR" altLang="en-US" sz="2000" b="1" dirty="0">
                <a:solidFill>
                  <a:schemeClr val="tx1"/>
                </a:solidFill>
              </a:rPr>
              <a:t>가설</a:t>
            </a:r>
            <a:r>
              <a:rPr lang="en-US" altLang="ko-KR" sz="2000" b="1" dirty="0">
                <a:solidFill>
                  <a:schemeClr val="tx1"/>
                </a:solidFill>
              </a:rPr>
              <a:t>		       2. </a:t>
            </a:r>
            <a:r>
              <a:rPr lang="ko-KR" altLang="en-US" sz="2000" b="1" dirty="0">
                <a:solidFill>
                  <a:schemeClr val="tx1"/>
                </a:solidFill>
              </a:rPr>
              <a:t>프로젝트 목표 및 기대효과</a:t>
            </a:r>
            <a:r>
              <a:rPr lang="en-US" altLang="ko-KR" sz="2000" b="1" dirty="0">
                <a:solidFill>
                  <a:schemeClr val="tx1"/>
                </a:solidFill>
              </a:rPr>
              <a:t>		</a:t>
            </a:r>
            <a:r>
              <a:rPr lang="en-US" altLang="ko-KR" sz="2000" b="1" dirty="0">
                <a:solidFill>
                  <a:srgbClr val="FF0000"/>
                </a:solidFill>
              </a:rPr>
              <a:t>3. </a:t>
            </a:r>
            <a:r>
              <a:rPr lang="ko-KR" altLang="en-US" sz="2000" b="1" dirty="0">
                <a:solidFill>
                  <a:srgbClr val="FF0000"/>
                </a:solidFill>
              </a:rPr>
              <a:t>모델 개발과정 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4. </a:t>
            </a:r>
            <a:r>
              <a:rPr lang="ko-KR" altLang="en-US" sz="2000" b="1" dirty="0">
                <a:solidFill>
                  <a:schemeClr val="tx1"/>
                </a:solidFill>
              </a:rPr>
              <a:t>학습모델 해석</a:t>
            </a:r>
            <a:r>
              <a:rPr lang="en-US" altLang="ko-KR" sz="2000" b="1" dirty="0">
                <a:solidFill>
                  <a:schemeClr val="tx1"/>
                </a:solidFill>
              </a:rPr>
              <a:t>		       5. </a:t>
            </a:r>
            <a:r>
              <a:rPr lang="ko-KR" altLang="en-US" sz="2000" b="1" dirty="0">
                <a:solidFill>
                  <a:schemeClr val="tx1"/>
                </a:solidFill>
              </a:rPr>
              <a:t>가설 검증</a:t>
            </a:r>
            <a:r>
              <a:rPr lang="en-US" altLang="ko-KR" sz="2000" b="1" dirty="0">
                <a:solidFill>
                  <a:schemeClr val="tx1"/>
                </a:solidFill>
              </a:rPr>
              <a:t>				6. </a:t>
            </a:r>
            <a:r>
              <a:rPr lang="ko-KR" altLang="en-US" sz="2000" b="1" dirty="0">
                <a:solidFill>
                  <a:schemeClr val="tx1"/>
                </a:solidFill>
              </a:rPr>
              <a:t>프로젝트 회고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875640B-BA1D-C3C2-74A1-5FA03DED56F6}"/>
              </a:ext>
            </a:extLst>
          </p:cNvPr>
          <p:cNvGrpSpPr/>
          <p:nvPr/>
        </p:nvGrpSpPr>
        <p:grpSpPr>
          <a:xfrm>
            <a:off x="2847227" y="1248769"/>
            <a:ext cx="6497546" cy="637460"/>
            <a:chOff x="2847227" y="1306171"/>
            <a:chExt cx="6497546" cy="637460"/>
          </a:xfrm>
        </p:grpSpPr>
        <p:sp>
          <p:nvSpPr>
            <p:cNvPr id="21" name="화살표: 갈매기형 수장 20">
              <a:extLst>
                <a:ext uri="{FF2B5EF4-FFF2-40B4-BE49-F238E27FC236}">
                  <a16:creationId xmlns:a16="http://schemas.microsoft.com/office/drawing/2014/main" id="{D8C7E02F-BD00-C3B1-0F7E-3BD0F7FE7E33}"/>
                </a:ext>
              </a:extLst>
            </p:cNvPr>
            <p:cNvSpPr/>
            <p:nvPr/>
          </p:nvSpPr>
          <p:spPr>
            <a:xfrm>
              <a:off x="2847227" y="1306171"/>
              <a:ext cx="2616998" cy="63746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1. </a:t>
              </a:r>
              <a:r>
                <a:rPr lang="ko-KR" altLang="en-US" b="1" dirty="0">
                  <a:solidFill>
                    <a:schemeClr val="bg1"/>
                  </a:solidFill>
                </a:rPr>
                <a:t>데이터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전처리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화살표: 갈매기형 수장 25">
              <a:extLst>
                <a:ext uri="{FF2B5EF4-FFF2-40B4-BE49-F238E27FC236}">
                  <a16:creationId xmlns:a16="http://schemas.microsoft.com/office/drawing/2014/main" id="{12A691AA-B93F-71F1-96B6-91421EEDB8E7}"/>
                </a:ext>
              </a:extLst>
            </p:cNvPr>
            <p:cNvSpPr/>
            <p:nvPr/>
          </p:nvSpPr>
          <p:spPr>
            <a:xfrm>
              <a:off x="5298687" y="1306171"/>
              <a:ext cx="2096815" cy="637460"/>
            </a:xfrm>
            <a:prstGeom prst="chevron">
              <a:avLst/>
            </a:prstGeom>
            <a:solidFill>
              <a:srgbClr val="FFC000"/>
            </a:solidFill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2. </a:t>
              </a:r>
              <a:r>
                <a:rPr lang="ko-KR" altLang="en-US" b="1" dirty="0">
                  <a:solidFill>
                    <a:schemeClr val="tx1"/>
                  </a:solidFill>
                </a:rPr>
                <a:t>모델학습</a:t>
              </a:r>
            </a:p>
          </p:txBody>
        </p:sp>
        <p:sp>
          <p:nvSpPr>
            <p:cNvPr id="27" name="화살표: 갈매기형 수장 26">
              <a:extLst>
                <a:ext uri="{FF2B5EF4-FFF2-40B4-BE49-F238E27FC236}">
                  <a16:creationId xmlns:a16="http://schemas.microsoft.com/office/drawing/2014/main" id="{8FE148D0-6D07-1331-65B2-4AC05B3076A1}"/>
                </a:ext>
              </a:extLst>
            </p:cNvPr>
            <p:cNvSpPr/>
            <p:nvPr/>
          </p:nvSpPr>
          <p:spPr>
            <a:xfrm>
              <a:off x="7247958" y="1306171"/>
              <a:ext cx="2096815" cy="63746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3. </a:t>
              </a:r>
              <a:r>
                <a:rPr lang="ko-KR" altLang="en-US" b="1" dirty="0">
                  <a:solidFill>
                    <a:schemeClr val="bg1"/>
                  </a:solidFill>
                </a:rPr>
                <a:t>모델평가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B8D6F1A-75EE-331F-0F39-A840FAA8217C}"/>
              </a:ext>
            </a:extLst>
          </p:cNvPr>
          <p:cNvGrpSpPr/>
          <p:nvPr/>
        </p:nvGrpSpPr>
        <p:grpSpPr>
          <a:xfrm>
            <a:off x="357352" y="2275265"/>
            <a:ext cx="2942895" cy="3479644"/>
            <a:chOff x="294290" y="2448911"/>
            <a:chExt cx="2942895" cy="3479644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7E723C6E-47B6-7799-7ADA-082C244DD556}"/>
                </a:ext>
              </a:extLst>
            </p:cNvPr>
            <p:cNvSpPr/>
            <p:nvPr/>
          </p:nvSpPr>
          <p:spPr>
            <a:xfrm>
              <a:off x="454577" y="2651538"/>
              <a:ext cx="2623644" cy="712485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사전학습 모델을 통한 모델구성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EB8AC12-0C23-DFEC-2159-EBC510C6F367}"/>
                </a:ext>
              </a:extLst>
            </p:cNvPr>
            <p:cNvSpPr/>
            <p:nvPr/>
          </p:nvSpPr>
          <p:spPr>
            <a:xfrm>
              <a:off x="454577" y="3846881"/>
              <a:ext cx="2623644" cy="71248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Callback </a:t>
              </a:r>
              <a:r>
                <a:rPr lang="ko-KR" altLang="en-US" b="1" dirty="0">
                  <a:solidFill>
                    <a:schemeClr val="bg1"/>
                  </a:solidFill>
                </a:rPr>
                <a:t>함수 구성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CF5870FF-C5EE-269D-1B5A-786D390D123A}"/>
                </a:ext>
              </a:extLst>
            </p:cNvPr>
            <p:cNvSpPr/>
            <p:nvPr/>
          </p:nvSpPr>
          <p:spPr>
            <a:xfrm>
              <a:off x="454577" y="5040100"/>
              <a:ext cx="2623644" cy="71248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모델학습 진행</a:t>
              </a:r>
            </a:p>
          </p:txBody>
        </p:sp>
        <p:sp>
          <p:nvSpPr>
            <p:cNvPr id="20" name="화살표: 아래쪽 19">
              <a:extLst>
                <a:ext uri="{FF2B5EF4-FFF2-40B4-BE49-F238E27FC236}">
                  <a16:creationId xmlns:a16="http://schemas.microsoft.com/office/drawing/2014/main" id="{C0AC687A-2F0F-71AC-C874-AC08B4DF2268}"/>
                </a:ext>
              </a:extLst>
            </p:cNvPr>
            <p:cNvSpPr/>
            <p:nvPr/>
          </p:nvSpPr>
          <p:spPr>
            <a:xfrm>
              <a:off x="1117383" y="3440338"/>
              <a:ext cx="1296712" cy="328104"/>
            </a:xfrm>
            <a:prstGeom prst="downArrow">
              <a:avLst>
                <a:gd name="adj1" fmla="val 50000"/>
                <a:gd name="adj2" fmla="val 6155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화살표: 아래쪽 32">
              <a:extLst>
                <a:ext uri="{FF2B5EF4-FFF2-40B4-BE49-F238E27FC236}">
                  <a16:creationId xmlns:a16="http://schemas.microsoft.com/office/drawing/2014/main" id="{1F632C47-CBA6-E1AD-372C-88213E39B62D}"/>
                </a:ext>
              </a:extLst>
            </p:cNvPr>
            <p:cNvSpPr/>
            <p:nvPr/>
          </p:nvSpPr>
          <p:spPr>
            <a:xfrm>
              <a:off x="1117383" y="4648954"/>
              <a:ext cx="1296712" cy="328104"/>
            </a:xfrm>
            <a:prstGeom prst="downArrow">
              <a:avLst>
                <a:gd name="adj1" fmla="val 50000"/>
                <a:gd name="adj2" fmla="val 6155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0645456-AAF2-FB91-82C4-EFBB12A1BABA}"/>
                </a:ext>
              </a:extLst>
            </p:cNvPr>
            <p:cNvSpPr/>
            <p:nvPr/>
          </p:nvSpPr>
          <p:spPr>
            <a:xfrm>
              <a:off x="294290" y="2448911"/>
              <a:ext cx="2942895" cy="34796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E3E794D-8E20-01D1-3D25-BC770E410E0B}"/>
              </a:ext>
            </a:extLst>
          </p:cNvPr>
          <p:cNvGrpSpPr/>
          <p:nvPr/>
        </p:nvGrpSpPr>
        <p:grpSpPr>
          <a:xfrm>
            <a:off x="4716716" y="2600518"/>
            <a:ext cx="6158205" cy="3194837"/>
            <a:chOff x="4853350" y="2707595"/>
            <a:chExt cx="6158205" cy="319483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7CAF9D1-550C-7A14-7EB4-BD7176C9CC94}"/>
                </a:ext>
              </a:extLst>
            </p:cNvPr>
            <p:cNvSpPr/>
            <p:nvPr/>
          </p:nvSpPr>
          <p:spPr>
            <a:xfrm>
              <a:off x="4853350" y="2707595"/>
              <a:ext cx="5108028" cy="5590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bg1"/>
                  </a:solidFill>
                </a:rPr>
                <a:t>Base_model</a:t>
              </a:r>
              <a:r>
                <a:rPr lang="ko-KR" altLang="en-US" b="1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</a:rPr>
                <a:t>:</a:t>
              </a:r>
              <a:r>
                <a:rPr lang="ko-KR" altLang="en-US" b="1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</a:rPr>
                <a:t>EfficientNetB1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43B3EA0-45CE-F320-FE6D-61331438064C}"/>
                </a:ext>
              </a:extLst>
            </p:cNvPr>
            <p:cNvSpPr/>
            <p:nvPr/>
          </p:nvSpPr>
          <p:spPr>
            <a:xfrm>
              <a:off x="4854426" y="3363952"/>
              <a:ext cx="5108028" cy="5590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bg1"/>
                  </a:solidFill>
                </a:rPr>
                <a:t>Batchnormalization</a:t>
              </a:r>
              <a:r>
                <a:rPr lang="en-US" altLang="ko-KR" b="1" dirty="0">
                  <a:solidFill>
                    <a:schemeClr val="bg1"/>
                  </a:solidFill>
                </a:rPr>
                <a:t> -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과적합</a:t>
              </a:r>
              <a:r>
                <a:rPr lang="en-US" altLang="ko-KR" b="1" dirty="0">
                  <a:solidFill>
                    <a:schemeClr val="bg1"/>
                  </a:solidFill>
                </a:rPr>
                <a:t>, gradient</a:t>
              </a:r>
              <a:r>
                <a:rPr lang="ko-KR" altLang="en-US" b="1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</a:rPr>
                <a:t>vanishing</a:t>
              </a:r>
              <a:r>
                <a:rPr lang="ko-KR" altLang="en-US" b="1" dirty="0">
                  <a:solidFill>
                    <a:schemeClr val="bg1"/>
                  </a:solidFill>
                </a:rPr>
                <a:t> 문제 해결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00A193A-A773-9C56-A6CA-F73D70656D7B}"/>
                </a:ext>
              </a:extLst>
            </p:cNvPr>
            <p:cNvSpPr/>
            <p:nvPr/>
          </p:nvSpPr>
          <p:spPr>
            <a:xfrm>
              <a:off x="4853350" y="4006961"/>
              <a:ext cx="5108028" cy="5590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bg1"/>
                  </a:solidFill>
                </a:rPr>
                <a:t>Regularizer</a:t>
              </a:r>
              <a:r>
                <a:rPr lang="en-US" altLang="ko-KR" b="1" dirty="0">
                  <a:solidFill>
                    <a:schemeClr val="bg1"/>
                  </a:solidFill>
                </a:rPr>
                <a:t> </a:t>
              </a:r>
              <a:r>
                <a:rPr lang="ko-KR" altLang="en-US" b="1" dirty="0">
                  <a:solidFill>
                    <a:schemeClr val="bg1"/>
                  </a:solidFill>
                </a:rPr>
                <a:t>적용</a:t>
              </a:r>
              <a:r>
                <a:rPr lang="en-US" altLang="ko-KR" b="1" dirty="0">
                  <a:solidFill>
                    <a:schemeClr val="bg1"/>
                  </a:solidFill>
                </a:rPr>
                <a:t>(</a:t>
              </a:r>
              <a:r>
                <a:rPr lang="ko-KR" altLang="en-US" b="1" dirty="0">
                  <a:solidFill>
                    <a:schemeClr val="bg1"/>
                  </a:solidFill>
                </a:rPr>
                <a:t>가중치 감소</a:t>
              </a:r>
              <a:r>
                <a:rPr lang="en-US" altLang="ko-KR" b="1" dirty="0">
                  <a:solidFill>
                    <a:schemeClr val="bg1"/>
                  </a:solidFill>
                </a:rPr>
                <a:t>)</a:t>
              </a:r>
              <a:r>
                <a:rPr lang="ko-KR" altLang="en-US" b="1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</a:rPr>
                <a:t>–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과적합</a:t>
              </a:r>
              <a:r>
                <a:rPr lang="ko-KR" altLang="en-US" b="1" dirty="0">
                  <a:solidFill>
                    <a:schemeClr val="bg1"/>
                  </a:solidFill>
                </a:rPr>
                <a:t> 예방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4A56580-0334-0F71-2F61-02C5F2559AA7}"/>
                </a:ext>
              </a:extLst>
            </p:cNvPr>
            <p:cNvSpPr/>
            <p:nvPr/>
          </p:nvSpPr>
          <p:spPr>
            <a:xfrm>
              <a:off x="4853350" y="4672150"/>
              <a:ext cx="5108028" cy="55909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Dropout –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과적합</a:t>
              </a:r>
              <a:r>
                <a:rPr lang="ko-KR" altLang="en-US" b="1" dirty="0">
                  <a:solidFill>
                    <a:schemeClr val="bg1"/>
                  </a:solidFill>
                </a:rPr>
                <a:t> 예방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0528C2B-C2A1-454D-10DC-200961BFD7BA}"/>
                </a:ext>
              </a:extLst>
            </p:cNvPr>
            <p:cNvSpPr/>
            <p:nvPr/>
          </p:nvSpPr>
          <p:spPr>
            <a:xfrm>
              <a:off x="4853350" y="5317028"/>
              <a:ext cx="5108028" cy="5590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Output : activation = ‘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softmax</a:t>
              </a:r>
              <a:r>
                <a:rPr lang="en-US" altLang="ko-KR" b="1" dirty="0">
                  <a:solidFill>
                    <a:schemeClr val="bg1"/>
                  </a:solidFill>
                </a:rPr>
                <a:t>’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화살표: 아래쪽 34">
              <a:extLst>
                <a:ext uri="{FF2B5EF4-FFF2-40B4-BE49-F238E27FC236}">
                  <a16:creationId xmlns:a16="http://schemas.microsoft.com/office/drawing/2014/main" id="{DFBD2098-7D15-50AC-445C-B98C19AF0CB2}"/>
                </a:ext>
              </a:extLst>
            </p:cNvPr>
            <p:cNvSpPr/>
            <p:nvPr/>
          </p:nvSpPr>
          <p:spPr>
            <a:xfrm>
              <a:off x="10120880" y="2707595"/>
              <a:ext cx="890675" cy="3194837"/>
            </a:xfrm>
            <a:prstGeom prst="downArrow">
              <a:avLst>
                <a:gd name="adj1" fmla="val 50000"/>
                <a:gd name="adj2" fmla="val 6155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5617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05EBB-6C5B-E400-0DDB-5060AA5F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9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3. </a:t>
            </a:r>
            <a:r>
              <a:rPr lang="ko-KR" altLang="en-US" b="1" dirty="0"/>
              <a:t>모델 개발과정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A88C85-1BFE-7807-500A-8E23E054A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393" y="2094675"/>
            <a:ext cx="8178324" cy="357642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2200" b="1" dirty="0"/>
              <a:t>학습모델 구성</a:t>
            </a:r>
            <a:endParaRPr lang="en-US" altLang="ko-KR" sz="18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236300-2657-1B68-900B-B846E33E4577}"/>
              </a:ext>
            </a:extLst>
          </p:cNvPr>
          <p:cNvSpPr/>
          <p:nvPr/>
        </p:nvSpPr>
        <p:spPr>
          <a:xfrm>
            <a:off x="0" y="6143946"/>
            <a:ext cx="12192000" cy="71248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1. </a:t>
            </a:r>
            <a:r>
              <a:rPr lang="ko-KR" altLang="en-US" sz="2000" b="1" dirty="0">
                <a:solidFill>
                  <a:schemeClr val="tx1"/>
                </a:solidFill>
              </a:rPr>
              <a:t>데이터 소개 </a:t>
            </a:r>
            <a:r>
              <a:rPr lang="en-US" altLang="ko-KR" sz="2000" b="1" dirty="0">
                <a:solidFill>
                  <a:schemeClr val="tx1"/>
                </a:solidFill>
              </a:rPr>
              <a:t>&amp; </a:t>
            </a:r>
            <a:r>
              <a:rPr lang="ko-KR" altLang="en-US" sz="2000" b="1" dirty="0">
                <a:solidFill>
                  <a:schemeClr val="tx1"/>
                </a:solidFill>
              </a:rPr>
              <a:t>가설</a:t>
            </a:r>
            <a:r>
              <a:rPr lang="en-US" altLang="ko-KR" sz="2000" b="1" dirty="0">
                <a:solidFill>
                  <a:schemeClr val="tx1"/>
                </a:solidFill>
              </a:rPr>
              <a:t>		       2. </a:t>
            </a:r>
            <a:r>
              <a:rPr lang="ko-KR" altLang="en-US" sz="2000" b="1" dirty="0">
                <a:solidFill>
                  <a:schemeClr val="tx1"/>
                </a:solidFill>
              </a:rPr>
              <a:t>프로젝트 목표 및 기대효과</a:t>
            </a:r>
            <a:r>
              <a:rPr lang="en-US" altLang="ko-KR" sz="2000" b="1" dirty="0">
                <a:solidFill>
                  <a:schemeClr val="tx1"/>
                </a:solidFill>
              </a:rPr>
              <a:t>		</a:t>
            </a:r>
            <a:r>
              <a:rPr lang="en-US" altLang="ko-KR" sz="2000" b="1" dirty="0">
                <a:solidFill>
                  <a:srgbClr val="FF0000"/>
                </a:solidFill>
              </a:rPr>
              <a:t>3. </a:t>
            </a:r>
            <a:r>
              <a:rPr lang="ko-KR" altLang="en-US" sz="2000" b="1" dirty="0">
                <a:solidFill>
                  <a:srgbClr val="FF0000"/>
                </a:solidFill>
              </a:rPr>
              <a:t>모델 개발과정 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4. </a:t>
            </a:r>
            <a:r>
              <a:rPr lang="ko-KR" altLang="en-US" sz="2000" b="1" dirty="0">
                <a:solidFill>
                  <a:schemeClr val="tx1"/>
                </a:solidFill>
              </a:rPr>
              <a:t>학습모델 해석</a:t>
            </a:r>
            <a:r>
              <a:rPr lang="en-US" altLang="ko-KR" sz="2000" b="1" dirty="0">
                <a:solidFill>
                  <a:schemeClr val="tx1"/>
                </a:solidFill>
              </a:rPr>
              <a:t>		       5. </a:t>
            </a:r>
            <a:r>
              <a:rPr lang="ko-KR" altLang="en-US" sz="2000" b="1" dirty="0">
                <a:solidFill>
                  <a:schemeClr val="tx1"/>
                </a:solidFill>
              </a:rPr>
              <a:t>가설 검증</a:t>
            </a:r>
            <a:r>
              <a:rPr lang="en-US" altLang="ko-KR" sz="2000" b="1" dirty="0">
                <a:solidFill>
                  <a:schemeClr val="tx1"/>
                </a:solidFill>
              </a:rPr>
              <a:t>				6. </a:t>
            </a:r>
            <a:r>
              <a:rPr lang="ko-KR" altLang="en-US" sz="2000" b="1" dirty="0">
                <a:solidFill>
                  <a:schemeClr val="tx1"/>
                </a:solidFill>
              </a:rPr>
              <a:t>프로젝트 회고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875640B-BA1D-C3C2-74A1-5FA03DED56F6}"/>
              </a:ext>
            </a:extLst>
          </p:cNvPr>
          <p:cNvGrpSpPr/>
          <p:nvPr/>
        </p:nvGrpSpPr>
        <p:grpSpPr>
          <a:xfrm>
            <a:off x="2847227" y="1248769"/>
            <a:ext cx="6497546" cy="637460"/>
            <a:chOff x="2847227" y="1306171"/>
            <a:chExt cx="6497546" cy="637460"/>
          </a:xfrm>
        </p:grpSpPr>
        <p:sp>
          <p:nvSpPr>
            <p:cNvPr id="21" name="화살표: 갈매기형 수장 20">
              <a:extLst>
                <a:ext uri="{FF2B5EF4-FFF2-40B4-BE49-F238E27FC236}">
                  <a16:creationId xmlns:a16="http://schemas.microsoft.com/office/drawing/2014/main" id="{D8C7E02F-BD00-C3B1-0F7E-3BD0F7FE7E33}"/>
                </a:ext>
              </a:extLst>
            </p:cNvPr>
            <p:cNvSpPr/>
            <p:nvPr/>
          </p:nvSpPr>
          <p:spPr>
            <a:xfrm>
              <a:off x="2847227" y="1306171"/>
              <a:ext cx="2616998" cy="63746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1. </a:t>
              </a:r>
              <a:r>
                <a:rPr lang="ko-KR" altLang="en-US" b="1" dirty="0">
                  <a:solidFill>
                    <a:schemeClr val="bg1"/>
                  </a:solidFill>
                </a:rPr>
                <a:t>데이터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전처리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화살표: 갈매기형 수장 25">
              <a:extLst>
                <a:ext uri="{FF2B5EF4-FFF2-40B4-BE49-F238E27FC236}">
                  <a16:creationId xmlns:a16="http://schemas.microsoft.com/office/drawing/2014/main" id="{12A691AA-B93F-71F1-96B6-91421EEDB8E7}"/>
                </a:ext>
              </a:extLst>
            </p:cNvPr>
            <p:cNvSpPr/>
            <p:nvPr/>
          </p:nvSpPr>
          <p:spPr>
            <a:xfrm>
              <a:off x="5298687" y="1306171"/>
              <a:ext cx="2096815" cy="637460"/>
            </a:xfrm>
            <a:prstGeom prst="chevron">
              <a:avLst/>
            </a:prstGeom>
            <a:solidFill>
              <a:srgbClr val="FFC000"/>
            </a:solidFill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2. </a:t>
              </a:r>
              <a:r>
                <a:rPr lang="ko-KR" altLang="en-US" b="1" dirty="0">
                  <a:solidFill>
                    <a:schemeClr val="tx1"/>
                  </a:solidFill>
                </a:rPr>
                <a:t>모델학습</a:t>
              </a:r>
            </a:p>
          </p:txBody>
        </p:sp>
        <p:sp>
          <p:nvSpPr>
            <p:cNvPr id="27" name="화살표: 갈매기형 수장 26">
              <a:extLst>
                <a:ext uri="{FF2B5EF4-FFF2-40B4-BE49-F238E27FC236}">
                  <a16:creationId xmlns:a16="http://schemas.microsoft.com/office/drawing/2014/main" id="{8FE148D0-6D07-1331-65B2-4AC05B3076A1}"/>
                </a:ext>
              </a:extLst>
            </p:cNvPr>
            <p:cNvSpPr/>
            <p:nvPr/>
          </p:nvSpPr>
          <p:spPr>
            <a:xfrm>
              <a:off x="7247958" y="1306171"/>
              <a:ext cx="2096815" cy="63746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3. </a:t>
              </a:r>
              <a:r>
                <a:rPr lang="ko-KR" altLang="en-US" b="1" dirty="0">
                  <a:solidFill>
                    <a:schemeClr val="bg1"/>
                  </a:solidFill>
                </a:rPr>
                <a:t>모델평가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B8D6F1A-75EE-331F-0F39-A840FAA8217C}"/>
              </a:ext>
            </a:extLst>
          </p:cNvPr>
          <p:cNvGrpSpPr/>
          <p:nvPr/>
        </p:nvGrpSpPr>
        <p:grpSpPr>
          <a:xfrm>
            <a:off x="357352" y="2275265"/>
            <a:ext cx="2942895" cy="3479644"/>
            <a:chOff x="294290" y="2448911"/>
            <a:chExt cx="2942895" cy="3479644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7E723C6E-47B6-7799-7ADA-082C244DD556}"/>
                </a:ext>
              </a:extLst>
            </p:cNvPr>
            <p:cNvSpPr/>
            <p:nvPr/>
          </p:nvSpPr>
          <p:spPr>
            <a:xfrm>
              <a:off x="454577" y="2651538"/>
              <a:ext cx="2623644" cy="712485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사전학습 모델을 통한 모델구성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EB8AC12-0C23-DFEC-2159-EBC510C6F367}"/>
                </a:ext>
              </a:extLst>
            </p:cNvPr>
            <p:cNvSpPr/>
            <p:nvPr/>
          </p:nvSpPr>
          <p:spPr>
            <a:xfrm>
              <a:off x="454577" y="3846881"/>
              <a:ext cx="2623644" cy="71248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Callback </a:t>
              </a:r>
              <a:r>
                <a:rPr lang="ko-KR" altLang="en-US" b="1" dirty="0">
                  <a:solidFill>
                    <a:schemeClr val="bg1"/>
                  </a:solidFill>
                </a:rPr>
                <a:t>함수 구성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CF5870FF-C5EE-269D-1B5A-786D390D123A}"/>
                </a:ext>
              </a:extLst>
            </p:cNvPr>
            <p:cNvSpPr/>
            <p:nvPr/>
          </p:nvSpPr>
          <p:spPr>
            <a:xfrm>
              <a:off x="454577" y="5040100"/>
              <a:ext cx="2623644" cy="71248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모델학습 진행</a:t>
              </a:r>
            </a:p>
          </p:txBody>
        </p:sp>
        <p:sp>
          <p:nvSpPr>
            <p:cNvPr id="20" name="화살표: 아래쪽 19">
              <a:extLst>
                <a:ext uri="{FF2B5EF4-FFF2-40B4-BE49-F238E27FC236}">
                  <a16:creationId xmlns:a16="http://schemas.microsoft.com/office/drawing/2014/main" id="{C0AC687A-2F0F-71AC-C874-AC08B4DF2268}"/>
                </a:ext>
              </a:extLst>
            </p:cNvPr>
            <p:cNvSpPr/>
            <p:nvPr/>
          </p:nvSpPr>
          <p:spPr>
            <a:xfrm>
              <a:off x="1117383" y="3440338"/>
              <a:ext cx="1296712" cy="328104"/>
            </a:xfrm>
            <a:prstGeom prst="downArrow">
              <a:avLst>
                <a:gd name="adj1" fmla="val 50000"/>
                <a:gd name="adj2" fmla="val 6155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화살표: 아래쪽 32">
              <a:extLst>
                <a:ext uri="{FF2B5EF4-FFF2-40B4-BE49-F238E27FC236}">
                  <a16:creationId xmlns:a16="http://schemas.microsoft.com/office/drawing/2014/main" id="{1F632C47-CBA6-E1AD-372C-88213E39B62D}"/>
                </a:ext>
              </a:extLst>
            </p:cNvPr>
            <p:cNvSpPr/>
            <p:nvPr/>
          </p:nvSpPr>
          <p:spPr>
            <a:xfrm>
              <a:off x="1117383" y="4648954"/>
              <a:ext cx="1296712" cy="328104"/>
            </a:xfrm>
            <a:prstGeom prst="downArrow">
              <a:avLst>
                <a:gd name="adj1" fmla="val 50000"/>
                <a:gd name="adj2" fmla="val 6155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0645456-AAF2-FB91-82C4-EFBB12A1BABA}"/>
                </a:ext>
              </a:extLst>
            </p:cNvPr>
            <p:cNvSpPr/>
            <p:nvPr/>
          </p:nvSpPr>
          <p:spPr>
            <a:xfrm>
              <a:off x="294290" y="2448911"/>
              <a:ext cx="2942895" cy="34796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E3E794D-8E20-01D1-3D25-BC770E410E0B}"/>
              </a:ext>
            </a:extLst>
          </p:cNvPr>
          <p:cNvGrpSpPr/>
          <p:nvPr/>
        </p:nvGrpSpPr>
        <p:grpSpPr>
          <a:xfrm>
            <a:off x="4716716" y="2600518"/>
            <a:ext cx="6158205" cy="3194837"/>
            <a:chOff x="4853350" y="2707595"/>
            <a:chExt cx="6158205" cy="319483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7CAF9D1-550C-7A14-7EB4-BD7176C9CC94}"/>
                </a:ext>
              </a:extLst>
            </p:cNvPr>
            <p:cNvSpPr/>
            <p:nvPr/>
          </p:nvSpPr>
          <p:spPr>
            <a:xfrm>
              <a:off x="4853350" y="2707595"/>
              <a:ext cx="5108028" cy="5590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bg1"/>
                  </a:solidFill>
                </a:rPr>
                <a:t>Base_model</a:t>
              </a:r>
              <a:r>
                <a:rPr lang="ko-KR" altLang="en-US" b="1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</a:rPr>
                <a:t>:</a:t>
              </a:r>
              <a:r>
                <a:rPr lang="ko-KR" altLang="en-US" b="1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</a:rPr>
                <a:t>EfficientNetB1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43B3EA0-45CE-F320-FE6D-61331438064C}"/>
                </a:ext>
              </a:extLst>
            </p:cNvPr>
            <p:cNvSpPr/>
            <p:nvPr/>
          </p:nvSpPr>
          <p:spPr>
            <a:xfrm>
              <a:off x="4854426" y="3363952"/>
              <a:ext cx="5108028" cy="5590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bg1"/>
                  </a:solidFill>
                </a:rPr>
                <a:t>Batchnormalization</a:t>
              </a:r>
              <a:r>
                <a:rPr lang="en-US" altLang="ko-KR" b="1" dirty="0">
                  <a:solidFill>
                    <a:schemeClr val="bg1"/>
                  </a:solidFill>
                </a:rPr>
                <a:t> -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과적합</a:t>
              </a:r>
              <a:r>
                <a:rPr lang="en-US" altLang="ko-KR" b="1" dirty="0">
                  <a:solidFill>
                    <a:schemeClr val="bg1"/>
                  </a:solidFill>
                </a:rPr>
                <a:t>, gradient</a:t>
              </a:r>
              <a:r>
                <a:rPr lang="ko-KR" altLang="en-US" b="1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</a:rPr>
                <a:t>vanishing</a:t>
              </a:r>
              <a:r>
                <a:rPr lang="ko-KR" altLang="en-US" b="1" dirty="0">
                  <a:solidFill>
                    <a:schemeClr val="bg1"/>
                  </a:solidFill>
                </a:rPr>
                <a:t> 문제 해결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00A193A-A773-9C56-A6CA-F73D70656D7B}"/>
                </a:ext>
              </a:extLst>
            </p:cNvPr>
            <p:cNvSpPr/>
            <p:nvPr/>
          </p:nvSpPr>
          <p:spPr>
            <a:xfrm>
              <a:off x="4853350" y="4006961"/>
              <a:ext cx="5108028" cy="5590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bg1"/>
                  </a:solidFill>
                </a:rPr>
                <a:t>Regularizer</a:t>
              </a:r>
              <a:r>
                <a:rPr lang="en-US" altLang="ko-KR" b="1" dirty="0">
                  <a:solidFill>
                    <a:schemeClr val="bg1"/>
                  </a:solidFill>
                </a:rPr>
                <a:t> </a:t>
              </a:r>
              <a:r>
                <a:rPr lang="ko-KR" altLang="en-US" b="1" dirty="0">
                  <a:solidFill>
                    <a:schemeClr val="bg1"/>
                  </a:solidFill>
                </a:rPr>
                <a:t>적용</a:t>
              </a:r>
              <a:r>
                <a:rPr lang="en-US" altLang="ko-KR" b="1" dirty="0">
                  <a:solidFill>
                    <a:schemeClr val="bg1"/>
                  </a:solidFill>
                </a:rPr>
                <a:t>(</a:t>
              </a:r>
              <a:r>
                <a:rPr lang="ko-KR" altLang="en-US" b="1" dirty="0">
                  <a:solidFill>
                    <a:schemeClr val="bg1"/>
                  </a:solidFill>
                </a:rPr>
                <a:t>가중치 감소</a:t>
              </a:r>
              <a:r>
                <a:rPr lang="en-US" altLang="ko-KR" b="1" dirty="0">
                  <a:solidFill>
                    <a:schemeClr val="bg1"/>
                  </a:solidFill>
                </a:rPr>
                <a:t>)</a:t>
              </a:r>
              <a:r>
                <a:rPr lang="ko-KR" altLang="en-US" b="1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</a:rPr>
                <a:t>–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과적합</a:t>
              </a:r>
              <a:r>
                <a:rPr lang="ko-KR" altLang="en-US" b="1" dirty="0">
                  <a:solidFill>
                    <a:schemeClr val="bg1"/>
                  </a:solidFill>
                </a:rPr>
                <a:t> 예방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4A56580-0334-0F71-2F61-02C5F2559AA7}"/>
                </a:ext>
              </a:extLst>
            </p:cNvPr>
            <p:cNvSpPr/>
            <p:nvPr/>
          </p:nvSpPr>
          <p:spPr>
            <a:xfrm>
              <a:off x="4853350" y="4672150"/>
              <a:ext cx="5108028" cy="5590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Dropout –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과적합</a:t>
              </a:r>
              <a:r>
                <a:rPr lang="ko-KR" altLang="en-US" b="1" dirty="0">
                  <a:solidFill>
                    <a:schemeClr val="bg1"/>
                  </a:solidFill>
                </a:rPr>
                <a:t> 예방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0528C2B-C2A1-454D-10DC-200961BFD7BA}"/>
                </a:ext>
              </a:extLst>
            </p:cNvPr>
            <p:cNvSpPr/>
            <p:nvPr/>
          </p:nvSpPr>
          <p:spPr>
            <a:xfrm>
              <a:off x="4853350" y="5317028"/>
              <a:ext cx="5108028" cy="55909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Output : activation = ‘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softmax</a:t>
              </a:r>
              <a:r>
                <a:rPr lang="en-US" altLang="ko-KR" b="1" dirty="0">
                  <a:solidFill>
                    <a:schemeClr val="bg1"/>
                  </a:solidFill>
                </a:rPr>
                <a:t>’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화살표: 아래쪽 34">
              <a:extLst>
                <a:ext uri="{FF2B5EF4-FFF2-40B4-BE49-F238E27FC236}">
                  <a16:creationId xmlns:a16="http://schemas.microsoft.com/office/drawing/2014/main" id="{DFBD2098-7D15-50AC-445C-B98C19AF0CB2}"/>
                </a:ext>
              </a:extLst>
            </p:cNvPr>
            <p:cNvSpPr/>
            <p:nvPr/>
          </p:nvSpPr>
          <p:spPr>
            <a:xfrm>
              <a:off x="10120880" y="2707595"/>
              <a:ext cx="890675" cy="3194837"/>
            </a:xfrm>
            <a:prstGeom prst="downArrow">
              <a:avLst>
                <a:gd name="adj1" fmla="val 50000"/>
                <a:gd name="adj2" fmla="val 6155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7011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05EBB-6C5B-E400-0DDB-5060AA5F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9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3. </a:t>
            </a:r>
            <a:r>
              <a:rPr lang="ko-KR" altLang="en-US" b="1" dirty="0"/>
              <a:t>모델 개발과정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A88C85-1BFE-7807-500A-8E23E054A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393" y="2094675"/>
            <a:ext cx="8178324" cy="357642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2200" b="1" dirty="0"/>
              <a:t>Callback </a:t>
            </a:r>
            <a:r>
              <a:rPr lang="ko-KR" altLang="en-US" sz="2200" b="1" dirty="0"/>
              <a:t>함수</a:t>
            </a:r>
            <a:endParaRPr lang="en-US" altLang="ko-KR" sz="2200" b="1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ko-KR" altLang="en-US" sz="1800" b="1" dirty="0"/>
              <a:t>딥러닝 모델의 </a:t>
            </a:r>
            <a:r>
              <a:rPr lang="ko-KR" altLang="en-US" sz="1800" b="1" dirty="0">
                <a:solidFill>
                  <a:srgbClr val="FF0000"/>
                </a:solidFill>
              </a:rPr>
              <a:t>학습을 효율적으로 수행</a:t>
            </a:r>
            <a:r>
              <a:rPr lang="ko-KR" altLang="en-US" sz="1800" b="1" dirty="0"/>
              <a:t>하기 위해 구성된 함수</a:t>
            </a:r>
            <a:endParaRPr lang="en-US" altLang="ko-KR" sz="1800" b="1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ko-KR" altLang="en-US" sz="1800" b="1" dirty="0"/>
              <a:t>딥러닝 모델이 </a:t>
            </a:r>
            <a:r>
              <a:rPr lang="ko-KR" altLang="en-US" sz="1800" b="1" dirty="0">
                <a:solidFill>
                  <a:srgbClr val="FF0000"/>
                </a:solidFill>
              </a:rPr>
              <a:t>실행의 분기점</a:t>
            </a:r>
            <a:r>
              <a:rPr lang="en-US" altLang="ko-KR" sz="1800" b="1" dirty="0"/>
              <a:t>(train </a:t>
            </a:r>
            <a:r>
              <a:rPr lang="ko-KR" altLang="en-US" sz="1800" b="1" dirty="0"/>
              <a:t>시작과 끝</a:t>
            </a:r>
            <a:r>
              <a:rPr lang="en-US" altLang="ko-KR" sz="1800" b="1" dirty="0"/>
              <a:t>, train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batch</a:t>
            </a:r>
            <a:r>
              <a:rPr lang="ko-KR" altLang="en-US" sz="1800" b="1" dirty="0"/>
              <a:t>의 시작과 끝</a:t>
            </a:r>
            <a:r>
              <a:rPr lang="en-US" altLang="ko-KR" sz="1800" b="1" dirty="0"/>
              <a:t>, train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epoch</a:t>
            </a:r>
            <a:r>
              <a:rPr lang="ko-KR" altLang="en-US" sz="1800" b="1" dirty="0"/>
              <a:t>의 시작과 끝</a:t>
            </a:r>
            <a:r>
              <a:rPr lang="en-US" altLang="ko-KR" sz="1800" b="1" dirty="0"/>
              <a:t>)</a:t>
            </a:r>
            <a:r>
              <a:rPr lang="ko-KR" altLang="en-US" sz="1800" b="1" dirty="0">
                <a:solidFill>
                  <a:srgbClr val="FF0000"/>
                </a:solidFill>
              </a:rPr>
              <a:t>마다 모델의 학습을 효율적으로 수행하도록 </a:t>
            </a:r>
            <a:r>
              <a:rPr lang="ko-KR" altLang="en-US" sz="1800" b="1" dirty="0"/>
              <a:t>하는 </a:t>
            </a:r>
            <a:r>
              <a:rPr lang="ko-KR" altLang="en-US" sz="1800" b="1" dirty="0">
                <a:solidFill>
                  <a:srgbClr val="FF0000"/>
                </a:solidFill>
              </a:rPr>
              <a:t>여러 기능들</a:t>
            </a:r>
            <a:r>
              <a:rPr lang="ko-KR" altLang="en-US" sz="1800" b="1" dirty="0"/>
              <a:t>로 구성</a:t>
            </a:r>
            <a:r>
              <a:rPr lang="en-US" altLang="ko-KR" sz="1800" b="1" dirty="0"/>
              <a:t>.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sz="1600" b="1" dirty="0"/>
              <a:t>성능 개선 여지 </a:t>
            </a:r>
            <a:r>
              <a:rPr lang="en-US" altLang="ko-KR" sz="1600" b="1" dirty="0"/>
              <a:t>X -&gt; </a:t>
            </a:r>
            <a:r>
              <a:rPr lang="ko-KR" altLang="en-US" sz="1600" b="1" dirty="0"/>
              <a:t>학습중단</a:t>
            </a:r>
            <a:endParaRPr lang="en-US" altLang="ko-KR" sz="1600" b="1" dirty="0"/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sz="1600" b="1" dirty="0"/>
              <a:t>성능 개선 여지 </a:t>
            </a:r>
            <a:r>
              <a:rPr lang="en-US" altLang="ko-KR" sz="1600" b="1" dirty="0"/>
              <a:t>X -&gt; </a:t>
            </a:r>
            <a:r>
              <a:rPr lang="en-US" altLang="ko-KR" sz="1600" b="1" i="0" dirty="0">
                <a:effectLst/>
                <a:latin typeface="+mj-lt"/>
              </a:rPr>
              <a:t>Learning Rate</a:t>
            </a:r>
            <a:r>
              <a:rPr lang="ko-KR" altLang="en-US" sz="1600" b="1" i="0" dirty="0">
                <a:effectLst/>
                <a:latin typeface="+mj-lt"/>
              </a:rPr>
              <a:t>를 조절해 모델의 개선 유도</a:t>
            </a:r>
            <a:endParaRPr lang="en-US" altLang="ko-KR" sz="1600" b="1" i="0" dirty="0">
              <a:effectLst/>
              <a:latin typeface="+mj-lt"/>
            </a:endParaRP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sz="1600" b="1" dirty="0">
                <a:latin typeface="+mj-lt"/>
              </a:rPr>
              <a:t>특정 </a:t>
            </a:r>
            <a:r>
              <a:rPr lang="en-US" altLang="ko-KR" sz="1600" b="1" dirty="0">
                <a:latin typeface="+mj-lt"/>
              </a:rPr>
              <a:t>Epochs </a:t>
            </a:r>
            <a:r>
              <a:rPr lang="ko-KR" altLang="en-US" sz="1600" b="1" dirty="0">
                <a:latin typeface="+mj-lt"/>
              </a:rPr>
              <a:t>마다 학습을 계속할 것인지 여부를 묻는 기능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236300-2657-1B68-900B-B846E33E4577}"/>
              </a:ext>
            </a:extLst>
          </p:cNvPr>
          <p:cNvSpPr/>
          <p:nvPr/>
        </p:nvSpPr>
        <p:spPr>
          <a:xfrm>
            <a:off x="0" y="6143946"/>
            <a:ext cx="12192000" cy="71248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1. </a:t>
            </a:r>
            <a:r>
              <a:rPr lang="ko-KR" altLang="en-US" sz="2000" b="1" dirty="0">
                <a:solidFill>
                  <a:schemeClr val="tx1"/>
                </a:solidFill>
              </a:rPr>
              <a:t>데이터 소개 </a:t>
            </a:r>
            <a:r>
              <a:rPr lang="en-US" altLang="ko-KR" sz="2000" b="1" dirty="0">
                <a:solidFill>
                  <a:schemeClr val="tx1"/>
                </a:solidFill>
              </a:rPr>
              <a:t>&amp; </a:t>
            </a:r>
            <a:r>
              <a:rPr lang="ko-KR" altLang="en-US" sz="2000" b="1" dirty="0">
                <a:solidFill>
                  <a:schemeClr val="tx1"/>
                </a:solidFill>
              </a:rPr>
              <a:t>가설</a:t>
            </a:r>
            <a:r>
              <a:rPr lang="en-US" altLang="ko-KR" sz="2000" b="1" dirty="0">
                <a:solidFill>
                  <a:schemeClr val="tx1"/>
                </a:solidFill>
              </a:rPr>
              <a:t>		       2. </a:t>
            </a:r>
            <a:r>
              <a:rPr lang="ko-KR" altLang="en-US" sz="2000" b="1" dirty="0">
                <a:solidFill>
                  <a:schemeClr val="tx1"/>
                </a:solidFill>
              </a:rPr>
              <a:t>프로젝트 목표 및 기대효과</a:t>
            </a:r>
            <a:r>
              <a:rPr lang="en-US" altLang="ko-KR" sz="2000" b="1" dirty="0">
                <a:solidFill>
                  <a:schemeClr val="tx1"/>
                </a:solidFill>
              </a:rPr>
              <a:t>		</a:t>
            </a:r>
            <a:r>
              <a:rPr lang="en-US" altLang="ko-KR" sz="2000" b="1" dirty="0">
                <a:solidFill>
                  <a:srgbClr val="FF0000"/>
                </a:solidFill>
              </a:rPr>
              <a:t>3. </a:t>
            </a:r>
            <a:r>
              <a:rPr lang="ko-KR" altLang="en-US" sz="2000" b="1" dirty="0">
                <a:solidFill>
                  <a:srgbClr val="FF0000"/>
                </a:solidFill>
              </a:rPr>
              <a:t>모델 개발과정 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4. </a:t>
            </a:r>
            <a:r>
              <a:rPr lang="ko-KR" altLang="en-US" sz="2000" b="1" dirty="0">
                <a:solidFill>
                  <a:schemeClr val="tx1"/>
                </a:solidFill>
              </a:rPr>
              <a:t>학습모델 해석</a:t>
            </a:r>
            <a:r>
              <a:rPr lang="en-US" altLang="ko-KR" sz="2000" b="1" dirty="0">
                <a:solidFill>
                  <a:schemeClr val="tx1"/>
                </a:solidFill>
              </a:rPr>
              <a:t>		       5. </a:t>
            </a:r>
            <a:r>
              <a:rPr lang="ko-KR" altLang="en-US" sz="2000" b="1" dirty="0">
                <a:solidFill>
                  <a:schemeClr val="tx1"/>
                </a:solidFill>
              </a:rPr>
              <a:t>가설 검증</a:t>
            </a:r>
            <a:r>
              <a:rPr lang="en-US" altLang="ko-KR" sz="2000" b="1" dirty="0">
                <a:solidFill>
                  <a:schemeClr val="tx1"/>
                </a:solidFill>
              </a:rPr>
              <a:t>				6. </a:t>
            </a:r>
            <a:r>
              <a:rPr lang="ko-KR" altLang="en-US" sz="2000" b="1" dirty="0">
                <a:solidFill>
                  <a:schemeClr val="tx1"/>
                </a:solidFill>
              </a:rPr>
              <a:t>프로젝트 회고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875640B-BA1D-C3C2-74A1-5FA03DED56F6}"/>
              </a:ext>
            </a:extLst>
          </p:cNvPr>
          <p:cNvGrpSpPr/>
          <p:nvPr/>
        </p:nvGrpSpPr>
        <p:grpSpPr>
          <a:xfrm>
            <a:off x="2847227" y="1248769"/>
            <a:ext cx="6497546" cy="637460"/>
            <a:chOff x="2847227" y="1306171"/>
            <a:chExt cx="6497546" cy="637460"/>
          </a:xfrm>
        </p:grpSpPr>
        <p:sp>
          <p:nvSpPr>
            <p:cNvPr id="21" name="화살표: 갈매기형 수장 20">
              <a:extLst>
                <a:ext uri="{FF2B5EF4-FFF2-40B4-BE49-F238E27FC236}">
                  <a16:creationId xmlns:a16="http://schemas.microsoft.com/office/drawing/2014/main" id="{D8C7E02F-BD00-C3B1-0F7E-3BD0F7FE7E33}"/>
                </a:ext>
              </a:extLst>
            </p:cNvPr>
            <p:cNvSpPr/>
            <p:nvPr/>
          </p:nvSpPr>
          <p:spPr>
            <a:xfrm>
              <a:off x="2847227" y="1306171"/>
              <a:ext cx="2616998" cy="63746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1. </a:t>
              </a:r>
              <a:r>
                <a:rPr lang="ko-KR" altLang="en-US" b="1" dirty="0">
                  <a:solidFill>
                    <a:schemeClr val="bg1"/>
                  </a:solidFill>
                </a:rPr>
                <a:t>데이터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전처리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화살표: 갈매기형 수장 25">
              <a:extLst>
                <a:ext uri="{FF2B5EF4-FFF2-40B4-BE49-F238E27FC236}">
                  <a16:creationId xmlns:a16="http://schemas.microsoft.com/office/drawing/2014/main" id="{12A691AA-B93F-71F1-96B6-91421EEDB8E7}"/>
                </a:ext>
              </a:extLst>
            </p:cNvPr>
            <p:cNvSpPr/>
            <p:nvPr/>
          </p:nvSpPr>
          <p:spPr>
            <a:xfrm>
              <a:off x="5298687" y="1306171"/>
              <a:ext cx="2096815" cy="637460"/>
            </a:xfrm>
            <a:prstGeom prst="chevron">
              <a:avLst/>
            </a:prstGeom>
            <a:solidFill>
              <a:srgbClr val="FFC000"/>
            </a:solidFill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2. </a:t>
              </a:r>
              <a:r>
                <a:rPr lang="ko-KR" altLang="en-US" b="1" dirty="0">
                  <a:solidFill>
                    <a:schemeClr val="tx1"/>
                  </a:solidFill>
                </a:rPr>
                <a:t>모델학습</a:t>
              </a:r>
            </a:p>
          </p:txBody>
        </p:sp>
        <p:sp>
          <p:nvSpPr>
            <p:cNvPr id="27" name="화살표: 갈매기형 수장 26">
              <a:extLst>
                <a:ext uri="{FF2B5EF4-FFF2-40B4-BE49-F238E27FC236}">
                  <a16:creationId xmlns:a16="http://schemas.microsoft.com/office/drawing/2014/main" id="{8FE148D0-6D07-1331-65B2-4AC05B3076A1}"/>
                </a:ext>
              </a:extLst>
            </p:cNvPr>
            <p:cNvSpPr/>
            <p:nvPr/>
          </p:nvSpPr>
          <p:spPr>
            <a:xfrm>
              <a:off x="7247958" y="1306171"/>
              <a:ext cx="2096815" cy="63746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3. </a:t>
              </a:r>
              <a:r>
                <a:rPr lang="ko-KR" altLang="en-US" b="1" dirty="0">
                  <a:solidFill>
                    <a:schemeClr val="bg1"/>
                  </a:solidFill>
                </a:rPr>
                <a:t>모델평가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B8D6F1A-75EE-331F-0F39-A840FAA8217C}"/>
              </a:ext>
            </a:extLst>
          </p:cNvPr>
          <p:cNvGrpSpPr/>
          <p:nvPr/>
        </p:nvGrpSpPr>
        <p:grpSpPr>
          <a:xfrm>
            <a:off x="357352" y="2275265"/>
            <a:ext cx="2942895" cy="3479644"/>
            <a:chOff x="294290" y="2448911"/>
            <a:chExt cx="2942895" cy="3479644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7E723C6E-47B6-7799-7ADA-082C244DD556}"/>
                </a:ext>
              </a:extLst>
            </p:cNvPr>
            <p:cNvSpPr/>
            <p:nvPr/>
          </p:nvSpPr>
          <p:spPr>
            <a:xfrm>
              <a:off x="454577" y="2651538"/>
              <a:ext cx="2623644" cy="71248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사전학습 모델을 통한 모델구성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EB8AC12-0C23-DFEC-2159-EBC510C6F367}"/>
                </a:ext>
              </a:extLst>
            </p:cNvPr>
            <p:cNvSpPr/>
            <p:nvPr/>
          </p:nvSpPr>
          <p:spPr>
            <a:xfrm>
              <a:off x="454577" y="3846881"/>
              <a:ext cx="2623644" cy="712485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Callback </a:t>
              </a:r>
              <a:r>
                <a:rPr lang="ko-KR" altLang="en-US" b="1" dirty="0">
                  <a:solidFill>
                    <a:schemeClr val="tx1"/>
                  </a:solidFill>
                </a:rPr>
                <a:t>함수 구성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CF5870FF-C5EE-269D-1B5A-786D390D123A}"/>
                </a:ext>
              </a:extLst>
            </p:cNvPr>
            <p:cNvSpPr/>
            <p:nvPr/>
          </p:nvSpPr>
          <p:spPr>
            <a:xfrm>
              <a:off x="454577" y="5040100"/>
              <a:ext cx="2623644" cy="71248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모델학습 진행</a:t>
              </a:r>
            </a:p>
          </p:txBody>
        </p:sp>
        <p:sp>
          <p:nvSpPr>
            <p:cNvPr id="20" name="화살표: 아래쪽 19">
              <a:extLst>
                <a:ext uri="{FF2B5EF4-FFF2-40B4-BE49-F238E27FC236}">
                  <a16:creationId xmlns:a16="http://schemas.microsoft.com/office/drawing/2014/main" id="{C0AC687A-2F0F-71AC-C874-AC08B4DF2268}"/>
                </a:ext>
              </a:extLst>
            </p:cNvPr>
            <p:cNvSpPr/>
            <p:nvPr/>
          </p:nvSpPr>
          <p:spPr>
            <a:xfrm>
              <a:off x="1117383" y="3440338"/>
              <a:ext cx="1296712" cy="328104"/>
            </a:xfrm>
            <a:prstGeom prst="downArrow">
              <a:avLst>
                <a:gd name="adj1" fmla="val 50000"/>
                <a:gd name="adj2" fmla="val 6155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화살표: 아래쪽 32">
              <a:extLst>
                <a:ext uri="{FF2B5EF4-FFF2-40B4-BE49-F238E27FC236}">
                  <a16:creationId xmlns:a16="http://schemas.microsoft.com/office/drawing/2014/main" id="{1F632C47-CBA6-E1AD-372C-88213E39B62D}"/>
                </a:ext>
              </a:extLst>
            </p:cNvPr>
            <p:cNvSpPr/>
            <p:nvPr/>
          </p:nvSpPr>
          <p:spPr>
            <a:xfrm>
              <a:off x="1117383" y="4648954"/>
              <a:ext cx="1296712" cy="328104"/>
            </a:xfrm>
            <a:prstGeom prst="downArrow">
              <a:avLst>
                <a:gd name="adj1" fmla="val 50000"/>
                <a:gd name="adj2" fmla="val 6155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0645456-AAF2-FB91-82C4-EFBB12A1BABA}"/>
                </a:ext>
              </a:extLst>
            </p:cNvPr>
            <p:cNvSpPr/>
            <p:nvPr/>
          </p:nvSpPr>
          <p:spPr>
            <a:xfrm>
              <a:off x="294290" y="2448911"/>
              <a:ext cx="2942895" cy="34796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6473349-C450-DCCA-C86C-F52CBAD7C458}"/>
              </a:ext>
            </a:extLst>
          </p:cNvPr>
          <p:cNvGrpSpPr/>
          <p:nvPr/>
        </p:nvGrpSpPr>
        <p:grpSpPr>
          <a:xfrm>
            <a:off x="3794393" y="4941051"/>
            <a:ext cx="8178325" cy="1119089"/>
            <a:chOff x="3599034" y="3658110"/>
            <a:chExt cx="8373683" cy="111908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43DF8DC-63A6-B4D1-ACE7-7C51CA8E8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9034" y="3658110"/>
              <a:ext cx="8373683" cy="111908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959023-3B87-ABEA-DA63-4F9A22C48518}"/>
                </a:ext>
              </a:extLst>
            </p:cNvPr>
            <p:cNvSpPr txBox="1"/>
            <p:nvPr/>
          </p:nvSpPr>
          <p:spPr>
            <a:xfrm>
              <a:off x="10174014" y="4405842"/>
              <a:ext cx="1292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FFFF00"/>
                  </a:solidFill>
                </a:rPr>
                <a:t>이하 생략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731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05EBB-6C5B-E400-0DDB-5060AA5F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9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3. </a:t>
            </a:r>
            <a:r>
              <a:rPr lang="ko-KR" altLang="en-US" b="1" dirty="0"/>
              <a:t>모델 개발과정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A88C85-1BFE-7807-500A-8E23E054A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393" y="2094675"/>
            <a:ext cx="8178324" cy="357642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2200" b="1" dirty="0"/>
              <a:t>모델학습 진행</a:t>
            </a:r>
            <a:endParaRPr lang="en-US" altLang="ko-KR" sz="2200" b="1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ko-KR" altLang="en-US" sz="1800" b="1" dirty="0"/>
              <a:t>콜백함수를 객체화 하고 모델학습을 진행</a:t>
            </a:r>
            <a:endParaRPr lang="en-US" altLang="ko-KR" sz="18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236300-2657-1B68-900B-B846E33E4577}"/>
              </a:ext>
            </a:extLst>
          </p:cNvPr>
          <p:cNvSpPr/>
          <p:nvPr/>
        </p:nvSpPr>
        <p:spPr>
          <a:xfrm>
            <a:off x="0" y="6143946"/>
            <a:ext cx="12192000" cy="71248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1. </a:t>
            </a:r>
            <a:r>
              <a:rPr lang="ko-KR" altLang="en-US" sz="2000" b="1" dirty="0">
                <a:solidFill>
                  <a:schemeClr val="tx1"/>
                </a:solidFill>
              </a:rPr>
              <a:t>데이터 소개 </a:t>
            </a:r>
            <a:r>
              <a:rPr lang="en-US" altLang="ko-KR" sz="2000" b="1" dirty="0">
                <a:solidFill>
                  <a:schemeClr val="tx1"/>
                </a:solidFill>
              </a:rPr>
              <a:t>&amp; </a:t>
            </a:r>
            <a:r>
              <a:rPr lang="ko-KR" altLang="en-US" sz="2000" b="1" dirty="0">
                <a:solidFill>
                  <a:schemeClr val="tx1"/>
                </a:solidFill>
              </a:rPr>
              <a:t>가설</a:t>
            </a:r>
            <a:r>
              <a:rPr lang="en-US" altLang="ko-KR" sz="2000" b="1" dirty="0">
                <a:solidFill>
                  <a:schemeClr val="tx1"/>
                </a:solidFill>
              </a:rPr>
              <a:t>		       2. </a:t>
            </a:r>
            <a:r>
              <a:rPr lang="ko-KR" altLang="en-US" sz="2000" b="1" dirty="0">
                <a:solidFill>
                  <a:schemeClr val="tx1"/>
                </a:solidFill>
              </a:rPr>
              <a:t>프로젝트 목표 및 기대효과</a:t>
            </a:r>
            <a:r>
              <a:rPr lang="en-US" altLang="ko-KR" sz="2000" b="1" dirty="0">
                <a:solidFill>
                  <a:schemeClr val="tx1"/>
                </a:solidFill>
              </a:rPr>
              <a:t>		</a:t>
            </a:r>
            <a:r>
              <a:rPr lang="en-US" altLang="ko-KR" sz="2000" b="1" dirty="0">
                <a:solidFill>
                  <a:srgbClr val="FF0000"/>
                </a:solidFill>
              </a:rPr>
              <a:t>3. </a:t>
            </a:r>
            <a:r>
              <a:rPr lang="ko-KR" altLang="en-US" sz="2000" b="1" dirty="0">
                <a:solidFill>
                  <a:srgbClr val="FF0000"/>
                </a:solidFill>
              </a:rPr>
              <a:t>모델 개발과정 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4. </a:t>
            </a:r>
            <a:r>
              <a:rPr lang="ko-KR" altLang="en-US" sz="2000" b="1" dirty="0">
                <a:solidFill>
                  <a:schemeClr val="tx1"/>
                </a:solidFill>
              </a:rPr>
              <a:t>학습모델 해석</a:t>
            </a:r>
            <a:r>
              <a:rPr lang="en-US" altLang="ko-KR" sz="2000" b="1" dirty="0">
                <a:solidFill>
                  <a:schemeClr val="tx1"/>
                </a:solidFill>
              </a:rPr>
              <a:t>		       5. </a:t>
            </a:r>
            <a:r>
              <a:rPr lang="ko-KR" altLang="en-US" sz="2000" b="1" dirty="0">
                <a:solidFill>
                  <a:schemeClr val="tx1"/>
                </a:solidFill>
              </a:rPr>
              <a:t>가설 검증</a:t>
            </a:r>
            <a:r>
              <a:rPr lang="en-US" altLang="ko-KR" sz="2000" b="1" dirty="0">
                <a:solidFill>
                  <a:schemeClr val="tx1"/>
                </a:solidFill>
              </a:rPr>
              <a:t>				6. </a:t>
            </a:r>
            <a:r>
              <a:rPr lang="ko-KR" altLang="en-US" sz="2000" b="1" dirty="0">
                <a:solidFill>
                  <a:schemeClr val="tx1"/>
                </a:solidFill>
              </a:rPr>
              <a:t>프로젝트 회고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875640B-BA1D-C3C2-74A1-5FA03DED56F6}"/>
              </a:ext>
            </a:extLst>
          </p:cNvPr>
          <p:cNvGrpSpPr/>
          <p:nvPr/>
        </p:nvGrpSpPr>
        <p:grpSpPr>
          <a:xfrm>
            <a:off x="2847227" y="1248769"/>
            <a:ext cx="6497546" cy="637460"/>
            <a:chOff x="2847227" y="1306171"/>
            <a:chExt cx="6497546" cy="637460"/>
          </a:xfrm>
        </p:grpSpPr>
        <p:sp>
          <p:nvSpPr>
            <p:cNvPr id="21" name="화살표: 갈매기형 수장 20">
              <a:extLst>
                <a:ext uri="{FF2B5EF4-FFF2-40B4-BE49-F238E27FC236}">
                  <a16:creationId xmlns:a16="http://schemas.microsoft.com/office/drawing/2014/main" id="{D8C7E02F-BD00-C3B1-0F7E-3BD0F7FE7E33}"/>
                </a:ext>
              </a:extLst>
            </p:cNvPr>
            <p:cNvSpPr/>
            <p:nvPr/>
          </p:nvSpPr>
          <p:spPr>
            <a:xfrm>
              <a:off x="2847227" y="1306171"/>
              <a:ext cx="2616998" cy="63746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1. </a:t>
              </a:r>
              <a:r>
                <a:rPr lang="ko-KR" altLang="en-US" b="1" dirty="0">
                  <a:solidFill>
                    <a:schemeClr val="bg1"/>
                  </a:solidFill>
                </a:rPr>
                <a:t>데이터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전처리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화살표: 갈매기형 수장 25">
              <a:extLst>
                <a:ext uri="{FF2B5EF4-FFF2-40B4-BE49-F238E27FC236}">
                  <a16:creationId xmlns:a16="http://schemas.microsoft.com/office/drawing/2014/main" id="{12A691AA-B93F-71F1-96B6-91421EEDB8E7}"/>
                </a:ext>
              </a:extLst>
            </p:cNvPr>
            <p:cNvSpPr/>
            <p:nvPr/>
          </p:nvSpPr>
          <p:spPr>
            <a:xfrm>
              <a:off x="5298687" y="1306171"/>
              <a:ext cx="2096815" cy="637460"/>
            </a:xfrm>
            <a:prstGeom prst="chevron">
              <a:avLst/>
            </a:prstGeom>
            <a:solidFill>
              <a:srgbClr val="FFC000"/>
            </a:solidFill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2. </a:t>
              </a:r>
              <a:r>
                <a:rPr lang="ko-KR" altLang="en-US" b="1" dirty="0">
                  <a:solidFill>
                    <a:schemeClr val="tx1"/>
                  </a:solidFill>
                </a:rPr>
                <a:t>모델학습</a:t>
              </a:r>
            </a:p>
          </p:txBody>
        </p:sp>
        <p:sp>
          <p:nvSpPr>
            <p:cNvPr id="27" name="화살표: 갈매기형 수장 26">
              <a:extLst>
                <a:ext uri="{FF2B5EF4-FFF2-40B4-BE49-F238E27FC236}">
                  <a16:creationId xmlns:a16="http://schemas.microsoft.com/office/drawing/2014/main" id="{8FE148D0-6D07-1331-65B2-4AC05B3076A1}"/>
                </a:ext>
              </a:extLst>
            </p:cNvPr>
            <p:cNvSpPr/>
            <p:nvPr/>
          </p:nvSpPr>
          <p:spPr>
            <a:xfrm>
              <a:off x="7247958" y="1306171"/>
              <a:ext cx="2096815" cy="63746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3. </a:t>
              </a:r>
              <a:r>
                <a:rPr lang="ko-KR" altLang="en-US" b="1" dirty="0">
                  <a:solidFill>
                    <a:schemeClr val="bg1"/>
                  </a:solidFill>
                </a:rPr>
                <a:t>모델평가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B8D6F1A-75EE-331F-0F39-A840FAA8217C}"/>
              </a:ext>
            </a:extLst>
          </p:cNvPr>
          <p:cNvGrpSpPr/>
          <p:nvPr/>
        </p:nvGrpSpPr>
        <p:grpSpPr>
          <a:xfrm>
            <a:off x="357352" y="2275265"/>
            <a:ext cx="2942895" cy="3479644"/>
            <a:chOff x="294290" y="2448911"/>
            <a:chExt cx="2942895" cy="3479644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7E723C6E-47B6-7799-7ADA-082C244DD556}"/>
                </a:ext>
              </a:extLst>
            </p:cNvPr>
            <p:cNvSpPr/>
            <p:nvPr/>
          </p:nvSpPr>
          <p:spPr>
            <a:xfrm>
              <a:off x="454577" y="2651538"/>
              <a:ext cx="2623644" cy="71248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사전학습 모델을 통한 모델구성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EB8AC12-0C23-DFEC-2159-EBC510C6F367}"/>
                </a:ext>
              </a:extLst>
            </p:cNvPr>
            <p:cNvSpPr/>
            <p:nvPr/>
          </p:nvSpPr>
          <p:spPr>
            <a:xfrm>
              <a:off x="454577" y="3846881"/>
              <a:ext cx="2623644" cy="71248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Callback </a:t>
              </a:r>
              <a:r>
                <a:rPr lang="ko-KR" altLang="en-US" b="1" dirty="0">
                  <a:solidFill>
                    <a:schemeClr val="bg1"/>
                  </a:solidFill>
                </a:rPr>
                <a:t>함수 구성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CF5870FF-C5EE-269D-1B5A-786D390D123A}"/>
                </a:ext>
              </a:extLst>
            </p:cNvPr>
            <p:cNvSpPr/>
            <p:nvPr/>
          </p:nvSpPr>
          <p:spPr>
            <a:xfrm>
              <a:off x="454577" y="5040100"/>
              <a:ext cx="2623644" cy="712485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모델학습 진행</a:t>
              </a:r>
            </a:p>
          </p:txBody>
        </p:sp>
        <p:sp>
          <p:nvSpPr>
            <p:cNvPr id="20" name="화살표: 아래쪽 19">
              <a:extLst>
                <a:ext uri="{FF2B5EF4-FFF2-40B4-BE49-F238E27FC236}">
                  <a16:creationId xmlns:a16="http://schemas.microsoft.com/office/drawing/2014/main" id="{C0AC687A-2F0F-71AC-C874-AC08B4DF2268}"/>
                </a:ext>
              </a:extLst>
            </p:cNvPr>
            <p:cNvSpPr/>
            <p:nvPr/>
          </p:nvSpPr>
          <p:spPr>
            <a:xfrm>
              <a:off x="1117383" y="3440338"/>
              <a:ext cx="1296712" cy="328104"/>
            </a:xfrm>
            <a:prstGeom prst="downArrow">
              <a:avLst>
                <a:gd name="adj1" fmla="val 50000"/>
                <a:gd name="adj2" fmla="val 6155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화살표: 아래쪽 32">
              <a:extLst>
                <a:ext uri="{FF2B5EF4-FFF2-40B4-BE49-F238E27FC236}">
                  <a16:creationId xmlns:a16="http://schemas.microsoft.com/office/drawing/2014/main" id="{1F632C47-CBA6-E1AD-372C-88213E39B62D}"/>
                </a:ext>
              </a:extLst>
            </p:cNvPr>
            <p:cNvSpPr/>
            <p:nvPr/>
          </p:nvSpPr>
          <p:spPr>
            <a:xfrm>
              <a:off x="1117383" y="4648954"/>
              <a:ext cx="1296712" cy="328104"/>
            </a:xfrm>
            <a:prstGeom prst="downArrow">
              <a:avLst>
                <a:gd name="adj1" fmla="val 50000"/>
                <a:gd name="adj2" fmla="val 6155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0645456-AAF2-FB91-82C4-EFBB12A1BABA}"/>
                </a:ext>
              </a:extLst>
            </p:cNvPr>
            <p:cNvSpPr/>
            <p:nvPr/>
          </p:nvSpPr>
          <p:spPr>
            <a:xfrm>
              <a:off x="294290" y="2448911"/>
              <a:ext cx="2942895" cy="34796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BA6B6711-39BB-B3B6-0BF9-71D7A733E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393" y="3429000"/>
            <a:ext cx="7861738" cy="2354162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B4CCB43D-855E-7206-4D10-328F12742D64}"/>
              </a:ext>
            </a:extLst>
          </p:cNvPr>
          <p:cNvSpPr/>
          <p:nvPr/>
        </p:nvSpPr>
        <p:spPr>
          <a:xfrm>
            <a:off x="3794393" y="4971393"/>
            <a:ext cx="7861738" cy="36786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0D53D2A-3419-3E96-D12D-FF0572100AD7}"/>
              </a:ext>
            </a:extLst>
          </p:cNvPr>
          <p:cNvSpPr/>
          <p:nvPr/>
        </p:nvSpPr>
        <p:spPr>
          <a:xfrm>
            <a:off x="3794393" y="5444236"/>
            <a:ext cx="7861738" cy="33892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62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05EBB-6C5B-E400-0DDB-5060AA5F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9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3. </a:t>
            </a:r>
            <a:r>
              <a:rPr lang="ko-KR" altLang="en-US" b="1" dirty="0"/>
              <a:t>모델 개발과정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A88C85-1BFE-7807-500A-8E23E054A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282" y="2094675"/>
            <a:ext cx="11753435" cy="357642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2200" b="1" dirty="0"/>
              <a:t>모델평가</a:t>
            </a:r>
            <a:endParaRPr lang="en-US" altLang="ko-KR" sz="2200" b="1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ko-KR" altLang="en-US" sz="1800" b="1" dirty="0"/>
              <a:t>테스트 셋으로 학습된 모델을 평가한 뒤 모델 저장</a:t>
            </a:r>
            <a:endParaRPr lang="en-US" altLang="ko-KR" sz="1800" b="1" dirty="0"/>
          </a:p>
          <a:p>
            <a:pPr marL="914400" lvl="2" indent="0">
              <a:lnSpc>
                <a:spcPct val="110000"/>
              </a:lnSpc>
              <a:buNone/>
            </a:pPr>
            <a:endParaRPr lang="en-US" altLang="ko-KR" sz="1600" b="1" dirty="0">
              <a:latin typeface="+mj-lt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236300-2657-1B68-900B-B846E33E4577}"/>
              </a:ext>
            </a:extLst>
          </p:cNvPr>
          <p:cNvSpPr/>
          <p:nvPr/>
        </p:nvSpPr>
        <p:spPr>
          <a:xfrm>
            <a:off x="0" y="6143946"/>
            <a:ext cx="12192000" cy="71248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1. </a:t>
            </a:r>
            <a:r>
              <a:rPr lang="ko-KR" altLang="en-US" sz="2000" b="1" dirty="0">
                <a:solidFill>
                  <a:schemeClr val="tx1"/>
                </a:solidFill>
              </a:rPr>
              <a:t>데이터 소개 </a:t>
            </a:r>
            <a:r>
              <a:rPr lang="en-US" altLang="ko-KR" sz="2000" b="1" dirty="0">
                <a:solidFill>
                  <a:schemeClr val="tx1"/>
                </a:solidFill>
              </a:rPr>
              <a:t>&amp; </a:t>
            </a:r>
            <a:r>
              <a:rPr lang="ko-KR" altLang="en-US" sz="2000" b="1" dirty="0">
                <a:solidFill>
                  <a:schemeClr val="tx1"/>
                </a:solidFill>
              </a:rPr>
              <a:t>가설</a:t>
            </a:r>
            <a:r>
              <a:rPr lang="en-US" altLang="ko-KR" sz="2000" b="1" dirty="0">
                <a:solidFill>
                  <a:schemeClr val="tx1"/>
                </a:solidFill>
              </a:rPr>
              <a:t>		       2. </a:t>
            </a:r>
            <a:r>
              <a:rPr lang="ko-KR" altLang="en-US" sz="2000" b="1" dirty="0">
                <a:solidFill>
                  <a:schemeClr val="tx1"/>
                </a:solidFill>
              </a:rPr>
              <a:t>프로젝트 목표 및 기대효과</a:t>
            </a:r>
            <a:r>
              <a:rPr lang="en-US" altLang="ko-KR" sz="2000" b="1" dirty="0">
                <a:solidFill>
                  <a:schemeClr val="tx1"/>
                </a:solidFill>
              </a:rPr>
              <a:t>		</a:t>
            </a:r>
            <a:r>
              <a:rPr lang="en-US" altLang="ko-KR" sz="2000" b="1" dirty="0">
                <a:solidFill>
                  <a:srgbClr val="FF0000"/>
                </a:solidFill>
              </a:rPr>
              <a:t>3. </a:t>
            </a:r>
            <a:r>
              <a:rPr lang="ko-KR" altLang="en-US" sz="2000" b="1" dirty="0">
                <a:solidFill>
                  <a:srgbClr val="FF0000"/>
                </a:solidFill>
              </a:rPr>
              <a:t>모델 개발과정 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4. </a:t>
            </a:r>
            <a:r>
              <a:rPr lang="ko-KR" altLang="en-US" sz="2000" b="1" dirty="0">
                <a:solidFill>
                  <a:schemeClr val="tx1"/>
                </a:solidFill>
              </a:rPr>
              <a:t>학습모델 해석</a:t>
            </a:r>
            <a:r>
              <a:rPr lang="en-US" altLang="ko-KR" sz="2000" b="1" dirty="0">
                <a:solidFill>
                  <a:schemeClr val="tx1"/>
                </a:solidFill>
              </a:rPr>
              <a:t>		       5. </a:t>
            </a:r>
            <a:r>
              <a:rPr lang="ko-KR" altLang="en-US" sz="2000" b="1" dirty="0">
                <a:solidFill>
                  <a:schemeClr val="tx1"/>
                </a:solidFill>
              </a:rPr>
              <a:t>가설 검증</a:t>
            </a:r>
            <a:r>
              <a:rPr lang="en-US" altLang="ko-KR" sz="2000" b="1" dirty="0">
                <a:solidFill>
                  <a:schemeClr val="tx1"/>
                </a:solidFill>
              </a:rPr>
              <a:t>				6. </a:t>
            </a:r>
            <a:r>
              <a:rPr lang="ko-KR" altLang="en-US" sz="2000" b="1" dirty="0">
                <a:solidFill>
                  <a:schemeClr val="tx1"/>
                </a:solidFill>
              </a:rPr>
              <a:t>프로젝트 회고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875640B-BA1D-C3C2-74A1-5FA03DED56F6}"/>
              </a:ext>
            </a:extLst>
          </p:cNvPr>
          <p:cNvGrpSpPr/>
          <p:nvPr/>
        </p:nvGrpSpPr>
        <p:grpSpPr>
          <a:xfrm>
            <a:off x="2847227" y="1248769"/>
            <a:ext cx="6497546" cy="637460"/>
            <a:chOff x="2847227" y="1306171"/>
            <a:chExt cx="6497546" cy="637460"/>
          </a:xfrm>
        </p:grpSpPr>
        <p:sp>
          <p:nvSpPr>
            <p:cNvPr id="21" name="화살표: 갈매기형 수장 20">
              <a:extLst>
                <a:ext uri="{FF2B5EF4-FFF2-40B4-BE49-F238E27FC236}">
                  <a16:creationId xmlns:a16="http://schemas.microsoft.com/office/drawing/2014/main" id="{D8C7E02F-BD00-C3B1-0F7E-3BD0F7FE7E33}"/>
                </a:ext>
              </a:extLst>
            </p:cNvPr>
            <p:cNvSpPr/>
            <p:nvPr/>
          </p:nvSpPr>
          <p:spPr>
            <a:xfrm>
              <a:off x="2847227" y="1306171"/>
              <a:ext cx="2616998" cy="637460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1. </a:t>
              </a:r>
              <a:r>
                <a:rPr lang="ko-KR" altLang="en-US" b="1" dirty="0">
                  <a:solidFill>
                    <a:schemeClr val="bg1"/>
                  </a:solidFill>
                </a:rPr>
                <a:t>데이터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전처리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화살표: 갈매기형 수장 25">
              <a:extLst>
                <a:ext uri="{FF2B5EF4-FFF2-40B4-BE49-F238E27FC236}">
                  <a16:creationId xmlns:a16="http://schemas.microsoft.com/office/drawing/2014/main" id="{12A691AA-B93F-71F1-96B6-91421EEDB8E7}"/>
                </a:ext>
              </a:extLst>
            </p:cNvPr>
            <p:cNvSpPr/>
            <p:nvPr/>
          </p:nvSpPr>
          <p:spPr>
            <a:xfrm>
              <a:off x="5298687" y="1306171"/>
              <a:ext cx="2096815" cy="637460"/>
            </a:xfrm>
            <a:prstGeom prst="chevron">
              <a:avLst/>
            </a:prstGeom>
            <a:solidFill>
              <a:schemeClr val="tx1"/>
            </a:solidFill>
            <a:ln w="381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2. </a:t>
              </a:r>
              <a:r>
                <a:rPr lang="ko-KR" altLang="en-US" b="1" dirty="0">
                  <a:solidFill>
                    <a:schemeClr val="bg1"/>
                  </a:solidFill>
                </a:rPr>
                <a:t>모델학습</a:t>
              </a:r>
            </a:p>
          </p:txBody>
        </p:sp>
        <p:sp>
          <p:nvSpPr>
            <p:cNvPr id="27" name="화살표: 갈매기형 수장 26">
              <a:extLst>
                <a:ext uri="{FF2B5EF4-FFF2-40B4-BE49-F238E27FC236}">
                  <a16:creationId xmlns:a16="http://schemas.microsoft.com/office/drawing/2014/main" id="{8FE148D0-6D07-1331-65B2-4AC05B3076A1}"/>
                </a:ext>
              </a:extLst>
            </p:cNvPr>
            <p:cNvSpPr/>
            <p:nvPr/>
          </p:nvSpPr>
          <p:spPr>
            <a:xfrm>
              <a:off x="7247958" y="1306171"/>
              <a:ext cx="2096815" cy="637460"/>
            </a:xfrm>
            <a:prstGeom prst="chevron">
              <a:avLst/>
            </a:prstGeom>
            <a:solidFill>
              <a:srgbClr val="FFC000"/>
            </a:solidFill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3. </a:t>
              </a:r>
              <a:r>
                <a:rPr lang="ko-KR" altLang="en-US" b="1" dirty="0">
                  <a:solidFill>
                    <a:schemeClr val="tx1"/>
                  </a:solidFill>
                </a:rPr>
                <a:t>모델평가</a:t>
              </a: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48FF6ED9-E4DD-BD0B-6423-9791A2B45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11" y="3267988"/>
            <a:ext cx="10657489" cy="2184412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423C6EAE-4E13-42C0-235F-4E1AD4430C8D}"/>
              </a:ext>
            </a:extLst>
          </p:cNvPr>
          <p:cNvSpPr/>
          <p:nvPr/>
        </p:nvSpPr>
        <p:spPr>
          <a:xfrm>
            <a:off x="696311" y="4014953"/>
            <a:ext cx="10657488" cy="24173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0CE906C-B223-1C7A-3926-10AF8B430889}"/>
              </a:ext>
            </a:extLst>
          </p:cNvPr>
          <p:cNvSpPr/>
          <p:nvPr/>
        </p:nvSpPr>
        <p:spPr>
          <a:xfrm>
            <a:off x="696311" y="5213131"/>
            <a:ext cx="1994337" cy="23926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81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7FFE7-B6D5-40F5-AB7E-8DC6CA14B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155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30215-4974-47BD-9EDC-C89BEE362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336" y="2256158"/>
            <a:ext cx="5294616" cy="476108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3000" dirty="0"/>
              <a:t>1. </a:t>
            </a:r>
            <a:r>
              <a:rPr lang="ko-KR" altLang="en-US" sz="3000" dirty="0"/>
              <a:t>데이터 소개 </a:t>
            </a:r>
            <a:r>
              <a:rPr lang="en-US" altLang="ko-KR" sz="3000" dirty="0"/>
              <a:t>&amp; </a:t>
            </a:r>
            <a:r>
              <a:rPr lang="ko-KR" altLang="en-US" sz="3000" dirty="0"/>
              <a:t>가설</a:t>
            </a:r>
            <a:endParaRPr lang="en-US" altLang="ko-KR" sz="3000" dirty="0"/>
          </a:p>
          <a:p>
            <a:pPr marL="514350" indent="-514350">
              <a:lnSpc>
                <a:spcPct val="120000"/>
              </a:lnSpc>
              <a:buAutoNum type="arabicPeriod"/>
            </a:pPr>
            <a:endParaRPr lang="ko-KR" altLang="en-US" sz="3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000" dirty="0"/>
              <a:t>2. </a:t>
            </a:r>
            <a:r>
              <a:rPr lang="ko-KR" altLang="en-US" sz="3000" dirty="0"/>
              <a:t>프로젝트 목표 및 기대효과</a:t>
            </a:r>
            <a:endParaRPr lang="en-US" altLang="ko-KR" sz="3000" dirty="0"/>
          </a:p>
          <a:p>
            <a:pPr marL="0" indent="0">
              <a:lnSpc>
                <a:spcPct val="120000"/>
              </a:lnSpc>
              <a:buNone/>
            </a:pPr>
            <a:endParaRPr lang="ko-KR" altLang="en-US" sz="3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000" dirty="0"/>
              <a:t>3. </a:t>
            </a:r>
            <a:r>
              <a:rPr lang="ko-KR" altLang="en-US" sz="3000" dirty="0"/>
              <a:t>모델 개발과정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28F2AFD-3836-35B6-CC8C-C19C598EA023}"/>
              </a:ext>
            </a:extLst>
          </p:cNvPr>
          <p:cNvSpPr txBox="1">
            <a:spLocks/>
          </p:cNvSpPr>
          <p:nvPr/>
        </p:nvSpPr>
        <p:spPr>
          <a:xfrm>
            <a:off x="7508692" y="2256158"/>
            <a:ext cx="6096001" cy="476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3000" b="1" dirty="0">
                <a:solidFill>
                  <a:srgbClr val="FF0000"/>
                </a:solidFill>
              </a:rPr>
              <a:t>4. </a:t>
            </a:r>
            <a:r>
              <a:rPr lang="ko-KR" altLang="en-US" sz="3000" b="1" dirty="0">
                <a:solidFill>
                  <a:srgbClr val="FF0000"/>
                </a:solidFill>
              </a:rPr>
              <a:t>학습모델 해석</a:t>
            </a:r>
            <a:endParaRPr lang="en-US" altLang="ko-KR" sz="3000" b="1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ko-KR" altLang="en-US" sz="30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3000" dirty="0"/>
              <a:t>5. </a:t>
            </a:r>
            <a:r>
              <a:rPr lang="ko-KR" altLang="en-US" sz="3000" dirty="0"/>
              <a:t>가설 검증</a:t>
            </a:r>
            <a:endParaRPr lang="en-US" altLang="ko-KR" sz="30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ko-KR" altLang="en-US" sz="30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3000" dirty="0"/>
              <a:t>6. </a:t>
            </a:r>
            <a:r>
              <a:rPr lang="ko-KR" altLang="en-US" sz="3000" dirty="0"/>
              <a:t>프로젝트 회고</a:t>
            </a:r>
          </a:p>
        </p:txBody>
      </p:sp>
    </p:spTree>
    <p:extLst>
      <p:ext uri="{BB962C8B-B14F-4D97-AF65-F5344CB8AC3E}">
        <p14:creationId xmlns:p14="http://schemas.microsoft.com/office/powerpoint/2010/main" val="3745474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05EBB-6C5B-E400-0DDB-5060AA5F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9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4. </a:t>
            </a:r>
            <a:r>
              <a:rPr lang="ko-KR" altLang="en-US" b="1" dirty="0"/>
              <a:t>학습모델 해석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A88C85-1BFE-7807-500A-8E23E054A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986" y="1337944"/>
            <a:ext cx="8457194" cy="455314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dirty="0"/>
              <a:t>Epochs</a:t>
            </a:r>
            <a:r>
              <a:rPr lang="ko-KR" altLang="en-US" sz="3000" dirty="0"/>
              <a:t>에 따른 </a:t>
            </a:r>
            <a:r>
              <a:rPr lang="en-US" altLang="ko-KR" sz="3000" dirty="0"/>
              <a:t>Loss</a:t>
            </a:r>
            <a:r>
              <a:rPr lang="ko-KR" altLang="en-US" sz="3000" dirty="0"/>
              <a:t>와 </a:t>
            </a:r>
            <a:r>
              <a:rPr lang="en-US" altLang="ko-KR" sz="3000" dirty="0"/>
              <a:t>Accuracy</a:t>
            </a:r>
            <a:r>
              <a:rPr lang="ko-KR" altLang="en-US" sz="3000" dirty="0"/>
              <a:t>의 변화</a:t>
            </a:r>
            <a:endParaRPr lang="en-US" altLang="ko-KR" sz="2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236300-2657-1B68-900B-B846E33E4577}"/>
              </a:ext>
            </a:extLst>
          </p:cNvPr>
          <p:cNvSpPr/>
          <p:nvPr/>
        </p:nvSpPr>
        <p:spPr>
          <a:xfrm>
            <a:off x="0" y="6143946"/>
            <a:ext cx="12192000" cy="71248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1. </a:t>
            </a:r>
            <a:r>
              <a:rPr lang="ko-KR" altLang="en-US" sz="2000" b="1" dirty="0">
                <a:solidFill>
                  <a:schemeClr val="tx1"/>
                </a:solidFill>
              </a:rPr>
              <a:t>데이터 소개 </a:t>
            </a:r>
            <a:r>
              <a:rPr lang="en-US" altLang="ko-KR" sz="2000" b="1" dirty="0">
                <a:solidFill>
                  <a:schemeClr val="tx1"/>
                </a:solidFill>
              </a:rPr>
              <a:t>&amp; </a:t>
            </a:r>
            <a:r>
              <a:rPr lang="ko-KR" altLang="en-US" sz="2000" b="1" dirty="0">
                <a:solidFill>
                  <a:schemeClr val="tx1"/>
                </a:solidFill>
              </a:rPr>
              <a:t>가설</a:t>
            </a:r>
            <a:r>
              <a:rPr lang="en-US" altLang="ko-KR" sz="2000" b="1" dirty="0">
                <a:solidFill>
                  <a:schemeClr val="tx1"/>
                </a:solidFill>
              </a:rPr>
              <a:t>		       2. </a:t>
            </a:r>
            <a:r>
              <a:rPr lang="ko-KR" altLang="en-US" sz="2000" b="1" dirty="0">
                <a:solidFill>
                  <a:schemeClr val="tx1"/>
                </a:solidFill>
              </a:rPr>
              <a:t>프로젝트 목표 및 기대효과</a:t>
            </a:r>
            <a:r>
              <a:rPr lang="en-US" altLang="ko-KR" sz="2000" b="1" dirty="0">
                <a:solidFill>
                  <a:schemeClr val="tx1"/>
                </a:solidFill>
              </a:rPr>
              <a:t>		3. </a:t>
            </a:r>
            <a:r>
              <a:rPr lang="ko-KR" altLang="en-US" sz="2000" b="1" dirty="0">
                <a:solidFill>
                  <a:schemeClr val="tx1"/>
                </a:solidFill>
              </a:rPr>
              <a:t>모델 개발과정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4. </a:t>
            </a:r>
            <a:r>
              <a:rPr lang="ko-KR" altLang="en-US" sz="2000" b="1" dirty="0">
                <a:solidFill>
                  <a:srgbClr val="FF0000"/>
                </a:solidFill>
              </a:rPr>
              <a:t>학습모델 해석</a:t>
            </a:r>
            <a:r>
              <a:rPr lang="en-US" altLang="ko-KR" sz="2000" b="1" dirty="0">
                <a:solidFill>
                  <a:schemeClr val="tx1"/>
                </a:solidFill>
              </a:rPr>
              <a:t>		       5. </a:t>
            </a:r>
            <a:r>
              <a:rPr lang="ko-KR" altLang="en-US" sz="2000" b="1" dirty="0">
                <a:solidFill>
                  <a:schemeClr val="tx1"/>
                </a:solidFill>
              </a:rPr>
              <a:t>가설 검증</a:t>
            </a:r>
            <a:r>
              <a:rPr lang="en-US" altLang="ko-KR" sz="2000" b="1" dirty="0">
                <a:solidFill>
                  <a:schemeClr val="tx1"/>
                </a:solidFill>
              </a:rPr>
              <a:t>				6. </a:t>
            </a:r>
            <a:r>
              <a:rPr lang="ko-KR" altLang="en-US" sz="2000" b="1" dirty="0">
                <a:solidFill>
                  <a:schemeClr val="tx1"/>
                </a:solidFill>
              </a:rPr>
              <a:t>프로젝트 회고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7D57D92-A5AB-20D7-5E0C-42D69493EA4B}"/>
              </a:ext>
            </a:extLst>
          </p:cNvPr>
          <p:cNvGrpSpPr/>
          <p:nvPr/>
        </p:nvGrpSpPr>
        <p:grpSpPr>
          <a:xfrm>
            <a:off x="-102032" y="2052764"/>
            <a:ext cx="9448306" cy="3964752"/>
            <a:chOff x="13582" y="2131322"/>
            <a:chExt cx="9448306" cy="396475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8F6957C-1EB4-FFBB-65EE-6B0C50E5E32D}"/>
                </a:ext>
              </a:extLst>
            </p:cNvPr>
            <p:cNvSpPr txBox="1"/>
            <p:nvPr/>
          </p:nvSpPr>
          <p:spPr>
            <a:xfrm>
              <a:off x="6474371" y="5726742"/>
              <a:ext cx="1041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Epochs</a:t>
              </a:r>
              <a:endParaRPr lang="ko-KR" altLang="en-US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161932C-E2C0-E5AD-8A1B-23C5B601F0A1}"/>
                </a:ext>
              </a:extLst>
            </p:cNvPr>
            <p:cNvSpPr txBox="1"/>
            <p:nvPr/>
          </p:nvSpPr>
          <p:spPr>
            <a:xfrm>
              <a:off x="1936529" y="5710470"/>
              <a:ext cx="1041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Epochs</a:t>
              </a:r>
              <a:endParaRPr lang="ko-KR" altLang="en-US" b="1" dirty="0"/>
            </a:p>
          </p:txBody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A6115913-535F-EA5D-EEFD-103B01CFBC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2131322"/>
              <a:ext cx="8568190" cy="3562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D2BDB8ED-EE5E-16E5-E1EF-62CC17F39D52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838200" y="5694267"/>
              <a:ext cx="4284095" cy="162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1F59146C-9E41-6703-A88F-39C786A73F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131322"/>
              <a:ext cx="0" cy="35629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075841AD-F443-9C93-6E32-354EB6525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5759" y="2147525"/>
              <a:ext cx="0" cy="35629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16A5BEF3-0C00-A746-DE75-9F25C7C3F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7793" y="5686165"/>
              <a:ext cx="4284095" cy="162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0911BD-0059-C4DF-292D-E8DD6C9A4562}"/>
                </a:ext>
              </a:extLst>
            </p:cNvPr>
            <p:cNvSpPr txBox="1"/>
            <p:nvPr/>
          </p:nvSpPr>
          <p:spPr>
            <a:xfrm>
              <a:off x="13582" y="3614514"/>
              <a:ext cx="922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Loss</a:t>
              </a:r>
              <a:endParaRPr lang="ko-KR" altLang="en-US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B8BBA4A-2364-1633-7900-BD8703ED642C}"/>
                </a:ext>
              </a:extLst>
            </p:cNvPr>
            <p:cNvSpPr txBox="1"/>
            <p:nvPr/>
          </p:nvSpPr>
          <p:spPr>
            <a:xfrm>
              <a:off x="3951891" y="3614514"/>
              <a:ext cx="1244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Accuracy</a:t>
              </a:r>
              <a:endParaRPr lang="ko-KR" altLang="en-US" b="1" dirty="0"/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8371864-C90F-AD51-3EAE-5EB7154192E5}"/>
              </a:ext>
            </a:extLst>
          </p:cNvPr>
          <p:cNvCxnSpPr>
            <a:cxnSpLocks/>
          </p:cNvCxnSpPr>
          <p:nvPr/>
        </p:nvCxnSpPr>
        <p:spPr>
          <a:xfrm>
            <a:off x="9659008" y="2147357"/>
            <a:ext cx="49398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4AC3F1E-4F25-09B5-9B17-9426CBDE7542}"/>
              </a:ext>
            </a:extLst>
          </p:cNvPr>
          <p:cNvCxnSpPr>
            <a:cxnSpLocks/>
          </p:cNvCxnSpPr>
          <p:nvPr/>
        </p:nvCxnSpPr>
        <p:spPr>
          <a:xfrm>
            <a:off x="9659008" y="2625578"/>
            <a:ext cx="493986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19E7D0B-8BD0-D7DD-B709-F62FD1F86F6E}"/>
              </a:ext>
            </a:extLst>
          </p:cNvPr>
          <p:cNvSpPr txBox="1"/>
          <p:nvPr/>
        </p:nvSpPr>
        <p:spPr>
          <a:xfrm>
            <a:off x="10247587" y="1962691"/>
            <a:ext cx="1518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Training set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C5857C-C407-AA54-5C3F-22992585C967}"/>
              </a:ext>
            </a:extLst>
          </p:cNvPr>
          <p:cNvSpPr txBox="1"/>
          <p:nvPr/>
        </p:nvSpPr>
        <p:spPr>
          <a:xfrm>
            <a:off x="10247587" y="2440912"/>
            <a:ext cx="169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Validation set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555E4A-D3B4-0708-AAE7-6426EA24850C}"/>
              </a:ext>
            </a:extLst>
          </p:cNvPr>
          <p:cNvSpPr txBox="1"/>
          <p:nvPr/>
        </p:nvSpPr>
        <p:spPr>
          <a:xfrm>
            <a:off x="9587376" y="3240113"/>
            <a:ext cx="26236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@ Epoch 8 </a:t>
            </a:r>
            <a:r>
              <a:rPr lang="ko-KR" altLang="en-US" b="1" dirty="0"/>
              <a:t>기준</a:t>
            </a:r>
            <a:r>
              <a:rPr lang="en-US" altLang="ko-KR" b="1" dirty="0"/>
              <a:t>,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T</a:t>
            </a:r>
            <a:r>
              <a:rPr lang="ko-KR" altLang="en-US" b="1" dirty="0" err="1"/>
              <a:t>rain</a:t>
            </a:r>
            <a:r>
              <a:rPr lang="ko-KR" altLang="en-US" b="1" dirty="0"/>
              <a:t> </a:t>
            </a:r>
            <a:r>
              <a:rPr lang="ko-KR" altLang="en-US" b="1" dirty="0" err="1"/>
              <a:t>acc</a:t>
            </a:r>
            <a:r>
              <a:rPr lang="ko-KR" altLang="en-US" b="1" dirty="0"/>
              <a:t> : </a:t>
            </a:r>
            <a:r>
              <a:rPr lang="en-US" altLang="ko-KR" b="1" dirty="0"/>
              <a:t>98.19%</a:t>
            </a:r>
            <a:endParaRPr lang="ko-KR" alt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Validation</a:t>
            </a:r>
            <a:r>
              <a:rPr lang="ko-KR" altLang="en-US" b="1" dirty="0"/>
              <a:t> </a:t>
            </a:r>
            <a:r>
              <a:rPr lang="ko-KR" altLang="en-US" b="1" dirty="0" err="1"/>
              <a:t>acc</a:t>
            </a:r>
            <a:r>
              <a:rPr lang="ko-KR" altLang="en-US" b="1" dirty="0"/>
              <a:t> : 94.</a:t>
            </a:r>
            <a:r>
              <a:rPr lang="en-US" altLang="ko-KR" b="1" dirty="0"/>
              <a:t>23%</a:t>
            </a:r>
          </a:p>
        </p:txBody>
      </p:sp>
    </p:spTree>
    <p:extLst>
      <p:ext uri="{BB962C8B-B14F-4D97-AF65-F5344CB8AC3E}">
        <p14:creationId xmlns:p14="http://schemas.microsoft.com/office/powerpoint/2010/main" val="1475844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7FFE7-B6D5-40F5-AB7E-8DC6CA14B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155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30215-4974-47BD-9EDC-C89BEE362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336" y="2256158"/>
            <a:ext cx="5294616" cy="476108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3000" b="1" dirty="0">
                <a:solidFill>
                  <a:srgbClr val="FF0000"/>
                </a:solidFill>
              </a:rPr>
              <a:t>1. </a:t>
            </a:r>
            <a:r>
              <a:rPr lang="ko-KR" altLang="en-US" sz="3000" b="1" dirty="0">
                <a:solidFill>
                  <a:srgbClr val="FF0000"/>
                </a:solidFill>
              </a:rPr>
              <a:t>데이터 소개 </a:t>
            </a:r>
            <a:r>
              <a:rPr lang="en-US" altLang="ko-KR" sz="3000" b="1" dirty="0">
                <a:solidFill>
                  <a:srgbClr val="FF0000"/>
                </a:solidFill>
              </a:rPr>
              <a:t>&amp; </a:t>
            </a:r>
            <a:r>
              <a:rPr lang="ko-KR" altLang="en-US" sz="3000" b="1" dirty="0">
                <a:solidFill>
                  <a:srgbClr val="FF0000"/>
                </a:solidFill>
              </a:rPr>
              <a:t>가설</a:t>
            </a:r>
            <a:endParaRPr lang="en-US" altLang="ko-KR" sz="3000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endParaRPr lang="ko-KR" altLang="en-US" sz="3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000" dirty="0"/>
              <a:t>2. </a:t>
            </a:r>
            <a:r>
              <a:rPr lang="ko-KR" altLang="en-US" sz="3000" dirty="0"/>
              <a:t>프로젝트 목표 및 기대효과</a:t>
            </a:r>
            <a:endParaRPr lang="en-US" altLang="ko-KR" sz="3000" dirty="0"/>
          </a:p>
          <a:p>
            <a:pPr marL="0" indent="0">
              <a:lnSpc>
                <a:spcPct val="120000"/>
              </a:lnSpc>
              <a:buNone/>
            </a:pPr>
            <a:endParaRPr lang="ko-KR" altLang="en-US" sz="3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000" dirty="0"/>
              <a:t>3. </a:t>
            </a:r>
            <a:r>
              <a:rPr lang="ko-KR" altLang="en-US" sz="3000" dirty="0"/>
              <a:t>모델 개발과정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28F2AFD-3836-35B6-CC8C-C19C598EA023}"/>
              </a:ext>
            </a:extLst>
          </p:cNvPr>
          <p:cNvSpPr txBox="1">
            <a:spLocks/>
          </p:cNvSpPr>
          <p:nvPr/>
        </p:nvSpPr>
        <p:spPr>
          <a:xfrm>
            <a:off x="7508692" y="2256158"/>
            <a:ext cx="6096001" cy="476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3000" dirty="0"/>
              <a:t>4. </a:t>
            </a:r>
            <a:r>
              <a:rPr lang="ko-KR" altLang="en-US" sz="3000" dirty="0"/>
              <a:t>학습모델 해석</a:t>
            </a:r>
            <a:endParaRPr lang="en-US" altLang="ko-KR" sz="30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ko-KR" altLang="en-US" sz="30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3000" dirty="0"/>
              <a:t>5. </a:t>
            </a:r>
            <a:r>
              <a:rPr lang="ko-KR" altLang="en-US" sz="3000" dirty="0"/>
              <a:t>가설 검증</a:t>
            </a:r>
            <a:endParaRPr lang="en-US" altLang="ko-KR" sz="30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ko-KR" altLang="en-US" sz="30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3000" dirty="0"/>
              <a:t>6. </a:t>
            </a:r>
            <a:r>
              <a:rPr lang="ko-KR" altLang="en-US" sz="3000" dirty="0"/>
              <a:t>프로젝트 회고</a:t>
            </a:r>
          </a:p>
        </p:txBody>
      </p:sp>
    </p:spTree>
    <p:extLst>
      <p:ext uri="{BB962C8B-B14F-4D97-AF65-F5344CB8AC3E}">
        <p14:creationId xmlns:p14="http://schemas.microsoft.com/office/powerpoint/2010/main" val="41975071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05EBB-6C5B-E400-0DDB-5060AA5F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9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4. </a:t>
            </a:r>
            <a:r>
              <a:rPr lang="ko-KR" altLang="en-US" b="1" dirty="0"/>
              <a:t>학습모델 해석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A88C85-1BFE-7807-500A-8E23E054A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986" y="1337944"/>
            <a:ext cx="8457194" cy="455314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dirty="0"/>
              <a:t>Classification Report (Test set </a:t>
            </a:r>
            <a:r>
              <a:rPr lang="ko-KR" altLang="en-US" sz="3000" dirty="0"/>
              <a:t>예측결과</a:t>
            </a:r>
            <a:r>
              <a:rPr lang="en-US" altLang="ko-KR" sz="3000" dirty="0"/>
              <a:t>)</a:t>
            </a:r>
            <a:endParaRPr lang="en-US" altLang="ko-KR" sz="1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236300-2657-1B68-900B-B846E33E4577}"/>
              </a:ext>
            </a:extLst>
          </p:cNvPr>
          <p:cNvSpPr/>
          <p:nvPr/>
        </p:nvSpPr>
        <p:spPr>
          <a:xfrm>
            <a:off x="0" y="6143946"/>
            <a:ext cx="12192000" cy="71248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1. </a:t>
            </a:r>
            <a:r>
              <a:rPr lang="ko-KR" altLang="en-US" sz="2000" b="1" dirty="0">
                <a:solidFill>
                  <a:schemeClr val="tx1"/>
                </a:solidFill>
              </a:rPr>
              <a:t>데이터 소개 </a:t>
            </a:r>
            <a:r>
              <a:rPr lang="en-US" altLang="ko-KR" sz="2000" b="1" dirty="0">
                <a:solidFill>
                  <a:schemeClr val="tx1"/>
                </a:solidFill>
              </a:rPr>
              <a:t>&amp; </a:t>
            </a:r>
            <a:r>
              <a:rPr lang="ko-KR" altLang="en-US" sz="2000" b="1" dirty="0">
                <a:solidFill>
                  <a:schemeClr val="tx1"/>
                </a:solidFill>
              </a:rPr>
              <a:t>가설</a:t>
            </a:r>
            <a:r>
              <a:rPr lang="en-US" altLang="ko-KR" sz="2000" b="1" dirty="0">
                <a:solidFill>
                  <a:schemeClr val="tx1"/>
                </a:solidFill>
              </a:rPr>
              <a:t>		       2. </a:t>
            </a:r>
            <a:r>
              <a:rPr lang="ko-KR" altLang="en-US" sz="2000" b="1" dirty="0">
                <a:solidFill>
                  <a:schemeClr val="tx1"/>
                </a:solidFill>
              </a:rPr>
              <a:t>프로젝트 목표 및 기대효과</a:t>
            </a:r>
            <a:r>
              <a:rPr lang="en-US" altLang="ko-KR" sz="2000" b="1" dirty="0">
                <a:solidFill>
                  <a:schemeClr val="tx1"/>
                </a:solidFill>
              </a:rPr>
              <a:t>		3. </a:t>
            </a:r>
            <a:r>
              <a:rPr lang="ko-KR" altLang="en-US" sz="2000" b="1" dirty="0">
                <a:solidFill>
                  <a:schemeClr val="tx1"/>
                </a:solidFill>
              </a:rPr>
              <a:t>모델 개발과정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4. </a:t>
            </a:r>
            <a:r>
              <a:rPr lang="ko-KR" altLang="en-US" sz="2000" b="1" dirty="0">
                <a:solidFill>
                  <a:srgbClr val="FF0000"/>
                </a:solidFill>
              </a:rPr>
              <a:t>학습모델 해석</a:t>
            </a:r>
            <a:r>
              <a:rPr lang="en-US" altLang="ko-KR" sz="2000" b="1" dirty="0">
                <a:solidFill>
                  <a:schemeClr val="tx1"/>
                </a:solidFill>
              </a:rPr>
              <a:t>		       5. </a:t>
            </a:r>
            <a:r>
              <a:rPr lang="ko-KR" altLang="en-US" sz="2000" b="1" dirty="0">
                <a:solidFill>
                  <a:schemeClr val="tx1"/>
                </a:solidFill>
              </a:rPr>
              <a:t>가설 검증</a:t>
            </a:r>
            <a:r>
              <a:rPr lang="en-US" altLang="ko-KR" sz="2000" b="1" dirty="0">
                <a:solidFill>
                  <a:schemeClr val="tx1"/>
                </a:solidFill>
              </a:rPr>
              <a:t>				6. </a:t>
            </a:r>
            <a:r>
              <a:rPr lang="ko-KR" altLang="en-US" sz="2000" b="1" dirty="0">
                <a:solidFill>
                  <a:schemeClr val="tx1"/>
                </a:solidFill>
              </a:rPr>
              <a:t>프로젝트 회고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32BB29-BC31-2326-21FE-E6C5E030E87D}"/>
              </a:ext>
            </a:extLst>
          </p:cNvPr>
          <p:cNvSpPr txBox="1"/>
          <p:nvPr/>
        </p:nvSpPr>
        <p:spPr>
          <a:xfrm>
            <a:off x="7905964" y="2153345"/>
            <a:ext cx="39602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Test set</a:t>
            </a:r>
            <a:r>
              <a:rPr lang="ko-KR" altLang="en-US" dirty="0"/>
              <a:t> 정확도 </a:t>
            </a:r>
            <a:r>
              <a:rPr lang="en-US" altLang="ko-KR" dirty="0"/>
              <a:t>: 94%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Chance Level : 25%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테스트 셋 </a:t>
            </a:r>
            <a:r>
              <a:rPr lang="en-US" altLang="ko-KR" dirty="0"/>
              <a:t>: </a:t>
            </a:r>
            <a:r>
              <a:rPr lang="ko-KR" altLang="en-US" dirty="0"/>
              <a:t>데이터 개수의 불균형 </a:t>
            </a:r>
            <a:r>
              <a:rPr lang="en-US" altLang="ko-KR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불균형 데이터 </a:t>
            </a:r>
            <a:r>
              <a:rPr lang="en-US" altLang="ko-KR" dirty="0"/>
              <a:t>&gt;&gt; f1-score</a:t>
            </a:r>
            <a:r>
              <a:rPr lang="ko-KR" altLang="en-US" dirty="0"/>
              <a:t>중요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모든 범주의 </a:t>
            </a:r>
            <a:r>
              <a:rPr lang="en-US" altLang="ko-KR" dirty="0"/>
              <a:t>F1 score : 0.9</a:t>
            </a:r>
            <a:r>
              <a:rPr lang="ko-KR" altLang="en-US" dirty="0"/>
              <a:t> 이상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희귀 케이스에서 분류성능</a:t>
            </a:r>
            <a:r>
              <a:rPr lang="en-US" altLang="ko-KR" dirty="0"/>
              <a:t> </a:t>
            </a:r>
            <a:r>
              <a:rPr lang="ko-KR" altLang="en-US" dirty="0"/>
              <a:t>양호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1F4FA4D7-13E0-EA7C-1962-E642B4ED5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22" y="2153345"/>
            <a:ext cx="6899306" cy="373774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B2FC9D21-044A-A161-34B7-B786E007E3D5}"/>
              </a:ext>
            </a:extLst>
          </p:cNvPr>
          <p:cNvSpPr/>
          <p:nvPr/>
        </p:nvSpPr>
        <p:spPr>
          <a:xfrm>
            <a:off x="1925468" y="3279689"/>
            <a:ext cx="5619964" cy="3390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73C8C2E-FC87-1FB5-E683-52897CA9FD84}"/>
              </a:ext>
            </a:extLst>
          </p:cNvPr>
          <p:cNvSpPr/>
          <p:nvPr/>
        </p:nvSpPr>
        <p:spPr>
          <a:xfrm>
            <a:off x="733666" y="4209197"/>
            <a:ext cx="6811766" cy="3390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4F8740A-0B4B-6DF7-EC81-965764FA5619}"/>
              </a:ext>
            </a:extLst>
          </p:cNvPr>
          <p:cNvSpPr/>
          <p:nvPr/>
        </p:nvSpPr>
        <p:spPr>
          <a:xfrm>
            <a:off x="5675535" y="3279690"/>
            <a:ext cx="565080" cy="126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58D1FBC-CA8F-E7AE-99FA-D1F7C4E272D0}"/>
              </a:ext>
            </a:extLst>
          </p:cNvPr>
          <p:cNvSpPr/>
          <p:nvPr/>
        </p:nvSpPr>
        <p:spPr>
          <a:xfrm>
            <a:off x="6978641" y="3277975"/>
            <a:ext cx="474324" cy="126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F1F0AC6-5D2F-1F4C-A611-7B2ACAB06FB7}"/>
              </a:ext>
            </a:extLst>
          </p:cNvPr>
          <p:cNvSpPr/>
          <p:nvPr/>
        </p:nvSpPr>
        <p:spPr>
          <a:xfrm>
            <a:off x="5675534" y="4820813"/>
            <a:ext cx="565081" cy="3161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77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7FFE7-B6D5-40F5-AB7E-8DC6CA14B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155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30215-4974-47BD-9EDC-C89BEE362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336" y="2256158"/>
            <a:ext cx="5294616" cy="476108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3000" dirty="0"/>
              <a:t>1. </a:t>
            </a:r>
            <a:r>
              <a:rPr lang="ko-KR" altLang="en-US" sz="3000" dirty="0"/>
              <a:t>데이터 소개 </a:t>
            </a:r>
            <a:r>
              <a:rPr lang="en-US" altLang="ko-KR" sz="3000" dirty="0"/>
              <a:t>&amp; </a:t>
            </a:r>
            <a:r>
              <a:rPr lang="ko-KR" altLang="en-US" sz="3000" dirty="0"/>
              <a:t>가설</a:t>
            </a:r>
            <a:endParaRPr lang="en-US" altLang="ko-KR" sz="3000" dirty="0"/>
          </a:p>
          <a:p>
            <a:pPr marL="514350" indent="-514350">
              <a:lnSpc>
                <a:spcPct val="120000"/>
              </a:lnSpc>
              <a:buAutoNum type="arabicPeriod"/>
            </a:pPr>
            <a:endParaRPr lang="ko-KR" altLang="en-US" sz="3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000" dirty="0"/>
              <a:t>2. </a:t>
            </a:r>
            <a:r>
              <a:rPr lang="ko-KR" altLang="en-US" sz="3000" dirty="0"/>
              <a:t>프로젝트 목표 및 기대효과</a:t>
            </a:r>
            <a:endParaRPr lang="en-US" altLang="ko-KR" sz="3000" dirty="0"/>
          </a:p>
          <a:p>
            <a:pPr marL="0" indent="0">
              <a:lnSpc>
                <a:spcPct val="120000"/>
              </a:lnSpc>
              <a:buNone/>
            </a:pPr>
            <a:endParaRPr lang="ko-KR" altLang="en-US" sz="3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000" dirty="0"/>
              <a:t>3. </a:t>
            </a:r>
            <a:r>
              <a:rPr lang="ko-KR" altLang="en-US" sz="3000" dirty="0"/>
              <a:t>모델 개발과정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28F2AFD-3836-35B6-CC8C-C19C598EA023}"/>
              </a:ext>
            </a:extLst>
          </p:cNvPr>
          <p:cNvSpPr txBox="1">
            <a:spLocks/>
          </p:cNvSpPr>
          <p:nvPr/>
        </p:nvSpPr>
        <p:spPr>
          <a:xfrm>
            <a:off x="7508692" y="2256158"/>
            <a:ext cx="6096001" cy="476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3000" dirty="0"/>
              <a:t>4. </a:t>
            </a:r>
            <a:r>
              <a:rPr lang="ko-KR" altLang="en-US" sz="3000" dirty="0"/>
              <a:t>학습모델 해석</a:t>
            </a:r>
            <a:endParaRPr lang="en-US" altLang="ko-KR" sz="30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ko-KR" altLang="en-US" sz="30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3000" b="1" dirty="0">
                <a:solidFill>
                  <a:srgbClr val="FF0000"/>
                </a:solidFill>
              </a:rPr>
              <a:t>5. </a:t>
            </a:r>
            <a:r>
              <a:rPr lang="ko-KR" altLang="en-US" sz="3000" b="1" dirty="0">
                <a:solidFill>
                  <a:srgbClr val="FF0000"/>
                </a:solidFill>
              </a:rPr>
              <a:t>가설 검증</a:t>
            </a:r>
            <a:endParaRPr lang="en-US" altLang="ko-KR" sz="3000" b="1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ko-KR" altLang="en-US" sz="30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3000" dirty="0"/>
              <a:t>6. </a:t>
            </a:r>
            <a:r>
              <a:rPr lang="ko-KR" altLang="en-US" sz="3000" dirty="0"/>
              <a:t>프로젝트 회고</a:t>
            </a:r>
          </a:p>
        </p:txBody>
      </p:sp>
    </p:spTree>
    <p:extLst>
      <p:ext uri="{BB962C8B-B14F-4D97-AF65-F5344CB8AC3E}">
        <p14:creationId xmlns:p14="http://schemas.microsoft.com/office/powerpoint/2010/main" val="4268666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05EBB-6C5B-E400-0DDB-5060AA5F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9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5. </a:t>
            </a:r>
            <a:r>
              <a:rPr lang="ko-KR" altLang="en-US" b="1" dirty="0"/>
              <a:t>가설 검증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A88C85-1BFE-7807-500A-8E23E054A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986" y="1337944"/>
            <a:ext cx="11335090" cy="455314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3000" b="1" dirty="0"/>
              <a:t>가설</a:t>
            </a:r>
            <a:endParaRPr lang="en-US" altLang="ko-KR" sz="3000" b="1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ko-KR" altLang="en-US" sz="2600" dirty="0"/>
              <a:t> 딥러닝 모델이 </a:t>
            </a:r>
            <a:r>
              <a:rPr lang="en-US" altLang="ko-KR" sz="2600" b="1" dirty="0">
                <a:solidFill>
                  <a:srgbClr val="FF0000"/>
                </a:solidFill>
              </a:rPr>
              <a:t>X-ray </a:t>
            </a:r>
            <a:r>
              <a:rPr lang="ko-KR" altLang="en-US" sz="2600" b="1" dirty="0">
                <a:solidFill>
                  <a:srgbClr val="FF0000"/>
                </a:solidFill>
              </a:rPr>
              <a:t>이미지 패턴</a:t>
            </a:r>
            <a:r>
              <a:rPr lang="ko-KR" altLang="en-US" sz="2600" dirty="0"/>
              <a:t>을 </a:t>
            </a:r>
            <a:r>
              <a:rPr lang="ko-KR" altLang="en-US" sz="2600" b="1" dirty="0">
                <a:solidFill>
                  <a:srgbClr val="FF0000"/>
                </a:solidFill>
              </a:rPr>
              <a:t>학습</a:t>
            </a:r>
            <a:r>
              <a:rPr lang="ko-KR" altLang="en-US" sz="2600" dirty="0"/>
              <a:t>해서 </a:t>
            </a:r>
            <a:r>
              <a:rPr lang="ko-KR" altLang="en-US" sz="2600" b="1" dirty="0">
                <a:solidFill>
                  <a:srgbClr val="FF0000"/>
                </a:solidFill>
              </a:rPr>
              <a:t>환자 상태를 잘 분류</a:t>
            </a:r>
            <a:r>
              <a:rPr lang="ko-KR" altLang="en-US" sz="2600" dirty="0"/>
              <a:t>할 수 있다</a:t>
            </a:r>
            <a:r>
              <a:rPr lang="en-US" altLang="ko-KR" sz="2600" dirty="0"/>
              <a:t>!!</a:t>
            </a:r>
          </a:p>
          <a:p>
            <a:pPr>
              <a:lnSpc>
                <a:spcPct val="110000"/>
              </a:lnSpc>
            </a:pPr>
            <a:endParaRPr lang="en-US" altLang="ko-KR" sz="3000" dirty="0"/>
          </a:p>
          <a:p>
            <a:pPr>
              <a:lnSpc>
                <a:spcPct val="110000"/>
              </a:lnSpc>
            </a:pPr>
            <a:r>
              <a:rPr lang="ko-KR" altLang="en-US" sz="3000" b="1" dirty="0"/>
              <a:t>결론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ko-KR" altLang="en-US" sz="2600" dirty="0"/>
              <a:t> 이번 테스트셋에 한정해서는</a:t>
            </a:r>
            <a:r>
              <a:rPr lang="en-US" altLang="ko-KR" sz="2600" dirty="0"/>
              <a:t>, </a:t>
            </a:r>
            <a:r>
              <a:rPr lang="ko-KR" altLang="en-US" sz="2600" b="1" dirty="0">
                <a:solidFill>
                  <a:srgbClr val="FF0000"/>
                </a:solidFill>
              </a:rPr>
              <a:t>잘 학습된 딥러닝 모델</a:t>
            </a:r>
            <a:r>
              <a:rPr lang="ko-KR" altLang="en-US" sz="2600" dirty="0"/>
              <a:t>이 </a:t>
            </a:r>
            <a:r>
              <a:rPr lang="en-US" altLang="ko-KR" sz="2600" dirty="0"/>
              <a:t>X-ray </a:t>
            </a:r>
            <a:r>
              <a:rPr lang="ko-KR" altLang="en-US" sz="2600" dirty="0"/>
              <a:t>이미지의 </a:t>
            </a:r>
            <a:r>
              <a:rPr lang="ko-KR" altLang="en-US" sz="2600" b="1" dirty="0">
                <a:solidFill>
                  <a:srgbClr val="FF0000"/>
                </a:solidFill>
              </a:rPr>
              <a:t>정상상태와</a:t>
            </a:r>
            <a:r>
              <a:rPr lang="en-US" altLang="ko-KR" sz="2600" b="1" dirty="0">
                <a:solidFill>
                  <a:srgbClr val="FF0000"/>
                </a:solidFill>
              </a:rPr>
              <a:t> </a:t>
            </a:r>
            <a:r>
              <a:rPr lang="ko-KR" altLang="en-US" sz="2600" b="1" dirty="0">
                <a:solidFill>
                  <a:srgbClr val="FF0000"/>
                </a:solidFill>
              </a:rPr>
              <a:t>코로나</a:t>
            </a:r>
            <a:r>
              <a:rPr lang="en-US" altLang="ko-KR" sz="2600" b="1" dirty="0">
                <a:solidFill>
                  <a:srgbClr val="FF0000"/>
                </a:solidFill>
              </a:rPr>
              <a:t>, </a:t>
            </a:r>
            <a:r>
              <a:rPr lang="ko-KR" altLang="en-US" sz="2600" b="1" dirty="0">
                <a:solidFill>
                  <a:srgbClr val="FF0000"/>
                </a:solidFill>
              </a:rPr>
              <a:t>폐 질환 상태 </a:t>
            </a:r>
            <a:r>
              <a:rPr lang="ko-KR" altLang="en-US" sz="2600" dirty="0"/>
              <a:t>등을 </a:t>
            </a:r>
            <a:r>
              <a:rPr lang="ko-KR" altLang="en-US" sz="2600" b="1" dirty="0">
                <a:solidFill>
                  <a:srgbClr val="FF0000"/>
                </a:solidFill>
              </a:rPr>
              <a:t>잘 분류</a:t>
            </a:r>
            <a:r>
              <a:rPr lang="ko-KR" altLang="en-US" sz="2600" dirty="0"/>
              <a:t>할 수 있다</a:t>
            </a:r>
            <a:r>
              <a:rPr lang="en-US" altLang="ko-KR" sz="2600" dirty="0"/>
              <a:t>.</a:t>
            </a:r>
          </a:p>
          <a:p>
            <a:pPr>
              <a:lnSpc>
                <a:spcPct val="110000"/>
              </a:lnSpc>
            </a:pPr>
            <a:endParaRPr lang="en-US" altLang="ko-KR" sz="1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236300-2657-1B68-900B-B846E33E4577}"/>
              </a:ext>
            </a:extLst>
          </p:cNvPr>
          <p:cNvSpPr/>
          <p:nvPr/>
        </p:nvSpPr>
        <p:spPr>
          <a:xfrm>
            <a:off x="0" y="6143946"/>
            <a:ext cx="12192000" cy="71248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1. </a:t>
            </a:r>
            <a:r>
              <a:rPr lang="ko-KR" altLang="en-US" sz="2000" b="1" dirty="0">
                <a:solidFill>
                  <a:schemeClr val="tx1"/>
                </a:solidFill>
              </a:rPr>
              <a:t>데이터 소개 </a:t>
            </a:r>
            <a:r>
              <a:rPr lang="en-US" altLang="ko-KR" sz="2000" b="1" dirty="0">
                <a:solidFill>
                  <a:schemeClr val="tx1"/>
                </a:solidFill>
              </a:rPr>
              <a:t>&amp; </a:t>
            </a:r>
            <a:r>
              <a:rPr lang="ko-KR" altLang="en-US" sz="2000" b="1" dirty="0">
                <a:solidFill>
                  <a:schemeClr val="tx1"/>
                </a:solidFill>
              </a:rPr>
              <a:t>가설</a:t>
            </a:r>
            <a:r>
              <a:rPr lang="en-US" altLang="ko-KR" sz="2000" b="1" dirty="0">
                <a:solidFill>
                  <a:schemeClr val="tx1"/>
                </a:solidFill>
              </a:rPr>
              <a:t>		       2. </a:t>
            </a:r>
            <a:r>
              <a:rPr lang="ko-KR" altLang="en-US" sz="2000" b="1" dirty="0">
                <a:solidFill>
                  <a:schemeClr val="tx1"/>
                </a:solidFill>
              </a:rPr>
              <a:t>프로젝트 목표 및 기대효과</a:t>
            </a:r>
            <a:r>
              <a:rPr lang="en-US" altLang="ko-KR" sz="2000" b="1" dirty="0">
                <a:solidFill>
                  <a:schemeClr val="tx1"/>
                </a:solidFill>
              </a:rPr>
              <a:t>		3. </a:t>
            </a:r>
            <a:r>
              <a:rPr lang="ko-KR" altLang="en-US" sz="2000" b="1" dirty="0">
                <a:solidFill>
                  <a:schemeClr val="tx1"/>
                </a:solidFill>
              </a:rPr>
              <a:t>모델 개발과정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4. </a:t>
            </a:r>
            <a:r>
              <a:rPr lang="ko-KR" altLang="en-US" sz="2000" b="1" dirty="0">
                <a:solidFill>
                  <a:schemeClr val="tx1"/>
                </a:solidFill>
              </a:rPr>
              <a:t>학습모델 해석</a:t>
            </a:r>
            <a:r>
              <a:rPr lang="en-US" altLang="ko-KR" sz="2000" b="1" dirty="0">
                <a:solidFill>
                  <a:schemeClr val="tx1"/>
                </a:solidFill>
              </a:rPr>
              <a:t>		       </a:t>
            </a:r>
            <a:r>
              <a:rPr lang="en-US" altLang="ko-KR" sz="2000" b="1" dirty="0">
                <a:solidFill>
                  <a:srgbClr val="FF0000"/>
                </a:solidFill>
              </a:rPr>
              <a:t>5. </a:t>
            </a:r>
            <a:r>
              <a:rPr lang="ko-KR" altLang="en-US" sz="2000" b="1" dirty="0">
                <a:solidFill>
                  <a:srgbClr val="FF0000"/>
                </a:solidFill>
              </a:rPr>
              <a:t>가설 검증</a:t>
            </a:r>
            <a:r>
              <a:rPr lang="en-US" altLang="ko-KR" sz="2000" b="1" dirty="0">
                <a:solidFill>
                  <a:schemeClr val="tx1"/>
                </a:solidFill>
              </a:rPr>
              <a:t>				6. </a:t>
            </a:r>
            <a:r>
              <a:rPr lang="ko-KR" altLang="en-US" sz="2000" b="1" dirty="0">
                <a:solidFill>
                  <a:schemeClr val="tx1"/>
                </a:solidFill>
              </a:rPr>
              <a:t>프로젝트 회고</a:t>
            </a:r>
          </a:p>
        </p:txBody>
      </p:sp>
    </p:spTree>
    <p:extLst>
      <p:ext uri="{BB962C8B-B14F-4D97-AF65-F5344CB8AC3E}">
        <p14:creationId xmlns:p14="http://schemas.microsoft.com/office/powerpoint/2010/main" val="3960185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7FFE7-B6D5-40F5-AB7E-8DC6CA14B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155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30215-4974-47BD-9EDC-C89BEE362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336" y="2256158"/>
            <a:ext cx="5294616" cy="476108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3000" dirty="0"/>
              <a:t>1. </a:t>
            </a:r>
            <a:r>
              <a:rPr lang="ko-KR" altLang="en-US" sz="3000" dirty="0"/>
              <a:t>데이터 소개 </a:t>
            </a:r>
            <a:r>
              <a:rPr lang="en-US" altLang="ko-KR" sz="3000" dirty="0"/>
              <a:t>&amp; </a:t>
            </a:r>
            <a:r>
              <a:rPr lang="ko-KR" altLang="en-US" sz="3000" dirty="0"/>
              <a:t>가설</a:t>
            </a:r>
            <a:endParaRPr lang="en-US" altLang="ko-KR" sz="3000" dirty="0"/>
          </a:p>
          <a:p>
            <a:pPr marL="514350" indent="-514350">
              <a:lnSpc>
                <a:spcPct val="120000"/>
              </a:lnSpc>
              <a:buAutoNum type="arabicPeriod"/>
            </a:pPr>
            <a:endParaRPr lang="ko-KR" altLang="en-US" sz="3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000" dirty="0"/>
              <a:t>2. </a:t>
            </a:r>
            <a:r>
              <a:rPr lang="ko-KR" altLang="en-US" sz="3000" dirty="0"/>
              <a:t>프로젝트 목표 및 기대효과</a:t>
            </a:r>
            <a:endParaRPr lang="en-US" altLang="ko-KR" sz="3000" dirty="0"/>
          </a:p>
          <a:p>
            <a:pPr marL="0" indent="0">
              <a:lnSpc>
                <a:spcPct val="120000"/>
              </a:lnSpc>
              <a:buNone/>
            </a:pPr>
            <a:endParaRPr lang="ko-KR" altLang="en-US" sz="3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000" dirty="0"/>
              <a:t>3. </a:t>
            </a:r>
            <a:r>
              <a:rPr lang="ko-KR" altLang="en-US" sz="3000" dirty="0"/>
              <a:t>모델 개발과정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28F2AFD-3836-35B6-CC8C-C19C598EA023}"/>
              </a:ext>
            </a:extLst>
          </p:cNvPr>
          <p:cNvSpPr txBox="1">
            <a:spLocks/>
          </p:cNvSpPr>
          <p:nvPr/>
        </p:nvSpPr>
        <p:spPr>
          <a:xfrm>
            <a:off x="7508692" y="2256158"/>
            <a:ext cx="6096001" cy="476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3000" dirty="0"/>
              <a:t>4. </a:t>
            </a:r>
            <a:r>
              <a:rPr lang="ko-KR" altLang="en-US" sz="3000" dirty="0"/>
              <a:t>학습모델 해석</a:t>
            </a:r>
            <a:endParaRPr lang="en-US" altLang="ko-KR" sz="30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ko-KR" altLang="en-US" sz="30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3000" dirty="0"/>
              <a:t>5. </a:t>
            </a:r>
            <a:r>
              <a:rPr lang="ko-KR" altLang="en-US" sz="3000" dirty="0"/>
              <a:t>가설 검증</a:t>
            </a:r>
            <a:endParaRPr lang="en-US" altLang="ko-KR" sz="30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ko-KR" altLang="en-US" sz="30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3000" b="1" dirty="0">
                <a:solidFill>
                  <a:srgbClr val="FF0000"/>
                </a:solidFill>
              </a:rPr>
              <a:t>6. </a:t>
            </a:r>
            <a:r>
              <a:rPr lang="ko-KR" altLang="en-US" sz="3000" b="1" dirty="0">
                <a:solidFill>
                  <a:srgbClr val="FF0000"/>
                </a:solidFill>
              </a:rPr>
              <a:t>프로젝트 회고</a:t>
            </a:r>
          </a:p>
        </p:txBody>
      </p:sp>
    </p:spTree>
    <p:extLst>
      <p:ext uri="{BB962C8B-B14F-4D97-AF65-F5344CB8AC3E}">
        <p14:creationId xmlns:p14="http://schemas.microsoft.com/office/powerpoint/2010/main" val="1605587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05EBB-6C5B-E400-0DDB-5060AA5F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9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6. </a:t>
            </a:r>
            <a:r>
              <a:rPr lang="ko-KR" altLang="en-US" b="1" dirty="0"/>
              <a:t>프로젝트 회고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A88C85-1BFE-7807-500A-8E23E054A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986" y="1337944"/>
            <a:ext cx="11335090" cy="455314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3000" b="1" dirty="0"/>
              <a:t>긍정적인 점</a:t>
            </a:r>
            <a:endParaRPr lang="en-US" altLang="ko-KR" sz="3000" b="1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ko-KR" altLang="en-US" sz="2600" dirty="0"/>
              <a:t> </a:t>
            </a:r>
            <a:r>
              <a:rPr lang="ko-KR" altLang="en-US" sz="2600" b="1" dirty="0">
                <a:solidFill>
                  <a:srgbClr val="FF0000"/>
                </a:solidFill>
              </a:rPr>
              <a:t>모델 성능</a:t>
            </a:r>
            <a:r>
              <a:rPr lang="ko-KR" altLang="en-US" sz="2600" dirty="0"/>
              <a:t>이 </a:t>
            </a:r>
            <a:r>
              <a:rPr lang="ko-KR" altLang="en-US" sz="2600" b="1" dirty="0">
                <a:solidFill>
                  <a:srgbClr val="FF0000"/>
                </a:solidFill>
              </a:rPr>
              <a:t>잘</a:t>
            </a:r>
            <a:r>
              <a:rPr lang="ko-KR" altLang="en-US" sz="2600" dirty="0"/>
              <a:t> 나왔으며</a:t>
            </a:r>
            <a:r>
              <a:rPr lang="en-US" altLang="ko-KR" sz="2600" dirty="0"/>
              <a:t>, </a:t>
            </a:r>
            <a:r>
              <a:rPr lang="ko-KR" altLang="en-US" sz="2600" dirty="0"/>
              <a:t>의료분야에서의 </a:t>
            </a:r>
            <a:r>
              <a:rPr lang="ko-KR" altLang="en-US" sz="2600" b="1" dirty="0">
                <a:solidFill>
                  <a:srgbClr val="FF0000"/>
                </a:solidFill>
              </a:rPr>
              <a:t>실용적인 문제를 해결</a:t>
            </a:r>
            <a:r>
              <a:rPr lang="ko-KR" altLang="en-US" sz="2600" dirty="0"/>
              <a:t>한 것 같은 </a:t>
            </a:r>
            <a:r>
              <a:rPr lang="ko-KR" altLang="en-US" sz="2600" b="1" dirty="0">
                <a:solidFill>
                  <a:srgbClr val="FF0000"/>
                </a:solidFill>
              </a:rPr>
              <a:t>느낌</a:t>
            </a:r>
            <a:r>
              <a:rPr lang="ko-KR" altLang="en-US" sz="2600" dirty="0"/>
              <a:t>이 들어 </a:t>
            </a:r>
            <a:r>
              <a:rPr lang="ko-KR" altLang="en-US" sz="2600" b="1" dirty="0">
                <a:solidFill>
                  <a:srgbClr val="FF0000"/>
                </a:solidFill>
              </a:rPr>
              <a:t>뿌듯</a:t>
            </a:r>
            <a:r>
              <a:rPr lang="ko-KR" altLang="en-US" sz="2600" dirty="0"/>
              <a:t>했다</a:t>
            </a:r>
            <a:r>
              <a:rPr lang="en-US" altLang="ko-KR" sz="2600" dirty="0"/>
              <a:t>.</a:t>
            </a:r>
            <a:endParaRPr lang="en-US" altLang="ko-KR" sz="1800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ko-KR" altLang="en-US" sz="2600" dirty="0"/>
              <a:t> </a:t>
            </a:r>
            <a:r>
              <a:rPr lang="ko-KR" altLang="en-US" sz="2600" b="1" dirty="0">
                <a:solidFill>
                  <a:srgbClr val="FF0000"/>
                </a:solidFill>
              </a:rPr>
              <a:t>프로젝트를 진행</a:t>
            </a:r>
            <a:r>
              <a:rPr lang="ko-KR" altLang="en-US" sz="2600" dirty="0"/>
              <a:t>하면서</a:t>
            </a:r>
            <a:r>
              <a:rPr lang="en-US" altLang="ko-KR" sz="2600" dirty="0"/>
              <a:t>, </a:t>
            </a:r>
            <a:r>
              <a:rPr lang="ko-KR" altLang="en-US" sz="2600" dirty="0"/>
              <a:t>기존에 알고 있던 </a:t>
            </a:r>
            <a:r>
              <a:rPr lang="ko-KR" altLang="en-US" sz="2600" b="1" dirty="0">
                <a:solidFill>
                  <a:srgbClr val="FF0000"/>
                </a:solidFill>
              </a:rPr>
              <a:t>딥러닝 관련 지식</a:t>
            </a:r>
            <a:r>
              <a:rPr lang="ko-KR" altLang="en-US" sz="2600" dirty="0"/>
              <a:t>이 전체적으로 좀 더 </a:t>
            </a:r>
            <a:r>
              <a:rPr lang="ko-KR" altLang="en-US" sz="2600" b="1" dirty="0">
                <a:solidFill>
                  <a:srgbClr val="FF0000"/>
                </a:solidFill>
              </a:rPr>
              <a:t>정리되는 느낌</a:t>
            </a:r>
            <a:r>
              <a:rPr lang="ko-KR" altLang="en-US" sz="2600" dirty="0"/>
              <a:t>을 받아서 기분이 좋았다</a:t>
            </a:r>
            <a:r>
              <a:rPr lang="en-US" altLang="ko-KR" sz="2600" dirty="0"/>
              <a:t>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endParaRPr lang="en-US" altLang="ko-KR" sz="2600" dirty="0"/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sz="2200" dirty="0"/>
              <a:t> </a:t>
            </a:r>
            <a:r>
              <a:rPr lang="ko-KR" altLang="en-US" sz="2200" dirty="0" err="1"/>
              <a:t>딥러닝이</a:t>
            </a:r>
            <a:r>
              <a:rPr lang="ko-KR" altLang="en-US" sz="2200" dirty="0"/>
              <a:t> </a:t>
            </a:r>
            <a:r>
              <a:rPr lang="ko-KR" altLang="en-US" sz="2200" b="1" dirty="0">
                <a:solidFill>
                  <a:srgbClr val="FF0000"/>
                </a:solidFill>
              </a:rPr>
              <a:t>여전히 어렵긴 </a:t>
            </a:r>
            <a:r>
              <a:rPr lang="ko-KR" altLang="en-US" sz="2200" dirty="0"/>
              <a:t>하지만 </a:t>
            </a:r>
            <a:r>
              <a:rPr lang="ko-KR" altLang="en-US" sz="2200" b="1" dirty="0">
                <a:solidFill>
                  <a:srgbClr val="FF0000"/>
                </a:solidFill>
              </a:rPr>
              <a:t>흥미가 점점 더</a:t>
            </a:r>
            <a:r>
              <a:rPr lang="ko-KR" altLang="en-US" sz="2200" dirty="0"/>
              <a:t> 생기는 느낌이 든다</a:t>
            </a:r>
            <a:r>
              <a:rPr lang="en-US" altLang="ko-KR" sz="2200" dirty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236300-2657-1B68-900B-B846E33E4577}"/>
              </a:ext>
            </a:extLst>
          </p:cNvPr>
          <p:cNvSpPr/>
          <p:nvPr/>
        </p:nvSpPr>
        <p:spPr>
          <a:xfrm>
            <a:off x="0" y="6143946"/>
            <a:ext cx="12192000" cy="71248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1. </a:t>
            </a:r>
            <a:r>
              <a:rPr lang="ko-KR" altLang="en-US" sz="2000" b="1" dirty="0">
                <a:solidFill>
                  <a:schemeClr val="tx1"/>
                </a:solidFill>
              </a:rPr>
              <a:t>데이터 소개 </a:t>
            </a:r>
            <a:r>
              <a:rPr lang="en-US" altLang="ko-KR" sz="2000" b="1" dirty="0">
                <a:solidFill>
                  <a:schemeClr val="tx1"/>
                </a:solidFill>
              </a:rPr>
              <a:t>&amp; </a:t>
            </a:r>
            <a:r>
              <a:rPr lang="ko-KR" altLang="en-US" sz="2000" b="1" dirty="0">
                <a:solidFill>
                  <a:schemeClr val="tx1"/>
                </a:solidFill>
              </a:rPr>
              <a:t>가설</a:t>
            </a:r>
            <a:r>
              <a:rPr lang="en-US" altLang="ko-KR" sz="2000" b="1" dirty="0">
                <a:solidFill>
                  <a:schemeClr val="tx1"/>
                </a:solidFill>
              </a:rPr>
              <a:t>		       2. </a:t>
            </a:r>
            <a:r>
              <a:rPr lang="ko-KR" altLang="en-US" sz="2000" b="1" dirty="0">
                <a:solidFill>
                  <a:schemeClr val="tx1"/>
                </a:solidFill>
              </a:rPr>
              <a:t>프로젝트 목표 및 기대효과</a:t>
            </a:r>
            <a:r>
              <a:rPr lang="en-US" altLang="ko-KR" sz="2000" b="1" dirty="0">
                <a:solidFill>
                  <a:schemeClr val="tx1"/>
                </a:solidFill>
              </a:rPr>
              <a:t>		3. </a:t>
            </a:r>
            <a:r>
              <a:rPr lang="ko-KR" altLang="en-US" sz="2000" b="1" dirty="0">
                <a:solidFill>
                  <a:schemeClr val="tx1"/>
                </a:solidFill>
              </a:rPr>
              <a:t>모델 개발과정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4. </a:t>
            </a:r>
            <a:r>
              <a:rPr lang="ko-KR" altLang="en-US" sz="2000" b="1" dirty="0">
                <a:solidFill>
                  <a:schemeClr val="tx1"/>
                </a:solidFill>
              </a:rPr>
              <a:t>학습모델 해석</a:t>
            </a:r>
            <a:r>
              <a:rPr lang="en-US" altLang="ko-KR" sz="2000" b="1" dirty="0">
                <a:solidFill>
                  <a:schemeClr val="tx1"/>
                </a:solidFill>
              </a:rPr>
              <a:t>		       5. </a:t>
            </a:r>
            <a:r>
              <a:rPr lang="ko-KR" altLang="en-US" sz="2000" b="1" dirty="0">
                <a:solidFill>
                  <a:schemeClr val="tx1"/>
                </a:solidFill>
              </a:rPr>
              <a:t>가설 검증</a:t>
            </a:r>
            <a:r>
              <a:rPr lang="en-US" altLang="ko-KR" sz="2000" b="1" dirty="0">
                <a:solidFill>
                  <a:schemeClr val="tx1"/>
                </a:solidFill>
              </a:rPr>
              <a:t>				</a:t>
            </a:r>
            <a:r>
              <a:rPr lang="en-US" altLang="ko-KR" sz="2000" b="1" dirty="0">
                <a:solidFill>
                  <a:srgbClr val="FF0000"/>
                </a:solidFill>
              </a:rPr>
              <a:t>6. </a:t>
            </a:r>
            <a:r>
              <a:rPr lang="ko-KR" altLang="en-US" sz="2000" b="1" dirty="0">
                <a:solidFill>
                  <a:srgbClr val="FF0000"/>
                </a:solidFill>
              </a:rPr>
              <a:t>프로젝트 회고</a:t>
            </a:r>
          </a:p>
        </p:txBody>
      </p:sp>
    </p:spTree>
    <p:extLst>
      <p:ext uri="{BB962C8B-B14F-4D97-AF65-F5344CB8AC3E}">
        <p14:creationId xmlns:p14="http://schemas.microsoft.com/office/powerpoint/2010/main" val="24497606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05EBB-6C5B-E400-0DDB-5060AA5F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9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6. </a:t>
            </a:r>
            <a:r>
              <a:rPr lang="ko-KR" altLang="en-US" b="1" dirty="0"/>
              <a:t>프로젝트 회고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A88C85-1BFE-7807-500A-8E23E054A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986" y="1337944"/>
            <a:ext cx="11335090" cy="4553141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sz="3000" b="1" dirty="0"/>
              <a:t>아쉬운 점</a:t>
            </a:r>
            <a:endParaRPr lang="en-US" altLang="ko-KR" sz="3000" b="1" dirty="0"/>
          </a:p>
          <a:p>
            <a:pPr marL="457200" lvl="1" indent="0">
              <a:lnSpc>
                <a:spcPct val="110000"/>
              </a:lnSpc>
              <a:buNone/>
            </a:pPr>
            <a:endParaRPr lang="en-US" altLang="ko-KR" sz="1400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ko-KR" altLang="en-US" sz="2600" dirty="0"/>
              <a:t> </a:t>
            </a:r>
            <a:r>
              <a:rPr lang="ko-KR" altLang="en-US" sz="2600" b="1" dirty="0"/>
              <a:t>사전학습 모델과 다른 사람들의 코드를 상당수 인용</a:t>
            </a:r>
            <a:endParaRPr lang="en-US" altLang="ko-KR" sz="2600" dirty="0"/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sz="2200" dirty="0"/>
              <a:t> </a:t>
            </a:r>
            <a:r>
              <a:rPr lang="ko-KR" altLang="en-US" sz="2200" b="1" dirty="0">
                <a:solidFill>
                  <a:srgbClr val="FF0000"/>
                </a:solidFill>
              </a:rPr>
              <a:t>코드</a:t>
            </a:r>
            <a:r>
              <a:rPr lang="ko-KR" altLang="en-US" sz="2200" dirty="0"/>
              <a:t>에 대한 </a:t>
            </a:r>
            <a:r>
              <a:rPr lang="ko-KR" altLang="en-US" sz="2200" b="1" dirty="0">
                <a:solidFill>
                  <a:srgbClr val="FF0000"/>
                </a:solidFill>
              </a:rPr>
              <a:t>이해</a:t>
            </a:r>
            <a:r>
              <a:rPr lang="ko-KR" altLang="en-US" sz="2200" dirty="0"/>
              <a:t>를 완전히 하지 못함</a:t>
            </a:r>
            <a:endParaRPr lang="en-US" altLang="ko-KR" sz="2200" dirty="0"/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sz="2200" dirty="0"/>
              <a:t> 내가 </a:t>
            </a:r>
            <a:r>
              <a:rPr lang="ko-KR" altLang="en-US" sz="2200" b="1" dirty="0">
                <a:solidFill>
                  <a:srgbClr val="FF0000"/>
                </a:solidFill>
              </a:rPr>
              <a:t>직접 학습모델</a:t>
            </a:r>
            <a:r>
              <a:rPr lang="ko-KR" altLang="en-US" sz="2200" dirty="0"/>
              <a:t>을 </a:t>
            </a:r>
            <a:r>
              <a:rPr lang="ko-KR" altLang="en-US" sz="2200" b="1" dirty="0">
                <a:solidFill>
                  <a:srgbClr val="FF0000"/>
                </a:solidFill>
              </a:rPr>
              <a:t>최적화</a:t>
            </a:r>
            <a:r>
              <a:rPr lang="ko-KR" altLang="en-US" sz="2200" dirty="0"/>
              <a:t> 할 기회가 적었음</a:t>
            </a:r>
            <a:endParaRPr lang="en-US" altLang="ko-KR" sz="2200" dirty="0"/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altLang="ko-KR" sz="2200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ko-KR" altLang="en-US" sz="2600" dirty="0"/>
              <a:t> </a:t>
            </a:r>
            <a:r>
              <a:rPr lang="ko-KR" altLang="en-US" sz="2600" b="1" dirty="0"/>
              <a:t>데이터셋에 대한 아쉬운 점</a:t>
            </a:r>
            <a:endParaRPr lang="en-US" altLang="ko-KR" sz="2600" dirty="0"/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sz="2200" dirty="0"/>
              <a:t> </a:t>
            </a:r>
            <a:r>
              <a:rPr lang="ko-KR" altLang="en-US" sz="2200" b="1" dirty="0">
                <a:solidFill>
                  <a:srgbClr val="FF0000"/>
                </a:solidFill>
              </a:rPr>
              <a:t>데이터의 개수</a:t>
            </a:r>
            <a:r>
              <a:rPr lang="ko-KR" altLang="en-US" sz="2200" dirty="0"/>
              <a:t>가 그렇게 </a:t>
            </a:r>
            <a:r>
              <a:rPr lang="ko-KR" altLang="en-US" sz="2200" b="1" dirty="0">
                <a:solidFill>
                  <a:srgbClr val="FF0000"/>
                </a:solidFill>
              </a:rPr>
              <a:t>많지 않았음</a:t>
            </a:r>
            <a:endParaRPr lang="en-US" altLang="ko-KR" sz="2200" b="1" dirty="0"/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sz="2200" dirty="0"/>
              <a:t> </a:t>
            </a:r>
            <a:r>
              <a:rPr lang="ko-KR" altLang="en-US" sz="2200" b="1" dirty="0">
                <a:solidFill>
                  <a:srgbClr val="FF0000"/>
                </a:solidFill>
              </a:rPr>
              <a:t>인종</a:t>
            </a:r>
            <a:r>
              <a:rPr lang="ko-KR" altLang="en-US" sz="2200" dirty="0"/>
              <a:t>이나 </a:t>
            </a:r>
            <a:r>
              <a:rPr lang="ko-KR" altLang="en-US" sz="2200" b="1" dirty="0">
                <a:solidFill>
                  <a:srgbClr val="FF0000"/>
                </a:solidFill>
              </a:rPr>
              <a:t>나이</a:t>
            </a:r>
            <a:r>
              <a:rPr lang="en-US" altLang="ko-KR" sz="2200" b="1" dirty="0">
                <a:solidFill>
                  <a:srgbClr val="FF0000"/>
                </a:solidFill>
              </a:rPr>
              <a:t>, </a:t>
            </a:r>
            <a:r>
              <a:rPr lang="ko-KR" altLang="en-US" sz="2200" b="1" dirty="0">
                <a:solidFill>
                  <a:srgbClr val="FF0000"/>
                </a:solidFill>
              </a:rPr>
              <a:t>성별 </a:t>
            </a:r>
            <a:r>
              <a:rPr lang="ko-KR" altLang="en-US" sz="2200" dirty="0"/>
              <a:t>등에 대한 </a:t>
            </a:r>
            <a:r>
              <a:rPr lang="ko-KR" altLang="en-US" sz="2200" b="1" dirty="0">
                <a:solidFill>
                  <a:srgbClr val="FF0000"/>
                </a:solidFill>
              </a:rPr>
              <a:t>데이터</a:t>
            </a:r>
            <a:r>
              <a:rPr lang="ko-KR" altLang="en-US" sz="2200" dirty="0"/>
              <a:t>가 </a:t>
            </a:r>
            <a:r>
              <a:rPr lang="ko-KR" altLang="en-US" sz="2200" b="1" dirty="0">
                <a:solidFill>
                  <a:srgbClr val="FF0000"/>
                </a:solidFill>
              </a:rPr>
              <a:t>없었음</a:t>
            </a:r>
            <a:endParaRPr lang="en-US" altLang="ko-KR" sz="2200" b="1" dirty="0">
              <a:solidFill>
                <a:srgbClr val="FF0000"/>
              </a:solidFill>
            </a:endParaRPr>
          </a:p>
          <a:p>
            <a:pPr marL="1371600" lvl="3" indent="0">
              <a:lnSpc>
                <a:spcPct val="110000"/>
              </a:lnSpc>
              <a:buNone/>
            </a:pPr>
            <a:r>
              <a:rPr lang="ko-KR" altLang="ko-KR" sz="3000" b="1" dirty="0"/>
              <a:t>∴</a:t>
            </a:r>
            <a:r>
              <a:rPr lang="en-US" altLang="ko-KR" sz="3000" b="1" dirty="0"/>
              <a:t> </a:t>
            </a:r>
            <a:r>
              <a:rPr lang="ko-KR" altLang="en-US" sz="2200" b="1" dirty="0"/>
              <a:t>이번 딥러닝 </a:t>
            </a:r>
            <a:r>
              <a:rPr lang="ko-KR" altLang="en-US" sz="2200" b="1" dirty="0">
                <a:solidFill>
                  <a:srgbClr val="FF0000"/>
                </a:solidFill>
              </a:rPr>
              <a:t>학습모델</a:t>
            </a:r>
            <a:r>
              <a:rPr lang="ko-KR" altLang="en-US" sz="2200" b="1" dirty="0"/>
              <a:t>의 </a:t>
            </a:r>
            <a:r>
              <a:rPr lang="ko-KR" altLang="en-US" sz="2200" b="1" dirty="0">
                <a:solidFill>
                  <a:srgbClr val="FF0000"/>
                </a:solidFill>
              </a:rPr>
              <a:t>일반화</a:t>
            </a:r>
            <a:r>
              <a:rPr lang="ko-KR" altLang="en-US" sz="2200" b="1" dirty="0"/>
              <a:t>는 </a:t>
            </a:r>
            <a:r>
              <a:rPr lang="ko-KR" altLang="en-US" sz="2200" b="1" dirty="0">
                <a:solidFill>
                  <a:srgbClr val="FF0000"/>
                </a:solidFill>
              </a:rPr>
              <a:t>무리</a:t>
            </a:r>
            <a:endParaRPr lang="en-US" altLang="ko-KR" sz="22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236300-2657-1B68-900B-B846E33E4577}"/>
              </a:ext>
            </a:extLst>
          </p:cNvPr>
          <p:cNvSpPr/>
          <p:nvPr/>
        </p:nvSpPr>
        <p:spPr>
          <a:xfrm>
            <a:off x="0" y="6143946"/>
            <a:ext cx="12192000" cy="71248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1. </a:t>
            </a:r>
            <a:r>
              <a:rPr lang="ko-KR" altLang="en-US" sz="2000" b="1" dirty="0">
                <a:solidFill>
                  <a:schemeClr val="tx1"/>
                </a:solidFill>
              </a:rPr>
              <a:t>데이터 소개 </a:t>
            </a:r>
            <a:r>
              <a:rPr lang="en-US" altLang="ko-KR" sz="2000" b="1" dirty="0">
                <a:solidFill>
                  <a:schemeClr val="tx1"/>
                </a:solidFill>
              </a:rPr>
              <a:t>&amp; </a:t>
            </a:r>
            <a:r>
              <a:rPr lang="ko-KR" altLang="en-US" sz="2000" b="1" dirty="0">
                <a:solidFill>
                  <a:schemeClr val="tx1"/>
                </a:solidFill>
              </a:rPr>
              <a:t>가설</a:t>
            </a:r>
            <a:r>
              <a:rPr lang="en-US" altLang="ko-KR" sz="2000" b="1" dirty="0">
                <a:solidFill>
                  <a:schemeClr val="tx1"/>
                </a:solidFill>
              </a:rPr>
              <a:t>		       2. </a:t>
            </a:r>
            <a:r>
              <a:rPr lang="ko-KR" altLang="en-US" sz="2000" b="1" dirty="0">
                <a:solidFill>
                  <a:schemeClr val="tx1"/>
                </a:solidFill>
              </a:rPr>
              <a:t>프로젝트 목표 및 기대효과</a:t>
            </a:r>
            <a:r>
              <a:rPr lang="en-US" altLang="ko-KR" sz="2000" b="1" dirty="0">
                <a:solidFill>
                  <a:schemeClr val="tx1"/>
                </a:solidFill>
              </a:rPr>
              <a:t>		3. </a:t>
            </a:r>
            <a:r>
              <a:rPr lang="ko-KR" altLang="en-US" sz="2000" b="1" dirty="0">
                <a:solidFill>
                  <a:schemeClr val="tx1"/>
                </a:solidFill>
              </a:rPr>
              <a:t>모델 개발과정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4. </a:t>
            </a:r>
            <a:r>
              <a:rPr lang="ko-KR" altLang="en-US" sz="2000" b="1" dirty="0">
                <a:solidFill>
                  <a:schemeClr val="tx1"/>
                </a:solidFill>
              </a:rPr>
              <a:t>학습모델 해석</a:t>
            </a:r>
            <a:r>
              <a:rPr lang="en-US" altLang="ko-KR" sz="2000" b="1" dirty="0">
                <a:solidFill>
                  <a:schemeClr val="tx1"/>
                </a:solidFill>
              </a:rPr>
              <a:t>		       5. </a:t>
            </a:r>
            <a:r>
              <a:rPr lang="ko-KR" altLang="en-US" sz="2000" b="1" dirty="0">
                <a:solidFill>
                  <a:schemeClr val="tx1"/>
                </a:solidFill>
              </a:rPr>
              <a:t>가설 검증</a:t>
            </a:r>
            <a:r>
              <a:rPr lang="en-US" altLang="ko-KR" sz="2000" b="1" dirty="0">
                <a:solidFill>
                  <a:schemeClr val="tx1"/>
                </a:solidFill>
              </a:rPr>
              <a:t>				</a:t>
            </a:r>
            <a:r>
              <a:rPr lang="en-US" altLang="ko-KR" sz="2000" b="1" dirty="0">
                <a:solidFill>
                  <a:srgbClr val="FF0000"/>
                </a:solidFill>
              </a:rPr>
              <a:t>6. </a:t>
            </a:r>
            <a:r>
              <a:rPr lang="ko-KR" altLang="en-US" sz="2000" b="1" dirty="0">
                <a:solidFill>
                  <a:srgbClr val="FF0000"/>
                </a:solidFill>
              </a:rPr>
              <a:t>프로젝트 회고</a:t>
            </a:r>
          </a:p>
        </p:txBody>
      </p:sp>
    </p:spTree>
    <p:extLst>
      <p:ext uri="{BB962C8B-B14F-4D97-AF65-F5344CB8AC3E}">
        <p14:creationId xmlns:p14="http://schemas.microsoft.com/office/powerpoint/2010/main" val="32664602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34F2B2-9163-B73F-CCC4-0D64498DB91E}"/>
              </a:ext>
            </a:extLst>
          </p:cNvPr>
          <p:cNvSpPr txBox="1"/>
          <p:nvPr/>
        </p:nvSpPr>
        <p:spPr>
          <a:xfrm>
            <a:off x="1" y="2459504"/>
            <a:ext cx="12191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/>
              <a:t>부록</a:t>
            </a:r>
            <a:endParaRPr lang="en-US" altLang="ko-KR" sz="6000" b="1" dirty="0"/>
          </a:p>
          <a:p>
            <a:pPr algn="ctr"/>
            <a:r>
              <a:rPr lang="en-US" altLang="ko-KR" sz="6000" b="1" dirty="0"/>
              <a:t>Test 1 </a:t>
            </a:r>
            <a:r>
              <a:rPr lang="ko-KR" altLang="en-US" sz="6000" b="1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25782381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6800E-7421-597A-9357-3F6C224CF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accuracy on the test set is 92.45 %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2EE518-CFDE-A7CF-E5C6-13A225F30B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39" y="1825625"/>
            <a:ext cx="1046412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7827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6800E-7421-597A-9357-3F6C224CF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Errors by Class on Test Set</a:t>
            </a:r>
            <a:endParaRPr lang="ko-KR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865E83F-FA41-58AF-646B-679CFE8BDE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280" y="3423312"/>
            <a:ext cx="9387439" cy="115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3856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B1FD0-ABC1-A0A2-52EC-0E6BD03C0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Confusion matrix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EC756AC-A8CB-A7A7-1460-81BE66F460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275" y="1825625"/>
            <a:ext cx="443944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483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05EBB-6C5B-E400-0DDB-5060AA5F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9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1. </a:t>
            </a:r>
            <a:r>
              <a:rPr lang="ko-KR" altLang="en-US" b="1" dirty="0"/>
              <a:t>데이터 소개 </a:t>
            </a:r>
            <a:r>
              <a:rPr lang="en-US" altLang="ko-KR" b="1" dirty="0"/>
              <a:t>&amp; </a:t>
            </a:r>
            <a:r>
              <a:rPr lang="ko-KR" altLang="en-US" b="1" dirty="0"/>
              <a:t>가설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A88C85-1BFE-7807-500A-8E23E054A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987" y="1337944"/>
            <a:ext cx="11218842" cy="455314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3000" b="1" dirty="0"/>
              <a:t>데이터 종류 </a:t>
            </a:r>
            <a:r>
              <a:rPr lang="en-US" altLang="ko-KR" sz="3000" dirty="0"/>
              <a:t>: 4</a:t>
            </a:r>
            <a:r>
              <a:rPr lang="ko-KR" altLang="en-US" sz="3000" dirty="0"/>
              <a:t>가지 상태의 흉부 </a:t>
            </a:r>
            <a:r>
              <a:rPr lang="en-US" altLang="ko-KR" sz="3000" dirty="0"/>
              <a:t>X-ray </a:t>
            </a:r>
            <a:r>
              <a:rPr lang="ko-KR" altLang="en-US" sz="3000" dirty="0"/>
              <a:t>이미지</a:t>
            </a:r>
            <a:endParaRPr lang="en-US" altLang="ko-KR" sz="2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ECDB3A-3B3C-7DF6-0F65-0BB6C29CDF92}"/>
              </a:ext>
            </a:extLst>
          </p:cNvPr>
          <p:cNvSpPr/>
          <p:nvPr/>
        </p:nvSpPr>
        <p:spPr>
          <a:xfrm>
            <a:off x="0" y="6143946"/>
            <a:ext cx="12192000" cy="71248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1. </a:t>
            </a:r>
            <a:r>
              <a:rPr lang="ko-KR" altLang="en-US" sz="2000" b="1" dirty="0">
                <a:solidFill>
                  <a:srgbClr val="FF0000"/>
                </a:solidFill>
              </a:rPr>
              <a:t>데이터 소개 </a:t>
            </a:r>
            <a:r>
              <a:rPr lang="en-US" altLang="ko-KR" sz="2000" b="1" dirty="0">
                <a:solidFill>
                  <a:srgbClr val="FF0000"/>
                </a:solidFill>
              </a:rPr>
              <a:t>&amp; </a:t>
            </a:r>
            <a:r>
              <a:rPr lang="ko-KR" altLang="en-US" sz="2000" b="1" dirty="0">
                <a:solidFill>
                  <a:srgbClr val="FF0000"/>
                </a:solidFill>
              </a:rPr>
              <a:t>가설</a:t>
            </a:r>
            <a:r>
              <a:rPr lang="en-US" altLang="ko-KR" sz="2000" b="1" dirty="0">
                <a:solidFill>
                  <a:schemeClr val="tx1"/>
                </a:solidFill>
              </a:rPr>
              <a:t>		       2. </a:t>
            </a:r>
            <a:r>
              <a:rPr lang="ko-KR" altLang="en-US" sz="2000" b="1" dirty="0">
                <a:solidFill>
                  <a:schemeClr val="tx1"/>
                </a:solidFill>
              </a:rPr>
              <a:t>프로젝트 목표 및 기대효과</a:t>
            </a:r>
            <a:r>
              <a:rPr lang="en-US" altLang="ko-KR" sz="2000" b="1" dirty="0">
                <a:solidFill>
                  <a:schemeClr val="tx1"/>
                </a:solidFill>
              </a:rPr>
              <a:t>		3. </a:t>
            </a:r>
            <a:r>
              <a:rPr lang="ko-KR" altLang="en-US" sz="2000" b="1" dirty="0">
                <a:solidFill>
                  <a:schemeClr val="tx1"/>
                </a:solidFill>
              </a:rPr>
              <a:t>모델 개발과정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4. </a:t>
            </a:r>
            <a:r>
              <a:rPr lang="ko-KR" altLang="en-US" sz="2000" b="1" dirty="0">
                <a:solidFill>
                  <a:schemeClr val="tx1"/>
                </a:solidFill>
              </a:rPr>
              <a:t>학습모델 해석</a:t>
            </a:r>
            <a:r>
              <a:rPr lang="en-US" altLang="ko-KR" sz="2000" b="1" dirty="0">
                <a:solidFill>
                  <a:schemeClr val="tx1"/>
                </a:solidFill>
              </a:rPr>
              <a:t>		       5. </a:t>
            </a:r>
            <a:r>
              <a:rPr lang="ko-KR" altLang="en-US" sz="2000" b="1" dirty="0">
                <a:solidFill>
                  <a:schemeClr val="tx1"/>
                </a:solidFill>
              </a:rPr>
              <a:t>가설 검증</a:t>
            </a:r>
            <a:r>
              <a:rPr lang="en-US" altLang="ko-KR" sz="2000" b="1" dirty="0">
                <a:solidFill>
                  <a:schemeClr val="tx1"/>
                </a:solidFill>
              </a:rPr>
              <a:t>				6. </a:t>
            </a:r>
            <a:r>
              <a:rPr lang="ko-KR" altLang="en-US" sz="2000" b="1" dirty="0">
                <a:solidFill>
                  <a:schemeClr val="tx1"/>
                </a:solidFill>
              </a:rPr>
              <a:t>프로젝트 회고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01FE79D-A284-D496-B1CA-02EAAD67F9DB}"/>
              </a:ext>
            </a:extLst>
          </p:cNvPr>
          <p:cNvGrpSpPr/>
          <p:nvPr/>
        </p:nvGrpSpPr>
        <p:grpSpPr>
          <a:xfrm>
            <a:off x="289752" y="2124766"/>
            <a:ext cx="11612496" cy="2608467"/>
            <a:chOff x="444431" y="2124766"/>
            <a:chExt cx="11612496" cy="2608467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ECD275D-A7AF-9507-C470-F7C2D76AF6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1706" r="3986" b="3251"/>
            <a:stretch/>
          </p:blipFill>
          <p:spPr>
            <a:xfrm>
              <a:off x="444431" y="2124767"/>
              <a:ext cx="2826069" cy="260846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3B14D1F-1388-7B11-9F10-9C9660B5D9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085"/>
            <a:stretch/>
          </p:blipFill>
          <p:spPr>
            <a:xfrm>
              <a:off x="9230858" y="2124766"/>
              <a:ext cx="2826069" cy="2608466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1D2B44B-4DDB-B175-7D85-EC9633671E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5763"/>
            <a:stretch/>
          </p:blipFill>
          <p:spPr>
            <a:xfrm>
              <a:off x="3373240" y="2124766"/>
              <a:ext cx="2826069" cy="2608466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589D9F83-AEF1-5252-D0E2-E076488FC6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1085"/>
            <a:stretch/>
          </p:blipFill>
          <p:spPr>
            <a:xfrm>
              <a:off x="6302049" y="2124766"/>
              <a:ext cx="2826069" cy="2608466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6DC6EE6-D380-2CC9-C89F-07CD866309FB}"/>
              </a:ext>
            </a:extLst>
          </p:cNvPr>
          <p:cNvSpPr txBox="1"/>
          <p:nvPr/>
        </p:nvSpPr>
        <p:spPr>
          <a:xfrm>
            <a:off x="289752" y="2124228"/>
            <a:ext cx="503433" cy="369332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(A)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32A124-548A-4700-CCD6-E3EE37EE7201}"/>
              </a:ext>
            </a:extLst>
          </p:cNvPr>
          <p:cNvSpPr txBox="1"/>
          <p:nvPr/>
        </p:nvSpPr>
        <p:spPr>
          <a:xfrm>
            <a:off x="3214280" y="2124228"/>
            <a:ext cx="503433" cy="369332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(B)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8CEAEF-B552-D926-158D-045B53066D25}"/>
              </a:ext>
            </a:extLst>
          </p:cNvPr>
          <p:cNvSpPr txBox="1"/>
          <p:nvPr/>
        </p:nvSpPr>
        <p:spPr>
          <a:xfrm>
            <a:off x="6147370" y="2124228"/>
            <a:ext cx="503433" cy="369332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(C)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EE6D45-6F6C-7A97-100F-994E483ACC91}"/>
              </a:ext>
            </a:extLst>
          </p:cNvPr>
          <p:cNvSpPr txBox="1"/>
          <p:nvPr/>
        </p:nvSpPr>
        <p:spPr>
          <a:xfrm>
            <a:off x="9073973" y="2124228"/>
            <a:ext cx="503433" cy="369332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(D)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1EF03D-F725-A122-3C9B-F27DCB2C9380}"/>
              </a:ext>
            </a:extLst>
          </p:cNvPr>
          <p:cNvSpPr txBox="1"/>
          <p:nvPr/>
        </p:nvSpPr>
        <p:spPr>
          <a:xfrm>
            <a:off x="5955376" y="5090866"/>
            <a:ext cx="56001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/>
              <a:t>(C). </a:t>
            </a:r>
            <a:r>
              <a:rPr lang="ko-KR" altLang="en-US" sz="2300" b="1" dirty="0"/>
              <a:t>바이러스성 폐렴 </a:t>
            </a:r>
            <a:r>
              <a:rPr lang="en-US" altLang="ko-KR" sz="2300" b="1" dirty="0"/>
              <a:t>- Viral pneumonia </a:t>
            </a:r>
          </a:p>
          <a:p>
            <a:r>
              <a:rPr lang="en-US" altLang="ko-KR" sz="2300" b="1" dirty="0"/>
              <a:t>(D). </a:t>
            </a:r>
            <a:r>
              <a:rPr lang="ko-KR" altLang="en-US" sz="2300" b="1" dirty="0"/>
              <a:t>폐 음영</a:t>
            </a:r>
            <a:r>
              <a:rPr lang="en-US" altLang="ko-KR" sz="2300" b="1" dirty="0"/>
              <a:t> - Lung Opacity</a:t>
            </a:r>
            <a:endParaRPr lang="ko-KR" altLang="en-US" sz="23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076528-1C8A-E69D-4DF5-DF871D1E9B17}"/>
              </a:ext>
            </a:extLst>
          </p:cNvPr>
          <p:cNvSpPr txBox="1"/>
          <p:nvPr/>
        </p:nvSpPr>
        <p:spPr>
          <a:xfrm>
            <a:off x="734785" y="5090866"/>
            <a:ext cx="4321995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300" b="1" dirty="0"/>
              <a:t>(A). </a:t>
            </a:r>
            <a:r>
              <a:rPr lang="ko-KR" altLang="en-US" sz="2300" b="1" dirty="0"/>
              <a:t>정상상태</a:t>
            </a:r>
            <a:r>
              <a:rPr lang="en-US" altLang="ko-KR" sz="2300" b="1" dirty="0"/>
              <a:t> – Normal</a:t>
            </a:r>
          </a:p>
          <a:p>
            <a:r>
              <a:rPr lang="en-US" altLang="ko-KR" sz="2300" b="1" dirty="0"/>
              <a:t>(B). </a:t>
            </a:r>
            <a:r>
              <a:rPr lang="ko-KR" altLang="en-US" sz="2300" b="1" dirty="0"/>
              <a:t>코로나 감염상태</a:t>
            </a:r>
            <a:r>
              <a:rPr lang="en-US" altLang="ko-KR" sz="2300" b="1" dirty="0"/>
              <a:t> - COVID</a:t>
            </a:r>
          </a:p>
        </p:txBody>
      </p:sp>
    </p:spTree>
    <p:extLst>
      <p:ext uri="{BB962C8B-B14F-4D97-AF65-F5344CB8AC3E}">
        <p14:creationId xmlns:p14="http://schemas.microsoft.com/office/powerpoint/2010/main" val="26154819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B9DD8E9-8A2B-723D-2B1A-8E3E90DAEBF5}"/>
              </a:ext>
            </a:extLst>
          </p:cNvPr>
          <p:cNvSpPr txBox="1"/>
          <p:nvPr/>
        </p:nvSpPr>
        <p:spPr>
          <a:xfrm>
            <a:off x="1" y="2459504"/>
            <a:ext cx="12191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/>
              <a:t>부록</a:t>
            </a:r>
            <a:endParaRPr lang="en-US" altLang="ko-KR" sz="6000" b="1" dirty="0"/>
          </a:p>
          <a:p>
            <a:pPr algn="ctr"/>
            <a:r>
              <a:rPr lang="en-US" altLang="ko-KR" sz="6000" b="1" dirty="0"/>
              <a:t>Test 2 </a:t>
            </a:r>
            <a:r>
              <a:rPr lang="ko-KR" altLang="en-US" sz="6000" b="1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2361367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6800E-7421-597A-9357-3F6C224CF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accuracy on the test set is 92.54 %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87B3197-E46C-F42F-E713-8CA0FA7165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39" y="1825625"/>
            <a:ext cx="8349072" cy="347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BF8E71-8E71-564A-AEDA-C7CF241F94E2}"/>
              </a:ext>
            </a:extLst>
          </p:cNvPr>
          <p:cNvSpPr txBox="1"/>
          <p:nvPr/>
        </p:nvSpPr>
        <p:spPr>
          <a:xfrm>
            <a:off x="8911086" y="5569545"/>
            <a:ext cx="31551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training</a:t>
            </a:r>
            <a:r>
              <a:rPr lang="ko-KR" altLang="en-US" dirty="0"/>
              <a:t> </a:t>
            </a:r>
            <a:r>
              <a:rPr lang="ko-KR" altLang="en-US" dirty="0" err="1"/>
              <a:t>accuracy</a:t>
            </a:r>
            <a:r>
              <a:rPr lang="ko-KR" altLang="en-US" dirty="0"/>
              <a:t> : 97.194</a:t>
            </a:r>
          </a:p>
          <a:p>
            <a:r>
              <a:rPr lang="ko-KR" altLang="en-US" dirty="0" err="1"/>
              <a:t>validation</a:t>
            </a:r>
            <a:r>
              <a:rPr lang="ko-KR" altLang="en-US" dirty="0"/>
              <a:t> </a:t>
            </a:r>
            <a:r>
              <a:rPr lang="ko-KR" altLang="en-US" dirty="0" err="1"/>
              <a:t>accuracy</a:t>
            </a:r>
            <a:r>
              <a:rPr lang="ko-KR" altLang="en-US" dirty="0"/>
              <a:t> : 94.045</a:t>
            </a:r>
          </a:p>
          <a:p>
            <a:r>
              <a:rPr lang="ko-KR" altLang="en-US" dirty="0" err="1"/>
              <a:t>test</a:t>
            </a:r>
            <a:r>
              <a:rPr lang="ko-KR" altLang="en-US" dirty="0"/>
              <a:t> </a:t>
            </a:r>
            <a:r>
              <a:rPr lang="ko-KR" altLang="en-US" dirty="0" err="1"/>
              <a:t>accuracy</a:t>
            </a:r>
            <a:r>
              <a:rPr lang="ko-KR" altLang="en-US" dirty="0"/>
              <a:t> : 92.54</a:t>
            </a:r>
          </a:p>
        </p:txBody>
      </p:sp>
    </p:spTree>
    <p:extLst>
      <p:ext uri="{BB962C8B-B14F-4D97-AF65-F5344CB8AC3E}">
        <p14:creationId xmlns:p14="http://schemas.microsoft.com/office/powerpoint/2010/main" val="42205476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6800E-7421-597A-9357-3F6C224CF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Errors by Class on Test Set</a:t>
            </a:r>
            <a:endParaRPr lang="ko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D7C200E-2CD4-2FE0-9D75-963F8912B3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280" y="3423312"/>
            <a:ext cx="9387439" cy="115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9625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B1FD0-ABC1-A0A2-52EC-0E6BD03C0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Confusion matrix</a:t>
            </a:r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1299FD3-6E45-A502-1E19-250F7349B3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66" y="1543384"/>
            <a:ext cx="5422234" cy="531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6951D43-47CD-2D96-B162-52D580560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866" y="1523122"/>
            <a:ext cx="5305930" cy="275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925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A0701D-F0F8-56BC-A327-FEE12F037638}"/>
              </a:ext>
            </a:extLst>
          </p:cNvPr>
          <p:cNvSpPr txBox="1"/>
          <p:nvPr/>
        </p:nvSpPr>
        <p:spPr>
          <a:xfrm>
            <a:off x="1" y="2459504"/>
            <a:ext cx="12191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/>
              <a:t>부록</a:t>
            </a:r>
            <a:endParaRPr lang="en-US" altLang="ko-KR" sz="6000" b="1" dirty="0"/>
          </a:p>
          <a:p>
            <a:pPr algn="ctr"/>
            <a:r>
              <a:rPr lang="en-US" altLang="ko-KR" sz="6000" b="1" dirty="0"/>
              <a:t>Test 3 </a:t>
            </a:r>
            <a:r>
              <a:rPr lang="ko-KR" altLang="en-US" sz="6000" b="1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24729129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6800E-7421-597A-9357-3F6C224CF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accuracy on the test set is 93.96 %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BF8E71-8E71-564A-AEDA-C7CF241F94E2}"/>
              </a:ext>
            </a:extLst>
          </p:cNvPr>
          <p:cNvSpPr txBox="1"/>
          <p:nvPr/>
        </p:nvSpPr>
        <p:spPr>
          <a:xfrm>
            <a:off x="8911086" y="5569545"/>
            <a:ext cx="31551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training</a:t>
            </a:r>
            <a:r>
              <a:rPr lang="ko-KR" altLang="en-US" dirty="0"/>
              <a:t> </a:t>
            </a:r>
            <a:r>
              <a:rPr lang="ko-KR" altLang="en-US" dirty="0" err="1"/>
              <a:t>accuracy</a:t>
            </a:r>
            <a:r>
              <a:rPr lang="ko-KR" altLang="en-US" dirty="0"/>
              <a:t> : </a:t>
            </a:r>
            <a:r>
              <a:rPr lang="en-US" altLang="ko-KR" dirty="0"/>
              <a:t>98.199</a:t>
            </a:r>
            <a:endParaRPr lang="ko-KR" altLang="en-US" dirty="0"/>
          </a:p>
          <a:p>
            <a:r>
              <a:rPr lang="ko-KR" altLang="en-US" dirty="0" err="1"/>
              <a:t>validation</a:t>
            </a:r>
            <a:r>
              <a:rPr lang="ko-KR" altLang="en-US" dirty="0"/>
              <a:t> </a:t>
            </a:r>
            <a:r>
              <a:rPr lang="ko-KR" altLang="en-US" dirty="0" err="1"/>
              <a:t>accuracy</a:t>
            </a:r>
            <a:r>
              <a:rPr lang="ko-KR" altLang="en-US" dirty="0"/>
              <a:t> : 94.</a:t>
            </a:r>
            <a:r>
              <a:rPr lang="en-US" altLang="ko-KR" dirty="0"/>
              <a:t>234</a:t>
            </a:r>
            <a:endParaRPr lang="ko-KR" altLang="en-US" dirty="0"/>
          </a:p>
          <a:p>
            <a:r>
              <a:rPr lang="ko-KR" altLang="en-US" dirty="0" err="1"/>
              <a:t>test</a:t>
            </a:r>
            <a:r>
              <a:rPr lang="ko-KR" altLang="en-US" dirty="0"/>
              <a:t> </a:t>
            </a:r>
            <a:r>
              <a:rPr lang="ko-KR" altLang="en-US" dirty="0" err="1"/>
              <a:t>accuracy</a:t>
            </a:r>
            <a:r>
              <a:rPr lang="ko-KR" altLang="en-US" dirty="0"/>
              <a:t> : </a:t>
            </a:r>
            <a:r>
              <a:rPr lang="en-US" altLang="ko-KR" dirty="0"/>
              <a:t>93.96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9A6B03-D602-AD76-B48F-87FA92C142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39" y="1825625"/>
            <a:ext cx="9003400" cy="374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541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6800E-7421-597A-9357-3F6C224CF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Errors by Class on Test Set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0B5830C-253A-ECB6-903E-0A1F21C4EE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280" y="3296283"/>
            <a:ext cx="9387439" cy="141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4407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B1FD0-ABC1-A0A2-52EC-0E6BD03C0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Confusion matrix</a:t>
            </a:r>
            <a:endParaRPr lang="ko-KR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824D0C8-8B75-25D2-6E1A-9FA5CDDD03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5138"/>
            <a:ext cx="5068330" cy="496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AD59077-F6B0-D64A-A59B-5A223F0F7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796" y="1525138"/>
            <a:ext cx="5365551" cy="290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8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05EBB-6C5B-E400-0DDB-5060AA5F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9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1. </a:t>
            </a:r>
            <a:r>
              <a:rPr lang="ko-KR" altLang="en-US" b="1" dirty="0"/>
              <a:t>데이터 소개 </a:t>
            </a:r>
            <a:r>
              <a:rPr lang="en-US" altLang="ko-KR" b="1" dirty="0"/>
              <a:t>&amp; </a:t>
            </a:r>
            <a:r>
              <a:rPr lang="ko-KR" altLang="en-US" b="1" dirty="0"/>
              <a:t>가설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A88C85-1BFE-7807-500A-8E23E054A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987" y="1337944"/>
            <a:ext cx="11218842" cy="455314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3000" b="1" dirty="0"/>
              <a:t>데이터 종류 </a:t>
            </a:r>
            <a:r>
              <a:rPr lang="en-US" altLang="ko-KR" sz="3000" dirty="0"/>
              <a:t>: 4</a:t>
            </a:r>
            <a:r>
              <a:rPr lang="ko-KR" altLang="en-US" sz="3000" dirty="0"/>
              <a:t>가지 상태의 흉부 </a:t>
            </a:r>
            <a:r>
              <a:rPr lang="en-US" altLang="ko-KR" sz="3000" dirty="0"/>
              <a:t>X-ray </a:t>
            </a:r>
            <a:r>
              <a:rPr lang="ko-KR" altLang="en-US" sz="3000" dirty="0"/>
              <a:t>이미지</a:t>
            </a:r>
            <a:endParaRPr lang="en-US" altLang="ko-KR" sz="2200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endParaRPr lang="en-US" altLang="ko-KR" sz="2200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ko-KR" altLang="en-US" sz="2200" dirty="0"/>
              <a:t> </a:t>
            </a:r>
            <a:r>
              <a:rPr lang="en-US" altLang="ko-KR" sz="2500" dirty="0"/>
              <a:t>X-ray </a:t>
            </a:r>
            <a:r>
              <a:rPr lang="ko-KR" altLang="en-US" sz="2500" dirty="0"/>
              <a:t>이미지의 총 수 </a:t>
            </a:r>
            <a:r>
              <a:rPr lang="en-US" altLang="ko-KR" sz="2500" dirty="0"/>
              <a:t>: 21165 </a:t>
            </a:r>
            <a:r>
              <a:rPr lang="ko-KR" altLang="en-US" sz="2500" dirty="0"/>
              <a:t>개</a:t>
            </a:r>
            <a:endParaRPr lang="en-US" altLang="ko-KR" sz="25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7BE8D1-B091-9B48-55BD-840C164E1B04}"/>
              </a:ext>
            </a:extLst>
          </p:cNvPr>
          <p:cNvSpPr/>
          <p:nvPr/>
        </p:nvSpPr>
        <p:spPr>
          <a:xfrm>
            <a:off x="0" y="6143946"/>
            <a:ext cx="12192000" cy="71248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1. </a:t>
            </a:r>
            <a:r>
              <a:rPr lang="ko-KR" altLang="en-US" sz="2000" b="1" dirty="0">
                <a:solidFill>
                  <a:srgbClr val="FF0000"/>
                </a:solidFill>
              </a:rPr>
              <a:t>데이터 소개 </a:t>
            </a:r>
            <a:r>
              <a:rPr lang="en-US" altLang="ko-KR" sz="2000" b="1" dirty="0">
                <a:solidFill>
                  <a:srgbClr val="FF0000"/>
                </a:solidFill>
              </a:rPr>
              <a:t>&amp; </a:t>
            </a:r>
            <a:r>
              <a:rPr lang="ko-KR" altLang="en-US" sz="2000" b="1" dirty="0">
                <a:solidFill>
                  <a:srgbClr val="FF0000"/>
                </a:solidFill>
              </a:rPr>
              <a:t>가설</a:t>
            </a:r>
            <a:r>
              <a:rPr lang="en-US" altLang="ko-KR" sz="2000" b="1" dirty="0">
                <a:solidFill>
                  <a:schemeClr val="tx1"/>
                </a:solidFill>
              </a:rPr>
              <a:t>		       2. </a:t>
            </a:r>
            <a:r>
              <a:rPr lang="ko-KR" altLang="en-US" sz="2000" b="1" dirty="0">
                <a:solidFill>
                  <a:schemeClr val="tx1"/>
                </a:solidFill>
              </a:rPr>
              <a:t>프로젝트 목표 및 기대효과</a:t>
            </a:r>
            <a:r>
              <a:rPr lang="en-US" altLang="ko-KR" sz="2000" b="1" dirty="0">
                <a:solidFill>
                  <a:schemeClr val="tx1"/>
                </a:solidFill>
              </a:rPr>
              <a:t>		3. </a:t>
            </a:r>
            <a:r>
              <a:rPr lang="ko-KR" altLang="en-US" sz="2000" b="1" dirty="0">
                <a:solidFill>
                  <a:schemeClr val="tx1"/>
                </a:solidFill>
              </a:rPr>
              <a:t>모델 개발과정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4. </a:t>
            </a:r>
            <a:r>
              <a:rPr lang="ko-KR" altLang="en-US" sz="2000" b="1" dirty="0">
                <a:solidFill>
                  <a:schemeClr val="tx1"/>
                </a:solidFill>
              </a:rPr>
              <a:t>학습모델 해석</a:t>
            </a:r>
            <a:r>
              <a:rPr lang="en-US" altLang="ko-KR" sz="2000" b="1" dirty="0">
                <a:solidFill>
                  <a:schemeClr val="tx1"/>
                </a:solidFill>
              </a:rPr>
              <a:t>		       5. </a:t>
            </a:r>
            <a:r>
              <a:rPr lang="ko-KR" altLang="en-US" sz="2000" b="1" dirty="0">
                <a:solidFill>
                  <a:schemeClr val="tx1"/>
                </a:solidFill>
              </a:rPr>
              <a:t>가설 검증</a:t>
            </a:r>
            <a:r>
              <a:rPr lang="en-US" altLang="ko-KR" sz="2000" b="1" dirty="0">
                <a:solidFill>
                  <a:schemeClr val="tx1"/>
                </a:solidFill>
              </a:rPr>
              <a:t>				6. </a:t>
            </a:r>
            <a:r>
              <a:rPr lang="ko-KR" altLang="en-US" sz="2000" b="1" dirty="0">
                <a:solidFill>
                  <a:schemeClr val="tx1"/>
                </a:solidFill>
              </a:rPr>
              <a:t>프로젝트 회고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5703296-7815-88FD-2778-F059D0D10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384" y="2162316"/>
            <a:ext cx="4541959" cy="385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E0CCC09-2336-CFF2-2230-097445191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252937"/>
              </p:ext>
            </p:extLst>
          </p:nvPr>
        </p:nvGraphicFramePr>
        <p:xfrm>
          <a:off x="241051" y="2985802"/>
          <a:ext cx="7094698" cy="2743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0722">
                  <a:extLst>
                    <a:ext uri="{9D8B030D-6E8A-4147-A177-3AD203B41FA5}">
                      <a16:colId xmlns:a16="http://schemas.microsoft.com/office/drawing/2014/main" val="878039677"/>
                    </a:ext>
                  </a:extLst>
                </a:gridCol>
                <a:gridCol w="2453976">
                  <a:extLst>
                    <a:ext uri="{9D8B030D-6E8A-4147-A177-3AD203B41FA5}">
                      <a16:colId xmlns:a16="http://schemas.microsoft.com/office/drawing/2014/main" val="121672210"/>
                    </a:ext>
                  </a:extLst>
                </a:gridCol>
              </a:tblGrid>
              <a:tr h="542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/>
                        <a:t>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/>
                        <a:t>데이터 개수</a:t>
                      </a:r>
                      <a:r>
                        <a:rPr lang="en-US" altLang="ko-KR" sz="2300" dirty="0"/>
                        <a:t>(</a:t>
                      </a:r>
                      <a:r>
                        <a:rPr lang="ko-KR" altLang="en-US" sz="2300" dirty="0"/>
                        <a:t>개</a:t>
                      </a:r>
                      <a:r>
                        <a:rPr lang="en-US" altLang="ko-KR" sz="2300" dirty="0"/>
                        <a:t>)</a:t>
                      </a:r>
                      <a:endParaRPr lang="ko-KR" altLang="en-US" sz="2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3698578"/>
                  </a:ext>
                </a:extLst>
              </a:tr>
              <a:tr h="550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/>
                        <a:t>정상상태</a:t>
                      </a:r>
                      <a:r>
                        <a:rPr lang="en-US" altLang="ko-KR" sz="2300" dirty="0"/>
                        <a:t>(Normal) </a:t>
                      </a:r>
                      <a:endParaRPr lang="ko-KR" altLang="en-US" sz="2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/>
                        <a:t>10192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9702205"/>
                  </a:ext>
                </a:extLst>
              </a:tr>
              <a:tr h="550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/>
                        <a:t>코로나 감염상태</a:t>
                      </a:r>
                      <a:r>
                        <a:rPr lang="en-US" altLang="ko-KR" sz="2300" dirty="0"/>
                        <a:t>(COVID) </a:t>
                      </a:r>
                      <a:endParaRPr lang="ko-KR" altLang="en-US" sz="2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/>
                        <a:t>3616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1881889"/>
                  </a:ext>
                </a:extLst>
              </a:tr>
              <a:tr h="550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/>
                        <a:t>바이러스성 폐렴</a:t>
                      </a:r>
                      <a:r>
                        <a:rPr lang="en-US" altLang="ko-KR" sz="2300" dirty="0"/>
                        <a:t>(Viral pneumonia) </a:t>
                      </a:r>
                      <a:endParaRPr lang="ko-KR" altLang="en-US" sz="2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/>
                        <a:t>1345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489254"/>
                  </a:ext>
                </a:extLst>
              </a:tr>
              <a:tr h="550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/>
                        <a:t>폐 음영</a:t>
                      </a:r>
                      <a:r>
                        <a:rPr lang="en-US" altLang="ko-KR" sz="2300" dirty="0"/>
                        <a:t>(Lung Opacity) </a:t>
                      </a:r>
                      <a:endParaRPr lang="ko-KR" altLang="en-US" sz="2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6012</a:t>
                      </a:r>
                      <a:endParaRPr lang="ko-KR" altLang="en-US" sz="2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00490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E8AFB5BC-1F3C-16D4-A049-2194A513D8DD}"/>
              </a:ext>
            </a:extLst>
          </p:cNvPr>
          <p:cNvSpPr/>
          <p:nvPr/>
        </p:nvSpPr>
        <p:spPr>
          <a:xfrm>
            <a:off x="5404208" y="3593966"/>
            <a:ext cx="1345913" cy="3924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7D1DC9-3277-9181-84A1-A380A5DB46C6}"/>
              </a:ext>
            </a:extLst>
          </p:cNvPr>
          <p:cNvSpPr/>
          <p:nvPr/>
        </p:nvSpPr>
        <p:spPr>
          <a:xfrm>
            <a:off x="8558373" y="3986372"/>
            <a:ext cx="626724" cy="2528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D05254-7CA2-9D7E-C534-2D47F9B1AE8B}"/>
              </a:ext>
            </a:extLst>
          </p:cNvPr>
          <p:cNvSpPr/>
          <p:nvPr/>
        </p:nvSpPr>
        <p:spPr>
          <a:xfrm>
            <a:off x="5404207" y="4190142"/>
            <a:ext cx="1345913" cy="3924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9E4CDB-701E-2805-74FC-5D337BBED07D}"/>
              </a:ext>
            </a:extLst>
          </p:cNvPr>
          <p:cNvSpPr/>
          <p:nvPr/>
        </p:nvSpPr>
        <p:spPr>
          <a:xfrm>
            <a:off x="9943672" y="4683302"/>
            <a:ext cx="626724" cy="2528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54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05EBB-6C5B-E400-0DDB-5060AA5F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9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1. </a:t>
            </a:r>
            <a:r>
              <a:rPr lang="ko-KR" altLang="en-US" b="1" dirty="0"/>
              <a:t>데이터 소개 </a:t>
            </a:r>
            <a:r>
              <a:rPr lang="en-US" altLang="ko-KR" b="1" dirty="0"/>
              <a:t>&amp; </a:t>
            </a:r>
            <a:r>
              <a:rPr lang="ko-KR" altLang="en-US" b="1" dirty="0"/>
              <a:t>가설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A88C85-1BFE-7807-500A-8E23E054A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987" y="1337944"/>
            <a:ext cx="11218842" cy="455314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3000" b="1" dirty="0"/>
              <a:t>이미지 분석</a:t>
            </a:r>
            <a:endParaRPr lang="en-US" altLang="ko-KR" sz="22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ECDB3A-3B3C-7DF6-0F65-0BB6C29CDF92}"/>
              </a:ext>
            </a:extLst>
          </p:cNvPr>
          <p:cNvSpPr/>
          <p:nvPr/>
        </p:nvSpPr>
        <p:spPr>
          <a:xfrm>
            <a:off x="0" y="6143946"/>
            <a:ext cx="12192000" cy="71248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1. </a:t>
            </a:r>
            <a:r>
              <a:rPr lang="ko-KR" altLang="en-US" sz="2000" b="1" dirty="0">
                <a:solidFill>
                  <a:srgbClr val="FF0000"/>
                </a:solidFill>
              </a:rPr>
              <a:t>데이터 소개 </a:t>
            </a:r>
            <a:r>
              <a:rPr lang="en-US" altLang="ko-KR" sz="2000" b="1" dirty="0">
                <a:solidFill>
                  <a:srgbClr val="FF0000"/>
                </a:solidFill>
              </a:rPr>
              <a:t>&amp; </a:t>
            </a:r>
            <a:r>
              <a:rPr lang="ko-KR" altLang="en-US" sz="2000" b="1" dirty="0">
                <a:solidFill>
                  <a:srgbClr val="FF0000"/>
                </a:solidFill>
              </a:rPr>
              <a:t>가설</a:t>
            </a:r>
            <a:r>
              <a:rPr lang="en-US" altLang="ko-KR" sz="2000" b="1" dirty="0">
                <a:solidFill>
                  <a:schemeClr val="tx1"/>
                </a:solidFill>
              </a:rPr>
              <a:t>		       2. </a:t>
            </a:r>
            <a:r>
              <a:rPr lang="ko-KR" altLang="en-US" sz="2000" b="1" dirty="0">
                <a:solidFill>
                  <a:schemeClr val="tx1"/>
                </a:solidFill>
              </a:rPr>
              <a:t>프로젝트 목표 및 기대효과</a:t>
            </a:r>
            <a:r>
              <a:rPr lang="en-US" altLang="ko-KR" sz="2000" b="1" dirty="0">
                <a:solidFill>
                  <a:schemeClr val="tx1"/>
                </a:solidFill>
              </a:rPr>
              <a:t>		3. </a:t>
            </a:r>
            <a:r>
              <a:rPr lang="ko-KR" altLang="en-US" sz="2000" b="1" dirty="0">
                <a:solidFill>
                  <a:schemeClr val="tx1"/>
                </a:solidFill>
              </a:rPr>
              <a:t>모델 개발과정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4. </a:t>
            </a:r>
            <a:r>
              <a:rPr lang="ko-KR" altLang="en-US" sz="2000" b="1" dirty="0">
                <a:solidFill>
                  <a:schemeClr val="tx1"/>
                </a:solidFill>
              </a:rPr>
              <a:t>학습모델 해석</a:t>
            </a:r>
            <a:r>
              <a:rPr lang="en-US" altLang="ko-KR" sz="2000" b="1" dirty="0">
                <a:solidFill>
                  <a:schemeClr val="tx1"/>
                </a:solidFill>
              </a:rPr>
              <a:t>		       5. </a:t>
            </a:r>
            <a:r>
              <a:rPr lang="ko-KR" altLang="en-US" sz="2000" b="1" dirty="0">
                <a:solidFill>
                  <a:schemeClr val="tx1"/>
                </a:solidFill>
              </a:rPr>
              <a:t>가설 검증</a:t>
            </a:r>
            <a:r>
              <a:rPr lang="en-US" altLang="ko-KR" sz="2000" b="1" dirty="0">
                <a:solidFill>
                  <a:schemeClr val="tx1"/>
                </a:solidFill>
              </a:rPr>
              <a:t>				6. </a:t>
            </a:r>
            <a:r>
              <a:rPr lang="ko-KR" altLang="en-US" sz="2000" b="1" dirty="0">
                <a:solidFill>
                  <a:schemeClr val="tx1"/>
                </a:solidFill>
              </a:rPr>
              <a:t>프로젝트 회고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95E6D09-574C-1FC2-AA26-723DAF853A13}"/>
              </a:ext>
            </a:extLst>
          </p:cNvPr>
          <p:cNvGrpSpPr/>
          <p:nvPr/>
        </p:nvGrpSpPr>
        <p:grpSpPr>
          <a:xfrm>
            <a:off x="289751" y="1970118"/>
            <a:ext cx="11612497" cy="2609005"/>
            <a:chOff x="289751" y="2124228"/>
            <a:chExt cx="11612497" cy="260900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ECD275D-A7AF-9507-C470-F7C2D76AF6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1706" r="3986" b="3251"/>
            <a:stretch/>
          </p:blipFill>
          <p:spPr>
            <a:xfrm>
              <a:off x="289752" y="2124767"/>
              <a:ext cx="2826069" cy="260846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3B14D1F-1388-7B11-9F10-9C9660B5D9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085"/>
            <a:stretch/>
          </p:blipFill>
          <p:spPr>
            <a:xfrm>
              <a:off x="9076179" y="2124766"/>
              <a:ext cx="2826069" cy="2608466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1D2B44B-4DDB-B175-7D85-EC9633671E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5763"/>
            <a:stretch/>
          </p:blipFill>
          <p:spPr>
            <a:xfrm>
              <a:off x="3218561" y="2124766"/>
              <a:ext cx="2826069" cy="2608466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589D9F83-AEF1-5252-D0E2-E076488FC6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1085"/>
            <a:stretch/>
          </p:blipFill>
          <p:spPr>
            <a:xfrm>
              <a:off x="6147370" y="2124766"/>
              <a:ext cx="2826069" cy="2608466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6DC6EE6-D380-2CC9-C89F-07CD866309FB}"/>
                </a:ext>
              </a:extLst>
            </p:cNvPr>
            <p:cNvSpPr txBox="1"/>
            <p:nvPr/>
          </p:nvSpPr>
          <p:spPr>
            <a:xfrm>
              <a:off x="289751" y="2124228"/>
              <a:ext cx="2821789" cy="369332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FFFF00"/>
                  </a:solidFill>
                </a:rPr>
                <a:t>(A). </a:t>
              </a:r>
              <a:r>
                <a:rPr lang="ko-KR" altLang="en-US" b="1" dirty="0">
                  <a:solidFill>
                    <a:srgbClr val="FFFF00"/>
                  </a:solidFill>
                </a:rPr>
                <a:t>정상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932A124-548A-4700-CCD6-E3EE37EE7201}"/>
                </a:ext>
              </a:extLst>
            </p:cNvPr>
            <p:cNvSpPr txBox="1"/>
            <p:nvPr/>
          </p:nvSpPr>
          <p:spPr>
            <a:xfrm>
              <a:off x="3214280" y="2124228"/>
              <a:ext cx="2821789" cy="369332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FFFF00"/>
                  </a:solidFill>
                </a:rPr>
                <a:t>(B). </a:t>
              </a:r>
              <a:r>
                <a:rPr lang="ko-KR" altLang="en-US" b="1" dirty="0">
                  <a:solidFill>
                    <a:srgbClr val="FFFF00"/>
                  </a:solidFill>
                </a:rPr>
                <a:t>코로나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8CEAEF-B552-D926-158D-045B53066D25}"/>
                </a:ext>
              </a:extLst>
            </p:cNvPr>
            <p:cNvSpPr txBox="1"/>
            <p:nvPr/>
          </p:nvSpPr>
          <p:spPr>
            <a:xfrm>
              <a:off x="6147370" y="2124228"/>
              <a:ext cx="2821788" cy="369332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FFFF00"/>
                  </a:solidFill>
                </a:rPr>
                <a:t>(C). </a:t>
              </a:r>
              <a:r>
                <a:rPr lang="ko-KR" altLang="en-US" b="1" dirty="0">
                  <a:solidFill>
                    <a:srgbClr val="FFFF00"/>
                  </a:solidFill>
                </a:rPr>
                <a:t>바이러스성 폐렴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EEE6D45-6F6C-7A97-100F-994E483ACC91}"/>
                </a:ext>
              </a:extLst>
            </p:cNvPr>
            <p:cNvSpPr txBox="1"/>
            <p:nvPr/>
          </p:nvSpPr>
          <p:spPr>
            <a:xfrm>
              <a:off x="9073973" y="2124228"/>
              <a:ext cx="2826069" cy="369332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FFFF00"/>
                  </a:solidFill>
                </a:rPr>
                <a:t>(D). </a:t>
              </a:r>
              <a:r>
                <a:rPr lang="ko-KR" altLang="en-US" b="1" dirty="0">
                  <a:solidFill>
                    <a:srgbClr val="FFFF00"/>
                  </a:solidFill>
                </a:rPr>
                <a:t>폐 음영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A076528-1C8A-E69D-4DF5-DF871D1E9B17}"/>
              </a:ext>
            </a:extLst>
          </p:cNvPr>
          <p:cNvSpPr txBox="1"/>
          <p:nvPr/>
        </p:nvSpPr>
        <p:spPr>
          <a:xfrm>
            <a:off x="289751" y="4732228"/>
            <a:ext cx="9118132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 정상상태</a:t>
            </a:r>
            <a:r>
              <a:rPr lang="en-US" altLang="ko-KR" dirty="0"/>
              <a:t>(A)</a:t>
            </a:r>
            <a:r>
              <a:rPr lang="ko-KR" altLang="en-US" dirty="0"/>
              <a:t>를 제외한 </a:t>
            </a:r>
            <a:r>
              <a:rPr lang="en-US" altLang="ko-KR" b="1" dirty="0">
                <a:solidFill>
                  <a:srgbClr val="FF0000"/>
                </a:solidFill>
              </a:rPr>
              <a:t>(B) – (D)</a:t>
            </a:r>
            <a:r>
              <a:rPr lang="ko-KR" altLang="en-US" dirty="0"/>
              <a:t>의 </a:t>
            </a:r>
            <a:r>
              <a:rPr lang="en-US" altLang="ko-KR" dirty="0"/>
              <a:t>X-ray </a:t>
            </a:r>
            <a:r>
              <a:rPr lang="ko-KR" altLang="en-US" dirty="0"/>
              <a:t>상태는 </a:t>
            </a:r>
            <a:r>
              <a:rPr lang="ko-KR" altLang="en-US" b="1" dirty="0">
                <a:solidFill>
                  <a:srgbClr val="FF0000"/>
                </a:solidFill>
              </a:rPr>
              <a:t>폐가 뿌옇게 </a:t>
            </a:r>
            <a:r>
              <a:rPr lang="ko-KR" altLang="en-US" dirty="0"/>
              <a:t>나옴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b="1" dirty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코로나</a:t>
            </a:r>
            <a:r>
              <a:rPr lang="ko-KR" altLang="en-US" dirty="0"/>
              <a:t>인지 </a:t>
            </a:r>
            <a:r>
              <a:rPr lang="ko-KR" altLang="en-US" b="1" dirty="0">
                <a:solidFill>
                  <a:srgbClr val="FF0000"/>
                </a:solidFill>
              </a:rPr>
              <a:t>폐질환</a:t>
            </a:r>
            <a:r>
              <a:rPr lang="ko-KR" altLang="en-US" dirty="0"/>
              <a:t>인지 </a:t>
            </a:r>
            <a:r>
              <a:rPr lang="ko-KR" altLang="en-US" b="1" dirty="0">
                <a:solidFill>
                  <a:srgbClr val="FF0000"/>
                </a:solidFill>
              </a:rPr>
              <a:t>구별하기 어려운 경우</a:t>
            </a:r>
            <a:r>
              <a:rPr lang="ko-KR" altLang="en-US" dirty="0"/>
              <a:t> 존재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숙달된 의료진</a:t>
            </a:r>
            <a:r>
              <a:rPr lang="ko-KR" altLang="en-US" dirty="0"/>
              <a:t>이 </a:t>
            </a:r>
            <a:r>
              <a:rPr lang="ko-KR" altLang="en-US" dirty="0" err="1"/>
              <a:t>아니고서는</a:t>
            </a:r>
            <a:r>
              <a:rPr lang="ko-KR" altLang="en-US" dirty="0"/>
              <a:t> 구별이 어려울 수 있음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AD6D7B-27B0-C831-6D8C-54195D930528}"/>
              </a:ext>
            </a:extLst>
          </p:cNvPr>
          <p:cNvSpPr/>
          <p:nvPr/>
        </p:nvSpPr>
        <p:spPr>
          <a:xfrm>
            <a:off x="547171" y="2418350"/>
            <a:ext cx="2413971" cy="18865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5D75CD-4797-EBE0-B683-BFBBFFBC20A0}"/>
              </a:ext>
            </a:extLst>
          </p:cNvPr>
          <p:cNvSpPr/>
          <p:nvPr/>
        </p:nvSpPr>
        <p:spPr>
          <a:xfrm>
            <a:off x="3328827" y="2410468"/>
            <a:ext cx="2167470" cy="15759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C2A2329-7534-92D3-0A41-2853F07FE2A3}"/>
              </a:ext>
            </a:extLst>
          </p:cNvPr>
          <p:cNvSpPr/>
          <p:nvPr/>
        </p:nvSpPr>
        <p:spPr>
          <a:xfrm>
            <a:off x="6421347" y="2562868"/>
            <a:ext cx="2291137" cy="17420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381088-CCFA-B239-EEAD-8FDEE7F05838}"/>
              </a:ext>
            </a:extLst>
          </p:cNvPr>
          <p:cNvSpPr/>
          <p:nvPr/>
        </p:nvSpPr>
        <p:spPr>
          <a:xfrm>
            <a:off x="9544119" y="2465880"/>
            <a:ext cx="2236945" cy="15204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72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9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05EBB-6C5B-E400-0DDB-5060AA5F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9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1. </a:t>
            </a:r>
            <a:r>
              <a:rPr lang="ko-KR" altLang="en-US" b="1" dirty="0"/>
              <a:t>데이터 소개 </a:t>
            </a:r>
            <a:r>
              <a:rPr lang="en-US" altLang="ko-KR" b="1" dirty="0"/>
              <a:t>&amp; </a:t>
            </a:r>
            <a:r>
              <a:rPr lang="ko-KR" altLang="en-US" b="1" dirty="0"/>
              <a:t>가설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A88C85-1BFE-7807-500A-8E23E054A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987" y="1337944"/>
            <a:ext cx="11218842" cy="455314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3000" b="1" dirty="0"/>
              <a:t>가설</a:t>
            </a:r>
            <a:endParaRPr lang="en-US" altLang="ko-KR" sz="22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ECDB3A-3B3C-7DF6-0F65-0BB6C29CDF92}"/>
              </a:ext>
            </a:extLst>
          </p:cNvPr>
          <p:cNvSpPr/>
          <p:nvPr/>
        </p:nvSpPr>
        <p:spPr>
          <a:xfrm>
            <a:off x="0" y="6143946"/>
            <a:ext cx="12192000" cy="71248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1. </a:t>
            </a:r>
            <a:r>
              <a:rPr lang="ko-KR" altLang="en-US" sz="2000" b="1" dirty="0">
                <a:solidFill>
                  <a:srgbClr val="FF0000"/>
                </a:solidFill>
              </a:rPr>
              <a:t>데이터 소개 </a:t>
            </a:r>
            <a:r>
              <a:rPr lang="en-US" altLang="ko-KR" sz="2000" b="1" dirty="0">
                <a:solidFill>
                  <a:srgbClr val="FF0000"/>
                </a:solidFill>
              </a:rPr>
              <a:t>&amp; </a:t>
            </a:r>
            <a:r>
              <a:rPr lang="ko-KR" altLang="en-US" sz="2000" b="1" dirty="0">
                <a:solidFill>
                  <a:srgbClr val="FF0000"/>
                </a:solidFill>
              </a:rPr>
              <a:t>가설</a:t>
            </a:r>
            <a:r>
              <a:rPr lang="en-US" altLang="ko-KR" sz="2000" b="1" dirty="0">
                <a:solidFill>
                  <a:schemeClr val="tx1"/>
                </a:solidFill>
              </a:rPr>
              <a:t>		       2. </a:t>
            </a:r>
            <a:r>
              <a:rPr lang="ko-KR" altLang="en-US" sz="2000" b="1" dirty="0">
                <a:solidFill>
                  <a:schemeClr val="tx1"/>
                </a:solidFill>
              </a:rPr>
              <a:t>프로젝트 목표 및 기대효과</a:t>
            </a:r>
            <a:r>
              <a:rPr lang="en-US" altLang="ko-KR" sz="2000" b="1" dirty="0">
                <a:solidFill>
                  <a:schemeClr val="tx1"/>
                </a:solidFill>
              </a:rPr>
              <a:t>		3. </a:t>
            </a:r>
            <a:r>
              <a:rPr lang="ko-KR" altLang="en-US" sz="2000" b="1" dirty="0">
                <a:solidFill>
                  <a:schemeClr val="tx1"/>
                </a:solidFill>
              </a:rPr>
              <a:t>모델 개발과정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4. </a:t>
            </a:r>
            <a:r>
              <a:rPr lang="ko-KR" altLang="en-US" sz="2000" b="1" dirty="0">
                <a:solidFill>
                  <a:schemeClr val="tx1"/>
                </a:solidFill>
              </a:rPr>
              <a:t>학습모델 해석</a:t>
            </a:r>
            <a:r>
              <a:rPr lang="en-US" altLang="ko-KR" sz="2000" b="1" dirty="0">
                <a:solidFill>
                  <a:schemeClr val="tx1"/>
                </a:solidFill>
              </a:rPr>
              <a:t>		       5. </a:t>
            </a:r>
            <a:r>
              <a:rPr lang="ko-KR" altLang="en-US" sz="2000" b="1" dirty="0">
                <a:solidFill>
                  <a:schemeClr val="tx1"/>
                </a:solidFill>
              </a:rPr>
              <a:t>가설 검증</a:t>
            </a:r>
            <a:r>
              <a:rPr lang="en-US" altLang="ko-KR" sz="2000" b="1" dirty="0">
                <a:solidFill>
                  <a:schemeClr val="tx1"/>
                </a:solidFill>
              </a:rPr>
              <a:t>				6. </a:t>
            </a:r>
            <a:r>
              <a:rPr lang="ko-KR" altLang="en-US" sz="2000" b="1" dirty="0">
                <a:solidFill>
                  <a:schemeClr val="tx1"/>
                </a:solidFill>
              </a:rPr>
              <a:t>프로젝트 회고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5B7AA60-74DC-14EF-F999-C4DF028C20F8}"/>
              </a:ext>
            </a:extLst>
          </p:cNvPr>
          <p:cNvGrpSpPr/>
          <p:nvPr/>
        </p:nvGrpSpPr>
        <p:grpSpPr>
          <a:xfrm>
            <a:off x="2461604" y="1287458"/>
            <a:ext cx="8530904" cy="1899297"/>
            <a:chOff x="1372457" y="1254869"/>
            <a:chExt cx="8530904" cy="1899297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3A83289B-5E1A-D88E-9FFD-5F23986E70E1}"/>
                </a:ext>
              </a:extLst>
            </p:cNvPr>
            <p:cNvSpPr/>
            <p:nvPr/>
          </p:nvSpPr>
          <p:spPr>
            <a:xfrm>
              <a:off x="1372457" y="1254869"/>
              <a:ext cx="8530904" cy="189929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b="1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1687A1E5-59D0-D2D3-4944-7E5FC4989D1A}"/>
                </a:ext>
              </a:extLst>
            </p:cNvPr>
            <p:cNvSpPr/>
            <p:nvPr/>
          </p:nvSpPr>
          <p:spPr>
            <a:xfrm>
              <a:off x="1614705" y="1722837"/>
              <a:ext cx="8046408" cy="1312249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b="1" dirty="0">
                  <a:solidFill>
                    <a:schemeClr val="tx1"/>
                  </a:solidFill>
                </a:rPr>
                <a:t> 정상상태</a:t>
              </a:r>
              <a:r>
                <a:rPr lang="en-US" altLang="ko-KR" b="1" dirty="0">
                  <a:solidFill>
                    <a:schemeClr val="tx1"/>
                  </a:solidFill>
                </a:rPr>
                <a:t>(A)</a:t>
              </a:r>
              <a:r>
                <a:rPr lang="ko-KR" altLang="en-US" b="1" dirty="0">
                  <a:solidFill>
                    <a:schemeClr val="tx1"/>
                  </a:solidFill>
                </a:rPr>
                <a:t>를 제외한 </a:t>
              </a:r>
              <a:r>
                <a:rPr lang="en-US" altLang="ko-KR" b="1" dirty="0">
                  <a:solidFill>
                    <a:srgbClr val="FF0000"/>
                  </a:solidFill>
                </a:rPr>
                <a:t>(B) – (D)</a:t>
              </a:r>
              <a:r>
                <a:rPr lang="ko-KR" altLang="en-US" b="1" dirty="0">
                  <a:solidFill>
                    <a:schemeClr val="tx1"/>
                  </a:solidFill>
                </a:rPr>
                <a:t>의 </a:t>
              </a:r>
              <a:r>
                <a:rPr lang="en-US" altLang="ko-KR" b="1" dirty="0">
                  <a:solidFill>
                    <a:schemeClr val="tx1"/>
                  </a:solidFill>
                </a:rPr>
                <a:t>X-ray </a:t>
              </a:r>
              <a:r>
                <a:rPr lang="ko-KR" altLang="en-US" b="1" dirty="0">
                  <a:solidFill>
                    <a:schemeClr val="tx1"/>
                  </a:solidFill>
                </a:rPr>
                <a:t>상태는 </a:t>
              </a:r>
              <a:r>
                <a:rPr lang="ko-KR" altLang="en-US" b="1" dirty="0">
                  <a:solidFill>
                    <a:srgbClr val="FF0000"/>
                  </a:solidFill>
                </a:rPr>
                <a:t>폐가 뿌옇게</a:t>
              </a:r>
              <a:r>
                <a:rPr lang="ko-KR" altLang="en-US" b="1" dirty="0">
                  <a:solidFill>
                    <a:schemeClr val="tx1"/>
                  </a:solidFill>
                </a:rPr>
                <a:t> 나옴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ko-KR" altLang="en-US" b="1" dirty="0">
                  <a:solidFill>
                    <a:srgbClr val="FF0000"/>
                  </a:solidFill>
                </a:rPr>
                <a:t>코로나</a:t>
              </a:r>
              <a:r>
                <a:rPr lang="ko-KR" altLang="en-US" b="1" dirty="0">
                  <a:solidFill>
                    <a:schemeClr val="tx1"/>
                  </a:solidFill>
                </a:rPr>
                <a:t>인지 </a:t>
              </a:r>
              <a:r>
                <a:rPr lang="ko-KR" altLang="en-US" b="1" dirty="0">
                  <a:solidFill>
                    <a:srgbClr val="FF0000"/>
                  </a:solidFill>
                </a:rPr>
                <a:t>폐질환</a:t>
              </a:r>
              <a:r>
                <a:rPr lang="ko-KR" altLang="en-US" b="1" dirty="0">
                  <a:solidFill>
                    <a:schemeClr val="tx1"/>
                  </a:solidFill>
                </a:rPr>
                <a:t>인지 </a:t>
              </a:r>
              <a:r>
                <a:rPr lang="ko-KR" altLang="en-US" b="1" dirty="0">
                  <a:solidFill>
                    <a:srgbClr val="FF0000"/>
                  </a:solidFill>
                </a:rPr>
                <a:t>구별하기 어려운 경우</a:t>
              </a:r>
              <a:r>
                <a:rPr lang="ko-KR" altLang="en-US" b="1" dirty="0">
                  <a:solidFill>
                    <a:schemeClr val="tx1"/>
                  </a:solidFill>
                </a:rPr>
                <a:t> 존재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ko-KR" altLang="en-US" b="1" dirty="0">
                  <a:solidFill>
                    <a:srgbClr val="FF0000"/>
                  </a:solidFill>
                </a:rPr>
                <a:t>숙달된 의료진</a:t>
              </a:r>
              <a:r>
                <a:rPr lang="ko-KR" altLang="en-US" b="1" dirty="0">
                  <a:solidFill>
                    <a:schemeClr val="tx1"/>
                  </a:solidFill>
                </a:rPr>
                <a:t>이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아니고서는</a:t>
              </a:r>
              <a:r>
                <a:rPr lang="ko-KR" altLang="en-US" b="1" dirty="0">
                  <a:solidFill>
                    <a:schemeClr val="tx1"/>
                  </a:solidFill>
                </a:rPr>
                <a:t> 구별이 어려울 수 있음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31ADA90-5647-D0D0-6FC1-43CB20350AB2}"/>
                </a:ext>
              </a:extLst>
            </p:cNvPr>
            <p:cNvSpPr txBox="1"/>
            <p:nvPr/>
          </p:nvSpPr>
          <p:spPr>
            <a:xfrm>
              <a:off x="4181581" y="1299871"/>
              <a:ext cx="2691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이미지 분석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DDD2BDC-88F6-69B5-8106-5505E47733E2}"/>
              </a:ext>
            </a:extLst>
          </p:cNvPr>
          <p:cNvGrpSpPr/>
          <p:nvPr/>
        </p:nvGrpSpPr>
        <p:grpSpPr>
          <a:xfrm>
            <a:off x="2461604" y="4472644"/>
            <a:ext cx="8530904" cy="1404418"/>
            <a:chOff x="1372457" y="1254869"/>
            <a:chExt cx="8530904" cy="1899297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27E69CC6-D841-9791-6D9D-F735542713B4}"/>
                </a:ext>
              </a:extLst>
            </p:cNvPr>
            <p:cNvSpPr/>
            <p:nvPr/>
          </p:nvSpPr>
          <p:spPr>
            <a:xfrm>
              <a:off x="1372457" y="1254869"/>
              <a:ext cx="8530904" cy="1899297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  <a:p>
              <a:pPr algn="ctr"/>
              <a:endParaRPr lang="ko-KR" altLang="en-US" b="1" dirty="0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64E2E085-5336-35CB-7EE1-9A81CCB45452}"/>
                </a:ext>
              </a:extLst>
            </p:cNvPr>
            <p:cNvSpPr/>
            <p:nvPr/>
          </p:nvSpPr>
          <p:spPr>
            <a:xfrm>
              <a:off x="1614705" y="1828956"/>
              <a:ext cx="8046408" cy="120613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tx1"/>
                  </a:solidFill>
                </a:rPr>
                <a:t>딥러닝 모델이 </a:t>
              </a:r>
              <a:r>
                <a:rPr lang="en-US" altLang="ko-KR" b="1" dirty="0">
                  <a:solidFill>
                    <a:schemeClr val="tx1"/>
                  </a:solidFill>
                </a:rPr>
                <a:t>4</a:t>
              </a:r>
              <a:r>
                <a:rPr lang="ko-KR" altLang="en-US" b="1" dirty="0">
                  <a:solidFill>
                    <a:schemeClr val="tx1"/>
                  </a:solidFill>
                </a:rPr>
                <a:t>가지 클래스에 대한 </a:t>
              </a:r>
              <a:r>
                <a:rPr lang="en-US" altLang="ko-KR" b="1" dirty="0">
                  <a:solidFill>
                    <a:srgbClr val="FF0000"/>
                  </a:solidFill>
                </a:rPr>
                <a:t>X-ray </a:t>
              </a:r>
              <a:r>
                <a:rPr lang="ko-KR" altLang="en-US" b="1" dirty="0">
                  <a:solidFill>
                    <a:srgbClr val="FF0000"/>
                  </a:solidFill>
                </a:rPr>
                <a:t>이미지 패턴을 학습</a:t>
              </a:r>
              <a:r>
                <a:rPr lang="ko-KR" altLang="en-US" b="1" dirty="0">
                  <a:solidFill>
                    <a:schemeClr val="tx1"/>
                  </a:solidFill>
                </a:rPr>
                <a:t>해서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rgbClr val="FF0000"/>
                  </a:solidFill>
                </a:rPr>
                <a:t>환자 상태를 잘 분류</a:t>
              </a:r>
              <a:r>
                <a:rPr lang="ko-KR" altLang="en-US" b="1" dirty="0">
                  <a:solidFill>
                    <a:schemeClr val="tx1"/>
                  </a:solidFill>
                </a:rPr>
                <a:t>할 수 있다</a:t>
              </a:r>
              <a:r>
                <a:rPr lang="en-US" altLang="ko-KR" b="1" dirty="0">
                  <a:solidFill>
                    <a:schemeClr val="tx1"/>
                  </a:solidFill>
                </a:rPr>
                <a:t>!!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BA87353-5DA4-C664-FA7F-D3157DEA0B30}"/>
                </a:ext>
              </a:extLst>
            </p:cNvPr>
            <p:cNvSpPr txBox="1"/>
            <p:nvPr/>
          </p:nvSpPr>
          <p:spPr>
            <a:xfrm>
              <a:off x="4291993" y="1304187"/>
              <a:ext cx="2691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가설</a:t>
              </a:r>
            </a:p>
          </p:txBody>
        </p:sp>
      </p:grp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DB5BC04D-5D36-60CB-756A-A564457B8CE5}"/>
              </a:ext>
            </a:extLst>
          </p:cNvPr>
          <p:cNvSpPr/>
          <p:nvPr/>
        </p:nvSpPr>
        <p:spPr>
          <a:xfrm>
            <a:off x="3606230" y="3390753"/>
            <a:ext cx="6277510" cy="829029"/>
          </a:xfrm>
          <a:prstGeom prst="downArrow">
            <a:avLst>
              <a:gd name="adj1" fmla="val 44435"/>
              <a:gd name="adj2" fmla="val 7893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799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7FFE7-B6D5-40F5-AB7E-8DC6CA14B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155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30215-4974-47BD-9EDC-C89BEE362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336" y="2256158"/>
            <a:ext cx="5294616" cy="476108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3000" dirty="0"/>
              <a:t>1. </a:t>
            </a:r>
            <a:r>
              <a:rPr lang="ko-KR" altLang="en-US" sz="3000" dirty="0"/>
              <a:t>데이터 소개 </a:t>
            </a:r>
            <a:r>
              <a:rPr lang="en-US" altLang="ko-KR" sz="3000" dirty="0"/>
              <a:t>&amp; </a:t>
            </a:r>
            <a:r>
              <a:rPr lang="ko-KR" altLang="en-US" sz="3000" dirty="0"/>
              <a:t>가설</a:t>
            </a:r>
            <a:endParaRPr lang="en-US" altLang="ko-KR" sz="3000" dirty="0"/>
          </a:p>
          <a:p>
            <a:pPr marL="514350" indent="-514350">
              <a:lnSpc>
                <a:spcPct val="120000"/>
              </a:lnSpc>
              <a:buAutoNum type="arabicPeriod"/>
            </a:pPr>
            <a:endParaRPr lang="ko-KR" altLang="en-US" sz="3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000" b="1" dirty="0">
                <a:solidFill>
                  <a:srgbClr val="FF0000"/>
                </a:solidFill>
              </a:rPr>
              <a:t>2. </a:t>
            </a:r>
            <a:r>
              <a:rPr lang="ko-KR" altLang="en-US" sz="3000" b="1" dirty="0">
                <a:solidFill>
                  <a:srgbClr val="FF0000"/>
                </a:solidFill>
              </a:rPr>
              <a:t>프로젝트 목표 및 기대효과</a:t>
            </a:r>
            <a:endParaRPr lang="en-US" altLang="ko-KR" sz="3000" b="1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ko-KR" altLang="en-US" sz="3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000" dirty="0"/>
              <a:t>3. </a:t>
            </a:r>
            <a:r>
              <a:rPr lang="ko-KR" altLang="en-US" sz="3000" dirty="0"/>
              <a:t>모델 개발과정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28F2AFD-3836-35B6-CC8C-C19C598EA023}"/>
              </a:ext>
            </a:extLst>
          </p:cNvPr>
          <p:cNvSpPr txBox="1">
            <a:spLocks/>
          </p:cNvSpPr>
          <p:nvPr/>
        </p:nvSpPr>
        <p:spPr>
          <a:xfrm>
            <a:off x="7508692" y="2256158"/>
            <a:ext cx="6096001" cy="476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3000" dirty="0"/>
              <a:t>4. </a:t>
            </a:r>
            <a:r>
              <a:rPr lang="ko-KR" altLang="en-US" sz="3000" dirty="0"/>
              <a:t>학습모델 해석</a:t>
            </a:r>
            <a:endParaRPr lang="en-US" altLang="ko-KR" sz="30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ko-KR" altLang="en-US" sz="30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3000" dirty="0"/>
              <a:t>5. </a:t>
            </a:r>
            <a:r>
              <a:rPr lang="ko-KR" altLang="en-US" sz="3000" dirty="0"/>
              <a:t>가설 검증</a:t>
            </a:r>
            <a:endParaRPr lang="en-US" altLang="ko-KR" sz="30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ko-KR" altLang="en-US" sz="30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3000" dirty="0"/>
              <a:t>6. </a:t>
            </a:r>
            <a:r>
              <a:rPr lang="ko-KR" altLang="en-US" sz="3000" dirty="0"/>
              <a:t>프로젝트 회고</a:t>
            </a:r>
          </a:p>
        </p:txBody>
      </p:sp>
    </p:spTree>
    <p:extLst>
      <p:ext uri="{BB962C8B-B14F-4D97-AF65-F5344CB8AC3E}">
        <p14:creationId xmlns:p14="http://schemas.microsoft.com/office/powerpoint/2010/main" val="3548267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05EBB-6C5B-E400-0DDB-5060AA5F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9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2. </a:t>
            </a:r>
            <a:r>
              <a:rPr lang="ko-KR" altLang="en-US" b="1" dirty="0"/>
              <a:t>프로젝트 목표 및 기대효과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A88C85-1BFE-7807-500A-8E23E054A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987" y="1337944"/>
            <a:ext cx="11218842" cy="455314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2500" b="1" dirty="0"/>
              <a:t>목표</a:t>
            </a:r>
            <a:endParaRPr lang="en-US" altLang="ko-KR" sz="2500" b="1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ko-KR" altLang="en-US" sz="1800" b="1" dirty="0"/>
              <a:t> </a:t>
            </a:r>
            <a:r>
              <a:rPr lang="ko-KR" altLang="en-US" sz="1800" dirty="0"/>
              <a:t>흉부 </a:t>
            </a:r>
            <a:r>
              <a:rPr lang="en-US" altLang="ko-KR" sz="1800" dirty="0"/>
              <a:t>x-ray </a:t>
            </a:r>
            <a:r>
              <a:rPr lang="ko-KR" altLang="en-US" sz="1800" dirty="0"/>
              <a:t>이미지의 </a:t>
            </a:r>
            <a:r>
              <a:rPr lang="ko-KR" altLang="en-US" sz="1800" b="1" dirty="0">
                <a:solidFill>
                  <a:srgbClr val="FF0000"/>
                </a:solidFill>
              </a:rPr>
              <a:t>코로나 및 폐질환 진단</a:t>
            </a:r>
            <a:r>
              <a:rPr lang="ko-KR" altLang="en-US" sz="1800" dirty="0"/>
              <a:t>용 </a:t>
            </a:r>
            <a:r>
              <a:rPr lang="ko-KR" altLang="en-US" sz="1800" b="1" dirty="0">
                <a:solidFill>
                  <a:srgbClr val="FF0000"/>
                </a:solidFill>
              </a:rPr>
              <a:t>딥러닝 모델 </a:t>
            </a:r>
            <a:r>
              <a:rPr lang="ko-KR" altLang="en-US" sz="1800" dirty="0"/>
              <a:t>개발</a:t>
            </a:r>
            <a:endParaRPr lang="en-US" altLang="ko-KR" sz="1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ECDB3A-3B3C-7DF6-0F65-0BB6C29CDF92}"/>
              </a:ext>
            </a:extLst>
          </p:cNvPr>
          <p:cNvSpPr/>
          <p:nvPr/>
        </p:nvSpPr>
        <p:spPr>
          <a:xfrm>
            <a:off x="0" y="6143946"/>
            <a:ext cx="12192000" cy="71248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1. </a:t>
            </a:r>
            <a:r>
              <a:rPr lang="ko-KR" altLang="en-US" sz="2000" b="1" dirty="0">
                <a:solidFill>
                  <a:schemeClr val="tx1"/>
                </a:solidFill>
              </a:rPr>
              <a:t>데이터 소개 </a:t>
            </a:r>
            <a:r>
              <a:rPr lang="en-US" altLang="ko-KR" sz="2000" b="1" dirty="0">
                <a:solidFill>
                  <a:schemeClr val="tx1"/>
                </a:solidFill>
              </a:rPr>
              <a:t>&amp; </a:t>
            </a:r>
            <a:r>
              <a:rPr lang="ko-KR" altLang="en-US" sz="2000" b="1" dirty="0">
                <a:solidFill>
                  <a:schemeClr val="tx1"/>
                </a:solidFill>
              </a:rPr>
              <a:t>가설</a:t>
            </a:r>
            <a:r>
              <a:rPr lang="en-US" altLang="ko-KR" sz="2000" b="1" dirty="0">
                <a:solidFill>
                  <a:schemeClr val="tx1"/>
                </a:solidFill>
              </a:rPr>
              <a:t>		       </a:t>
            </a:r>
            <a:r>
              <a:rPr lang="en-US" altLang="ko-KR" sz="2000" b="1" dirty="0">
                <a:solidFill>
                  <a:srgbClr val="FF0000"/>
                </a:solidFill>
              </a:rPr>
              <a:t>2. </a:t>
            </a:r>
            <a:r>
              <a:rPr lang="ko-KR" altLang="en-US" sz="2000" b="1" dirty="0">
                <a:solidFill>
                  <a:srgbClr val="FF0000"/>
                </a:solidFill>
              </a:rPr>
              <a:t>프로젝트 목표 및 기대효과</a:t>
            </a:r>
            <a:r>
              <a:rPr lang="en-US" altLang="ko-KR" sz="2000" b="1" dirty="0">
                <a:solidFill>
                  <a:schemeClr val="tx1"/>
                </a:solidFill>
              </a:rPr>
              <a:t>		3. </a:t>
            </a:r>
            <a:r>
              <a:rPr lang="ko-KR" altLang="en-US" sz="2000" b="1" dirty="0">
                <a:solidFill>
                  <a:schemeClr val="tx1"/>
                </a:solidFill>
              </a:rPr>
              <a:t>모델 개발과정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4. </a:t>
            </a:r>
            <a:r>
              <a:rPr lang="ko-KR" altLang="en-US" sz="2000" b="1" dirty="0">
                <a:solidFill>
                  <a:schemeClr val="tx1"/>
                </a:solidFill>
              </a:rPr>
              <a:t>학습모델 해석</a:t>
            </a:r>
            <a:r>
              <a:rPr lang="en-US" altLang="ko-KR" sz="2000" b="1" dirty="0">
                <a:solidFill>
                  <a:schemeClr val="tx1"/>
                </a:solidFill>
              </a:rPr>
              <a:t>		       5. </a:t>
            </a:r>
            <a:r>
              <a:rPr lang="ko-KR" altLang="en-US" sz="2000" b="1" dirty="0">
                <a:solidFill>
                  <a:schemeClr val="tx1"/>
                </a:solidFill>
              </a:rPr>
              <a:t>가설 검증</a:t>
            </a:r>
            <a:r>
              <a:rPr lang="en-US" altLang="ko-KR" sz="2000" b="1" dirty="0">
                <a:solidFill>
                  <a:schemeClr val="tx1"/>
                </a:solidFill>
              </a:rPr>
              <a:t>				6. </a:t>
            </a:r>
            <a:r>
              <a:rPr lang="ko-KR" altLang="en-US" sz="2000" b="1" dirty="0">
                <a:solidFill>
                  <a:schemeClr val="tx1"/>
                </a:solidFill>
              </a:rPr>
              <a:t>프로젝트 회고</a:t>
            </a:r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BEF39EB2-02C0-E0D4-0AB6-A7EE01D3A0B2}"/>
              </a:ext>
            </a:extLst>
          </p:cNvPr>
          <p:cNvSpPr/>
          <p:nvPr/>
        </p:nvSpPr>
        <p:spPr>
          <a:xfrm rot="16200000">
            <a:off x="6857499" y="3903401"/>
            <a:ext cx="1503767" cy="475390"/>
          </a:xfrm>
          <a:prstGeom prst="downArrow">
            <a:avLst>
              <a:gd name="adj1" fmla="val 44435"/>
              <a:gd name="adj2" fmla="val 810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F1A4E599-D561-D413-B6B0-846E0FA6CDAD}"/>
              </a:ext>
            </a:extLst>
          </p:cNvPr>
          <p:cNvSpPr/>
          <p:nvPr/>
        </p:nvSpPr>
        <p:spPr>
          <a:xfrm rot="16200000">
            <a:off x="3876851" y="3903402"/>
            <a:ext cx="1503767" cy="475390"/>
          </a:xfrm>
          <a:prstGeom prst="downArrow">
            <a:avLst>
              <a:gd name="adj1" fmla="val 44435"/>
              <a:gd name="adj2" fmla="val 810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7FE96C8-9CB3-78E4-3EAC-880B22E7B1CC}"/>
              </a:ext>
            </a:extLst>
          </p:cNvPr>
          <p:cNvGrpSpPr/>
          <p:nvPr/>
        </p:nvGrpSpPr>
        <p:grpSpPr>
          <a:xfrm>
            <a:off x="469317" y="2373330"/>
            <a:ext cx="3540697" cy="3644186"/>
            <a:chOff x="469317" y="2277233"/>
            <a:chExt cx="3540697" cy="3740283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00246753-2021-903F-66A9-85FD9417AD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706" r="3986" b="3251"/>
            <a:stretch/>
          </p:blipFill>
          <p:spPr>
            <a:xfrm>
              <a:off x="469317" y="2744641"/>
              <a:ext cx="1738743" cy="1604862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02202AD9-6300-5C1C-3708-E49A3C4FDA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1085"/>
            <a:stretch/>
          </p:blipFill>
          <p:spPr>
            <a:xfrm>
              <a:off x="2265597" y="4412654"/>
              <a:ext cx="1738743" cy="1604862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F84923E2-419D-811D-BA72-1AA49D5E52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5763"/>
            <a:stretch/>
          </p:blipFill>
          <p:spPr>
            <a:xfrm>
              <a:off x="2271271" y="2744640"/>
              <a:ext cx="1738743" cy="1604862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2F1E7E29-3D7D-4212-7B62-7E86DCA82D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1085"/>
            <a:stretch/>
          </p:blipFill>
          <p:spPr>
            <a:xfrm>
              <a:off x="469317" y="4412654"/>
              <a:ext cx="1738743" cy="1604862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68BD736-D35A-9C0D-489C-D7637EE4FE5C}"/>
                </a:ext>
              </a:extLst>
            </p:cNvPr>
            <p:cNvSpPr/>
            <p:nvPr/>
          </p:nvSpPr>
          <p:spPr>
            <a:xfrm>
              <a:off x="469317" y="2277233"/>
              <a:ext cx="3535023" cy="39170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TEST IMAGE SET</a:t>
              </a:r>
              <a:endParaRPr lang="ko-KR" altLang="en-US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1476609-0582-7E61-4B74-819D2832DB2E}"/>
              </a:ext>
            </a:extLst>
          </p:cNvPr>
          <p:cNvGrpSpPr/>
          <p:nvPr/>
        </p:nvGrpSpPr>
        <p:grpSpPr>
          <a:xfrm>
            <a:off x="5181600" y="2504658"/>
            <a:ext cx="1828800" cy="3272876"/>
            <a:chOff x="5181600" y="2504658"/>
            <a:chExt cx="1828800" cy="3272876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7F2A65DA-EB77-3B55-86FE-1C1C0DCC47A5}"/>
                </a:ext>
              </a:extLst>
            </p:cNvPr>
            <p:cNvSpPr/>
            <p:nvPr/>
          </p:nvSpPr>
          <p:spPr>
            <a:xfrm>
              <a:off x="5181600" y="2504658"/>
              <a:ext cx="1828800" cy="327287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학습된 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딥러닝 모델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9E4CD31-FA3D-FB88-B0D4-FEEE2D0E4B85}"/>
                </a:ext>
              </a:extLst>
            </p:cNvPr>
            <p:cNvSpPr/>
            <p:nvPr/>
          </p:nvSpPr>
          <p:spPr>
            <a:xfrm>
              <a:off x="5305779" y="2754968"/>
              <a:ext cx="1582076" cy="8236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TRAIN IMAGE SET</a:t>
              </a:r>
              <a:endParaRPr lang="ko-KR" altLang="en-US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6E3BEDA-0C02-4D15-F378-7AAB8D870D3E}"/>
              </a:ext>
            </a:extLst>
          </p:cNvPr>
          <p:cNvGrpSpPr/>
          <p:nvPr/>
        </p:nvGrpSpPr>
        <p:grpSpPr>
          <a:xfrm>
            <a:off x="8067952" y="2373329"/>
            <a:ext cx="3540697" cy="3644186"/>
            <a:chOff x="469317" y="2277233"/>
            <a:chExt cx="3540697" cy="3740283"/>
          </a:xfrm>
        </p:grpSpPr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5F20D227-9019-4210-1590-CAE5676154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706" r="3986" b="3251"/>
            <a:stretch/>
          </p:blipFill>
          <p:spPr>
            <a:xfrm>
              <a:off x="469317" y="2744641"/>
              <a:ext cx="1738743" cy="1604862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FEBE7A4F-AC8E-9E07-75F6-03818EA284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1085"/>
            <a:stretch/>
          </p:blipFill>
          <p:spPr>
            <a:xfrm>
              <a:off x="2265597" y="4412654"/>
              <a:ext cx="1738743" cy="1604862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31E9FF37-EBDE-5501-2C31-B45A618128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5763"/>
            <a:stretch/>
          </p:blipFill>
          <p:spPr>
            <a:xfrm>
              <a:off x="2271271" y="2744640"/>
              <a:ext cx="1738743" cy="1604862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6BD885EB-9FD6-CF40-0D27-3D234A27D8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1085"/>
            <a:stretch/>
          </p:blipFill>
          <p:spPr>
            <a:xfrm>
              <a:off x="469317" y="4412654"/>
              <a:ext cx="1738743" cy="1604862"/>
            </a:xfrm>
            <a:prstGeom prst="rect">
              <a:avLst/>
            </a:prstGeom>
          </p:spPr>
        </p:pic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FC38EF8-2BC0-D808-C9F8-FAA7958F4380}"/>
                </a:ext>
              </a:extLst>
            </p:cNvPr>
            <p:cNvSpPr/>
            <p:nvPr/>
          </p:nvSpPr>
          <p:spPr>
            <a:xfrm>
              <a:off x="469317" y="2277233"/>
              <a:ext cx="3535023" cy="39170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TEST IMAGE SET</a:t>
              </a:r>
              <a:endParaRPr lang="ko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7CAA451-86DB-0831-A30A-F7A6771FFB84}"/>
              </a:ext>
            </a:extLst>
          </p:cNvPr>
          <p:cNvSpPr txBox="1"/>
          <p:nvPr/>
        </p:nvSpPr>
        <p:spPr>
          <a:xfrm>
            <a:off x="8067951" y="2881398"/>
            <a:ext cx="1738743" cy="1477328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b="1" dirty="0">
              <a:solidFill>
                <a:srgbClr val="FFFF00"/>
              </a:solidFill>
            </a:endParaRPr>
          </a:p>
          <a:p>
            <a:pPr algn="ctr"/>
            <a:endParaRPr lang="en-US" altLang="ko-KR" b="1" dirty="0">
              <a:solidFill>
                <a:srgbClr val="FFFF00"/>
              </a:solidFill>
            </a:endParaRPr>
          </a:p>
          <a:p>
            <a:pPr algn="ctr"/>
            <a:r>
              <a:rPr lang="ko-KR" altLang="en-US" b="1" dirty="0">
                <a:solidFill>
                  <a:srgbClr val="FFFF00"/>
                </a:solidFill>
              </a:rPr>
              <a:t>정상상태</a:t>
            </a:r>
            <a:endParaRPr lang="en-US" altLang="ko-KR" b="1" dirty="0">
              <a:solidFill>
                <a:srgbClr val="FFFF00"/>
              </a:solidFill>
            </a:endParaRPr>
          </a:p>
          <a:p>
            <a:pPr algn="ctr"/>
            <a:endParaRPr lang="en-US" altLang="ko-KR" b="1" dirty="0">
              <a:solidFill>
                <a:srgbClr val="FFFF00"/>
              </a:solidFill>
            </a:endParaRPr>
          </a:p>
          <a:p>
            <a:pPr algn="ctr"/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FF52A7-6803-FAAD-3FEE-115362367061}"/>
              </a:ext>
            </a:extLst>
          </p:cNvPr>
          <p:cNvSpPr txBox="1"/>
          <p:nvPr/>
        </p:nvSpPr>
        <p:spPr>
          <a:xfrm>
            <a:off x="9864232" y="2881398"/>
            <a:ext cx="1738744" cy="1477328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b="1" dirty="0">
              <a:solidFill>
                <a:srgbClr val="FFFF00"/>
              </a:solidFill>
            </a:endParaRPr>
          </a:p>
          <a:p>
            <a:pPr algn="ctr"/>
            <a:endParaRPr lang="en-US" altLang="ko-KR" b="1" dirty="0">
              <a:solidFill>
                <a:srgbClr val="FFFF00"/>
              </a:solidFill>
            </a:endParaRPr>
          </a:p>
          <a:p>
            <a:pPr algn="ctr"/>
            <a:r>
              <a:rPr lang="ko-KR" altLang="en-US" b="1" dirty="0">
                <a:solidFill>
                  <a:srgbClr val="FFFF00"/>
                </a:solidFill>
              </a:rPr>
              <a:t>코로나</a:t>
            </a:r>
            <a:endParaRPr lang="en-US" altLang="ko-KR" b="1" dirty="0">
              <a:solidFill>
                <a:srgbClr val="FFFF00"/>
              </a:solidFill>
            </a:endParaRPr>
          </a:p>
          <a:p>
            <a:pPr algn="ctr"/>
            <a:endParaRPr lang="en-US" altLang="ko-KR" b="1" dirty="0">
              <a:solidFill>
                <a:srgbClr val="FFFF00"/>
              </a:solidFill>
            </a:endParaRPr>
          </a:p>
          <a:p>
            <a:pPr algn="ctr"/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4FC275-C6C9-DA90-0EA3-C52D624CBD4E}"/>
              </a:ext>
            </a:extLst>
          </p:cNvPr>
          <p:cNvSpPr txBox="1"/>
          <p:nvPr/>
        </p:nvSpPr>
        <p:spPr>
          <a:xfrm>
            <a:off x="8067950" y="4645218"/>
            <a:ext cx="1738743" cy="1200329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b="1" dirty="0">
              <a:solidFill>
                <a:srgbClr val="FFFF00"/>
              </a:solidFill>
            </a:endParaRPr>
          </a:p>
          <a:p>
            <a:pPr algn="ctr"/>
            <a:r>
              <a:rPr lang="ko-KR" altLang="en-US" b="1" dirty="0">
                <a:solidFill>
                  <a:srgbClr val="FFFF00"/>
                </a:solidFill>
              </a:rPr>
              <a:t>바이러스성</a:t>
            </a:r>
            <a:endParaRPr lang="en-US" altLang="ko-KR" b="1" dirty="0">
              <a:solidFill>
                <a:srgbClr val="FFFF00"/>
              </a:solidFill>
            </a:endParaRPr>
          </a:p>
          <a:p>
            <a:pPr algn="ctr"/>
            <a:r>
              <a:rPr lang="ko-KR" altLang="en-US" b="1" dirty="0">
                <a:solidFill>
                  <a:srgbClr val="FFFF00"/>
                </a:solidFill>
              </a:rPr>
              <a:t>폐렴</a:t>
            </a:r>
            <a:endParaRPr lang="en-US" altLang="ko-KR" b="1" dirty="0">
              <a:solidFill>
                <a:srgbClr val="FFFF00"/>
              </a:solidFill>
            </a:endParaRPr>
          </a:p>
          <a:p>
            <a:pPr algn="ctr"/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97344EF-6C63-55C2-50FC-553BD2BB11C4}"/>
              </a:ext>
            </a:extLst>
          </p:cNvPr>
          <p:cNvSpPr txBox="1"/>
          <p:nvPr/>
        </p:nvSpPr>
        <p:spPr>
          <a:xfrm>
            <a:off x="9864231" y="4498366"/>
            <a:ext cx="1738744" cy="1477328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b="1" dirty="0">
              <a:solidFill>
                <a:srgbClr val="FFFF00"/>
              </a:solidFill>
            </a:endParaRPr>
          </a:p>
          <a:p>
            <a:pPr algn="ctr"/>
            <a:endParaRPr lang="en-US" altLang="ko-KR" b="1" dirty="0">
              <a:solidFill>
                <a:srgbClr val="FFFF00"/>
              </a:solidFill>
            </a:endParaRPr>
          </a:p>
          <a:p>
            <a:pPr algn="ctr"/>
            <a:r>
              <a:rPr lang="ko-KR" altLang="en-US" b="1" dirty="0">
                <a:solidFill>
                  <a:srgbClr val="FFFF00"/>
                </a:solidFill>
              </a:rPr>
              <a:t>폐 음영</a:t>
            </a:r>
            <a:endParaRPr lang="en-US" altLang="ko-KR" b="1" dirty="0">
              <a:solidFill>
                <a:srgbClr val="FFFF00"/>
              </a:solidFill>
            </a:endParaRPr>
          </a:p>
          <a:p>
            <a:pPr algn="ctr"/>
            <a:endParaRPr lang="en-US" altLang="ko-KR" b="1" dirty="0">
              <a:solidFill>
                <a:srgbClr val="FFFF00"/>
              </a:solidFill>
            </a:endParaRPr>
          </a:p>
          <a:p>
            <a:pPr algn="ctr"/>
            <a:endParaRPr lang="ko-KR" alt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627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3343</TotalTime>
  <Words>3729</Words>
  <Application>Microsoft Office PowerPoint</Application>
  <PresentationFormat>와이드스크린</PresentationFormat>
  <Paragraphs>619</Paragraphs>
  <Slides>47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3" baseType="lpstr">
      <vt:lpstr>맑은 고딕</vt:lpstr>
      <vt:lpstr>Arial</vt:lpstr>
      <vt:lpstr>Courier New</vt:lpstr>
      <vt:lpstr>Roboto</vt:lpstr>
      <vt:lpstr>Wingdings</vt:lpstr>
      <vt:lpstr>Office 테마</vt:lpstr>
      <vt:lpstr>AIB_13_Section4_Project </vt:lpstr>
      <vt:lpstr>목차</vt:lpstr>
      <vt:lpstr>목차</vt:lpstr>
      <vt:lpstr>1. 데이터 소개 &amp; 가설</vt:lpstr>
      <vt:lpstr>1. 데이터 소개 &amp; 가설</vt:lpstr>
      <vt:lpstr>1. 데이터 소개 &amp; 가설</vt:lpstr>
      <vt:lpstr>1. 데이터 소개 &amp; 가설</vt:lpstr>
      <vt:lpstr>목차</vt:lpstr>
      <vt:lpstr>2. 프로젝트 목표 및 기대효과</vt:lpstr>
      <vt:lpstr>2. 프로젝트 목표 및 기대효과</vt:lpstr>
      <vt:lpstr>목차</vt:lpstr>
      <vt:lpstr>3. 모델 개발과정</vt:lpstr>
      <vt:lpstr>3. 모델 개발과정</vt:lpstr>
      <vt:lpstr>3. 모델 개발과정</vt:lpstr>
      <vt:lpstr>3. 모델 개발과정</vt:lpstr>
      <vt:lpstr>3. 모델 개발과정</vt:lpstr>
      <vt:lpstr>3. 모델 개발과정</vt:lpstr>
      <vt:lpstr>3. 모델 개발과정</vt:lpstr>
      <vt:lpstr>3. 모델 개발과정</vt:lpstr>
      <vt:lpstr>3. 모델 개발과정</vt:lpstr>
      <vt:lpstr>3. 모델 개발과정</vt:lpstr>
      <vt:lpstr>3. 모델 개발과정</vt:lpstr>
      <vt:lpstr>3. 모델 개발과정</vt:lpstr>
      <vt:lpstr>3. 모델 개발과정</vt:lpstr>
      <vt:lpstr>3. 모델 개발과정</vt:lpstr>
      <vt:lpstr>3. 모델 개발과정</vt:lpstr>
      <vt:lpstr>3. 모델 개발과정</vt:lpstr>
      <vt:lpstr>목차</vt:lpstr>
      <vt:lpstr>4. 학습모델 해석</vt:lpstr>
      <vt:lpstr>4. 학습모델 해석</vt:lpstr>
      <vt:lpstr>목차</vt:lpstr>
      <vt:lpstr>5. 가설 검증</vt:lpstr>
      <vt:lpstr>목차</vt:lpstr>
      <vt:lpstr>6. 프로젝트 회고</vt:lpstr>
      <vt:lpstr>6. 프로젝트 회고</vt:lpstr>
      <vt:lpstr>PowerPoint 프레젠테이션</vt:lpstr>
      <vt:lpstr>accuracy on the test set is 92.45 %</vt:lpstr>
      <vt:lpstr>Errors by Class on Test Set</vt:lpstr>
      <vt:lpstr>Confusion matrix</vt:lpstr>
      <vt:lpstr>PowerPoint 프레젠테이션</vt:lpstr>
      <vt:lpstr>accuracy on the test set is 92.54 %</vt:lpstr>
      <vt:lpstr>Errors by Class on Test Set</vt:lpstr>
      <vt:lpstr>Confusion matrix</vt:lpstr>
      <vt:lpstr>PowerPoint 프레젠테이션</vt:lpstr>
      <vt:lpstr>accuracy on the test set is 93.96 %</vt:lpstr>
      <vt:lpstr>Errors by Class on Test Set</vt:lpstr>
      <vt:lpstr>Confusion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강호</dc:creator>
  <cp:lastModifiedBy>강호</cp:lastModifiedBy>
  <cp:revision>32</cp:revision>
  <dcterms:created xsi:type="dcterms:W3CDTF">2022-07-23T10:21:42Z</dcterms:created>
  <dcterms:modified xsi:type="dcterms:W3CDTF">2022-07-27T05:24:33Z</dcterms:modified>
</cp:coreProperties>
</file>