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4083E-09A5-411B-A615-10105457A24C}" v="143" dt="2023-04-18T19:50:49.513"/>
    <p1510:client id="{5361288A-BC11-B39E-B74F-0748D878DA76}" v="9" dt="2023-04-19T01:51:12.996"/>
    <p1510:client id="{8F06CFCB-AFCE-ADA3-43F5-6B2D58331CB5}" v="609" dt="2023-04-18T16:10:22.879"/>
    <p1510:client id="{C8232BEF-4A47-42B2-09AE-3FD10F974C8E}" v="134" dt="2023-04-19T01:38:57.753"/>
    <p1510:client id="{CFF1A26F-8CE2-860A-3B23-560B809D5B49}" v="7" dt="2023-04-19T01:36:31.400"/>
    <p1510:client id="{D60DB710-F11D-322E-0BC5-5C61986296A0}" v="4" dt="2023-04-19T01:37:35.545"/>
    <p1510:client id="{DAFAACAB-66D7-41A2-D9AD-FE9E76E6B17C}" v="1" dt="2023-04-19T02:23:45.102"/>
    <p1510:client id="{E6B9CADB-8E56-4FCF-A44F-4EE34EA165E9}" v="83" dt="2023-04-18T16:51:15.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66CAA-C0AA-45EC-9476-F83A6229D9FE}"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F73E6-3D13-448B-A30F-35E45E9E746B}" type="slidenum">
              <a:rPr lang="en-US" smtClean="0"/>
              <a:t>‹#›</a:t>
            </a:fld>
            <a:endParaRPr lang="en-US"/>
          </a:p>
        </p:txBody>
      </p:sp>
    </p:spTree>
    <p:extLst>
      <p:ext uri="{BB962C8B-B14F-4D97-AF65-F5344CB8AC3E}">
        <p14:creationId xmlns:p14="http://schemas.microsoft.com/office/powerpoint/2010/main" val="37413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Passenger table contains: attributes: </a:t>
            </a:r>
            <a:r>
              <a:rPr lang="en-US" err="1">
                <a:cs typeface="Calibri"/>
              </a:rPr>
              <a:t>passenger_id</a:t>
            </a:r>
            <a:r>
              <a:rPr lang="en-US">
                <a:cs typeface="Calibri"/>
              </a:rPr>
              <a:t> (primary key), </a:t>
            </a:r>
            <a:r>
              <a:rPr lang="en-US" err="1">
                <a:cs typeface="Calibri"/>
              </a:rPr>
              <a:t>use_time</a:t>
            </a:r>
            <a:r>
              <a:rPr lang="en-US"/>
              <a:t> (primary key)</a:t>
            </a:r>
            <a:r>
              <a:rPr lang="en-US">
                <a:cs typeface="Calibri"/>
              </a:rPr>
              <a:t>, </a:t>
            </a:r>
            <a:r>
              <a:rPr lang="en-US" err="1">
                <a:cs typeface="Calibri"/>
              </a:rPr>
              <a:t>tix_id</a:t>
            </a:r>
            <a:r>
              <a:rPr lang="en-US"/>
              <a:t> (foreign key)</a:t>
            </a:r>
            <a:r>
              <a:rPr lang="en-US">
                <a:cs typeface="Calibri"/>
              </a:rPr>
              <a:t>, </a:t>
            </a:r>
            <a:r>
              <a:rPr lang="en-US" err="1">
                <a:cs typeface="Calibri"/>
              </a:rPr>
              <a:t>pass_id</a:t>
            </a:r>
            <a:r>
              <a:rPr lang="en-US"/>
              <a:t> (foreign key)</a:t>
            </a:r>
            <a:r>
              <a:rPr lang="en-US">
                <a:cs typeface="Calibri"/>
              </a:rPr>
              <a:t>, </a:t>
            </a:r>
            <a:r>
              <a:rPr lang="en-US" err="1">
                <a:cs typeface="Calibri"/>
              </a:rPr>
              <a:t>user_id</a:t>
            </a:r>
            <a:r>
              <a:rPr lang="en-US">
                <a:cs typeface="Calibri"/>
              </a:rPr>
              <a:t>, </a:t>
            </a:r>
            <a:r>
              <a:rPr lang="en-US" err="1">
                <a:cs typeface="Calibri"/>
              </a:rPr>
              <a:t>bus_id</a:t>
            </a:r>
            <a:r>
              <a:rPr lang="en-US"/>
              <a:t> (foreign key)</a:t>
            </a:r>
            <a:r>
              <a:rPr lang="en-US">
                <a:cs typeface="Calibri"/>
              </a:rPr>
              <a:t>. The passenger table contains relationships connecting to it.</a:t>
            </a:r>
          </a:p>
          <a:p>
            <a:endParaRPr lang="en-US">
              <a:cs typeface="Calibri"/>
            </a:endParaRPr>
          </a:p>
          <a:p>
            <a:r>
              <a:rPr lang="en-US">
                <a:cs typeface="Calibri"/>
              </a:rPr>
              <a:t>-This table shows when and where as well as how passengers have scanned into a bus</a:t>
            </a:r>
          </a:p>
          <a:p>
            <a:endParaRPr lang="en-US">
              <a:cs typeface="Calibri"/>
            </a:endParaRPr>
          </a:p>
          <a:p>
            <a:r>
              <a:rPr lang="en-US">
                <a:cs typeface="Calibri"/>
              </a:rPr>
              <a:t>Ticket table contains: attributes: </a:t>
            </a:r>
            <a:r>
              <a:rPr lang="en-US" err="1">
                <a:cs typeface="Calibri"/>
              </a:rPr>
              <a:t>user_id</a:t>
            </a:r>
            <a:r>
              <a:rPr lang="en-US">
                <a:cs typeface="Calibri"/>
              </a:rPr>
              <a:t> (primary key and Foreign key), </a:t>
            </a:r>
            <a:r>
              <a:rPr lang="en-US" err="1">
                <a:cs typeface="Calibri"/>
              </a:rPr>
              <a:t>tix_id</a:t>
            </a:r>
            <a:r>
              <a:rPr lang="en-US">
                <a:cs typeface="Calibri"/>
              </a:rPr>
              <a:t> (primary key), </a:t>
            </a:r>
            <a:r>
              <a:rPr lang="en-US" err="1">
                <a:cs typeface="Calibri"/>
              </a:rPr>
              <a:t>single,discount</a:t>
            </a:r>
            <a:r>
              <a:rPr lang="en-US">
                <a:cs typeface="Calibri"/>
              </a:rPr>
              <a:t>, transfer, price. Ticket has relationship 1 to m to passenger.</a:t>
            </a:r>
          </a:p>
          <a:p>
            <a:endParaRPr lang="en-US">
              <a:cs typeface="Calibri"/>
            </a:endParaRPr>
          </a:p>
          <a:p>
            <a:r>
              <a:rPr lang="en-US">
                <a:cs typeface="Calibri"/>
              </a:rPr>
              <a:t>-This table shows what types of tickets the users bought </a:t>
            </a:r>
          </a:p>
          <a:p>
            <a:endParaRPr lang="en-US"/>
          </a:p>
          <a:p>
            <a:r>
              <a:rPr lang="en-US"/>
              <a:t>Pass table contains: attributes: </a:t>
            </a:r>
            <a:r>
              <a:rPr lang="en-US" err="1"/>
              <a:t>user_id</a:t>
            </a:r>
            <a:r>
              <a:rPr lang="en-US"/>
              <a:t> (primary key and Foreign key), </a:t>
            </a:r>
            <a:r>
              <a:rPr lang="en-US" err="1"/>
              <a:t>Pass_id</a:t>
            </a:r>
            <a:r>
              <a:rPr lang="en-US"/>
              <a:t> (primary key), 30-day, 7-day, all-day, price. </a:t>
            </a:r>
            <a:r>
              <a:rPr lang="en-US" err="1"/>
              <a:t>passs</a:t>
            </a:r>
            <a:r>
              <a:rPr lang="en-US"/>
              <a:t> has relationship 1 to m to passenger.</a:t>
            </a:r>
            <a:endParaRPr lang="en-US">
              <a:cs typeface="Calibri"/>
            </a:endParaRPr>
          </a:p>
          <a:p>
            <a:endParaRPr lang="en-US">
              <a:cs typeface="Calibri"/>
            </a:endParaRPr>
          </a:p>
          <a:p>
            <a:r>
              <a:rPr lang="en-US">
                <a:cs typeface="Calibri"/>
              </a:rPr>
              <a:t>-This table shows what kind of pass was bought by users</a:t>
            </a:r>
          </a:p>
          <a:p>
            <a:endParaRPr lang="en-US">
              <a:cs typeface="Calibri"/>
            </a:endParaRPr>
          </a:p>
          <a:p>
            <a:r>
              <a:rPr lang="en-US">
                <a:cs typeface="Calibri"/>
              </a:rPr>
              <a:t>User account table: has attributes: </a:t>
            </a:r>
            <a:r>
              <a:rPr lang="en-US" err="1">
                <a:cs typeface="Calibri"/>
              </a:rPr>
              <a:t>user_id</a:t>
            </a:r>
            <a:r>
              <a:rPr lang="en-US">
                <a:cs typeface="Calibri"/>
              </a:rPr>
              <a:t> (primary key), username, password, </a:t>
            </a:r>
            <a:r>
              <a:rPr lang="en-US" err="1">
                <a:cs typeface="Calibri"/>
              </a:rPr>
              <a:t>first_name</a:t>
            </a:r>
            <a:r>
              <a:rPr lang="en-US">
                <a:cs typeface="Calibri"/>
              </a:rPr>
              <a:t>, </a:t>
            </a:r>
            <a:r>
              <a:rPr lang="en-US" err="1">
                <a:cs typeface="Calibri"/>
              </a:rPr>
              <a:t>Last_name</a:t>
            </a:r>
            <a:r>
              <a:rPr lang="en-US">
                <a:cs typeface="Calibri"/>
              </a:rPr>
              <a:t>, </a:t>
            </a:r>
            <a:r>
              <a:rPr lang="en-US" err="1">
                <a:cs typeface="Calibri"/>
              </a:rPr>
              <a:t>Creation_date</a:t>
            </a:r>
            <a:r>
              <a:rPr lang="en-US">
                <a:cs typeface="Calibri"/>
              </a:rPr>
              <a:t>, disability, age. </a:t>
            </a:r>
            <a:r>
              <a:rPr lang="en-US" err="1">
                <a:cs typeface="Calibri"/>
              </a:rPr>
              <a:t>User_account</a:t>
            </a:r>
            <a:r>
              <a:rPr lang="en-US">
                <a:cs typeface="Calibri"/>
              </a:rPr>
              <a:t> has relationships: 1 to m connecting to ticket and pass, 1 to 1 relationship connecting to passenger.</a:t>
            </a:r>
          </a:p>
          <a:p>
            <a:endParaRPr lang="en-US">
              <a:cs typeface="Calibri"/>
            </a:endParaRPr>
          </a:p>
          <a:p>
            <a:r>
              <a:rPr lang="en-US">
                <a:cs typeface="Calibri"/>
              </a:rPr>
              <a:t>-This table holds information about user accounts in order to then purchase tickets or passes</a:t>
            </a:r>
          </a:p>
          <a:p>
            <a:endParaRPr lang="en-US">
              <a:cs typeface="Calibri"/>
            </a:endParaRPr>
          </a:p>
          <a:p>
            <a:r>
              <a:rPr lang="en-US">
                <a:cs typeface="Calibri"/>
              </a:rPr>
              <a:t>Bus table: has attributes: </a:t>
            </a:r>
            <a:r>
              <a:rPr lang="en-US" err="1">
                <a:cs typeface="Calibri"/>
              </a:rPr>
              <a:t>bus_id</a:t>
            </a:r>
            <a:r>
              <a:rPr lang="en-US">
                <a:cs typeface="Calibri"/>
              </a:rPr>
              <a:t> (primary key), </a:t>
            </a:r>
            <a:r>
              <a:rPr lang="en-US" err="1">
                <a:cs typeface="Calibri"/>
              </a:rPr>
              <a:t>driver_id</a:t>
            </a:r>
            <a:r>
              <a:rPr lang="en-US">
                <a:cs typeface="Calibri"/>
              </a:rPr>
              <a:t>, </a:t>
            </a:r>
            <a:r>
              <a:rPr lang="en-US" err="1">
                <a:cs typeface="Calibri"/>
              </a:rPr>
              <a:t>servicedate</a:t>
            </a:r>
            <a:r>
              <a:rPr lang="en-US">
                <a:cs typeface="Calibri"/>
              </a:rPr>
              <a:t>, mileage, </a:t>
            </a:r>
            <a:r>
              <a:rPr lang="en-US" err="1">
                <a:cs typeface="Calibri"/>
              </a:rPr>
              <a:t>city_id</a:t>
            </a:r>
            <a:r>
              <a:rPr lang="en-US">
                <a:cs typeface="Calibri"/>
              </a:rPr>
              <a:t> (foreign key), </a:t>
            </a:r>
            <a:r>
              <a:rPr lang="en-US" err="1">
                <a:cs typeface="Calibri"/>
              </a:rPr>
              <a:t>route_id</a:t>
            </a:r>
            <a:r>
              <a:rPr lang="en-US">
                <a:cs typeface="Calibri"/>
              </a:rPr>
              <a:t> (foreign key). Bus table as relationships: 1 to m relationship connecting to passenger table.</a:t>
            </a:r>
          </a:p>
          <a:p>
            <a:endParaRPr lang="en-US">
              <a:cs typeface="Calibri"/>
            </a:endParaRPr>
          </a:p>
          <a:p>
            <a:r>
              <a:rPr lang="en-US">
                <a:cs typeface="Calibri"/>
              </a:rPr>
              <a:t>-This table holds information about the buses location and service</a:t>
            </a:r>
          </a:p>
          <a:p>
            <a:endParaRPr lang="en-US">
              <a:cs typeface="Calibri"/>
            </a:endParaRPr>
          </a:p>
          <a:p>
            <a:r>
              <a:rPr lang="en-US">
                <a:cs typeface="Calibri"/>
              </a:rPr>
              <a:t>City table: has attributes: </a:t>
            </a:r>
            <a:r>
              <a:rPr lang="en-US" err="1">
                <a:cs typeface="Calibri"/>
              </a:rPr>
              <a:t>city_id</a:t>
            </a:r>
            <a:r>
              <a:rPr lang="en-US">
                <a:cs typeface="Calibri"/>
              </a:rPr>
              <a:t> (primary key), name, ZIP, county. City has relationships 1 to m connecting to bus and 1 to m connecting to routes. </a:t>
            </a:r>
          </a:p>
          <a:p>
            <a:endParaRPr lang="en-US">
              <a:cs typeface="Calibri"/>
            </a:endParaRPr>
          </a:p>
          <a:p>
            <a:r>
              <a:rPr lang="en-US">
                <a:cs typeface="Calibri"/>
              </a:rPr>
              <a:t>-This table holds information about where each city is located.</a:t>
            </a:r>
          </a:p>
          <a:p>
            <a:endParaRPr lang="en-US">
              <a:cs typeface="Calibri"/>
            </a:endParaRPr>
          </a:p>
          <a:p>
            <a:r>
              <a:rPr lang="en-US">
                <a:cs typeface="Calibri"/>
              </a:rPr>
              <a:t>Routes table has attributes: </a:t>
            </a:r>
            <a:r>
              <a:rPr lang="en-US" err="1">
                <a:cs typeface="Calibri"/>
              </a:rPr>
              <a:t>route_ID</a:t>
            </a:r>
            <a:r>
              <a:rPr lang="en-US">
                <a:cs typeface="Calibri"/>
              </a:rPr>
              <a:t> (primary key), </a:t>
            </a:r>
            <a:r>
              <a:rPr lang="en-US" err="1">
                <a:cs typeface="Calibri"/>
              </a:rPr>
              <a:t>num_stops</a:t>
            </a:r>
            <a:r>
              <a:rPr lang="en-US">
                <a:cs typeface="Calibri"/>
              </a:rPr>
              <a:t>, distance, direction. With relationship 1 to many connecting to bus.</a:t>
            </a:r>
          </a:p>
          <a:p>
            <a:endParaRPr lang="en-US">
              <a:cs typeface="Calibri"/>
            </a:endParaRPr>
          </a:p>
          <a:p>
            <a:r>
              <a:rPr lang="en-US">
                <a:cs typeface="Calibri"/>
              </a:rPr>
              <a:t>-This table shows the direction and distance as well as how many stops are in each route</a:t>
            </a:r>
          </a:p>
          <a:p>
            <a:endParaRPr lang="en-US">
              <a:cs typeface="Calibri"/>
            </a:endParaRPr>
          </a:p>
          <a:p>
            <a:r>
              <a:rPr lang="en-US">
                <a:cs typeface="Calibri"/>
              </a:rPr>
              <a:t>Stops table: attributes: </a:t>
            </a:r>
            <a:r>
              <a:rPr lang="en-US" err="1">
                <a:cs typeface="Calibri"/>
              </a:rPr>
              <a:t>stop_id</a:t>
            </a:r>
            <a:r>
              <a:rPr lang="en-US">
                <a:cs typeface="Calibri"/>
              </a:rPr>
              <a:t> (primary key), </a:t>
            </a:r>
            <a:r>
              <a:rPr lang="en-US" err="1">
                <a:cs typeface="Calibri"/>
              </a:rPr>
              <a:t>bus_id</a:t>
            </a:r>
            <a:r>
              <a:rPr lang="en-US">
                <a:cs typeface="Calibri"/>
              </a:rPr>
              <a:t> (foreign key), </a:t>
            </a:r>
            <a:r>
              <a:rPr lang="en-US" err="1">
                <a:cs typeface="Calibri"/>
              </a:rPr>
              <a:t>routes_id</a:t>
            </a:r>
            <a:r>
              <a:rPr lang="en-US"/>
              <a:t> (foreign key)</a:t>
            </a:r>
            <a:r>
              <a:rPr lang="en-US">
                <a:cs typeface="Calibri"/>
              </a:rPr>
              <a:t>, latitude, longitude, </a:t>
            </a:r>
            <a:r>
              <a:rPr lang="en-US" err="1">
                <a:cs typeface="Calibri"/>
              </a:rPr>
              <a:t>street_name</a:t>
            </a:r>
            <a:r>
              <a:rPr lang="en-US">
                <a:cs typeface="Calibri"/>
              </a:rPr>
              <a:t>, </a:t>
            </a:r>
            <a:r>
              <a:rPr lang="en-US" err="1">
                <a:cs typeface="Calibri"/>
              </a:rPr>
              <a:t>arrival_time</a:t>
            </a:r>
            <a:r>
              <a:rPr lang="en-US">
                <a:cs typeface="Calibri"/>
              </a:rPr>
              <a:t>, </a:t>
            </a:r>
            <a:r>
              <a:rPr lang="en-US" err="1">
                <a:cs typeface="Calibri"/>
              </a:rPr>
              <a:t>departure_time</a:t>
            </a:r>
            <a:r>
              <a:rPr lang="en-US">
                <a:cs typeface="Calibri"/>
              </a:rPr>
              <a:t>. With relationships 1 to many connecting to routes.</a:t>
            </a:r>
          </a:p>
          <a:p>
            <a:endParaRPr lang="en-US">
              <a:cs typeface="Calibri"/>
            </a:endParaRPr>
          </a:p>
          <a:p>
            <a:r>
              <a:rPr lang="en-US">
                <a:cs typeface="Calibri"/>
              </a:rPr>
              <a:t>-This shows what buses stop at a stop location and where the stops are located as well as when buses arrive and depart.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E8F73E6-3D13-448B-A30F-35E45E9E746B}" type="slidenum">
              <a:rPr lang="en-US" smtClean="0"/>
              <a:t>4</a:t>
            </a:fld>
            <a:endParaRPr lang="en-US"/>
          </a:p>
        </p:txBody>
      </p:sp>
    </p:spTree>
    <p:extLst>
      <p:ext uri="{BB962C8B-B14F-4D97-AF65-F5344CB8AC3E}">
        <p14:creationId xmlns:p14="http://schemas.microsoft.com/office/powerpoint/2010/main" val="194676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4/18/2023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90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4/18/2023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9979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4/18/2023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4654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4/18/2023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5660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4/18/2023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3389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4/18/2023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2135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4/18/2023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4923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4/18/2023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527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4/18/2023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7502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4/18/2023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2205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4/18/2023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1406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4/18/2023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428599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3" descr="Aerial view of a bus depot">
            <a:extLst>
              <a:ext uri="{FF2B5EF4-FFF2-40B4-BE49-F238E27FC236}">
                <a16:creationId xmlns:a16="http://schemas.microsoft.com/office/drawing/2014/main" id="{12063056-5B1F-596D-BC05-169F81A8A9AD}"/>
              </a:ext>
            </a:extLst>
          </p:cNvPr>
          <p:cNvPicPr>
            <a:picLocks noChangeAspect="1"/>
          </p:cNvPicPr>
          <p:nvPr/>
        </p:nvPicPr>
        <p:blipFill rotWithShape="1">
          <a:blip r:embed="rId2">
            <a:alphaModFix amt="40000"/>
          </a:blip>
          <a:srcRect t="4233" r="6" b="20704"/>
          <a:stretch/>
        </p:blipFill>
        <p:spPr>
          <a:xfrm>
            <a:off x="20" y="10"/>
            <a:ext cx="12188932" cy="6857990"/>
          </a:xfrm>
          <a:prstGeom prst="rect">
            <a:avLst/>
          </a:prstGeom>
        </p:spPr>
      </p:pic>
      <p:sp>
        <p:nvSpPr>
          <p:cNvPr id="2" name="Title 1"/>
          <p:cNvSpPr>
            <a:spLocks noGrp="1"/>
          </p:cNvSpPr>
          <p:nvPr>
            <p:ph type="ctrTitle"/>
          </p:nvPr>
        </p:nvSpPr>
        <p:spPr>
          <a:xfrm>
            <a:off x="1549238" y="1145080"/>
            <a:ext cx="9090476" cy="2179601"/>
          </a:xfrm>
        </p:spPr>
        <p:txBody>
          <a:bodyPr anchor="b">
            <a:normAutofit/>
          </a:bodyPr>
          <a:lstStyle/>
          <a:p>
            <a:pPr algn="ctr"/>
            <a:r>
              <a:rPr lang="en-US">
                <a:solidFill>
                  <a:srgbClr val="FFFFFF"/>
                </a:solidFill>
                <a:cs typeface="Calibri Light"/>
              </a:rPr>
              <a:t>Central Florida Bus System Database</a:t>
            </a:r>
          </a:p>
        </p:txBody>
      </p:sp>
      <p:sp>
        <p:nvSpPr>
          <p:cNvPr id="3" name="Subtitle 2"/>
          <p:cNvSpPr>
            <a:spLocks noGrp="1"/>
          </p:cNvSpPr>
          <p:nvPr>
            <p:ph type="subTitle" idx="1"/>
          </p:nvPr>
        </p:nvSpPr>
        <p:spPr>
          <a:xfrm>
            <a:off x="2999029" y="3774105"/>
            <a:ext cx="6190895" cy="1633040"/>
          </a:xfrm>
        </p:spPr>
        <p:txBody>
          <a:bodyPr vert="horz" lIns="91440" tIns="45720" rIns="91440" bIns="45720" rtlCol="0" anchor="t">
            <a:normAutofit/>
          </a:bodyPr>
          <a:lstStyle/>
          <a:p>
            <a:pPr algn="ctr"/>
            <a:r>
              <a:rPr lang="en-US">
                <a:solidFill>
                  <a:srgbClr val="FFFFFF"/>
                </a:solidFill>
                <a:cs typeface="Calibri"/>
              </a:rPr>
              <a:t>Isaiah Sarria, Randy Koliha, Damian Cutie, Christopher Aguiar, Simon Pringle</a:t>
            </a:r>
          </a:p>
        </p:txBody>
      </p:sp>
      <p:sp>
        <p:nvSpPr>
          <p:cNvPr id="11"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1"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0" name="Freeform: Shape 10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92" name="Group 109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93" name="Freeform: Shape 109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4" name="Freeform: Shape 10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5" name="Freeform: Shape 109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9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1" name="Freeform: Shape 110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0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10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0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0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0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0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0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11" name="Rectangle 111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39B819A8-0B3F-2D27-3A08-6A70B87332AB}"/>
              </a:ext>
            </a:extLst>
          </p:cNvPr>
          <p:cNvSpPr>
            <a:spLocks noGrp="1"/>
          </p:cNvSpPr>
          <p:nvPr>
            <p:ph type="title"/>
          </p:nvPr>
        </p:nvSpPr>
        <p:spPr>
          <a:xfrm>
            <a:off x="525717" y="787068"/>
            <a:ext cx="4663649" cy="1455091"/>
          </a:xfrm>
        </p:spPr>
        <p:txBody>
          <a:bodyPr vert="horz" lIns="91440" tIns="45720" rIns="91440" bIns="45720" rtlCol="0" anchor="b">
            <a:normAutofit/>
          </a:bodyPr>
          <a:lstStyle/>
          <a:p>
            <a:pPr>
              <a:lnSpc>
                <a:spcPct val="90000"/>
              </a:lnSpc>
            </a:pPr>
            <a:r>
              <a:rPr lang="en-US" sz="2300"/>
              <a:t>What is the total count of buses with passengers and the total number of passengers on those buses in each city?</a:t>
            </a:r>
          </a:p>
        </p:txBody>
      </p:sp>
      <p:sp>
        <p:nvSpPr>
          <p:cNvPr id="1113" name="Freeform: Shape 111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1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11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1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1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1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2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2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5D2AA8A-18AA-5B7E-2461-6AB1EFDF4FCB}"/>
              </a:ext>
            </a:extLst>
          </p:cNvPr>
          <p:cNvSpPr>
            <a:spLocks noGrp="1"/>
          </p:cNvSpPr>
          <p:nvPr>
            <p:ph sz="half" idx="1"/>
          </p:nvPr>
        </p:nvSpPr>
        <p:spPr>
          <a:xfrm>
            <a:off x="525717" y="2796427"/>
            <a:ext cx="4663649" cy="3274503"/>
          </a:xfrm>
        </p:spPr>
        <p:txBody>
          <a:bodyPr vert="horz" lIns="91440" tIns="45720" rIns="91440" bIns="45720" rtlCol="0" anchor="t">
            <a:normAutofit fontScale="92500" lnSpcReduction="10000"/>
          </a:bodyPr>
          <a:lstStyle/>
          <a:p>
            <a:pPr marL="285750" indent="-285750">
              <a:lnSpc>
                <a:spcPct val="100000"/>
              </a:lnSpc>
              <a:buChar char="•"/>
            </a:pPr>
            <a:r>
              <a:rPr lang="en-US" sz="1700"/>
              <a:t>The shown query will help with  determining the use of our busses and whether we can expand or not, whether that be the number of buses or the capacity of our buses.</a:t>
            </a:r>
            <a:endParaRPr lang="en-US"/>
          </a:p>
          <a:p>
            <a:pPr marL="285750" indent="-285750">
              <a:lnSpc>
                <a:spcPct val="100000"/>
              </a:lnSpc>
              <a:buChar char="•"/>
            </a:pPr>
            <a:r>
              <a:rPr lang="en-US" sz="1700">
                <a:ea typeface="+mn-lt"/>
                <a:cs typeface="+mn-lt"/>
              </a:rPr>
              <a:t>The  number of distinct Bus IDs is saved under the </a:t>
            </a:r>
            <a:r>
              <a:rPr lang="en-US" sz="1700" err="1">
                <a:ea typeface="+mn-lt"/>
                <a:cs typeface="+mn-lt"/>
              </a:rPr>
              <a:t>num_buses</a:t>
            </a:r>
            <a:r>
              <a:rPr lang="en-US" sz="1700">
                <a:ea typeface="+mn-lt"/>
                <a:cs typeface="+mn-lt"/>
              </a:rPr>
              <a:t> alias and then counts the total number of passengers among those buses per city. These were selected from four joined tables where the </a:t>
            </a:r>
            <a:r>
              <a:rPr lang="en-US" sz="1700" err="1">
                <a:ea typeface="+mn-lt"/>
                <a:cs typeface="+mn-lt"/>
              </a:rPr>
              <a:t>City_ID</a:t>
            </a:r>
            <a:r>
              <a:rPr lang="en-US" sz="1700">
                <a:ea typeface="+mn-lt"/>
                <a:cs typeface="+mn-lt"/>
              </a:rPr>
              <a:t> is matched with the Bus and City table then linked where the </a:t>
            </a:r>
            <a:r>
              <a:rPr lang="en-US" sz="1700" err="1">
                <a:ea typeface="+mn-lt"/>
                <a:cs typeface="+mn-lt"/>
              </a:rPr>
              <a:t>Bus_ID</a:t>
            </a:r>
            <a:r>
              <a:rPr lang="en-US" sz="1700">
                <a:ea typeface="+mn-lt"/>
                <a:cs typeface="+mn-lt"/>
              </a:rPr>
              <a:t> match with the Bus and Passenger table which is then finally grouped by city name.</a:t>
            </a:r>
          </a:p>
        </p:txBody>
      </p:sp>
      <p:pic>
        <p:nvPicPr>
          <p:cNvPr id="1026" name="Picture 2">
            <a:extLst>
              <a:ext uri="{FF2B5EF4-FFF2-40B4-BE49-F238E27FC236}">
                <a16:creationId xmlns:a16="http://schemas.microsoft.com/office/drawing/2014/main" id="{48793394-9665-447F-BCC4-32C39A5A35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5844" y="561192"/>
            <a:ext cx="4917699" cy="2667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Text&#10;&#10;Description automatically generated">
            <a:extLst>
              <a:ext uri="{FF2B5EF4-FFF2-40B4-BE49-F238E27FC236}">
                <a16:creationId xmlns:a16="http://schemas.microsoft.com/office/drawing/2014/main" id="{6EDA6D45-7612-EF69-6966-FFEA3DA2FFA7}"/>
              </a:ext>
            </a:extLst>
          </p:cNvPr>
          <p:cNvPicPr>
            <a:picLocks noChangeAspect="1"/>
          </p:cNvPicPr>
          <p:nvPr/>
        </p:nvPicPr>
        <p:blipFill>
          <a:blip r:embed="rId3"/>
          <a:stretch>
            <a:fillRect/>
          </a:stretch>
        </p:blipFill>
        <p:spPr>
          <a:xfrm>
            <a:off x="5691022" y="3972690"/>
            <a:ext cx="6264555" cy="1618198"/>
          </a:xfrm>
          <a:prstGeom prst="rect">
            <a:avLst/>
          </a:prstGeom>
        </p:spPr>
      </p:pic>
      <p:sp>
        <p:nvSpPr>
          <p:cNvPr id="1123" name="Freeform: Shape 112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25" name="Group 112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26" name="Freeform: Shape 112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7" name="Freeform: Shape 112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8" name="Freeform: Shape 112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29"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30"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103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2"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8"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717F1042-B4A1-5380-85F8-1FBCB150E767}"/>
              </a:ext>
            </a:extLst>
          </p:cNvPr>
          <p:cNvSpPr>
            <a:spLocks noGrp="1"/>
          </p:cNvSpPr>
          <p:nvPr>
            <p:ph type="title"/>
          </p:nvPr>
        </p:nvSpPr>
        <p:spPr>
          <a:xfrm>
            <a:off x="2290835" y="2199674"/>
            <a:ext cx="9262141" cy="1978346"/>
          </a:xfrm>
        </p:spPr>
        <p:txBody>
          <a:bodyPr vert="horz" lIns="91440" tIns="45720" rIns="91440" bIns="45720" rtlCol="0" anchor="b">
            <a:normAutofit/>
          </a:bodyPr>
          <a:lstStyle/>
          <a:p>
            <a:r>
              <a:rPr lang="en-US" sz="8800"/>
              <a:t>Thank You!</a:t>
            </a:r>
          </a:p>
        </p:txBody>
      </p:sp>
      <p:sp>
        <p:nvSpPr>
          <p:cNvPr id="30" name="Freeform: Shape 29">
            <a:extLst>
              <a:ext uri="{FF2B5EF4-FFF2-40B4-BE49-F238E27FC236}">
                <a16:creationId xmlns:a16="http://schemas.microsoft.com/office/drawing/2014/main" id="{A88EE6DC-B9C9-4217-8261-26F7DF29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27160" y="-1"/>
            <a:ext cx="1864840" cy="6858001"/>
          </a:xfrm>
          <a:custGeom>
            <a:avLst/>
            <a:gdLst>
              <a:gd name="connsiteX0" fmla="*/ 0 w 888736"/>
              <a:gd name="connsiteY0" fmla="*/ 0 h 2458832"/>
              <a:gd name="connsiteX1" fmla="*/ 177394 w 888736"/>
              <a:gd name="connsiteY1" fmla="*/ 125361 h 2458832"/>
              <a:gd name="connsiteX2" fmla="*/ 881856 w 888736"/>
              <a:gd name="connsiteY2" fmla="*/ 1189003 h 2458832"/>
              <a:gd name="connsiteX3" fmla="*/ 691256 w 888736"/>
              <a:gd name="connsiteY3" fmla="*/ 1628147 h 2458832"/>
              <a:gd name="connsiteX4" fmla="*/ 118397 w 888736"/>
              <a:gd name="connsiteY4" fmla="*/ 2331723 h 2458832"/>
              <a:gd name="connsiteX5" fmla="*/ 0 w 888736"/>
              <a:gd name="connsiteY5" fmla="*/ 2458832 h 245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736" h="2458832">
                <a:moveTo>
                  <a:pt x="0" y="0"/>
                </a:moveTo>
                <a:lnTo>
                  <a:pt x="177394" y="125361"/>
                </a:lnTo>
                <a:cubicBezTo>
                  <a:pt x="548898" y="378359"/>
                  <a:pt x="946091" y="744358"/>
                  <a:pt x="881856" y="1189003"/>
                </a:cubicBezTo>
                <a:cubicBezTo>
                  <a:pt x="858787" y="1347884"/>
                  <a:pt x="777253" y="1491554"/>
                  <a:pt x="691256" y="1628147"/>
                </a:cubicBezTo>
                <a:cubicBezTo>
                  <a:pt x="609261" y="1758448"/>
                  <a:pt x="399047" y="2022344"/>
                  <a:pt x="118397" y="2331723"/>
                </a:cubicBezTo>
                <a:lnTo>
                  <a:pt x="0" y="2458832"/>
                </a:lnTo>
                <a:close/>
              </a:path>
            </a:pathLst>
          </a:cu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 name="Group 31">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846134" flipH="1">
            <a:off x="10213795" y="2188642"/>
            <a:ext cx="886141" cy="802496"/>
            <a:chOff x="10948005" y="3272152"/>
            <a:chExt cx="868640" cy="786648"/>
          </a:xfrm>
          <a:solidFill>
            <a:schemeClr val="accent6">
              <a:lumMod val="60000"/>
              <a:lumOff val="40000"/>
            </a:schemeClr>
          </a:solidFill>
        </p:grpSpPr>
        <p:sp>
          <p:nvSpPr>
            <p:cNvPr id="58" name="Freeform: Shape 32">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8"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8772"/>
            <a:ext cx="4256723" cy="4047297"/>
            <a:chOff x="4886325" y="3374517"/>
            <a:chExt cx="10588786" cy="10068051"/>
          </a:xfrm>
          <a:solidFill>
            <a:schemeClr val="accent1"/>
          </a:solidFill>
        </p:grpSpPr>
        <p:sp>
          <p:nvSpPr>
            <p:cNvPr id="42"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0"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95088" y="3374517"/>
              <a:ext cx="10580023" cy="10068051"/>
              <a:chOff x="4895088" y="3374517"/>
              <a:chExt cx="10580023" cy="10068051"/>
            </a:xfrm>
            <a:grpFill/>
          </p:grpSpPr>
          <p:sp>
            <p:nvSpPr>
              <p:cNvPr id="44"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57004" y="13328840"/>
                <a:ext cx="2418107"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7137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1844418D-3E1E-B430-8418-EAE9DD541C4B}"/>
              </a:ext>
            </a:extLst>
          </p:cNvPr>
          <p:cNvSpPr>
            <a:spLocks noGrp="1"/>
          </p:cNvSpPr>
          <p:nvPr>
            <p:ph type="title"/>
          </p:nvPr>
        </p:nvSpPr>
        <p:spPr>
          <a:xfrm>
            <a:off x="525717" y="787068"/>
            <a:ext cx="5566263" cy="1455091"/>
          </a:xfrm>
        </p:spPr>
        <p:txBody>
          <a:bodyPr>
            <a:normAutofit/>
          </a:bodyPr>
          <a:lstStyle/>
          <a:p>
            <a:r>
              <a:rPr lang="en-US"/>
              <a:t>Database Description</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E7990C94-5682-367D-0FD1-B368A7A10852}"/>
              </a:ext>
            </a:extLst>
          </p:cNvPr>
          <p:cNvSpPr>
            <a:spLocks noGrp="1"/>
          </p:cNvSpPr>
          <p:nvPr>
            <p:ph idx="1"/>
          </p:nvPr>
        </p:nvSpPr>
        <p:spPr>
          <a:xfrm>
            <a:off x="525717" y="2796427"/>
            <a:ext cx="5566263" cy="3274503"/>
          </a:xfrm>
        </p:spPr>
        <p:txBody>
          <a:bodyPr vert="horz" lIns="91440" tIns="45720" rIns="91440" bIns="45720" rtlCol="0" anchor="t">
            <a:normAutofit/>
          </a:bodyPr>
          <a:lstStyle/>
          <a:p>
            <a:r>
              <a:rPr lang="en-US"/>
              <a:t>This database design of a Central FL bus system handles processes related to:</a:t>
            </a:r>
          </a:p>
          <a:p>
            <a:pPr marL="342900" indent="-342900">
              <a:buFont typeface="Calibri" panose="020B0604020202020204" pitchFamily="34" charset="0"/>
              <a:buChar char="-"/>
            </a:pPr>
            <a:r>
              <a:rPr lang="en-US"/>
              <a:t>Bus route scheduling </a:t>
            </a:r>
          </a:p>
          <a:p>
            <a:pPr marL="342900" indent="-342900">
              <a:buFont typeface="Calibri" panose="020B0604020202020204" pitchFamily="34" charset="0"/>
              <a:buChar char="-"/>
            </a:pPr>
            <a:r>
              <a:rPr lang="en-US"/>
              <a:t>Drivers</a:t>
            </a:r>
          </a:p>
          <a:p>
            <a:pPr marL="342900" indent="-342900">
              <a:buFont typeface="Calibri" panose="020B0604020202020204" pitchFamily="34" charset="0"/>
              <a:buChar char="-"/>
            </a:pPr>
            <a:r>
              <a:rPr lang="en-US"/>
              <a:t>Passengers</a:t>
            </a:r>
          </a:p>
          <a:p>
            <a:pPr marL="342900" indent="-342900">
              <a:buFont typeface="Calibri" panose="020B0604020202020204" pitchFamily="34" charset="0"/>
              <a:buChar char="-"/>
            </a:pPr>
            <a:r>
              <a:rPr lang="en-US"/>
              <a:t>Tickets and passes</a:t>
            </a:r>
          </a:p>
          <a:p>
            <a:pPr marL="342900" indent="-342900">
              <a:buFont typeface="Calibri" panose="020B0604020202020204" pitchFamily="34" charset="0"/>
              <a:buChar char="-"/>
            </a:pPr>
            <a:endParaRPr lang="en-US"/>
          </a:p>
        </p:txBody>
      </p:sp>
      <p:pic>
        <p:nvPicPr>
          <p:cNvPr id="5" name="Picture 4" descr="Moving bus">
            <a:extLst>
              <a:ext uri="{FF2B5EF4-FFF2-40B4-BE49-F238E27FC236}">
                <a16:creationId xmlns:a16="http://schemas.microsoft.com/office/drawing/2014/main" id="{AF55CC55-86AF-FBC6-A157-8895359DD843}"/>
              </a:ext>
            </a:extLst>
          </p:cNvPr>
          <p:cNvPicPr>
            <a:picLocks noChangeAspect="1"/>
          </p:cNvPicPr>
          <p:nvPr/>
        </p:nvPicPr>
        <p:blipFill rotWithShape="1">
          <a:blip r:embed="rId2"/>
          <a:srcRect l="36030" r="8878"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650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0473-077A-629F-A190-2FA74F51426A}"/>
              </a:ext>
            </a:extLst>
          </p:cNvPr>
          <p:cNvSpPr>
            <a:spLocks noGrp="1"/>
          </p:cNvSpPr>
          <p:nvPr>
            <p:ph type="title"/>
          </p:nvPr>
        </p:nvSpPr>
        <p:spPr/>
        <p:txBody>
          <a:bodyPr/>
          <a:lstStyle/>
          <a:p>
            <a:r>
              <a:rPr lang="en-US"/>
              <a:t>20 Business Rules</a:t>
            </a:r>
          </a:p>
        </p:txBody>
      </p:sp>
      <p:sp>
        <p:nvSpPr>
          <p:cNvPr id="3" name="Content Placeholder 2">
            <a:extLst>
              <a:ext uri="{FF2B5EF4-FFF2-40B4-BE49-F238E27FC236}">
                <a16:creationId xmlns:a16="http://schemas.microsoft.com/office/drawing/2014/main" id="{D8AA66C0-3B26-FA04-734C-0487BC960C0F}"/>
              </a:ext>
            </a:extLst>
          </p:cNvPr>
          <p:cNvSpPr>
            <a:spLocks noGrp="1"/>
          </p:cNvSpPr>
          <p:nvPr>
            <p:ph sz="half" idx="1"/>
          </p:nvPr>
        </p:nvSpPr>
        <p:spPr>
          <a:xfrm>
            <a:off x="525717" y="2408996"/>
            <a:ext cx="4645152" cy="3655077"/>
          </a:xfrm>
        </p:spPr>
        <p:txBody>
          <a:bodyPr vert="horz" lIns="91440" tIns="45720" rIns="91440" bIns="45720" rtlCol="0" anchor="t">
            <a:noAutofit/>
          </a:bodyPr>
          <a:lstStyle/>
          <a:p>
            <a:pPr marL="342900" indent="-342900">
              <a:lnSpc>
                <a:spcPct val="90000"/>
              </a:lnSpc>
              <a:buChar char="•"/>
            </a:pPr>
            <a:r>
              <a:rPr lang="en-US" sz="1600">
                <a:latin typeface="Segoe UI"/>
                <a:cs typeface="Segoe UI"/>
              </a:rPr>
              <a:t>     Many passengers can ride on one bus</a:t>
            </a:r>
            <a:endParaRPr lang="en-US"/>
          </a:p>
          <a:p>
            <a:pPr marL="342900" indent="-342900">
              <a:lnSpc>
                <a:spcPct val="90000"/>
              </a:lnSpc>
              <a:buChar char="•"/>
            </a:pPr>
            <a:r>
              <a:rPr lang="en-US" sz="1600">
                <a:latin typeface="Segoe UI"/>
                <a:cs typeface="Segoe UI"/>
              </a:rPr>
              <a:t>     One bus can only hold many passengers</a:t>
            </a:r>
          </a:p>
          <a:p>
            <a:pPr marL="342900" indent="-342900">
              <a:lnSpc>
                <a:spcPct val="90000"/>
              </a:lnSpc>
              <a:buChar char="•"/>
            </a:pPr>
            <a:r>
              <a:rPr lang="en-US" sz="1600">
                <a:latin typeface="Segoe UI"/>
                <a:cs typeface="Segoe UI"/>
              </a:rPr>
              <a:t>     A route can have many stops</a:t>
            </a:r>
          </a:p>
          <a:p>
            <a:pPr marL="342900" indent="-342900">
              <a:lnSpc>
                <a:spcPct val="90000"/>
              </a:lnSpc>
              <a:buChar char="•"/>
            </a:pPr>
            <a:r>
              <a:rPr lang="en-US" sz="1600">
                <a:latin typeface="Segoe UI"/>
                <a:cs typeface="Segoe UI"/>
              </a:rPr>
              <a:t>     Many stops can be a part of one route</a:t>
            </a:r>
          </a:p>
          <a:p>
            <a:pPr marL="342900" indent="-342900">
              <a:lnSpc>
                <a:spcPct val="90000"/>
              </a:lnSpc>
              <a:buChar char="•"/>
            </a:pPr>
            <a:r>
              <a:rPr lang="en-US" sz="1600">
                <a:latin typeface="Segoe UI"/>
                <a:cs typeface="Segoe UI"/>
              </a:rPr>
              <a:t>     Each passenger can only have one ticket</a:t>
            </a:r>
          </a:p>
          <a:p>
            <a:pPr marL="342900" indent="-342900">
              <a:lnSpc>
                <a:spcPct val="90000"/>
              </a:lnSpc>
              <a:buChar char="•"/>
            </a:pPr>
            <a:r>
              <a:rPr lang="en-US" sz="1600">
                <a:latin typeface="Segoe UI"/>
                <a:cs typeface="Segoe UI"/>
              </a:rPr>
              <a:t>     One ticket is bought by one passenger</a:t>
            </a:r>
          </a:p>
          <a:p>
            <a:pPr marL="342900" indent="-342900">
              <a:lnSpc>
                <a:spcPct val="90000"/>
              </a:lnSpc>
              <a:buChar char="•"/>
            </a:pPr>
            <a:r>
              <a:rPr lang="en-US" sz="1600">
                <a:latin typeface="Segoe UI"/>
                <a:cs typeface="Segoe UI"/>
              </a:rPr>
              <a:t>     One city can have many routes</a:t>
            </a:r>
          </a:p>
          <a:p>
            <a:pPr marL="342900" indent="-342900">
              <a:lnSpc>
                <a:spcPct val="90000"/>
              </a:lnSpc>
              <a:buChar char="•"/>
            </a:pPr>
            <a:r>
              <a:rPr lang="en-US" sz="1600">
                <a:latin typeface="Segoe UI"/>
                <a:cs typeface="Segoe UI"/>
              </a:rPr>
              <a:t>     Many routes may be in one city</a:t>
            </a:r>
          </a:p>
          <a:p>
            <a:pPr marL="342900" indent="-342900">
              <a:lnSpc>
                <a:spcPct val="90000"/>
              </a:lnSpc>
              <a:buChar char="•"/>
            </a:pPr>
            <a:r>
              <a:rPr lang="en-US" sz="1600">
                <a:latin typeface="Segoe UI"/>
                <a:cs typeface="Segoe UI"/>
              </a:rPr>
              <a:t>     Each bus has one route</a:t>
            </a:r>
            <a:endParaRPr lang="en-US" sz="1600">
              <a:latin typeface="Avenir Next LT Pro"/>
              <a:cs typeface="Segoe UI"/>
            </a:endParaRPr>
          </a:p>
          <a:p>
            <a:pPr marL="342900" indent="-342900">
              <a:lnSpc>
                <a:spcPct val="90000"/>
              </a:lnSpc>
              <a:buChar char="•"/>
            </a:pPr>
            <a:r>
              <a:rPr lang="en-US" sz="1600">
                <a:latin typeface="Segoe UI"/>
                <a:cs typeface="Segoe UI"/>
              </a:rPr>
              <a:t>     One route may have many buses</a:t>
            </a:r>
          </a:p>
          <a:p>
            <a:pPr marL="342900" indent="-342900">
              <a:lnSpc>
                <a:spcPct val="90000"/>
              </a:lnSpc>
              <a:buChar char="•"/>
            </a:pPr>
            <a:r>
              <a:rPr lang="en-US" sz="1600">
                <a:latin typeface="Segoe UI"/>
                <a:cs typeface="Segoe UI"/>
              </a:rPr>
              <a:t>     Each passenger can enroll for one account</a:t>
            </a:r>
          </a:p>
        </p:txBody>
      </p:sp>
      <p:sp>
        <p:nvSpPr>
          <p:cNvPr id="4" name="Content Placeholder 3">
            <a:extLst>
              <a:ext uri="{FF2B5EF4-FFF2-40B4-BE49-F238E27FC236}">
                <a16:creationId xmlns:a16="http://schemas.microsoft.com/office/drawing/2014/main" id="{F5EFFF57-DE7F-1221-A219-632168893288}"/>
              </a:ext>
            </a:extLst>
          </p:cNvPr>
          <p:cNvSpPr>
            <a:spLocks noGrp="1"/>
          </p:cNvSpPr>
          <p:nvPr>
            <p:ph sz="half" idx="2"/>
          </p:nvPr>
        </p:nvSpPr>
        <p:spPr>
          <a:xfrm>
            <a:off x="5126655" y="2352551"/>
            <a:ext cx="4695804" cy="3655077"/>
          </a:xfrm>
        </p:spPr>
        <p:txBody>
          <a:bodyPr vert="horz" lIns="91440" tIns="45720" rIns="91440" bIns="45720" rtlCol="0" anchor="t">
            <a:noAutofit/>
          </a:bodyPr>
          <a:lstStyle/>
          <a:p>
            <a:pPr marL="285750" indent="-285750">
              <a:lnSpc>
                <a:spcPct val="90000"/>
              </a:lnSpc>
              <a:buChar char="•"/>
            </a:pPr>
            <a:r>
              <a:rPr lang="en-US" sz="1600">
                <a:latin typeface="Segoe UI"/>
                <a:cs typeface="Segoe UI"/>
              </a:rPr>
              <a:t>One user account can only have one passenger associated</a:t>
            </a:r>
            <a:endParaRPr lang="en-US"/>
          </a:p>
          <a:p>
            <a:pPr marL="285750" indent="-285750">
              <a:lnSpc>
                <a:spcPct val="90000"/>
              </a:lnSpc>
              <a:buChar char="•"/>
            </a:pPr>
            <a:r>
              <a:rPr lang="en-US" sz="1600">
                <a:latin typeface="Segoe UI"/>
                <a:cs typeface="Segoe UI"/>
              </a:rPr>
              <a:t>One city can have many buses</a:t>
            </a:r>
          </a:p>
          <a:p>
            <a:pPr marL="285750" indent="-285750">
              <a:lnSpc>
                <a:spcPct val="90000"/>
              </a:lnSpc>
              <a:buChar char="•"/>
            </a:pPr>
            <a:r>
              <a:rPr lang="en-US" sz="1600">
                <a:latin typeface="Segoe UI"/>
                <a:cs typeface="Segoe UI"/>
              </a:rPr>
              <a:t>Many buses can be in one city</a:t>
            </a:r>
          </a:p>
          <a:p>
            <a:pPr marL="285750" indent="-285750">
              <a:lnSpc>
                <a:spcPct val="90000"/>
              </a:lnSpc>
              <a:buChar char="•"/>
            </a:pPr>
            <a:r>
              <a:rPr lang="en-US" sz="1600">
                <a:latin typeface="Segoe UI"/>
                <a:cs typeface="Segoe UI"/>
              </a:rPr>
              <a:t>Many passengers can only purchase one pass.</a:t>
            </a:r>
          </a:p>
          <a:p>
            <a:pPr marL="285750" indent="-285750">
              <a:lnSpc>
                <a:spcPct val="90000"/>
              </a:lnSpc>
              <a:buChar char="•"/>
            </a:pPr>
            <a:r>
              <a:rPr lang="en-US" sz="1600">
                <a:latin typeface="Segoe UI"/>
                <a:cs typeface="Segoe UI"/>
              </a:rPr>
              <a:t>A pass can be purchased by many passengers</a:t>
            </a:r>
          </a:p>
          <a:p>
            <a:pPr marL="285750" indent="-285750">
              <a:lnSpc>
                <a:spcPct val="90000"/>
              </a:lnSpc>
              <a:buChar char="•"/>
            </a:pPr>
            <a:r>
              <a:rPr lang="en-US" sz="1600">
                <a:latin typeface="Segoe UI"/>
                <a:cs typeface="Segoe UI"/>
              </a:rPr>
              <a:t>Many tickets can be bought by one user account</a:t>
            </a:r>
          </a:p>
          <a:p>
            <a:pPr marL="285750" indent="-285750">
              <a:lnSpc>
                <a:spcPct val="90000"/>
              </a:lnSpc>
              <a:buChar char="•"/>
            </a:pPr>
            <a:r>
              <a:rPr lang="en-US" sz="1600">
                <a:latin typeface="Segoe UI"/>
                <a:cs typeface="Segoe UI"/>
              </a:rPr>
              <a:t>One user account can buy many tickets</a:t>
            </a:r>
          </a:p>
          <a:p>
            <a:pPr marL="285750" indent="-285750">
              <a:lnSpc>
                <a:spcPct val="90000"/>
              </a:lnSpc>
              <a:buChar char="•"/>
            </a:pPr>
            <a:r>
              <a:rPr lang="en-US" sz="1600">
                <a:latin typeface="Segoe UI"/>
                <a:cs typeface="Segoe UI"/>
              </a:rPr>
              <a:t>One pass can be registered to one user account</a:t>
            </a:r>
          </a:p>
          <a:p>
            <a:pPr marL="285750" indent="-285750">
              <a:lnSpc>
                <a:spcPct val="90000"/>
              </a:lnSpc>
              <a:buChar char="•"/>
            </a:pPr>
            <a:r>
              <a:rPr lang="en-US" sz="1600">
                <a:latin typeface="Segoe UI"/>
                <a:cs typeface="Segoe UI"/>
              </a:rPr>
              <a:t>One user account can have one pass registered to it</a:t>
            </a:r>
            <a:endParaRPr lang="en-US"/>
          </a:p>
          <a:p>
            <a:pPr>
              <a:lnSpc>
                <a:spcPct val="90000"/>
              </a:lnSpc>
            </a:pPr>
            <a:endParaRPr lang="en-US" sz="1600">
              <a:latin typeface="Segoe UI"/>
              <a:cs typeface="Segoe UI"/>
            </a:endParaRPr>
          </a:p>
        </p:txBody>
      </p:sp>
    </p:spTree>
    <p:extLst>
      <p:ext uri="{BB962C8B-B14F-4D97-AF65-F5344CB8AC3E}">
        <p14:creationId xmlns:p14="http://schemas.microsoft.com/office/powerpoint/2010/main" val="157573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FA1421E7-77B0-0EAC-95C7-16D295D229FA}"/>
              </a:ext>
            </a:extLst>
          </p:cNvPr>
          <p:cNvPicPr>
            <a:picLocks noChangeAspect="1"/>
          </p:cNvPicPr>
          <p:nvPr/>
        </p:nvPicPr>
        <p:blipFill>
          <a:blip r:embed="rId3"/>
          <a:stretch>
            <a:fillRect/>
          </a:stretch>
        </p:blipFill>
        <p:spPr>
          <a:xfrm>
            <a:off x="440302" y="191065"/>
            <a:ext cx="11298747" cy="6477006"/>
          </a:xfrm>
          <a:prstGeom prst="rect">
            <a:avLst/>
          </a:prstGeom>
        </p:spPr>
      </p:pic>
    </p:spTree>
    <p:extLst>
      <p:ext uri="{BB962C8B-B14F-4D97-AF65-F5344CB8AC3E}">
        <p14:creationId xmlns:p14="http://schemas.microsoft.com/office/powerpoint/2010/main" val="283361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B1180C91-027F-A449-EE38-229D4835DC32}"/>
              </a:ext>
            </a:extLst>
          </p:cNvPr>
          <p:cNvSpPr>
            <a:spLocks noGrp="1"/>
          </p:cNvSpPr>
          <p:nvPr>
            <p:ph type="title"/>
          </p:nvPr>
        </p:nvSpPr>
        <p:spPr>
          <a:xfrm>
            <a:off x="525717" y="787068"/>
            <a:ext cx="5566263" cy="1455091"/>
          </a:xfrm>
        </p:spPr>
        <p:txBody>
          <a:bodyPr>
            <a:normAutofit/>
          </a:bodyPr>
          <a:lstStyle/>
          <a:p>
            <a:r>
              <a:rPr lang="en-US"/>
              <a:t>Interesting Queries</a:t>
            </a:r>
          </a:p>
        </p:txBody>
      </p:sp>
      <p:sp>
        <p:nvSpPr>
          <p:cNvPr id="11" name="Freeform: Shape 1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BA9C7849-791A-8EB3-0C06-A8D7E97C730B}"/>
              </a:ext>
            </a:extLst>
          </p:cNvPr>
          <p:cNvSpPr>
            <a:spLocks noGrp="1"/>
          </p:cNvSpPr>
          <p:nvPr>
            <p:ph idx="1"/>
          </p:nvPr>
        </p:nvSpPr>
        <p:spPr>
          <a:xfrm>
            <a:off x="525717" y="2796427"/>
            <a:ext cx="5566263" cy="3274503"/>
          </a:xfrm>
        </p:spPr>
        <p:txBody>
          <a:bodyPr vert="horz" lIns="91440" tIns="45720" rIns="91440" bIns="45720" rtlCol="0" anchor="t">
            <a:normAutofit/>
          </a:bodyPr>
          <a:lstStyle/>
          <a:p>
            <a:pPr marL="342900" indent="-342900">
              <a:lnSpc>
                <a:spcPct val="100000"/>
              </a:lnSpc>
              <a:buChar char="•"/>
            </a:pPr>
            <a:r>
              <a:rPr lang="en-US" sz="1900">
                <a:latin typeface="Avenir Next LT Pro"/>
                <a:cs typeface="Arial"/>
              </a:rPr>
              <a:t>How many users sign up each month?</a:t>
            </a:r>
          </a:p>
          <a:p>
            <a:pPr marL="342900" indent="-342900">
              <a:lnSpc>
                <a:spcPct val="100000"/>
              </a:lnSpc>
              <a:buChar char="•"/>
            </a:pPr>
            <a:r>
              <a:rPr lang="en-US" sz="1900">
                <a:latin typeface="Avenir Next LT Pro"/>
                <a:cs typeface="Arial"/>
              </a:rPr>
              <a:t>How many disabled passengers have ridden each bus? </a:t>
            </a:r>
          </a:p>
          <a:p>
            <a:pPr marL="342900" indent="-342900">
              <a:lnSpc>
                <a:spcPct val="100000"/>
              </a:lnSpc>
              <a:buChar char="•"/>
            </a:pPr>
            <a:r>
              <a:rPr lang="en-US" sz="1900">
                <a:latin typeface="Avenir Next LT Pro"/>
                <a:cs typeface="Arial"/>
              </a:rPr>
              <a:t>How many buses are in each city?</a:t>
            </a:r>
          </a:p>
          <a:p>
            <a:pPr marL="342900" indent="-342900">
              <a:lnSpc>
                <a:spcPct val="100000"/>
              </a:lnSpc>
              <a:buChar char="•"/>
            </a:pPr>
            <a:r>
              <a:rPr lang="en-US" sz="1900">
                <a:latin typeface="Avenir Next LT Pro"/>
                <a:cs typeface="Arial"/>
              </a:rPr>
              <a:t>How many passengers does the route with the most stops have?</a:t>
            </a:r>
          </a:p>
          <a:p>
            <a:pPr marL="342900" indent="-342900">
              <a:lnSpc>
                <a:spcPct val="100000"/>
              </a:lnSpc>
              <a:buChar char="•"/>
            </a:pPr>
            <a:r>
              <a:rPr lang="en-US" sz="1900">
                <a:latin typeface="Avenir Next LT Pro"/>
                <a:cs typeface="Arial"/>
              </a:rPr>
              <a:t>What is the total count of buses with passengers and the total number of passengers on those buses in each city?</a:t>
            </a:r>
          </a:p>
          <a:p>
            <a:pPr>
              <a:lnSpc>
                <a:spcPct val="100000"/>
              </a:lnSpc>
            </a:pPr>
            <a:endParaRPr lang="en-US" sz="1900">
              <a:latin typeface="Avenir Next LT Pro"/>
              <a:cs typeface="Arial"/>
            </a:endParaRPr>
          </a:p>
        </p:txBody>
      </p:sp>
      <p:pic>
        <p:nvPicPr>
          <p:cNvPr id="5" name="Picture 4" descr="Interior of empty bus">
            <a:extLst>
              <a:ext uri="{FF2B5EF4-FFF2-40B4-BE49-F238E27FC236}">
                <a16:creationId xmlns:a16="http://schemas.microsoft.com/office/drawing/2014/main" id="{F709D1B7-5C74-F087-9888-4F2F4F73C80F}"/>
              </a:ext>
            </a:extLst>
          </p:cNvPr>
          <p:cNvPicPr>
            <a:picLocks noChangeAspect="1"/>
          </p:cNvPicPr>
          <p:nvPr/>
        </p:nvPicPr>
        <p:blipFill rotWithShape="1">
          <a:blip r:embed="rId2"/>
          <a:srcRect l="23144" r="21763" b="-1"/>
          <a:stretch/>
        </p:blipFill>
        <p:spPr>
          <a:xfrm>
            <a:off x="6531789" y="10"/>
            <a:ext cx="5660211" cy="6857990"/>
          </a:xfrm>
          <a:prstGeom prst="rect">
            <a:avLst/>
          </a:prstGeom>
        </p:spPr>
      </p:pic>
      <p:sp>
        <p:nvSpPr>
          <p:cNvPr id="21" name="Freeform: Shape 20">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84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reeform: Shape 2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70"/>
            <a:ext cx="972241" cy="45718"/>
            <a:chOff x="4886325" y="3371754"/>
            <a:chExt cx="2418492" cy="113728"/>
          </a:xfrm>
          <a:solidFill>
            <a:schemeClr val="accent1"/>
          </a:solidFill>
        </p:grpSpPr>
        <p:sp>
          <p:nvSpPr>
            <p:cNvPr id="32"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3"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4"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9" name="Rectangle 3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FC626602-2A98-AA8C-6ECF-89B8CFA8D5C4}"/>
              </a:ext>
            </a:extLst>
          </p:cNvPr>
          <p:cNvSpPr>
            <a:spLocks noGrp="1"/>
          </p:cNvSpPr>
          <p:nvPr>
            <p:ph type="title"/>
          </p:nvPr>
        </p:nvSpPr>
        <p:spPr>
          <a:xfrm>
            <a:off x="7002634" y="787068"/>
            <a:ext cx="4206649" cy="1455091"/>
          </a:xfrm>
        </p:spPr>
        <p:txBody>
          <a:bodyPr vert="horz" lIns="91440" tIns="45720" rIns="91440" bIns="45720" rtlCol="0" anchor="b">
            <a:normAutofit/>
          </a:bodyPr>
          <a:lstStyle/>
          <a:p>
            <a:pPr>
              <a:lnSpc>
                <a:spcPct val="90000"/>
              </a:lnSpc>
            </a:pPr>
            <a:r>
              <a:rPr lang="en-US" sz="3300"/>
              <a:t>How many users sign up each month?</a:t>
            </a:r>
          </a:p>
        </p:txBody>
      </p:sp>
      <p:pic>
        <p:nvPicPr>
          <p:cNvPr id="3" name="Picture 3" descr="Table&#10;&#10;Description automatically generated">
            <a:extLst>
              <a:ext uri="{FF2B5EF4-FFF2-40B4-BE49-F238E27FC236}">
                <a16:creationId xmlns:a16="http://schemas.microsoft.com/office/drawing/2014/main" id="{C5BC799B-9298-A774-C768-02E6847D2C36}"/>
              </a:ext>
            </a:extLst>
          </p:cNvPr>
          <p:cNvPicPr>
            <a:picLocks noChangeAspect="1"/>
          </p:cNvPicPr>
          <p:nvPr/>
        </p:nvPicPr>
        <p:blipFill>
          <a:blip r:embed="rId2"/>
          <a:stretch>
            <a:fillRect/>
          </a:stretch>
        </p:blipFill>
        <p:spPr>
          <a:xfrm>
            <a:off x="2463103" y="315118"/>
            <a:ext cx="2494661" cy="4376602"/>
          </a:xfrm>
          <a:prstGeom prst="rect">
            <a:avLst/>
          </a:prstGeom>
        </p:spPr>
      </p:pic>
      <p:sp>
        <p:nvSpPr>
          <p:cNvPr id="41" name="Freeform: Shape 4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2"/>
            <a:ext cx="972241" cy="45718"/>
            <a:chOff x="4886325" y="3371754"/>
            <a:chExt cx="2418492" cy="113728"/>
          </a:xfrm>
          <a:solidFill>
            <a:schemeClr val="accent1"/>
          </a:solidFill>
        </p:grpSpPr>
        <p:sp>
          <p:nvSpPr>
            <p:cNvPr id="4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0" name="Content Placeholder 9">
            <a:extLst>
              <a:ext uri="{FF2B5EF4-FFF2-40B4-BE49-F238E27FC236}">
                <a16:creationId xmlns:a16="http://schemas.microsoft.com/office/drawing/2014/main" id="{10426D8B-1DA0-428D-9589-D106F451E5DF}"/>
              </a:ext>
            </a:extLst>
          </p:cNvPr>
          <p:cNvSpPr>
            <a:spLocks noGrp="1"/>
          </p:cNvSpPr>
          <p:nvPr>
            <p:ph sz="half" idx="1"/>
          </p:nvPr>
        </p:nvSpPr>
        <p:spPr>
          <a:xfrm>
            <a:off x="7002634" y="2796427"/>
            <a:ext cx="4206649" cy="3274503"/>
          </a:xfrm>
        </p:spPr>
        <p:txBody>
          <a:bodyPr vert="horz" lIns="91440" tIns="45720" rIns="91440" bIns="45720" rtlCol="0" anchor="t">
            <a:normAutofit/>
          </a:bodyPr>
          <a:lstStyle/>
          <a:p>
            <a:pPr marL="342900" indent="-342900">
              <a:lnSpc>
                <a:spcPct val="100000"/>
              </a:lnSpc>
              <a:buFont typeface="Arial" panose="020B0604020202020204" pitchFamily="34" charset="0"/>
              <a:buChar char="-"/>
            </a:pPr>
            <a:r>
              <a:rPr lang="en-US"/>
              <a:t>Could be useful to identify seasonality trends in bus usage</a:t>
            </a:r>
          </a:p>
          <a:p>
            <a:pPr marL="342900" indent="-342900">
              <a:lnSpc>
                <a:spcPct val="100000"/>
              </a:lnSpc>
              <a:buFont typeface="Arial" panose="020B0604020202020204" pitchFamily="34" charset="0"/>
              <a:buChar char="-"/>
            </a:pPr>
            <a:r>
              <a:rPr lang="en-US"/>
              <a:t>This code extracts the month from the CREATION_DATE attribute then saves it into </a:t>
            </a:r>
            <a:r>
              <a:rPr lang="en-US" err="1"/>
              <a:t>Month_Created</a:t>
            </a:r>
            <a:r>
              <a:rPr lang="en-US"/>
              <a:t>. It then extracts the number of accounts created in those months and sorts them by descending order.</a:t>
            </a:r>
          </a:p>
        </p:txBody>
      </p:sp>
      <p:pic>
        <p:nvPicPr>
          <p:cNvPr id="4" name="Picture 5" descr="Text&#10;&#10;Description automatically generated">
            <a:extLst>
              <a:ext uri="{FF2B5EF4-FFF2-40B4-BE49-F238E27FC236}">
                <a16:creationId xmlns:a16="http://schemas.microsoft.com/office/drawing/2014/main" id="{F838FE69-DF7E-FB20-E8F3-969D4DA48C98}"/>
              </a:ext>
            </a:extLst>
          </p:cNvPr>
          <p:cNvPicPr>
            <a:picLocks noGrp="1" noChangeAspect="1"/>
          </p:cNvPicPr>
          <p:nvPr>
            <p:ph sz="half" idx="2"/>
          </p:nvPr>
        </p:nvPicPr>
        <p:blipFill>
          <a:blip r:embed="rId3"/>
          <a:stretch>
            <a:fillRect/>
          </a:stretch>
        </p:blipFill>
        <p:spPr>
          <a:xfrm>
            <a:off x="303093" y="4998440"/>
            <a:ext cx="6775530" cy="1683859"/>
          </a:xfrm>
        </p:spPr>
      </p:pic>
    </p:spTree>
    <p:extLst>
      <p:ext uri="{BB962C8B-B14F-4D97-AF65-F5344CB8AC3E}">
        <p14:creationId xmlns:p14="http://schemas.microsoft.com/office/powerpoint/2010/main" val="148128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70"/>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CF226D04-1063-5042-5E45-2763EC006984}"/>
              </a:ext>
            </a:extLst>
          </p:cNvPr>
          <p:cNvSpPr>
            <a:spLocks noGrp="1"/>
          </p:cNvSpPr>
          <p:nvPr>
            <p:ph type="title"/>
          </p:nvPr>
        </p:nvSpPr>
        <p:spPr>
          <a:xfrm>
            <a:off x="7002634" y="787068"/>
            <a:ext cx="4206649" cy="1455091"/>
          </a:xfrm>
        </p:spPr>
        <p:txBody>
          <a:bodyPr vert="horz" lIns="91440" tIns="45720" rIns="91440" bIns="45720" rtlCol="0" anchor="b">
            <a:normAutofit/>
          </a:bodyPr>
          <a:lstStyle/>
          <a:p>
            <a:pPr>
              <a:lnSpc>
                <a:spcPct val="90000"/>
              </a:lnSpc>
            </a:pPr>
            <a:r>
              <a:rPr lang="en-US" sz="2800"/>
              <a:t>How many disabled passengers have ridden each bus? </a:t>
            </a:r>
          </a:p>
        </p:txBody>
      </p:sp>
      <p:pic>
        <p:nvPicPr>
          <p:cNvPr id="4" name="Picture 5" descr="Table&#10;&#10;Description automatically generated">
            <a:extLst>
              <a:ext uri="{FF2B5EF4-FFF2-40B4-BE49-F238E27FC236}">
                <a16:creationId xmlns:a16="http://schemas.microsoft.com/office/drawing/2014/main" id="{34A6AF9D-8B83-F51E-4B57-4C7A57D770A4}"/>
              </a:ext>
            </a:extLst>
          </p:cNvPr>
          <p:cNvPicPr>
            <a:picLocks noChangeAspect="1"/>
          </p:cNvPicPr>
          <p:nvPr/>
        </p:nvPicPr>
        <p:blipFill>
          <a:blip r:embed="rId2"/>
          <a:stretch>
            <a:fillRect/>
          </a:stretch>
        </p:blipFill>
        <p:spPr>
          <a:xfrm>
            <a:off x="2315675" y="366540"/>
            <a:ext cx="2276391" cy="4215540"/>
          </a:xfrm>
          <a:prstGeom prst="rect">
            <a:avLst/>
          </a:prstGeom>
        </p:spPr>
      </p:pic>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2"/>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descr="Text&#10;&#10;Description automatically generated">
            <a:extLst>
              <a:ext uri="{FF2B5EF4-FFF2-40B4-BE49-F238E27FC236}">
                <a16:creationId xmlns:a16="http://schemas.microsoft.com/office/drawing/2014/main" id="{34687C4A-3BAF-1FBB-18E5-134951656826}"/>
              </a:ext>
            </a:extLst>
          </p:cNvPr>
          <p:cNvPicPr>
            <a:picLocks noGrp="1" noChangeAspect="1"/>
          </p:cNvPicPr>
          <p:nvPr>
            <p:ph sz="half" idx="2"/>
          </p:nvPr>
        </p:nvPicPr>
        <p:blipFill>
          <a:blip r:embed="rId3"/>
          <a:stretch>
            <a:fillRect/>
          </a:stretch>
        </p:blipFill>
        <p:spPr>
          <a:xfrm>
            <a:off x="347709" y="4754504"/>
            <a:ext cx="6307216" cy="1939469"/>
          </a:xfrm>
          <a:prstGeom prst="rect">
            <a:avLst/>
          </a:prstGeom>
        </p:spPr>
      </p:pic>
      <p:sp>
        <p:nvSpPr>
          <p:cNvPr id="3" name="Content Placeholder 2">
            <a:extLst>
              <a:ext uri="{FF2B5EF4-FFF2-40B4-BE49-F238E27FC236}">
                <a16:creationId xmlns:a16="http://schemas.microsoft.com/office/drawing/2014/main" id="{8B863299-5255-D6A5-E981-65E34C87E615}"/>
              </a:ext>
            </a:extLst>
          </p:cNvPr>
          <p:cNvSpPr>
            <a:spLocks noGrp="1"/>
          </p:cNvSpPr>
          <p:nvPr>
            <p:ph sz="half" idx="1"/>
          </p:nvPr>
        </p:nvSpPr>
        <p:spPr>
          <a:xfrm>
            <a:off x="7002634" y="2796427"/>
            <a:ext cx="4206649" cy="3274503"/>
          </a:xfrm>
        </p:spPr>
        <p:txBody>
          <a:bodyPr vert="horz" lIns="91440" tIns="45720" rIns="91440" bIns="45720" rtlCol="0" anchor="t">
            <a:normAutofit/>
          </a:bodyPr>
          <a:lstStyle/>
          <a:p>
            <a:pPr marL="342900" indent="-342900">
              <a:lnSpc>
                <a:spcPct val="100000"/>
              </a:lnSpc>
              <a:buFont typeface="Arial" panose="020B0604020202020204" pitchFamily="34" charset="0"/>
              <a:buChar char="-"/>
            </a:pPr>
            <a:r>
              <a:rPr lang="en-US" sz="1700"/>
              <a:t>Could be used to estimate which routes are popular among disabled passengers to better accommodate them</a:t>
            </a:r>
          </a:p>
          <a:p>
            <a:pPr marL="342900" indent="-342900">
              <a:lnSpc>
                <a:spcPct val="100000"/>
              </a:lnSpc>
              <a:buFont typeface="Arial" panose="020B0604020202020204" pitchFamily="34" charset="0"/>
              <a:buChar char="-"/>
            </a:pPr>
            <a:r>
              <a:rPr lang="en-US" sz="1700"/>
              <a:t>This code selects the Passengers Bus ID's and counts them if the passenger is disabled. It then joins the tables and displays all the busses that have disabled passengers that have ridden on them.</a:t>
            </a:r>
          </a:p>
        </p:txBody>
      </p:sp>
    </p:spTree>
    <p:extLst>
      <p:ext uri="{BB962C8B-B14F-4D97-AF65-F5344CB8AC3E}">
        <p14:creationId xmlns:p14="http://schemas.microsoft.com/office/powerpoint/2010/main" val="197609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70"/>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595E5ABD-963F-5320-CD35-AB14330A19D8}"/>
              </a:ext>
            </a:extLst>
          </p:cNvPr>
          <p:cNvSpPr>
            <a:spLocks noGrp="1"/>
          </p:cNvSpPr>
          <p:nvPr>
            <p:ph type="title"/>
          </p:nvPr>
        </p:nvSpPr>
        <p:spPr>
          <a:xfrm>
            <a:off x="7002634" y="787068"/>
            <a:ext cx="4206649" cy="1455091"/>
          </a:xfrm>
        </p:spPr>
        <p:txBody>
          <a:bodyPr vert="horz" lIns="91440" tIns="45720" rIns="91440" bIns="45720" rtlCol="0" anchor="b">
            <a:normAutofit/>
          </a:bodyPr>
          <a:lstStyle/>
          <a:p>
            <a:r>
              <a:rPr lang="en-US"/>
              <a:t>How many buses are in each city?</a:t>
            </a:r>
          </a:p>
        </p:txBody>
      </p:sp>
      <p:pic>
        <p:nvPicPr>
          <p:cNvPr id="4" name="Picture 5" descr="Table&#10;&#10;Description automatically generated">
            <a:extLst>
              <a:ext uri="{FF2B5EF4-FFF2-40B4-BE49-F238E27FC236}">
                <a16:creationId xmlns:a16="http://schemas.microsoft.com/office/drawing/2014/main" id="{7810DC70-1BB0-90A5-DBE1-6490DA685FF9}"/>
              </a:ext>
            </a:extLst>
          </p:cNvPr>
          <p:cNvPicPr>
            <a:picLocks noChangeAspect="1"/>
          </p:cNvPicPr>
          <p:nvPr/>
        </p:nvPicPr>
        <p:blipFill>
          <a:blip r:embed="rId2"/>
          <a:stretch>
            <a:fillRect/>
          </a:stretch>
        </p:blipFill>
        <p:spPr>
          <a:xfrm>
            <a:off x="1919531" y="629777"/>
            <a:ext cx="2977167" cy="2667851"/>
          </a:xfrm>
          <a:prstGeom prst="rect">
            <a:avLst/>
          </a:prstGeom>
        </p:spPr>
      </p:pic>
      <p:sp>
        <p:nvSpPr>
          <p:cNvPr id="33" name="Freeform: Shape 3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2"/>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5" descr="Text&#10;&#10;Description automatically generated">
            <a:extLst>
              <a:ext uri="{FF2B5EF4-FFF2-40B4-BE49-F238E27FC236}">
                <a16:creationId xmlns:a16="http://schemas.microsoft.com/office/drawing/2014/main" id="{4F7136C2-892B-F41E-FEE1-4116B6C86F03}"/>
              </a:ext>
            </a:extLst>
          </p:cNvPr>
          <p:cNvPicPr>
            <a:picLocks noGrp="1" noChangeAspect="1"/>
          </p:cNvPicPr>
          <p:nvPr>
            <p:ph sz="half" idx="2"/>
          </p:nvPr>
        </p:nvPicPr>
        <p:blipFill>
          <a:blip r:embed="rId3"/>
          <a:stretch>
            <a:fillRect/>
          </a:stretch>
        </p:blipFill>
        <p:spPr>
          <a:xfrm>
            <a:off x="578009" y="3551466"/>
            <a:ext cx="5660211" cy="2657713"/>
          </a:xfrm>
          <a:prstGeom prst="rect">
            <a:avLst/>
          </a:prstGeom>
        </p:spPr>
      </p:pic>
      <p:sp>
        <p:nvSpPr>
          <p:cNvPr id="3" name="Content Placeholder 2">
            <a:extLst>
              <a:ext uri="{FF2B5EF4-FFF2-40B4-BE49-F238E27FC236}">
                <a16:creationId xmlns:a16="http://schemas.microsoft.com/office/drawing/2014/main" id="{7179EAA1-27E0-54CA-BF0A-18600EB4ECC2}"/>
              </a:ext>
            </a:extLst>
          </p:cNvPr>
          <p:cNvSpPr>
            <a:spLocks noGrp="1"/>
          </p:cNvSpPr>
          <p:nvPr>
            <p:ph sz="half" idx="1"/>
          </p:nvPr>
        </p:nvSpPr>
        <p:spPr>
          <a:xfrm>
            <a:off x="7002634" y="2796427"/>
            <a:ext cx="4206649" cy="3274503"/>
          </a:xfrm>
        </p:spPr>
        <p:txBody>
          <a:bodyPr vert="horz" lIns="91440" tIns="45720" rIns="91440" bIns="45720" rtlCol="0" anchor="t">
            <a:normAutofit/>
          </a:bodyPr>
          <a:lstStyle/>
          <a:p>
            <a:pPr marL="342900" indent="-342900">
              <a:lnSpc>
                <a:spcPct val="100000"/>
              </a:lnSpc>
              <a:buFont typeface="Arial" panose="020B0604020202020204" pitchFamily="34" charset="0"/>
              <a:buChar char="-"/>
            </a:pPr>
            <a:r>
              <a:rPr lang="en-US" sz="1700"/>
              <a:t>Could be used to estimate costs associated with buses in each city such as labor, gas, bus purchases, etc.</a:t>
            </a:r>
          </a:p>
          <a:p>
            <a:pPr marL="342900" indent="-342900">
              <a:lnSpc>
                <a:spcPct val="100000"/>
              </a:lnSpc>
              <a:buFont typeface="Arial" panose="020B0604020202020204" pitchFamily="34" charset="0"/>
              <a:buChar char="-"/>
            </a:pPr>
            <a:r>
              <a:rPr lang="en-US" sz="1700"/>
              <a:t>This code selects the name of cities and counts how many unique busses are assigned to that city. The code then joins the tables and groups them by city name. The code then displays cities and how many busses belong to them.</a:t>
            </a:r>
          </a:p>
        </p:txBody>
      </p:sp>
    </p:spTree>
    <p:extLst>
      <p:ext uri="{BB962C8B-B14F-4D97-AF65-F5344CB8AC3E}">
        <p14:creationId xmlns:p14="http://schemas.microsoft.com/office/powerpoint/2010/main" val="303477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reeform: Shape 2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70"/>
            <a:ext cx="972241" cy="45718"/>
            <a:chOff x="4886325" y="3371754"/>
            <a:chExt cx="2418492" cy="113728"/>
          </a:xfrm>
          <a:solidFill>
            <a:schemeClr val="accent1"/>
          </a:solidFill>
        </p:grpSpPr>
        <p:sp>
          <p:nvSpPr>
            <p:cNvPr id="32"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3"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4"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9" name="Rectangle 38">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BE93A743-4125-ED78-4CD9-4291222BDA42}"/>
              </a:ext>
            </a:extLst>
          </p:cNvPr>
          <p:cNvSpPr>
            <a:spLocks noGrp="1"/>
          </p:cNvSpPr>
          <p:nvPr>
            <p:ph type="title"/>
          </p:nvPr>
        </p:nvSpPr>
        <p:spPr>
          <a:xfrm>
            <a:off x="7002634" y="787068"/>
            <a:ext cx="4206649" cy="1455091"/>
          </a:xfrm>
        </p:spPr>
        <p:txBody>
          <a:bodyPr vert="horz" lIns="91440" tIns="45720" rIns="91440" bIns="45720" rtlCol="0" anchor="b">
            <a:normAutofit/>
          </a:bodyPr>
          <a:lstStyle/>
          <a:p>
            <a:pPr>
              <a:lnSpc>
                <a:spcPct val="90000"/>
              </a:lnSpc>
            </a:pPr>
            <a:r>
              <a:rPr lang="en-US" sz="2800"/>
              <a:t>How many passengers does the route with the most stops have?</a:t>
            </a:r>
          </a:p>
        </p:txBody>
      </p:sp>
      <p:sp>
        <p:nvSpPr>
          <p:cNvPr id="41" name="Freeform: Shape 40">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3"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02634" y="2585112"/>
            <a:ext cx="972241" cy="45718"/>
            <a:chOff x="4886325" y="3371754"/>
            <a:chExt cx="2418492" cy="113728"/>
          </a:xfrm>
          <a:solidFill>
            <a:schemeClr val="accent1"/>
          </a:solidFill>
        </p:grpSpPr>
        <p:sp>
          <p:nvSpPr>
            <p:cNvPr id="44"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5"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6"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7"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8"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9"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3" name="Picture 13" descr="Text&#10;&#10;Description automatically generated">
            <a:extLst>
              <a:ext uri="{FF2B5EF4-FFF2-40B4-BE49-F238E27FC236}">
                <a16:creationId xmlns:a16="http://schemas.microsoft.com/office/drawing/2014/main" id="{1C806B5B-E9F5-3187-D0F9-3F21C33723FB}"/>
              </a:ext>
            </a:extLst>
          </p:cNvPr>
          <p:cNvPicPr>
            <a:picLocks noGrp="1" noChangeAspect="1"/>
          </p:cNvPicPr>
          <p:nvPr>
            <p:ph sz="half" idx="2"/>
          </p:nvPr>
        </p:nvPicPr>
        <p:blipFill>
          <a:blip r:embed="rId2"/>
          <a:stretch>
            <a:fillRect/>
          </a:stretch>
        </p:blipFill>
        <p:spPr>
          <a:xfrm>
            <a:off x="224853" y="4122236"/>
            <a:ext cx="6630296" cy="1768078"/>
          </a:xfrm>
          <a:prstGeom prst="rect">
            <a:avLst/>
          </a:prstGeom>
        </p:spPr>
      </p:pic>
      <p:sp>
        <p:nvSpPr>
          <p:cNvPr id="3" name="Content Placeholder 2">
            <a:extLst>
              <a:ext uri="{FF2B5EF4-FFF2-40B4-BE49-F238E27FC236}">
                <a16:creationId xmlns:a16="http://schemas.microsoft.com/office/drawing/2014/main" id="{7374EF24-A4E3-CBB6-C7B7-D57CF53BCE59}"/>
              </a:ext>
            </a:extLst>
          </p:cNvPr>
          <p:cNvSpPr>
            <a:spLocks noGrp="1"/>
          </p:cNvSpPr>
          <p:nvPr>
            <p:ph sz="half" idx="1"/>
          </p:nvPr>
        </p:nvSpPr>
        <p:spPr>
          <a:xfrm>
            <a:off x="7002634" y="2796427"/>
            <a:ext cx="4206649" cy="3274503"/>
          </a:xfrm>
        </p:spPr>
        <p:txBody>
          <a:bodyPr vert="horz" lIns="91440" tIns="45720" rIns="91440" bIns="45720" rtlCol="0" anchor="t">
            <a:normAutofit lnSpcReduction="10000"/>
          </a:bodyPr>
          <a:lstStyle/>
          <a:p>
            <a:pPr marL="342900" indent="-342900">
              <a:lnSpc>
                <a:spcPct val="100000"/>
              </a:lnSpc>
              <a:buFont typeface="Arial" panose="020B0604020202020204" pitchFamily="34" charset="0"/>
              <a:buChar char="-"/>
            </a:pPr>
            <a:r>
              <a:rPr lang="en-US" sz="1700"/>
              <a:t>Discovering how many disabled passengers have ridden each bus, could be used to better accommodate to passengers for this specific route</a:t>
            </a:r>
          </a:p>
          <a:p>
            <a:pPr marL="342900" indent="-342900">
              <a:lnSpc>
                <a:spcPct val="100000"/>
              </a:lnSpc>
              <a:buFont typeface="Arial" panose="020B0604020202020204" pitchFamily="34" charset="0"/>
              <a:buChar char="-"/>
            </a:pPr>
            <a:r>
              <a:rPr lang="en-US" sz="1700"/>
              <a:t>The code counts the number of passengers and saves them under the alias </a:t>
            </a:r>
            <a:r>
              <a:rPr lang="en-US" sz="1700" err="1"/>
              <a:t>num_passengers</a:t>
            </a:r>
            <a:r>
              <a:rPr lang="en-US" sz="1700"/>
              <a:t>. The tables are then joined and the next selection is made for the maximum amount of stops from the routes table then displays the passenger count.</a:t>
            </a:r>
          </a:p>
        </p:txBody>
      </p:sp>
      <p:pic>
        <p:nvPicPr>
          <p:cNvPr id="4" name="Picture 4" descr="Table&#10;&#10;Description automatically generated">
            <a:extLst>
              <a:ext uri="{FF2B5EF4-FFF2-40B4-BE49-F238E27FC236}">
                <a16:creationId xmlns:a16="http://schemas.microsoft.com/office/drawing/2014/main" id="{80192FA0-02A7-B4F5-A426-F73DE6CBBB10}"/>
              </a:ext>
            </a:extLst>
          </p:cNvPr>
          <p:cNvPicPr>
            <a:picLocks noChangeAspect="1"/>
          </p:cNvPicPr>
          <p:nvPr/>
        </p:nvPicPr>
        <p:blipFill>
          <a:blip r:embed="rId3"/>
          <a:stretch>
            <a:fillRect/>
          </a:stretch>
        </p:blipFill>
        <p:spPr>
          <a:xfrm>
            <a:off x="676275" y="1027693"/>
            <a:ext cx="5350668" cy="2314207"/>
          </a:xfrm>
          <a:prstGeom prst="rect">
            <a:avLst/>
          </a:prstGeom>
        </p:spPr>
      </p:pic>
    </p:spTree>
    <p:extLst>
      <p:ext uri="{BB962C8B-B14F-4D97-AF65-F5344CB8AC3E}">
        <p14:creationId xmlns:p14="http://schemas.microsoft.com/office/powerpoint/2010/main" val="3211309927"/>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B2831"/>
      </a:dk2>
      <a:lt2>
        <a:srgbClr val="F0F3F1"/>
      </a:lt2>
      <a:accent1>
        <a:srgbClr val="D739BA"/>
      </a:accent1>
      <a:accent2>
        <a:srgbClr val="A027C5"/>
      </a:accent2>
      <a:accent3>
        <a:srgbClr val="7039D7"/>
      </a:accent3>
      <a:accent4>
        <a:srgbClr val="3842C9"/>
      </a:accent4>
      <a:accent5>
        <a:srgbClr val="3985D7"/>
      </a:accent5>
      <a:accent6>
        <a:srgbClr val="27B5C5"/>
      </a:accent6>
      <a:hlink>
        <a:srgbClr val="3F68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RocaVTI</vt:lpstr>
      <vt:lpstr>Central Florida Bus System Database</vt:lpstr>
      <vt:lpstr>Database Description</vt:lpstr>
      <vt:lpstr>20 Business Rules</vt:lpstr>
      <vt:lpstr>PowerPoint Presentation</vt:lpstr>
      <vt:lpstr>Interesting Queries</vt:lpstr>
      <vt:lpstr>How many users sign up each month?</vt:lpstr>
      <vt:lpstr>How many disabled passengers have ridden each bus? </vt:lpstr>
      <vt:lpstr>How many buses are in each city?</vt:lpstr>
      <vt:lpstr>How many passengers does the route with the most stops have?</vt:lpstr>
      <vt:lpstr>What is the total count of buses with passengers and the total number of passengers on those buses in each city?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2023-04-13T17:23:35Z</dcterms:created>
  <dcterms:modified xsi:type="dcterms:W3CDTF">2023-04-19T02:47:35Z</dcterms:modified>
</cp:coreProperties>
</file>