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63" r:id="rId4"/>
    <p:sldId id="270" r:id="rId5"/>
    <p:sldId id="264" r:id="rId6"/>
    <p:sldId id="257" r:id="rId7"/>
    <p:sldId id="268" r:id="rId8"/>
    <p:sldId id="265" r:id="rId9"/>
    <p:sldId id="267" r:id="rId10"/>
    <p:sldId id="266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400E6-2AFC-EADA-1A15-6D9D899D6AAE}" v="1" dt="2023-11-29T20:28:26.325"/>
    <p1510:client id="{66ED09B6-FD5A-44D5-99AB-0578CF2601F2}" v="563" dt="2023-11-19T23:26:17.936"/>
    <p1510:client id="{A384AD33-18F6-E8A3-6A8F-B49AD9DED0FD}" v="1476" vWet="1479" dt="2023-11-24T04:28:12.065"/>
    <p1510:client id="{D760E727-31F4-3BF1-540D-EE3564D64D2F}" v="3" dt="2023-11-24T23:05:41.207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83248-0AB6-FA45-9597-0E6747FDD84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ED2DC-76DB-0E44-9FCB-7BE042DE3253}">
      <dgm:prSet phldrT="[Text]" phldr="0"/>
      <dgm:spPr/>
      <dgm:t>
        <a:bodyPr/>
        <a:lstStyle/>
        <a:p>
          <a:r>
            <a:rPr lang="en-US"/>
            <a:t>1962</a:t>
          </a:r>
        </a:p>
      </dgm:t>
    </dgm:pt>
    <dgm:pt modelId="{46043500-A9EA-3645-A8EA-E38374B8C8BB}" type="parTrans" cxnId="{134284B5-704F-A74F-821B-77333A12C982}">
      <dgm:prSet/>
      <dgm:spPr/>
      <dgm:t>
        <a:bodyPr/>
        <a:lstStyle/>
        <a:p>
          <a:endParaRPr lang="en-US"/>
        </a:p>
      </dgm:t>
    </dgm:pt>
    <dgm:pt modelId="{4C318E5D-5897-F545-8813-000F708DDFF9}" type="sibTrans" cxnId="{134284B5-704F-A74F-821B-77333A12C982}">
      <dgm:prSet/>
      <dgm:spPr/>
      <dgm:t>
        <a:bodyPr/>
        <a:lstStyle/>
        <a:p>
          <a:endParaRPr lang="en-US"/>
        </a:p>
      </dgm:t>
    </dgm:pt>
    <dgm:pt modelId="{9F2CFD58-2EAC-1348-B8F6-D256FFBE22DB}">
      <dgm:prSet phldrT="[Text]" phldr="0" custT="1"/>
      <dgm:spPr/>
      <dgm:t>
        <a:bodyPr anchor="ctr"/>
        <a:lstStyle/>
        <a:p>
          <a:pPr algn="ctr" rtl="0"/>
          <a:endParaRPr lang="en-US" sz="1000"/>
        </a:p>
      </dgm:t>
    </dgm:pt>
    <dgm:pt modelId="{17ECC187-73D6-8C48-831F-91D496543BA1}" type="parTrans" cxnId="{C6F63817-6C7F-8C46-83A0-34FAEB1A43B8}">
      <dgm:prSet/>
      <dgm:spPr/>
      <dgm:t>
        <a:bodyPr/>
        <a:lstStyle/>
        <a:p>
          <a:endParaRPr lang="en-US"/>
        </a:p>
      </dgm:t>
    </dgm:pt>
    <dgm:pt modelId="{47664CD5-75F6-624C-9AD8-0C54A46F561B}" type="sibTrans" cxnId="{C6F63817-6C7F-8C46-83A0-34FAEB1A43B8}">
      <dgm:prSet/>
      <dgm:spPr/>
      <dgm:t>
        <a:bodyPr/>
        <a:lstStyle/>
        <a:p>
          <a:endParaRPr lang="en-US"/>
        </a:p>
      </dgm:t>
    </dgm:pt>
    <dgm:pt modelId="{1C30011B-BE07-814B-886B-A94F9CBC2C3F}">
      <dgm:prSet phldrT="[Text]" phldr="0" custT="1"/>
      <dgm:spPr/>
      <dgm:t>
        <a:bodyPr/>
        <a:lstStyle/>
        <a:p>
          <a:r>
            <a:rPr lang="en-US" sz="1200" b="1">
              <a:latin typeface="+mj-lt"/>
            </a:rPr>
            <a:t>The 1</a:t>
          </a:r>
          <a:r>
            <a:rPr lang="en-US" sz="1200" b="1" baseline="30000">
              <a:latin typeface="+mj-lt"/>
            </a:rPr>
            <a:t>st</a:t>
          </a:r>
          <a:r>
            <a:rPr lang="en-US" sz="1200" b="1">
              <a:latin typeface="+mj-lt"/>
            </a:rPr>
            <a:t> SuperTarget store opens in Omaha, Nebraska </a:t>
          </a:r>
        </a:p>
      </dgm:t>
    </dgm:pt>
    <dgm:pt modelId="{44911F52-77DD-3642-AB91-1F52D4B689C8}" type="parTrans" cxnId="{011CE0E3-FF85-CE45-A5BB-9F03674A6A54}">
      <dgm:prSet/>
      <dgm:spPr/>
      <dgm:t>
        <a:bodyPr/>
        <a:lstStyle/>
        <a:p>
          <a:endParaRPr lang="en-US"/>
        </a:p>
      </dgm:t>
    </dgm:pt>
    <dgm:pt modelId="{BA6B51F1-D37A-F149-A5EE-7742BF572A32}" type="sibTrans" cxnId="{011CE0E3-FF85-CE45-A5BB-9F03674A6A54}">
      <dgm:prSet/>
      <dgm:spPr/>
      <dgm:t>
        <a:bodyPr/>
        <a:lstStyle/>
        <a:p>
          <a:endParaRPr lang="en-US"/>
        </a:p>
      </dgm:t>
    </dgm:pt>
    <dgm:pt modelId="{1FD8154F-4E13-2D46-922E-F59C5AF1A27D}">
      <dgm:prSet phldrT="[Text]" phldr="0"/>
      <dgm:spPr/>
      <dgm:t>
        <a:bodyPr/>
        <a:lstStyle/>
        <a:p>
          <a:r>
            <a:rPr lang="en-US"/>
            <a:t>2000</a:t>
          </a:r>
        </a:p>
      </dgm:t>
    </dgm:pt>
    <dgm:pt modelId="{E88024C8-B743-284F-B1B1-8766D0320ED9}" type="parTrans" cxnId="{EE130348-4F00-4946-9BF9-1D15F3709958}">
      <dgm:prSet/>
      <dgm:spPr/>
      <dgm:t>
        <a:bodyPr/>
        <a:lstStyle/>
        <a:p>
          <a:endParaRPr lang="en-US"/>
        </a:p>
      </dgm:t>
    </dgm:pt>
    <dgm:pt modelId="{0D5E22D5-A763-C64C-A729-6C9AEA56CE75}" type="sibTrans" cxnId="{EE130348-4F00-4946-9BF9-1D15F3709958}">
      <dgm:prSet/>
      <dgm:spPr/>
      <dgm:t>
        <a:bodyPr/>
        <a:lstStyle/>
        <a:p>
          <a:endParaRPr lang="en-US"/>
        </a:p>
      </dgm:t>
    </dgm:pt>
    <dgm:pt modelId="{A5694B84-F94D-EF47-BCD6-EC92F66B5B75}">
      <dgm:prSet phldrT="[Text]" phldr="0" custT="1"/>
      <dgm:spPr/>
      <dgm:t>
        <a:bodyPr/>
        <a:lstStyle/>
        <a:p>
          <a:r>
            <a:rPr lang="en-US" sz="1200" b="1">
              <a:latin typeface="+mj-lt"/>
            </a:rPr>
            <a:t>Dayton-Hudson changes name to Target Corporation</a:t>
          </a:r>
        </a:p>
      </dgm:t>
    </dgm:pt>
    <dgm:pt modelId="{160810B8-7AC0-6640-8919-F5FBC3C0CFD6}" type="parTrans" cxnId="{D2B15B07-A79B-D540-AA07-209962ED41C2}">
      <dgm:prSet/>
      <dgm:spPr/>
      <dgm:t>
        <a:bodyPr/>
        <a:lstStyle/>
        <a:p>
          <a:endParaRPr lang="en-US"/>
        </a:p>
      </dgm:t>
    </dgm:pt>
    <dgm:pt modelId="{23918249-0D9F-DE46-B32F-D304EE4BCA0E}" type="sibTrans" cxnId="{D2B15B07-A79B-D540-AA07-209962ED41C2}">
      <dgm:prSet/>
      <dgm:spPr/>
      <dgm:t>
        <a:bodyPr/>
        <a:lstStyle/>
        <a:p>
          <a:endParaRPr lang="en-US"/>
        </a:p>
      </dgm:t>
    </dgm:pt>
    <dgm:pt modelId="{6F2B5ADD-21D0-044F-B6DA-912AEF001013}">
      <dgm:prSet phldrT="[Text]" phldr="0" custT="1"/>
      <dgm:spPr/>
      <dgm:t>
        <a:bodyPr/>
        <a:lstStyle/>
        <a:p>
          <a:r>
            <a:rPr lang="en-US" sz="1400" b="1">
              <a:latin typeface="+mj-lt"/>
            </a:rPr>
            <a:t>Target Grosses $30 billion</a:t>
          </a:r>
        </a:p>
      </dgm:t>
    </dgm:pt>
    <dgm:pt modelId="{64B937A6-003A-FB40-93CE-92EC1113276B}" type="parTrans" cxnId="{EF85BD30-D76F-174F-8886-F3CF1DA7914F}">
      <dgm:prSet/>
      <dgm:spPr/>
      <dgm:t>
        <a:bodyPr/>
        <a:lstStyle/>
        <a:p>
          <a:endParaRPr lang="en-US"/>
        </a:p>
      </dgm:t>
    </dgm:pt>
    <dgm:pt modelId="{BFC68E4E-FD26-4E45-AAC7-EFC0D2BE5A46}" type="sibTrans" cxnId="{EF85BD30-D76F-174F-8886-F3CF1DA7914F}">
      <dgm:prSet/>
      <dgm:spPr/>
      <dgm:t>
        <a:bodyPr/>
        <a:lstStyle/>
        <a:p>
          <a:endParaRPr lang="en-US"/>
        </a:p>
      </dgm:t>
    </dgm:pt>
    <dgm:pt modelId="{3AC30102-3BA0-AA43-BCFA-01F4C5F706A7}">
      <dgm:prSet/>
      <dgm:spPr/>
      <dgm:t>
        <a:bodyPr/>
        <a:lstStyle/>
        <a:p>
          <a:r>
            <a:rPr lang="en-US"/>
            <a:t>2005</a:t>
          </a:r>
        </a:p>
      </dgm:t>
    </dgm:pt>
    <dgm:pt modelId="{02FE312C-12E9-C043-8384-F876585D7BDA}" type="parTrans" cxnId="{6B3994A1-F3A7-3D4E-854F-624FD2180F94}">
      <dgm:prSet/>
      <dgm:spPr/>
      <dgm:t>
        <a:bodyPr/>
        <a:lstStyle/>
        <a:p>
          <a:endParaRPr lang="en-US"/>
        </a:p>
      </dgm:t>
    </dgm:pt>
    <dgm:pt modelId="{7BE30D67-70B6-524E-B60A-9B7F98E8F4ED}" type="sibTrans" cxnId="{6B3994A1-F3A7-3D4E-854F-624FD2180F94}">
      <dgm:prSet/>
      <dgm:spPr/>
      <dgm:t>
        <a:bodyPr/>
        <a:lstStyle/>
        <a:p>
          <a:endParaRPr lang="en-US"/>
        </a:p>
      </dgm:t>
    </dgm:pt>
    <dgm:pt modelId="{91F158A3-C0A5-7E4F-BBF4-F0D5CBB741FB}">
      <dgm:prSet custT="1"/>
      <dgm:spPr/>
      <dgm:t>
        <a:bodyPr/>
        <a:lstStyle/>
        <a:p>
          <a:r>
            <a:rPr lang="en-US" sz="1050" b="1">
              <a:latin typeface="+mj-lt"/>
            </a:rPr>
            <a:t>Target Spends $1 billion on advertising</a:t>
          </a:r>
        </a:p>
        <a:p>
          <a:r>
            <a:rPr lang="en-US" sz="1050" b="1">
              <a:latin typeface="+mj-lt"/>
            </a:rPr>
            <a:t>* 2% of their 2005 Sales</a:t>
          </a:r>
        </a:p>
      </dgm:t>
    </dgm:pt>
    <dgm:pt modelId="{127A107D-AE26-2B47-8101-4B177F0F4768}" type="parTrans" cxnId="{C3A0D242-757D-0848-B576-D8C0BCA7905E}">
      <dgm:prSet/>
      <dgm:spPr/>
      <dgm:t>
        <a:bodyPr/>
        <a:lstStyle/>
        <a:p>
          <a:endParaRPr lang="en-US"/>
        </a:p>
      </dgm:t>
    </dgm:pt>
    <dgm:pt modelId="{5F65916B-2751-FB40-8DBB-3CD2B60FC116}" type="sibTrans" cxnId="{C3A0D242-757D-0848-B576-D8C0BCA7905E}">
      <dgm:prSet/>
      <dgm:spPr/>
      <dgm:t>
        <a:bodyPr/>
        <a:lstStyle/>
        <a:p>
          <a:endParaRPr lang="en-US"/>
        </a:p>
      </dgm:t>
    </dgm:pt>
    <dgm:pt modelId="{DED852E3-C759-6241-B0BB-060DED9DDFF1}">
      <dgm:prSet/>
      <dgm:spPr/>
      <dgm:t>
        <a:bodyPr/>
        <a:lstStyle/>
        <a:p>
          <a:r>
            <a:rPr lang="en-US"/>
            <a:t>1999</a:t>
          </a:r>
        </a:p>
      </dgm:t>
    </dgm:pt>
    <dgm:pt modelId="{03D0748C-213C-4E4A-B412-C874380B903A}" type="parTrans" cxnId="{6645A4D5-FCA7-5D4B-BB5A-509932CF776B}">
      <dgm:prSet/>
      <dgm:spPr/>
      <dgm:t>
        <a:bodyPr/>
        <a:lstStyle/>
        <a:p>
          <a:endParaRPr lang="en-US"/>
        </a:p>
      </dgm:t>
    </dgm:pt>
    <dgm:pt modelId="{0D84EE05-2094-1543-9995-17DB820D4F4D}" type="sibTrans" cxnId="{6645A4D5-FCA7-5D4B-BB5A-509932CF776B}">
      <dgm:prSet/>
      <dgm:spPr/>
      <dgm:t>
        <a:bodyPr/>
        <a:lstStyle/>
        <a:p>
          <a:endParaRPr lang="en-US"/>
        </a:p>
      </dgm:t>
    </dgm:pt>
    <dgm:pt modelId="{E5A7B575-BA3A-7448-A0F3-A5F9BB04BFCE}">
      <dgm:prSet custT="1"/>
      <dgm:spPr/>
      <dgm:t>
        <a:bodyPr/>
        <a:lstStyle/>
        <a:p>
          <a:r>
            <a:rPr lang="en-US" sz="1400" b="1">
              <a:latin typeface="+mj-lt"/>
            </a:rPr>
            <a:t>Target.com launches</a:t>
          </a:r>
        </a:p>
      </dgm:t>
    </dgm:pt>
    <dgm:pt modelId="{06AF96E0-9AD5-BD45-9EE2-1D50BAE0478D}" type="parTrans" cxnId="{EA1627A3-EA67-BE4E-BCBB-C5D3B82539F6}">
      <dgm:prSet/>
      <dgm:spPr/>
      <dgm:t>
        <a:bodyPr/>
        <a:lstStyle/>
        <a:p>
          <a:endParaRPr lang="en-US"/>
        </a:p>
      </dgm:t>
    </dgm:pt>
    <dgm:pt modelId="{B2D2CDB4-259A-1648-A7D5-1C3701913B55}" type="sibTrans" cxnId="{EA1627A3-EA67-BE4E-BCBB-C5D3B82539F6}">
      <dgm:prSet/>
      <dgm:spPr/>
      <dgm:t>
        <a:bodyPr/>
        <a:lstStyle/>
        <a:p>
          <a:endParaRPr lang="en-US"/>
        </a:p>
      </dgm:t>
    </dgm:pt>
    <dgm:pt modelId="{5DEBD648-BDB0-814E-85FD-7CBEF45A96DF}">
      <dgm:prSet custT="1"/>
      <dgm:spPr/>
      <dgm:t>
        <a:bodyPr/>
        <a:lstStyle/>
        <a:p>
          <a:r>
            <a:rPr lang="en-US" sz="1100" b="1">
              <a:latin typeface="+mj-lt"/>
            </a:rPr>
            <a:t>Target Grosses $52.6 billion</a:t>
          </a:r>
        </a:p>
        <a:p>
          <a:r>
            <a:rPr lang="en-US" sz="1100" b="1">
              <a:latin typeface="+mj-lt"/>
            </a:rPr>
            <a:t>* 12.1% Growth from 2000</a:t>
          </a:r>
        </a:p>
      </dgm:t>
    </dgm:pt>
    <dgm:pt modelId="{3AB567C6-6DC0-AA46-8B19-D8A200500029}" type="parTrans" cxnId="{ED6FBE47-D29F-9E42-A5AC-7B465D5EE856}">
      <dgm:prSet/>
      <dgm:spPr/>
      <dgm:t>
        <a:bodyPr/>
        <a:lstStyle/>
        <a:p>
          <a:endParaRPr lang="en-US"/>
        </a:p>
      </dgm:t>
    </dgm:pt>
    <dgm:pt modelId="{632364C7-C284-F143-A483-CDE1CDBA2753}" type="sibTrans" cxnId="{ED6FBE47-D29F-9E42-A5AC-7B465D5EE856}">
      <dgm:prSet/>
      <dgm:spPr/>
      <dgm:t>
        <a:bodyPr/>
        <a:lstStyle/>
        <a:p>
          <a:endParaRPr lang="en-US"/>
        </a:p>
      </dgm:t>
    </dgm:pt>
    <dgm:pt modelId="{6E0693D4-D438-094A-9787-DAD3FB4696AE}">
      <dgm:prSet phldrT="[Text]" phldr="0"/>
      <dgm:spPr/>
      <dgm:t>
        <a:bodyPr/>
        <a:lstStyle/>
        <a:p>
          <a:r>
            <a:rPr lang="en-US"/>
            <a:t>  1995	</a:t>
          </a:r>
        </a:p>
      </dgm:t>
    </dgm:pt>
    <dgm:pt modelId="{DFB6CB9F-BCC2-7B49-9E2A-8F5BDA75D3DA}" type="parTrans" cxnId="{A2FACFDB-4480-C246-83B8-3FE757B6C2D5}">
      <dgm:prSet/>
      <dgm:spPr/>
      <dgm:t>
        <a:bodyPr/>
        <a:lstStyle/>
        <a:p>
          <a:endParaRPr lang="en-US"/>
        </a:p>
      </dgm:t>
    </dgm:pt>
    <dgm:pt modelId="{9963EA57-A65C-3F48-A6E7-92AF427183E4}" type="sibTrans" cxnId="{A2FACFDB-4480-C246-83B8-3FE757B6C2D5}">
      <dgm:prSet/>
      <dgm:spPr/>
      <dgm:t>
        <a:bodyPr/>
        <a:lstStyle/>
        <a:p>
          <a:endParaRPr lang="en-US"/>
        </a:p>
      </dgm:t>
    </dgm:pt>
    <dgm:pt modelId="{BEF82C4B-AE09-4C42-A5D3-A95F1C942ED2}">
      <dgm:prSet custT="1"/>
      <dgm:spPr/>
      <dgm:t>
        <a:bodyPr/>
        <a:lstStyle/>
        <a:p>
          <a:r>
            <a:rPr lang="en-US" sz="1100" b="1">
              <a:latin typeface="+mj-lt"/>
            </a:rPr>
            <a:t>Target announces plans to open about 100 stores annually, indefinitely </a:t>
          </a:r>
        </a:p>
      </dgm:t>
    </dgm:pt>
    <dgm:pt modelId="{9D27AF9F-2A04-8A49-8A20-D3FDE0D24AF5}" type="parTrans" cxnId="{D9CAA1E5-5DB7-5947-A44E-E078BF4CD9BC}">
      <dgm:prSet/>
      <dgm:spPr/>
      <dgm:t>
        <a:bodyPr/>
        <a:lstStyle/>
        <a:p>
          <a:endParaRPr lang="en-US"/>
        </a:p>
      </dgm:t>
    </dgm:pt>
    <dgm:pt modelId="{4B343DC2-DFC6-314A-81A1-5C59AA4303AC}" type="sibTrans" cxnId="{D9CAA1E5-5DB7-5947-A44E-E078BF4CD9BC}">
      <dgm:prSet/>
      <dgm:spPr/>
      <dgm:t>
        <a:bodyPr/>
        <a:lstStyle/>
        <a:p>
          <a:endParaRPr lang="en-US"/>
        </a:p>
      </dgm:t>
    </dgm:pt>
    <dgm:pt modelId="{F23A26A0-2E28-6C45-AB12-4021C66B965A}" type="pres">
      <dgm:prSet presAssocID="{CC983248-0AB6-FA45-9597-0E6747FDD84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A6402B-2D85-F440-9B0A-EABFF092D667}" type="pres">
      <dgm:prSet presAssocID="{429ED2DC-76DB-0E44-9FCB-7BE042DE3253}" presName="horFlow" presStyleCnt="0"/>
      <dgm:spPr/>
    </dgm:pt>
    <dgm:pt modelId="{41156813-6CF3-DF41-A8CF-78B0C357A248}" type="pres">
      <dgm:prSet presAssocID="{429ED2DC-76DB-0E44-9FCB-7BE042DE3253}" presName="bigChev" presStyleLbl="node1" presStyleIdx="0" presStyleCnt="5"/>
      <dgm:spPr/>
    </dgm:pt>
    <dgm:pt modelId="{73929F96-7D04-9745-84AD-62483C128BF1}" type="pres">
      <dgm:prSet presAssocID="{17ECC187-73D6-8C48-831F-91D496543BA1}" presName="parTrans" presStyleCnt="0"/>
      <dgm:spPr/>
    </dgm:pt>
    <dgm:pt modelId="{8AA6B5B9-1F40-9040-9E7B-32B057E36899}" type="pres">
      <dgm:prSet presAssocID="{9F2CFD58-2EAC-1348-B8F6-D256FFBE22DB}" presName="node" presStyleLbl="alignAccFollowNode1" presStyleIdx="0" presStyleCnt="8">
        <dgm:presLayoutVars>
          <dgm:bulletEnabled val="1"/>
        </dgm:presLayoutVars>
      </dgm:prSet>
      <dgm:spPr/>
    </dgm:pt>
    <dgm:pt modelId="{BD170346-1F56-964C-A86E-F16FF6C6BAA8}" type="pres">
      <dgm:prSet presAssocID="{429ED2DC-76DB-0E44-9FCB-7BE042DE3253}" presName="vSp" presStyleCnt="0"/>
      <dgm:spPr/>
    </dgm:pt>
    <dgm:pt modelId="{142BC855-C51D-5D40-8109-D1AD1338ADD4}" type="pres">
      <dgm:prSet presAssocID="{6E0693D4-D438-094A-9787-DAD3FB4696AE}" presName="horFlow" presStyleCnt="0"/>
      <dgm:spPr/>
    </dgm:pt>
    <dgm:pt modelId="{EF6CD4FE-E709-4E45-BE25-807C8D624CF2}" type="pres">
      <dgm:prSet presAssocID="{6E0693D4-D438-094A-9787-DAD3FB4696AE}" presName="bigChev" presStyleLbl="node1" presStyleIdx="1" presStyleCnt="5"/>
      <dgm:spPr/>
    </dgm:pt>
    <dgm:pt modelId="{B937AE04-13E9-3D4A-B000-A6B39AB30E84}" type="pres">
      <dgm:prSet presAssocID="{44911F52-77DD-3642-AB91-1F52D4B689C8}" presName="parTrans" presStyleCnt="0"/>
      <dgm:spPr/>
    </dgm:pt>
    <dgm:pt modelId="{91F0416B-434B-3847-A637-C14E7948341F}" type="pres">
      <dgm:prSet presAssocID="{1C30011B-BE07-814B-886B-A94F9CBC2C3F}" presName="node" presStyleLbl="alignAccFollowNode1" presStyleIdx="1" presStyleCnt="8">
        <dgm:presLayoutVars>
          <dgm:bulletEnabled val="1"/>
        </dgm:presLayoutVars>
      </dgm:prSet>
      <dgm:spPr/>
    </dgm:pt>
    <dgm:pt modelId="{9B41A236-3E45-BE47-8851-9E1C67A13A36}" type="pres">
      <dgm:prSet presAssocID="{6E0693D4-D438-094A-9787-DAD3FB4696AE}" presName="vSp" presStyleCnt="0"/>
      <dgm:spPr/>
    </dgm:pt>
    <dgm:pt modelId="{FD8CE5AF-4A13-894D-9B9E-F6684E30C352}" type="pres">
      <dgm:prSet presAssocID="{DED852E3-C759-6241-B0BB-060DED9DDFF1}" presName="horFlow" presStyleCnt="0"/>
      <dgm:spPr/>
    </dgm:pt>
    <dgm:pt modelId="{DBE37394-AC17-4F4D-88E9-D1EBCE6A8F75}" type="pres">
      <dgm:prSet presAssocID="{DED852E3-C759-6241-B0BB-060DED9DDFF1}" presName="bigChev" presStyleLbl="node1" presStyleIdx="2" presStyleCnt="5"/>
      <dgm:spPr/>
    </dgm:pt>
    <dgm:pt modelId="{AD8A1E01-ED93-A64E-99B0-30242DA1E876}" type="pres">
      <dgm:prSet presAssocID="{06AF96E0-9AD5-BD45-9EE2-1D50BAE0478D}" presName="parTrans" presStyleCnt="0"/>
      <dgm:spPr/>
    </dgm:pt>
    <dgm:pt modelId="{D088112B-E947-194F-B1EC-E96D8657649B}" type="pres">
      <dgm:prSet presAssocID="{E5A7B575-BA3A-7448-A0F3-A5F9BB04BFCE}" presName="node" presStyleLbl="alignAccFollowNode1" presStyleIdx="2" presStyleCnt="8">
        <dgm:presLayoutVars>
          <dgm:bulletEnabled val="1"/>
        </dgm:presLayoutVars>
      </dgm:prSet>
      <dgm:spPr/>
    </dgm:pt>
    <dgm:pt modelId="{5F93063D-A6D0-EE44-94DA-14F1E6434307}" type="pres">
      <dgm:prSet presAssocID="{DED852E3-C759-6241-B0BB-060DED9DDFF1}" presName="vSp" presStyleCnt="0"/>
      <dgm:spPr/>
    </dgm:pt>
    <dgm:pt modelId="{5D81EADB-5147-0146-BCE2-01830C00262B}" type="pres">
      <dgm:prSet presAssocID="{1FD8154F-4E13-2D46-922E-F59C5AF1A27D}" presName="horFlow" presStyleCnt="0"/>
      <dgm:spPr/>
    </dgm:pt>
    <dgm:pt modelId="{FCCEB7BA-D374-7E43-A051-3A0C1BB7A4B6}" type="pres">
      <dgm:prSet presAssocID="{1FD8154F-4E13-2D46-922E-F59C5AF1A27D}" presName="bigChev" presStyleLbl="node1" presStyleIdx="3" presStyleCnt="5"/>
      <dgm:spPr/>
    </dgm:pt>
    <dgm:pt modelId="{4BCBAB88-6D69-E241-BF19-9D1A2F0DEABE}" type="pres">
      <dgm:prSet presAssocID="{160810B8-7AC0-6640-8919-F5FBC3C0CFD6}" presName="parTrans" presStyleCnt="0"/>
      <dgm:spPr/>
    </dgm:pt>
    <dgm:pt modelId="{6F98EE13-75E0-984D-8D38-5BB4710F5979}" type="pres">
      <dgm:prSet presAssocID="{A5694B84-F94D-EF47-BCD6-EC92F66B5B75}" presName="node" presStyleLbl="alignAccFollowNode1" presStyleIdx="3" presStyleCnt="8">
        <dgm:presLayoutVars>
          <dgm:bulletEnabled val="1"/>
        </dgm:presLayoutVars>
      </dgm:prSet>
      <dgm:spPr/>
    </dgm:pt>
    <dgm:pt modelId="{5A956734-AEA7-674B-B3A8-85CDC75B58D0}" type="pres">
      <dgm:prSet presAssocID="{23918249-0D9F-DE46-B32F-D304EE4BCA0E}" presName="sibTrans" presStyleCnt="0"/>
      <dgm:spPr/>
    </dgm:pt>
    <dgm:pt modelId="{78320A4A-D140-0140-96FC-797A03B34474}" type="pres">
      <dgm:prSet presAssocID="{6F2B5ADD-21D0-044F-B6DA-912AEF001013}" presName="node" presStyleLbl="alignAccFollowNode1" presStyleIdx="4" presStyleCnt="8">
        <dgm:presLayoutVars>
          <dgm:bulletEnabled val="1"/>
        </dgm:presLayoutVars>
      </dgm:prSet>
      <dgm:spPr/>
    </dgm:pt>
    <dgm:pt modelId="{AC7A2F65-162E-AE42-86DB-FA6ECF471DE1}" type="pres">
      <dgm:prSet presAssocID="{1FD8154F-4E13-2D46-922E-F59C5AF1A27D}" presName="vSp" presStyleCnt="0"/>
      <dgm:spPr/>
    </dgm:pt>
    <dgm:pt modelId="{C34D0B0F-30B7-504F-9FC8-915F804078B6}" type="pres">
      <dgm:prSet presAssocID="{3AC30102-3BA0-AA43-BCFA-01F4C5F706A7}" presName="horFlow" presStyleCnt="0"/>
      <dgm:spPr/>
    </dgm:pt>
    <dgm:pt modelId="{ED98DF18-5E94-494C-88E7-03CBFE85E01F}" type="pres">
      <dgm:prSet presAssocID="{3AC30102-3BA0-AA43-BCFA-01F4C5F706A7}" presName="bigChev" presStyleLbl="node1" presStyleIdx="4" presStyleCnt="5"/>
      <dgm:spPr/>
    </dgm:pt>
    <dgm:pt modelId="{EB2B152D-E019-EE47-A49A-7A4FB2C8CC52}" type="pres">
      <dgm:prSet presAssocID="{3AB567C6-6DC0-AA46-8B19-D8A200500029}" presName="parTrans" presStyleCnt="0"/>
      <dgm:spPr/>
    </dgm:pt>
    <dgm:pt modelId="{EB24016E-95D8-4740-93B7-23E8CFF1DC30}" type="pres">
      <dgm:prSet presAssocID="{5DEBD648-BDB0-814E-85FD-7CBEF45A96DF}" presName="node" presStyleLbl="alignAccFollowNode1" presStyleIdx="5" presStyleCnt="8">
        <dgm:presLayoutVars>
          <dgm:bulletEnabled val="1"/>
        </dgm:presLayoutVars>
      </dgm:prSet>
      <dgm:spPr/>
    </dgm:pt>
    <dgm:pt modelId="{C853C8A9-6A9E-E44F-9F74-5B1268A4EE4D}" type="pres">
      <dgm:prSet presAssocID="{632364C7-C284-F143-A483-CDE1CDBA2753}" presName="sibTrans" presStyleCnt="0"/>
      <dgm:spPr/>
    </dgm:pt>
    <dgm:pt modelId="{DBF4AFC5-0DA4-8444-BF75-C23FA1C47E70}" type="pres">
      <dgm:prSet presAssocID="{91F158A3-C0A5-7E4F-BBF4-F0D5CBB741FB}" presName="node" presStyleLbl="alignAccFollowNode1" presStyleIdx="6" presStyleCnt="8">
        <dgm:presLayoutVars>
          <dgm:bulletEnabled val="1"/>
        </dgm:presLayoutVars>
      </dgm:prSet>
      <dgm:spPr/>
    </dgm:pt>
    <dgm:pt modelId="{72657DB0-F54E-4441-AEE8-B6896C01B9A4}" type="pres">
      <dgm:prSet presAssocID="{5F65916B-2751-FB40-8DBB-3CD2B60FC116}" presName="sibTrans" presStyleCnt="0"/>
      <dgm:spPr/>
    </dgm:pt>
    <dgm:pt modelId="{99195A23-617E-AE48-ACEE-BA61D185600A}" type="pres">
      <dgm:prSet presAssocID="{BEF82C4B-AE09-4C42-A5D3-A95F1C942ED2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D2B15B07-A79B-D540-AA07-209962ED41C2}" srcId="{1FD8154F-4E13-2D46-922E-F59C5AF1A27D}" destId="{A5694B84-F94D-EF47-BCD6-EC92F66B5B75}" srcOrd="0" destOrd="0" parTransId="{160810B8-7AC0-6640-8919-F5FBC3C0CFD6}" sibTransId="{23918249-0D9F-DE46-B32F-D304EE4BCA0E}"/>
    <dgm:cxn modelId="{31705109-5A60-6E46-BDE7-6289460F2EAD}" type="presOf" srcId="{1FD8154F-4E13-2D46-922E-F59C5AF1A27D}" destId="{FCCEB7BA-D374-7E43-A051-3A0C1BB7A4B6}" srcOrd="0" destOrd="0" presId="urn:microsoft.com/office/officeart/2005/8/layout/lProcess3"/>
    <dgm:cxn modelId="{8076710B-8687-A64C-912A-20C0A5780C49}" type="presOf" srcId="{DED852E3-C759-6241-B0BB-060DED9DDFF1}" destId="{DBE37394-AC17-4F4D-88E9-D1EBCE6A8F75}" srcOrd="0" destOrd="0" presId="urn:microsoft.com/office/officeart/2005/8/layout/lProcess3"/>
    <dgm:cxn modelId="{C6F63817-6C7F-8C46-83A0-34FAEB1A43B8}" srcId="{429ED2DC-76DB-0E44-9FCB-7BE042DE3253}" destId="{9F2CFD58-2EAC-1348-B8F6-D256FFBE22DB}" srcOrd="0" destOrd="0" parTransId="{17ECC187-73D6-8C48-831F-91D496543BA1}" sibTransId="{47664CD5-75F6-624C-9AD8-0C54A46F561B}"/>
    <dgm:cxn modelId="{32E6712D-4B21-C74E-9E56-F01B44A0608E}" type="presOf" srcId="{91F158A3-C0A5-7E4F-BBF4-F0D5CBB741FB}" destId="{DBF4AFC5-0DA4-8444-BF75-C23FA1C47E70}" srcOrd="0" destOrd="0" presId="urn:microsoft.com/office/officeart/2005/8/layout/lProcess3"/>
    <dgm:cxn modelId="{EF85BD30-D76F-174F-8886-F3CF1DA7914F}" srcId="{1FD8154F-4E13-2D46-922E-F59C5AF1A27D}" destId="{6F2B5ADD-21D0-044F-B6DA-912AEF001013}" srcOrd="1" destOrd="0" parTransId="{64B937A6-003A-FB40-93CE-92EC1113276B}" sibTransId="{BFC68E4E-FD26-4E45-AAC7-EFC0D2BE5A46}"/>
    <dgm:cxn modelId="{9B294339-AAEC-D246-8C37-106835E1DE97}" type="presOf" srcId="{6E0693D4-D438-094A-9787-DAD3FB4696AE}" destId="{EF6CD4FE-E709-4E45-BE25-807C8D624CF2}" srcOrd="0" destOrd="0" presId="urn:microsoft.com/office/officeart/2005/8/layout/lProcess3"/>
    <dgm:cxn modelId="{25976C5C-D146-BF4B-B4A3-90B5D9F44757}" type="presOf" srcId="{429ED2DC-76DB-0E44-9FCB-7BE042DE3253}" destId="{41156813-6CF3-DF41-A8CF-78B0C357A248}" srcOrd="0" destOrd="0" presId="urn:microsoft.com/office/officeart/2005/8/layout/lProcess3"/>
    <dgm:cxn modelId="{472E1C60-38D8-BF44-9809-72E6E2E21E85}" type="presOf" srcId="{1C30011B-BE07-814B-886B-A94F9CBC2C3F}" destId="{91F0416B-434B-3847-A637-C14E7948341F}" srcOrd="0" destOrd="0" presId="urn:microsoft.com/office/officeart/2005/8/layout/lProcess3"/>
    <dgm:cxn modelId="{C3A0D242-757D-0848-B576-D8C0BCA7905E}" srcId="{3AC30102-3BA0-AA43-BCFA-01F4C5F706A7}" destId="{91F158A3-C0A5-7E4F-BBF4-F0D5CBB741FB}" srcOrd="1" destOrd="0" parTransId="{127A107D-AE26-2B47-8101-4B177F0F4768}" sibTransId="{5F65916B-2751-FB40-8DBB-3CD2B60FC116}"/>
    <dgm:cxn modelId="{ED6FBE47-D29F-9E42-A5AC-7B465D5EE856}" srcId="{3AC30102-3BA0-AA43-BCFA-01F4C5F706A7}" destId="{5DEBD648-BDB0-814E-85FD-7CBEF45A96DF}" srcOrd="0" destOrd="0" parTransId="{3AB567C6-6DC0-AA46-8B19-D8A200500029}" sibTransId="{632364C7-C284-F143-A483-CDE1CDBA2753}"/>
    <dgm:cxn modelId="{EE130348-4F00-4946-9BF9-1D15F3709958}" srcId="{CC983248-0AB6-FA45-9597-0E6747FDD84D}" destId="{1FD8154F-4E13-2D46-922E-F59C5AF1A27D}" srcOrd="3" destOrd="0" parTransId="{E88024C8-B743-284F-B1B1-8766D0320ED9}" sibTransId="{0D5E22D5-A763-C64C-A729-6C9AEA56CE75}"/>
    <dgm:cxn modelId="{69123859-2D56-E64B-B0A7-E0C6140875BF}" type="presOf" srcId="{6F2B5ADD-21D0-044F-B6DA-912AEF001013}" destId="{78320A4A-D140-0140-96FC-797A03B34474}" srcOrd="0" destOrd="0" presId="urn:microsoft.com/office/officeart/2005/8/layout/lProcess3"/>
    <dgm:cxn modelId="{1E134D87-A6C2-5244-A32F-EB80BB52953F}" type="presOf" srcId="{9F2CFD58-2EAC-1348-B8F6-D256FFBE22DB}" destId="{8AA6B5B9-1F40-9040-9E7B-32B057E36899}" srcOrd="0" destOrd="0" presId="urn:microsoft.com/office/officeart/2005/8/layout/lProcess3"/>
    <dgm:cxn modelId="{6B3994A1-F3A7-3D4E-854F-624FD2180F94}" srcId="{CC983248-0AB6-FA45-9597-0E6747FDD84D}" destId="{3AC30102-3BA0-AA43-BCFA-01F4C5F706A7}" srcOrd="4" destOrd="0" parTransId="{02FE312C-12E9-C043-8384-F876585D7BDA}" sibTransId="{7BE30D67-70B6-524E-B60A-9B7F98E8F4ED}"/>
    <dgm:cxn modelId="{EA1627A3-EA67-BE4E-BCBB-C5D3B82539F6}" srcId="{DED852E3-C759-6241-B0BB-060DED9DDFF1}" destId="{E5A7B575-BA3A-7448-A0F3-A5F9BB04BFCE}" srcOrd="0" destOrd="0" parTransId="{06AF96E0-9AD5-BD45-9EE2-1D50BAE0478D}" sibTransId="{B2D2CDB4-259A-1648-A7D5-1C3701913B55}"/>
    <dgm:cxn modelId="{D673C1AC-2C39-CC49-847E-7EB8A1FAA16D}" type="presOf" srcId="{A5694B84-F94D-EF47-BCD6-EC92F66B5B75}" destId="{6F98EE13-75E0-984D-8D38-5BB4710F5979}" srcOrd="0" destOrd="0" presId="urn:microsoft.com/office/officeart/2005/8/layout/lProcess3"/>
    <dgm:cxn modelId="{134284B5-704F-A74F-821B-77333A12C982}" srcId="{CC983248-0AB6-FA45-9597-0E6747FDD84D}" destId="{429ED2DC-76DB-0E44-9FCB-7BE042DE3253}" srcOrd="0" destOrd="0" parTransId="{46043500-A9EA-3645-A8EA-E38374B8C8BB}" sibTransId="{4C318E5D-5897-F545-8813-000F708DDFF9}"/>
    <dgm:cxn modelId="{2D26BCC6-B937-4F45-9C53-1CE13DD1510B}" type="presOf" srcId="{E5A7B575-BA3A-7448-A0F3-A5F9BB04BFCE}" destId="{D088112B-E947-194F-B1EC-E96D8657649B}" srcOrd="0" destOrd="0" presId="urn:microsoft.com/office/officeart/2005/8/layout/lProcess3"/>
    <dgm:cxn modelId="{608D8CD0-8C0F-8C4D-ACF2-42D1B5046ACB}" type="presOf" srcId="{5DEBD648-BDB0-814E-85FD-7CBEF45A96DF}" destId="{EB24016E-95D8-4740-93B7-23E8CFF1DC30}" srcOrd="0" destOrd="0" presId="urn:microsoft.com/office/officeart/2005/8/layout/lProcess3"/>
    <dgm:cxn modelId="{BFDAB7D4-C925-F545-954F-A20D26E56D6C}" type="presOf" srcId="{CC983248-0AB6-FA45-9597-0E6747FDD84D}" destId="{F23A26A0-2E28-6C45-AB12-4021C66B965A}" srcOrd="0" destOrd="0" presId="urn:microsoft.com/office/officeart/2005/8/layout/lProcess3"/>
    <dgm:cxn modelId="{6645A4D5-FCA7-5D4B-BB5A-509932CF776B}" srcId="{CC983248-0AB6-FA45-9597-0E6747FDD84D}" destId="{DED852E3-C759-6241-B0BB-060DED9DDFF1}" srcOrd="2" destOrd="0" parTransId="{03D0748C-213C-4E4A-B412-C874380B903A}" sibTransId="{0D84EE05-2094-1543-9995-17DB820D4F4D}"/>
    <dgm:cxn modelId="{4A422CD9-0DEC-1649-A416-1A29808AD13E}" type="presOf" srcId="{3AC30102-3BA0-AA43-BCFA-01F4C5F706A7}" destId="{ED98DF18-5E94-494C-88E7-03CBFE85E01F}" srcOrd="0" destOrd="0" presId="urn:microsoft.com/office/officeart/2005/8/layout/lProcess3"/>
    <dgm:cxn modelId="{A2FACFDB-4480-C246-83B8-3FE757B6C2D5}" srcId="{CC983248-0AB6-FA45-9597-0E6747FDD84D}" destId="{6E0693D4-D438-094A-9787-DAD3FB4696AE}" srcOrd="1" destOrd="0" parTransId="{DFB6CB9F-BCC2-7B49-9E2A-8F5BDA75D3DA}" sibTransId="{9963EA57-A65C-3F48-A6E7-92AF427183E4}"/>
    <dgm:cxn modelId="{011CE0E3-FF85-CE45-A5BB-9F03674A6A54}" srcId="{6E0693D4-D438-094A-9787-DAD3FB4696AE}" destId="{1C30011B-BE07-814B-886B-A94F9CBC2C3F}" srcOrd="0" destOrd="0" parTransId="{44911F52-77DD-3642-AB91-1F52D4B689C8}" sibTransId="{BA6B51F1-D37A-F149-A5EE-7742BF572A32}"/>
    <dgm:cxn modelId="{D9CAA1E5-5DB7-5947-A44E-E078BF4CD9BC}" srcId="{3AC30102-3BA0-AA43-BCFA-01F4C5F706A7}" destId="{BEF82C4B-AE09-4C42-A5D3-A95F1C942ED2}" srcOrd="2" destOrd="0" parTransId="{9D27AF9F-2A04-8A49-8A20-D3FDE0D24AF5}" sibTransId="{4B343DC2-DFC6-314A-81A1-5C59AA4303AC}"/>
    <dgm:cxn modelId="{5A7CE1FF-6F12-FB46-ABE7-B5D4BAA947E9}" type="presOf" srcId="{BEF82C4B-AE09-4C42-A5D3-A95F1C942ED2}" destId="{99195A23-617E-AE48-ACEE-BA61D185600A}" srcOrd="0" destOrd="0" presId="urn:microsoft.com/office/officeart/2005/8/layout/lProcess3"/>
    <dgm:cxn modelId="{FA4D66AE-B45B-A440-911F-2E117177486C}" type="presParOf" srcId="{F23A26A0-2E28-6C45-AB12-4021C66B965A}" destId="{BBA6402B-2D85-F440-9B0A-EABFF092D667}" srcOrd="0" destOrd="0" presId="urn:microsoft.com/office/officeart/2005/8/layout/lProcess3"/>
    <dgm:cxn modelId="{133D343C-6698-594C-A8FC-35660EBE8E55}" type="presParOf" srcId="{BBA6402B-2D85-F440-9B0A-EABFF092D667}" destId="{41156813-6CF3-DF41-A8CF-78B0C357A248}" srcOrd="0" destOrd="0" presId="urn:microsoft.com/office/officeart/2005/8/layout/lProcess3"/>
    <dgm:cxn modelId="{F5F03414-9392-9845-B476-BF678181DF21}" type="presParOf" srcId="{BBA6402B-2D85-F440-9B0A-EABFF092D667}" destId="{73929F96-7D04-9745-84AD-62483C128BF1}" srcOrd="1" destOrd="0" presId="urn:microsoft.com/office/officeart/2005/8/layout/lProcess3"/>
    <dgm:cxn modelId="{B7742C6D-2654-854D-80DC-C2B556FBF0DB}" type="presParOf" srcId="{BBA6402B-2D85-F440-9B0A-EABFF092D667}" destId="{8AA6B5B9-1F40-9040-9E7B-32B057E36899}" srcOrd="2" destOrd="0" presId="urn:microsoft.com/office/officeart/2005/8/layout/lProcess3"/>
    <dgm:cxn modelId="{D8FC8087-31A4-FB4D-95CF-296E942350A9}" type="presParOf" srcId="{F23A26A0-2E28-6C45-AB12-4021C66B965A}" destId="{BD170346-1F56-964C-A86E-F16FF6C6BAA8}" srcOrd="1" destOrd="0" presId="urn:microsoft.com/office/officeart/2005/8/layout/lProcess3"/>
    <dgm:cxn modelId="{0026DD69-11F6-C142-AD3A-880849673D7C}" type="presParOf" srcId="{F23A26A0-2E28-6C45-AB12-4021C66B965A}" destId="{142BC855-C51D-5D40-8109-D1AD1338ADD4}" srcOrd="2" destOrd="0" presId="urn:microsoft.com/office/officeart/2005/8/layout/lProcess3"/>
    <dgm:cxn modelId="{E19CDEA9-80E4-6E4D-9A86-62B45A7CC7E1}" type="presParOf" srcId="{142BC855-C51D-5D40-8109-D1AD1338ADD4}" destId="{EF6CD4FE-E709-4E45-BE25-807C8D624CF2}" srcOrd="0" destOrd="0" presId="urn:microsoft.com/office/officeart/2005/8/layout/lProcess3"/>
    <dgm:cxn modelId="{3EFA3E0E-4A20-7D46-A8FB-35EAF099056A}" type="presParOf" srcId="{142BC855-C51D-5D40-8109-D1AD1338ADD4}" destId="{B937AE04-13E9-3D4A-B000-A6B39AB30E84}" srcOrd="1" destOrd="0" presId="urn:microsoft.com/office/officeart/2005/8/layout/lProcess3"/>
    <dgm:cxn modelId="{244D3A06-9565-AD4B-BCA8-02ED47C0C54F}" type="presParOf" srcId="{142BC855-C51D-5D40-8109-D1AD1338ADD4}" destId="{91F0416B-434B-3847-A637-C14E7948341F}" srcOrd="2" destOrd="0" presId="urn:microsoft.com/office/officeart/2005/8/layout/lProcess3"/>
    <dgm:cxn modelId="{B0D330C2-9A70-834F-AD5B-6B99603D0CB4}" type="presParOf" srcId="{F23A26A0-2E28-6C45-AB12-4021C66B965A}" destId="{9B41A236-3E45-BE47-8851-9E1C67A13A36}" srcOrd="3" destOrd="0" presId="urn:microsoft.com/office/officeart/2005/8/layout/lProcess3"/>
    <dgm:cxn modelId="{B78B1226-91B4-6C41-BA07-E476AD987211}" type="presParOf" srcId="{F23A26A0-2E28-6C45-AB12-4021C66B965A}" destId="{FD8CE5AF-4A13-894D-9B9E-F6684E30C352}" srcOrd="4" destOrd="0" presId="urn:microsoft.com/office/officeart/2005/8/layout/lProcess3"/>
    <dgm:cxn modelId="{8B612E94-A468-2749-B715-82CCA385629F}" type="presParOf" srcId="{FD8CE5AF-4A13-894D-9B9E-F6684E30C352}" destId="{DBE37394-AC17-4F4D-88E9-D1EBCE6A8F75}" srcOrd="0" destOrd="0" presId="urn:microsoft.com/office/officeart/2005/8/layout/lProcess3"/>
    <dgm:cxn modelId="{9B938620-CB20-4743-AB56-8F56685F70B9}" type="presParOf" srcId="{FD8CE5AF-4A13-894D-9B9E-F6684E30C352}" destId="{AD8A1E01-ED93-A64E-99B0-30242DA1E876}" srcOrd="1" destOrd="0" presId="urn:microsoft.com/office/officeart/2005/8/layout/lProcess3"/>
    <dgm:cxn modelId="{CE4DC1D5-EB15-C94A-8287-0676C4D8784D}" type="presParOf" srcId="{FD8CE5AF-4A13-894D-9B9E-F6684E30C352}" destId="{D088112B-E947-194F-B1EC-E96D8657649B}" srcOrd="2" destOrd="0" presId="urn:microsoft.com/office/officeart/2005/8/layout/lProcess3"/>
    <dgm:cxn modelId="{68C47E1B-2634-3B4F-BB05-3413C57ED877}" type="presParOf" srcId="{F23A26A0-2E28-6C45-AB12-4021C66B965A}" destId="{5F93063D-A6D0-EE44-94DA-14F1E6434307}" srcOrd="5" destOrd="0" presId="urn:microsoft.com/office/officeart/2005/8/layout/lProcess3"/>
    <dgm:cxn modelId="{6EC2F840-A55E-3443-8CF7-E0C80031DC39}" type="presParOf" srcId="{F23A26A0-2E28-6C45-AB12-4021C66B965A}" destId="{5D81EADB-5147-0146-BCE2-01830C00262B}" srcOrd="6" destOrd="0" presId="urn:microsoft.com/office/officeart/2005/8/layout/lProcess3"/>
    <dgm:cxn modelId="{0F2BC6E7-1694-C143-9CC4-9EB6399D431B}" type="presParOf" srcId="{5D81EADB-5147-0146-BCE2-01830C00262B}" destId="{FCCEB7BA-D374-7E43-A051-3A0C1BB7A4B6}" srcOrd="0" destOrd="0" presId="urn:microsoft.com/office/officeart/2005/8/layout/lProcess3"/>
    <dgm:cxn modelId="{53C98306-0F8A-3741-94A7-4F18E39A1930}" type="presParOf" srcId="{5D81EADB-5147-0146-BCE2-01830C00262B}" destId="{4BCBAB88-6D69-E241-BF19-9D1A2F0DEABE}" srcOrd="1" destOrd="0" presId="urn:microsoft.com/office/officeart/2005/8/layout/lProcess3"/>
    <dgm:cxn modelId="{2AD89C4E-9519-0F44-9E8A-F28ACE509D9E}" type="presParOf" srcId="{5D81EADB-5147-0146-BCE2-01830C00262B}" destId="{6F98EE13-75E0-984D-8D38-5BB4710F5979}" srcOrd="2" destOrd="0" presId="urn:microsoft.com/office/officeart/2005/8/layout/lProcess3"/>
    <dgm:cxn modelId="{4A7E3C00-4445-804A-BD44-84E4A13AC61F}" type="presParOf" srcId="{5D81EADB-5147-0146-BCE2-01830C00262B}" destId="{5A956734-AEA7-674B-B3A8-85CDC75B58D0}" srcOrd="3" destOrd="0" presId="urn:microsoft.com/office/officeart/2005/8/layout/lProcess3"/>
    <dgm:cxn modelId="{ADED1EC6-DB2D-A741-9D4E-C911146CA961}" type="presParOf" srcId="{5D81EADB-5147-0146-BCE2-01830C00262B}" destId="{78320A4A-D140-0140-96FC-797A03B34474}" srcOrd="4" destOrd="0" presId="urn:microsoft.com/office/officeart/2005/8/layout/lProcess3"/>
    <dgm:cxn modelId="{9CE6EB54-DD57-884B-A797-CBE65A2391B9}" type="presParOf" srcId="{F23A26A0-2E28-6C45-AB12-4021C66B965A}" destId="{AC7A2F65-162E-AE42-86DB-FA6ECF471DE1}" srcOrd="7" destOrd="0" presId="urn:microsoft.com/office/officeart/2005/8/layout/lProcess3"/>
    <dgm:cxn modelId="{9E108534-5FE1-024A-B9A1-8DB8A98CF538}" type="presParOf" srcId="{F23A26A0-2E28-6C45-AB12-4021C66B965A}" destId="{C34D0B0F-30B7-504F-9FC8-915F804078B6}" srcOrd="8" destOrd="0" presId="urn:microsoft.com/office/officeart/2005/8/layout/lProcess3"/>
    <dgm:cxn modelId="{3F347300-4EAB-5840-A6E7-F0ED73E38F47}" type="presParOf" srcId="{C34D0B0F-30B7-504F-9FC8-915F804078B6}" destId="{ED98DF18-5E94-494C-88E7-03CBFE85E01F}" srcOrd="0" destOrd="0" presId="urn:microsoft.com/office/officeart/2005/8/layout/lProcess3"/>
    <dgm:cxn modelId="{79244A4A-EAF4-0E46-A0C1-D6DCA03BCFDC}" type="presParOf" srcId="{C34D0B0F-30B7-504F-9FC8-915F804078B6}" destId="{EB2B152D-E019-EE47-A49A-7A4FB2C8CC52}" srcOrd="1" destOrd="0" presId="urn:microsoft.com/office/officeart/2005/8/layout/lProcess3"/>
    <dgm:cxn modelId="{C0E82B12-85FF-C14D-A3A4-BCE5B615849B}" type="presParOf" srcId="{C34D0B0F-30B7-504F-9FC8-915F804078B6}" destId="{EB24016E-95D8-4740-93B7-23E8CFF1DC30}" srcOrd="2" destOrd="0" presId="urn:microsoft.com/office/officeart/2005/8/layout/lProcess3"/>
    <dgm:cxn modelId="{CD99605F-3507-AF41-AD01-673FB7CB1DBD}" type="presParOf" srcId="{C34D0B0F-30B7-504F-9FC8-915F804078B6}" destId="{C853C8A9-6A9E-E44F-9F74-5B1268A4EE4D}" srcOrd="3" destOrd="0" presId="urn:microsoft.com/office/officeart/2005/8/layout/lProcess3"/>
    <dgm:cxn modelId="{390428AF-D111-724D-9F35-7F8EAB9082B2}" type="presParOf" srcId="{C34D0B0F-30B7-504F-9FC8-915F804078B6}" destId="{DBF4AFC5-0DA4-8444-BF75-C23FA1C47E70}" srcOrd="4" destOrd="0" presId="urn:microsoft.com/office/officeart/2005/8/layout/lProcess3"/>
    <dgm:cxn modelId="{EFAE2C4E-D943-E14A-966A-C8B01BC9D277}" type="presParOf" srcId="{C34D0B0F-30B7-504F-9FC8-915F804078B6}" destId="{72657DB0-F54E-4441-AEE8-B6896C01B9A4}" srcOrd="5" destOrd="0" presId="urn:microsoft.com/office/officeart/2005/8/layout/lProcess3"/>
    <dgm:cxn modelId="{21CE90BB-4564-D943-84B1-B3A04A627918}" type="presParOf" srcId="{C34D0B0F-30B7-504F-9FC8-915F804078B6}" destId="{99195A23-617E-AE48-ACEE-BA61D185600A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4DE1D-AD16-5747-BB62-8C5B42E74C1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BF9AF-6CEF-0247-A589-1C0660F876FF}">
      <dgm:prSet phldrT="[Text]" phldr="0" custT="1"/>
      <dgm:spPr/>
      <dgm:t>
        <a:bodyPr/>
        <a:lstStyle/>
        <a:p>
          <a:r>
            <a:rPr lang="en-US" sz="1300" b="1">
              <a:solidFill>
                <a:schemeClr val="accent1"/>
              </a:solidFill>
            </a:rPr>
            <a:t>Notable Management</a:t>
          </a:r>
          <a:r>
            <a:rPr lang="en-US" sz="1400"/>
            <a:t> </a:t>
          </a:r>
        </a:p>
      </dgm:t>
    </dgm:pt>
    <dgm:pt modelId="{3B08032E-5BDA-C545-A06E-3C87466ACB7A}" type="parTrans" cxnId="{966C4540-A1AC-2949-B499-628220BEF2AC}">
      <dgm:prSet/>
      <dgm:spPr/>
      <dgm:t>
        <a:bodyPr/>
        <a:lstStyle/>
        <a:p>
          <a:endParaRPr lang="en-US"/>
        </a:p>
      </dgm:t>
    </dgm:pt>
    <dgm:pt modelId="{AF332F98-D41F-F74A-90E0-90C24EA17A6D}" type="sibTrans" cxnId="{966C4540-A1AC-2949-B499-628220BEF2AC}">
      <dgm:prSet/>
      <dgm:spPr/>
      <dgm:t>
        <a:bodyPr/>
        <a:lstStyle/>
        <a:p>
          <a:endParaRPr lang="en-US"/>
        </a:p>
      </dgm:t>
    </dgm:pt>
    <dgm:pt modelId="{E93A41D3-A40F-5B48-A576-84613C71DF5C}">
      <dgm:prSet phldrT="[Text]" phldr="0"/>
      <dgm:spPr/>
      <dgm:t>
        <a:bodyPr/>
        <a:lstStyle/>
        <a:p>
          <a:r>
            <a:rPr lang="en-US"/>
            <a:t>Identified 5/10 Capital Project Requests (CPRs) with positive NPVs.</a:t>
          </a:r>
        </a:p>
        <a:p>
          <a:r>
            <a:rPr lang="en-US"/>
            <a:t>	Gopher Place, Whalen Court, </a:t>
          </a:r>
        </a:p>
        <a:p>
          <a:r>
            <a:rPr lang="en-US"/>
            <a:t>	The Barn, Goldie’s Square &amp; </a:t>
          </a:r>
        </a:p>
        <a:p>
          <a:r>
            <a:rPr lang="en-US"/>
            <a:t>	Stadium Remodel</a:t>
          </a:r>
        </a:p>
      </dgm:t>
    </dgm:pt>
    <dgm:pt modelId="{FAD4BDBA-604F-B64D-AB83-9FBAAD25634A}" type="parTrans" cxnId="{713A271C-1F1A-BC4A-8F06-91877BA1039F}">
      <dgm:prSet/>
      <dgm:spPr/>
      <dgm:t>
        <a:bodyPr/>
        <a:lstStyle/>
        <a:p>
          <a:endParaRPr lang="en-US"/>
        </a:p>
      </dgm:t>
    </dgm:pt>
    <dgm:pt modelId="{BADDD90B-2987-4F4E-9781-47ECBECFFD93}" type="sibTrans" cxnId="{713A271C-1F1A-BC4A-8F06-91877BA1039F}">
      <dgm:prSet/>
      <dgm:spPr/>
      <dgm:t>
        <a:bodyPr/>
        <a:lstStyle/>
        <a:p>
          <a:endParaRPr lang="en-US"/>
        </a:p>
      </dgm:t>
    </dgm:pt>
    <dgm:pt modelId="{942A430C-3A0E-6740-B9B8-8506541AC193}">
      <dgm:prSet phldrT="[Text]" phldr="0"/>
      <dgm:spPr/>
      <dgm:t>
        <a:bodyPr anchor="ctr"/>
        <a:lstStyle/>
        <a:p>
          <a:r>
            <a:rPr lang="en-US"/>
            <a:t>Recognized the need to rank the 5 CPRs for decision-making at the upcoming CEC meeting.</a:t>
          </a:r>
        </a:p>
      </dgm:t>
    </dgm:pt>
    <dgm:pt modelId="{07B39071-2BD3-AF4B-AA42-73FEDCCD9668}" type="parTrans" cxnId="{8EB759D6-20A0-9948-9FCE-0328F4FCA90B}">
      <dgm:prSet/>
      <dgm:spPr/>
      <dgm:t>
        <a:bodyPr/>
        <a:lstStyle/>
        <a:p>
          <a:endParaRPr lang="en-US"/>
        </a:p>
      </dgm:t>
    </dgm:pt>
    <dgm:pt modelId="{8B15D64F-EC30-2B4F-BC68-8B4E3490AEAB}" type="sibTrans" cxnId="{8EB759D6-20A0-9948-9FCE-0328F4FCA90B}">
      <dgm:prSet/>
      <dgm:spPr/>
      <dgm:t>
        <a:bodyPr/>
        <a:lstStyle/>
        <a:p>
          <a:endParaRPr lang="en-US"/>
        </a:p>
      </dgm:t>
    </dgm:pt>
    <dgm:pt modelId="{9765327C-6C02-5946-B7A3-15762C23F6E7}">
      <dgm:prSet phldrT="[Text]" phldr="0"/>
      <dgm:spPr/>
      <dgm:t>
        <a:bodyPr anchor="ctr"/>
        <a:lstStyle/>
        <a:p>
          <a:pPr algn="l"/>
          <a:r>
            <a:rPr lang="en-US"/>
            <a:t>Questioned if projected NPVs justified the necessary investment.</a:t>
          </a:r>
        </a:p>
      </dgm:t>
    </dgm:pt>
    <dgm:pt modelId="{DDB6D41D-7119-1C4A-84F5-24BE91A7EE12}" type="parTrans" cxnId="{015AC65A-5714-424D-B7A5-BD473A6CA23E}">
      <dgm:prSet/>
      <dgm:spPr/>
      <dgm:t>
        <a:bodyPr/>
        <a:lstStyle/>
        <a:p>
          <a:endParaRPr lang="en-US"/>
        </a:p>
      </dgm:t>
    </dgm:pt>
    <dgm:pt modelId="{8FEB8649-7AB4-BA4B-90AC-7ED6482FD175}" type="sibTrans" cxnId="{015AC65A-5714-424D-B7A5-BD473A6CA23E}">
      <dgm:prSet/>
      <dgm:spPr/>
      <dgm:t>
        <a:bodyPr/>
        <a:lstStyle/>
        <a:p>
          <a:endParaRPr lang="en-US"/>
        </a:p>
      </dgm:t>
    </dgm:pt>
    <dgm:pt modelId="{06F5D4A3-ED12-9B42-B9A3-6630C0AEE7CA}" type="pres">
      <dgm:prSet presAssocID="{5994DE1D-AD16-5747-BB62-8C5B42E74C12}" presName="vert0" presStyleCnt="0">
        <dgm:presLayoutVars>
          <dgm:dir/>
          <dgm:animOne val="branch"/>
          <dgm:animLvl val="lvl"/>
        </dgm:presLayoutVars>
      </dgm:prSet>
      <dgm:spPr/>
    </dgm:pt>
    <dgm:pt modelId="{E039943D-DD34-9041-A07C-E45C88C81FDC}" type="pres">
      <dgm:prSet presAssocID="{348BF9AF-6CEF-0247-A589-1C0660F876FF}" presName="thickLine" presStyleLbl="alignNode1" presStyleIdx="0" presStyleCnt="1"/>
      <dgm:spPr/>
    </dgm:pt>
    <dgm:pt modelId="{0B631CF0-DAB2-4648-996F-D36DA9511E46}" type="pres">
      <dgm:prSet presAssocID="{348BF9AF-6CEF-0247-A589-1C0660F876FF}" presName="horz1" presStyleCnt="0"/>
      <dgm:spPr/>
    </dgm:pt>
    <dgm:pt modelId="{96FB77AE-3830-9C4B-BC69-45C0B9AC7923}" type="pres">
      <dgm:prSet presAssocID="{348BF9AF-6CEF-0247-A589-1C0660F876FF}" presName="tx1" presStyleLbl="revTx" presStyleIdx="0" presStyleCnt="4"/>
      <dgm:spPr/>
    </dgm:pt>
    <dgm:pt modelId="{8DF681AC-E752-AE4B-AF44-2BF0500D9570}" type="pres">
      <dgm:prSet presAssocID="{348BF9AF-6CEF-0247-A589-1C0660F876FF}" presName="vert1" presStyleCnt="0"/>
      <dgm:spPr/>
    </dgm:pt>
    <dgm:pt modelId="{A554224E-0141-8149-BAAE-260FD6CC8367}" type="pres">
      <dgm:prSet presAssocID="{E93A41D3-A40F-5B48-A576-84613C71DF5C}" presName="vertSpace2a" presStyleCnt="0"/>
      <dgm:spPr/>
    </dgm:pt>
    <dgm:pt modelId="{29DCACCA-0ABC-9D47-8DBD-600D5CB02BCD}" type="pres">
      <dgm:prSet presAssocID="{E93A41D3-A40F-5B48-A576-84613C71DF5C}" presName="horz2" presStyleCnt="0"/>
      <dgm:spPr/>
    </dgm:pt>
    <dgm:pt modelId="{AC7F0F82-A217-984B-82DE-38A6D9B1111A}" type="pres">
      <dgm:prSet presAssocID="{E93A41D3-A40F-5B48-A576-84613C71DF5C}" presName="horzSpace2" presStyleCnt="0"/>
      <dgm:spPr/>
    </dgm:pt>
    <dgm:pt modelId="{B3A439BB-8367-0142-8300-CA1393552F4B}" type="pres">
      <dgm:prSet presAssocID="{E93A41D3-A40F-5B48-A576-84613C71DF5C}" presName="tx2" presStyleLbl="revTx" presStyleIdx="1" presStyleCnt="4"/>
      <dgm:spPr/>
    </dgm:pt>
    <dgm:pt modelId="{35777554-9402-9E45-ABF7-97C3D43FDAD4}" type="pres">
      <dgm:prSet presAssocID="{E93A41D3-A40F-5B48-A576-84613C71DF5C}" presName="vert2" presStyleCnt="0"/>
      <dgm:spPr/>
    </dgm:pt>
    <dgm:pt modelId="{BC3DA45D-DAAA-EF49-A46E-32D9A083A46A}" type="pres">
      <dgm:prSet presAssocID="{E93A41D3-A40F-5B48-A576-84613C71DF5C}" presName="thinLine2b" presStyleLbl="callout" presStyleIdx="0" presStyleCnt="3"/>
      <dgm:spPr/>
    </dgm:pt>
    <dgm:pt modelId="{9F37CFF0-9F31-FF4D-992F-F83B645C8259}" type="pres">
      <dgm:prSet presAssocID="{E93A41D3-A40F-5B48-A576-84613C71DF5C}" presName="vertSpace2b" presStyleCnt="0"/>
      <dgm:spPr/>
    </dgm:pt>
    <dgm:pt modelId="{62E5A712-C8A6-C942-884B-70F45E1C827C}" type="pres">
      <dgm:prSet presAssocID="{9765327C-6C02-5946-B7A3-15762C23F6E7}" presName="horz2" presStyleCnt="0"/>
      <dgm:spPr/>
    </dgm:pt>
    <dgm:pt modelId="{AC9E3937-C25C-BB48-AF6E-798A5604C9A5}" type="pres">
      <dgm:prSet presAssocID="{9765327C-6C02-5946-B7A3-15762C23F6E7}" presName="horzSpace2" presStyleCnt="0"/>
      <dgm:spPr/>
    </dgm:pt>
    <dgm:pt modelId="{D0AF9879-C899-4349-BF6C-6D19836E9C69}" type="pres">
      <dgm:prSet presAssocID="{9765327C-6C02-5946-B7A3-15762C23F6E7}" presName="tx2" presStyleLbl="revTx" presStyleIdx="2" presStyleCnt="4"/>
      <dgm:spPr/>
    </dgm:pt>
    <dgm:pt modelId="{DE8B64AC-6AEF-2648-B4C4-E248D9B5EC69}" type="pres">
      <dgm:prSet presAssocID="{9765327C-6C02-5946-B7A3-15762C23F6E7}" presName="vert2" presStyleCnt="0"/>
      <dgm:spPr/>
    </dgm:pt>
    <dgm:pt modelId="{51774177-7156-E143-A72F-2665100AA27A}" type="pres">
      <dgm:prSet presAssocID="{9765327C-6C02-5946-B7A3-15762C23F6E7}" presName="thinLine2b" presStyleLbl="callout" presStyleIdx="1" presStyleCnt="3"/>
      <dgm:spPr/>
    </dgm:pt>
    <dgm:pt modelId="{DAC5E878-A0AE-E24E-B935-1F97091AC5FF}" type="pres">
      <dgm:prSet presAssocID="{9765327C-6C02-5946-B7A3-15762C23F6E7}" presName="vertSpace2b" presStyleCnt="0"/>
      <dgm:spPr/>
    </dgm:pt>
    <dgm:pt modelId="{AB04DA17-D5B9-DA47-A85C-A8916E7A87E4}" type="pres">
      <dgm:prSet presAssocID="{942A430C-3A0E-6740-B9B8-8506541AC193}" presName="horz2" presStyleCnt="0"/>
      <dgm:spPr/>
    </dgm:pt>
    <dgm:pt modelId="{6C35CBF1-F461-3F48-9D5E-9BB32F6829BD}" type="pres">
      <dgm:prSet presAssocID="{942A430C-3A0E-6740-B9B8-8506541AC193}" presName="horzSpace2" presStyleCnt="0"/>
      <dgm:spPr/>
    </dgm:pt>
    <dgm:pt modelId="{033B5984-B32A-7346-9452-C71796DB7F67}" type="pres">
      <dgm:prSet presAssocID="{942A430C-3A0E-6740-B9B8-8506541AC193}" presName="tx2" presStyleLbl="revTx" presStyleIdx="3" presStyleCnt="4"/>
      <dgm:spPr/>
    </dgm:pt>
    <dgm:pt modelId="{F4037C27-BA38-AD4D-AFE1-287C8A55C8C0}" type="pres">
      <dgm:prSet presAssocID="{942A430C-3A0E-6740-B9B8-8506541AC193}" presName="vert2" presStyleCnt="0"/>
      <dgm:spPr/>
    </dgm:pt>
    <dgm:pt modelId="{0C881D9F-2533-D54A-9E25-8D7A44E50B47}" type="pres">
      <dgm:prSet presAssocID="{942A430C-3A0E-6740-B9B8-8506541AC193}" presName="thinLine2b" presStyleLbl="callout" presStyleIdx="2" presStyleCnt="3"/>
      <dgm:spPr/>
    </dgm:pt>
    <dgm:pt modelId="{C6D885F9-FFED-BA45-903B-F87F0D448906}" type="pres">
      <dgm:prSet presAssocID="{942A430C-3A0E-6740-B9B8-8506541AC193}" presName="vertSpace2b" presStyleCnt="0"/>
      <dgm:spPr/>
    </dgm:pt>
  </dgm:ptLst>
  <dgm:cxnLst>
    <dgm:cxn modelId="{713A271C-1F1A-BC4A-8F06-91877BA1039F}" srcId="{348BF9AF-6CEF-0247-A589-1C0660F876FF}" destId="{E93A41D3-A40F-5B48-A576-84613C71DF5C}" srcOrd="0" destOrd="0" parTransId="{FAD4BDBA-604F-B64D-AB83-9FBAAD25634A}" sibTransId="{BADDD90B-2987-4F4E-9781-47ECBECFFD93}"/>
    <dgm:cxn modelId="{A28A5B2F-540A-FB4C-AE91-7C6368C12394}" type="presOf" srcId="{5994DE1D-AD16-5747-BB62-8C5B42E74C12}" destId="{06F5D4A3-ED12-9B42-B9A3-6630C0AEE7CA}" srcOrd="0" destOrd="0" presId="urn:microsoft.com/office/officeart/2008/layout/LinedList"/>
    <dgm:cxn modelId="{966C4540-A1AC-2949-B499-628220BEF2AC}" srcId="{5994DE1D-AD16-5747-BB62-8C5B42E74C12}" destId="{348BF9AF-6CEF-0247-A589-1C0660F876FF}" srcOrd="0" destOrd="0" parTransId="{3B08032E-5BDA-C545-A06E-3C87466ACB7A}" sibTransId="{AF332F98-D41F-F74A-90E0-90C24EA17A6D}"/>
    <dgm:cxn modelId="{015AC65A-5714-424D-B7A5-BD473A6CA23E}" srcId="{348BF9AF-6CEF-0247-A589-1C0660F876FF}" destId="{9765327C-6C02-5946-B7A3-15762C23F6E7}" srcOrd="1" destOrd="0" parTransId="{DDB6D41D-7119-1C4A-84F5-24BE91A7EE12}" sibTransId="{8FEB8649-7AB4-BA4B-90AC-7ED6482FD175}"/>
    <dgm:cxn modelId="{BFEEBB7D-278D-6B43-8B74-D5DD278B5E62}" type="presOf" srcId="{942A430C-3A0E-6740-B9B8-8506541AC193}" destId="{033B5984-B32A-7346-9452-C71796DB7F67}" srcOrd="0" destOrd="0" presId="urn:microsoft.com/office/officeart/2008/layout/LinedList"/>
    <dgm:cxn modelId="{9CAFCC94-EED7-7347-AB9F-A6DC8C3BA9C5}" type="presOf" srcId="{348BF9AF-6CEF-0247-A589-1C0660F876FF}" destId="{96FB77AE-3830-9C4B-BC69-45C0B9AC7923}" srcOrd="0" destOrd="0" presId="urn:microsoft.com/office/officeart/2008/layout/LinedList"/>
    <dgm:cxn modelId="{C41205B0-8BC8-7049-96EE-C093A6A2FA39}" type="presOf" srcId="{9765327C-6C02-5946-B7A3-15762C23F6E7}" destId="{D0AF9879-C899-4349-BF6C-6D19836E9C69}" srcOrd="0" destOrd="0" presId="urn:microsoft.com/office/officeart/2008/layout/LinedList"/>
    <dgm:cxn modelId="{2DF7F9CC-FE1D-3A4F-A9AC-DB83E63D1280}" type="presOf" srcId="{E93A41D3-A40F-5B48-A576-84613C71DF5C}" destId="{B3A439BB-8367-0142-8300-CA1393552F4B}" srcOrd="0" destOrd="0" presId="urn:microsoft.com/office/officeart/2008/layout/LinedList"/>
    <dgm:cxn modelId="{8EB759D6-20A0-9948-9FCE-0328F4FCA90B}" srcId="{348BF9AF-6CEF-0247-A589-1C0660F876FF}" destId="{942A430C-3A0E-6740-B9B8-8506541AC193}" srcOrd="2" destOrd="0" parTransId="{07B39071-2BD3-AF4B-AA42-73FEDCCD9668}" sibTransId="{8B15D64F-EC30-2B4F-BC68-8B4E3490AEAB}"/>
    <dgm:cxn modelId="{EA89082E-A874-534C-B1D1-1F739FD0F702}" type="presParOf" srcId="{06F5D4A3-ED12-9B42-B9A3-6630C0AEE7CA}" destId="{E039943D-DD34-9041-A07C-E45C88C81FDC}" srcOrd="0" destOrd="0" presId="urn:microsoft.com/office/officeart/2008/layout/LinedList"/>
    <dgm:cxn modelId="{5C3AC8A5-DA74-564E-9938-51353E8743E3}" type="presParOf" srcId="{06F5D4A3-ED12-9B42-B9A3-6630C0AEE7CA}" destId="{0B631CF0-DAB2-4648-996F-D36DA9511E46}" srcOrd="1" destOrd="0" presId="urn:microsoft.com/office/officeart/2008/layout/LinedList"/>
    <dgm:cxn modelId="{30D0FFE6-AD43-FB42-8460-06624CE989E9}" type="presParOf" srcId="{0B631CF0-DAB2-4648-996F-D36DA9511E46}" destId="{96FB77AE-3830-9C4B-BC69-45C0B9AC7923}" srcOrd="0" destOrd="0" presId="urn:microsoft.com/office/officeart/2008/layout/LinedList"/>
    <dgm:cxn modelId="{267C8E19-92BE-7644-B21E-F6F520AC031C}" type="presParOf" srcId="{0B631CF0-DAB2-4648-996F-D36DA9511E46}" destId="{8DF681AC-E752-AE4B-AF44-2BF0500D9570}" srcOrd="1" destOrd="0" presId="urn:microsoft.com/office/officeart/2008/layout/LinedList"/>
    <dgm:cxn modelId="{588B00B5-3DDF-5B43-8755-5DD9F7AF7D6D}" type="presParOf" srcId="{8DF681AC-E752-AE4B-AF44-2BF0500D9570}" destId="{A554224E-0141-8149-BAAE-260FD6CC8367}" srcOrd="0" destOrd="0" presId="urn:microsoft.com/office/officeart/2008/layout/LinedList"/>
    <dgm:cxn modelId="{43A7E275-CD42-F043-9831-D39CE90BC365}" type="presParOf" srcId="{8DF681AC-E752-AE4B-AF44-2BF0500D9570}" destId="{29DCACCA-0ABC-9D47-8DBD-600D5CB02BCD}" srcOrd="1" destOrd="0" presId="urn:microsoft.com/office/officeart/2008/layout/LinedList"/>
    <dgm:cxn modelId="{01B032E1-9A87-0449-AA34-996A4390E444}" type="presParOf" srcId="{29DCACCA-0ABC-9D47-8DBD-600D5CB02BCD}" destId="{AC7F0F82-A217-984B-82DE-38A6D9B1111A}" srcOrd="0" destOrd="0" presId="urn:microsoft.com/office/officeart/2008/layout/LinedList"/>
    <dgm:cxn modelId="{B251FCB5-6416-1B43-A7F9-237072DB98AF}" type="presParOf" srcId="{29DCACCA-0ABC-9D47-8DBD-600D5CB02BCD}" destId="{B3A439BB-8367-0142-8300-CA1393552F4B}" srcOrd="1" destOrd="0" presId="urn:microsoft.com/office/officeart/2008/layout/LinedList"/>
    <dgm:cxn modelId="{5F12CB94-2D53-664E-A954-6C00BEB5922A}" type="presParOf" srcId="{29DCACCA-0ABC-9D47-8DBD-600D5CB02BCD}" destId="{35777554-9402-9E45-ABF7-97C3D43FDAD4}" srcOrd="2" destOrd="0" presId="urn:microsoft.com/office/officeart/2008/layout/LinedList"/>
    <dgm:cxn modelId="{FBAEF5B9-13C5-244E-9BF6-018C76123F11}" type="presParOf" srcId="{8DF681AC-E752-AE4B-AF44-2BF0500D9570}" destId="{BC3DA45D-DAAA-EF49-A46E-32D9A083A46A}" srcOrd="2" destOrd="0" presId="urn:microsoft.com/office/officeart/2008/layout/LinedList"/>
    <dgm:cxn modelId="{A925A6E5-F665-B449-9FB0-3E5773EE7443}" type="presParOf" srcId="{8DF681AC-E752-AE4B-AF44-2BF0500D9570}" destId="{9F37CFF0-9F31-FF4D-992F-F83B645C8259}" srcOrd="3" destOrd="0" presId="urn:microsoft.com/office/officeart/2008/layout/LinedList"/>
    <dgm:cxn modelId="{7AD979DB-2D0E-1F42-99D5-85EAD977395A}" type="presParOf" srcId="{8DF681AC-E752-AE4B-AF44-2BF0500D9570}" destId="{62E5A712-C8A6-C942-884B-70F45E1C827C}" srcOrd="4" destOrd="0" presId="urn:microsoft.com/office/officeart/2008/layout/LinedList"/>
    <dgm:cxn modelId="{5A09DD54-CEA3-0846-A011-231C2DD61F1F}" type="presParOf" srcId="{62E5A712-C8A6-C942-884B-70F45E1C827C}" destId="{AC9E3937-C25C-BB48-AF6E-798A5604C9A5}" srcOrd="0" destOrd="0" presId="urn:microsoft.com/office/officeart/2008/layout/LinedList"/>
    <dgm:cxn modelId="{136F43A6-EC3A-ED48-8512-004407D00935}" type="presParOf" srcId="{62E5A712-C8A6-C942-884B-70F45E1C827C}" destId="{D0AF9879-C899-4349-BF6C-6D19836E9C69}" srcOrd="1" destOrd="0" presId="urn:microsoft.com/office/officeart/2008/layout/LinedList"/>
    <dgm:cxn modelId="{0644F40C-BE4E-5D45-880A-8662D570ECF9}" type="presParOf" srcId="{62E5A712-C8A6-C942-884B-70F45E1C827C}" destId="{DE8B64AC-6AEF-2648-B4C4-E248D9B5EC69}" srcOrd="2" destOrd="0" presId="urn:microsoft.com/office/officeart/2008/layout/LinedList"/>
    <dgm:cxn modelId="{02D8682F-3A77-EA47-A75C-7EDF18BBC240}" type="presParOf" srcId="{8DF681AC-E752-AE4B-AF44-2BF0500D9570}" destId="{51774177-7156-E143-A72F-2665100AA27A}" srcOrd="5" destOrd="0" presId="urn:microsoft.com/office/officeart/2008/layout/LinedList"/>
    <dgm:cxn modelId="{D6A57A9F-3938-4A43-9B97-7F4EB76A6F03}" type="presParOf" srcId="{8DF681AC-E752-AE4B-AF44-2BF0500D9570}" destId="{DAC5E878-A0AE-E24E-B935-1F97091AC5FF}" srcOrd="6" destOrd="0" presId="urn:microsoft.com/office/officeart/2008/layout/LinedList"/>
    <dgm:cxn modelId="{48E00138-550D-9C40-90F1-F96588E7608B}" type="presParOf" srcId="{8DF681AC-E752-AE4B-AF44-2BF0500D9570}" destId="{AB04DA17-D5B9-DA47-A85C-A8916E7A87E4}" srcOrd="7" destOrd="0" presId="urn:microsoft.com/office/officeart/2008/layout/LinedList"/>
    <dgm:cxn modelId="{63A97B02-A4C9-8345-8713-73DF326DE0FC}" type="presParOf" srcId="{AB04DA17-D5B9-DA47-A85C-A8916E7A87E4}" destId="{6C35CBF1-F461-3F48-9D5E-9BB32F6829BD}" srcOrd="0" destOrd="0" presId="urn:microsoft.com/office/officeart/2008/layout/LinedList"/>
    <dgm:cxn modelId="{E7EB06D4-218C-F742-A4C0-D85B2D3A8A62}" type="presParOf" srcId="{AB04DA17-D5B9-DA47-A85C-A8916E7A87E4}" destId="{033B5984-B32A-7346-9452-C71796DB7F67}" srcOrd="1" destOrd="0" presId="urn:microsoft.com/office/officeart/2008/layout/LinedList"/>
    <dgm:cxn modelId="{A4109F6A-9E4F-2C46-9134-E8F329F281DA}" type="presParOf" srcId="{AB04DA17-D5B9-DA47-A85C-A8916E7A87E4}" destId="{F4037C27-BA38-AD4D-AFE1-287C8A55C8C0}" srcOrd="2" destOrd="0" presId="urn:microsoft.com/office/officeart/2008/layout/LinedList"/>
    <dgm:cxn modelId="{221E3AD9-A32C-AD43-A635-437A82598758}" type="presParOf" srcId="{8DF681AC-E752-AE4B-AF44-2BF0500D9570}" destId="{0C881D9F-2533-D54A-9E25-8D7A44E50B47}" srcOrd="8" destOrd="0" presId="urn:microsoft.com/office/officeart/2008/layout/LinedList"/>
    <dgm:cxn modelId="{E34F7BB5-03C2-C94C-AEB0-4BA9431989C2}" type="presParOf" srcId="{8DF681AC-E752-AE4B-AF44-2BF0500D9570}" destId="{C6D885F9-FFED-BA45-903B-F87F0D44890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56813-6CF3-DF41-A8CF-78B0C357A248}">
      <dsp:nvSpPr>
        <dsp:cNvPr id="0" name=""/>
        <dsp:cNvSpPr/>
      </dsp:nvSpPr>
      <dsp:spPr>
        <a:xfrm>
          <a:off x="273977" y="4197"/>
          <a:ext cx="2328849" cy="931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1962</a:t>
          </a:r>
        </a:p>
      </dsp:txBody>
      <dsp:txXfrm>
        <a:off x="739747" y="4197"/>
        <a:ext cx="1397310" cy="931539"/>
      </dsp:txXfrm>
    </dsp:sp>
    <dsp:sp modelId="{8AA6B5B9-1F40-9040-9E7B-32B057E36899}">
      <dsp:nvSpPr>
        <dsp:cNvPr id="0" name=""/>
        <dsp:cNvSpPr/>
      </dsp:nvSpPr>
      <dsp:spPr>
        <a:xfrm>
          <a:off x="2300076" y="83378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686665" y="83378"/>
        <a:ext cx="1159767" cy="773178"/>
      </dsp:txXfrm>
    </dsp:sp>
    <dsp:sp modelId="{EF6CD4FE-E709-4E45-BE25-807C8D624CF2}">
      <dsp:nvSpPr>
        <dsp:cNvPr id="0" name=""/>
        <dsp:cNvSpPr/>
      </dsp:nvSpPr>
      <dsp:spPr>
        <a:xfrm>
          <a:off x="273977" y="1066153"/>
          <a:ext cx="2328849" cy="931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  1995	</a:t>
          </a:r>
        </a:p>
      </dsp:txBody>
      <dsp:txXfrm>
        <a:off x="739747" y="1066153"/>
        <a:ext cx="1397310" cy="931539"/>
      </dsp:txXfrm>
    </dsp:sp>
    <dsp:sp modelId="{91F0416B-434B-3847-A637-C14E7948341F}">
      <dsp:nvSpPr>
        <dsp:cNvPr id="0" name=""/>
        <dsp:cNvSpPr/>
      </dsp:nvSpPr>
      <dsp:spPr>
        <a:xfrm>
          <a:off x="2300076" y="1145334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+mj-lt"/>
            </a:rPr>
            <a:t>The 1</a:t>
          </a:r>
          <a:r>
            <a:rPr lang="en-US" sz="1200" b="1" kern="1200" baseline="30000">
              <a:latin typeface="+mj-lt"/>
            </a:rPr>
            <a:t>st</a:t>
          </a:r>
          <a:r>
            <a:rPr lang="en-US" sz="1200" b="1" kern="1200">
              <a:latin typeface="+mj-lt"/>
            </a:rPr>
            <a:t> SuperTarget store opens in Omaha, Nebraska </a:t>
          </a:r>
        </a:p>
      </dsp:txBody>
      <dsp:txXfrm>
        <a:off x="2686665" y="1145334"/>
        <a:ext cx="1159767" cy="773178"/>
      </dsp:txXfrm>
    </dsp:sp>
    <dsp:sp modelId="{DBE37394-AC17-4F4D-88E9-D1EBCE6A8F75}">
      <dsp:nvSpPr>
        <dsp:cNvPr id="0" name=""/>
        <dsp:cNvSpPr/>
      </dsp:nvSpPr>
      <dsp:spPr>
        <a:xfrm>
          <a:off x="273977" y="2128109"/>
          <a:ext cx="2328849" cy="931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1999</a:t>
          </a:r>
        </a:p>
      </dsp:txBody>
      <dsp:txXfrm>
        <a:off x="739747" y="2128109"/>
        <a:ext cx="1397310" cy="931539"/>
      </dsp:txXfrm>
    </dsp:sp>
    <dsp:sp modelId="{D088112B-E947-194F-B1EC-E96D8657649B}">
      <dsp:nvSpPr>
        <dsp:cNvPr id="0" name=""/>
        <dsp:cNvSpPr/>
      </dsp:nvSpPr>
      <dsp:spPr>
        <a:xfrm>
          <a:off x="2300076" y="2207289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j-lt"/>
            </a:rPr>
            <a:t>Target.com launches</a:t>
          </a:r>
        </a:p>
      </dsp:txBody>
      <dsp:txXfrm>
        <a:off x="2686665" y="2207289"/>
        <a:ext cx="1159767" cy="773178"/>
      </dsp:txXfrm>
    </dsp:sp>
    <dsp:sp modelId="{FCCEB7BA-D374-7E43-A051-3A0C1BB7A4B6}">
      <dsp:nvSpPr>
        <dsp:cNvPr id="0" name=""/>
        <dsp:cNvSpPr/>
      </dsp:nvSpPr>
      <dsp:spPr>
        <a:xfrm>
          <a:off x="273977" y="3190064"/>
          <a:ext cx="2328849" cy="931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2000</a:t>
          </a:r>
        </a:p>
      </dsp:txBody>
      <dsp:txXfrm>
        <a:off x="739747" y="3190064"/>
        <a:ext cx="1397310" cy="931539"/>
      </dsp:txXfrm>
    </dsp:sp>
    <dsp:sp modelId="{6F98EE13-75E0-984D-8D38-5BB4710F5979}">
      <dsp:nvSpPr>
        <dsp:cNvPr id="0" name=""/>
        <dsp:cNvSpPr/>
      </dsp:nvSpPr>
      <dsp:spPr>
        <a:xfrm>
          <a:off x="2300076" y="3269245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+mj-lt"/>
            </a:rPr>
            <a:t>Dayton-Hudson changes name to Target Corporation</a:t>
          </a:r>
        </a:p>
      </dsp:txBody>
      <dsp:txXfrm>
        <a:off x="2686665" y="3269245"/>
        <a:ext cx="1159767" cy="773178"/>
      </dsp:txXfrm>
    </dsp:sp>
    <dsp:sp modelId="{78320A4A-D140-0140-96FC-797A03B34474}">
      <dsp:nvSpPr>
        <dsp:cNvPr id="0" name=""/>
        <dsp:cNvSpPr/>
      </dsp:nvSpPr>
      <dsp:spPr>
        <a:xfrm>
          <a:off x="3962409" y="3269245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j-lt"/>
            </a:rPr>
            <a:t>Target Grosses $30 billion</a:t>
          </a:r>
        </a:p>
      </dsp:txBody>
      <dsp:txXfrm>
        <a:off x="4348998" y="3269245"/>
        <a:ext cx="1159767" cy="773178"/>
      </dsp:txXfrm>
    </dsp:sp>
    <dsp:sp modelId="{ED98DF18-5E94-494C-88E7-03CBFE85E01F}">
      <dsp:nvSpPr>
        <dsp:cNvPr id="0" name=""/>
        <dsp:cNvSpPr/>
      </dsp:nvSpPr>
      <dsp:spPr>
        <a:xfrm>
          <a:off x="273977" y="4252020"/>
          <a:ext cx="2328849" cy="931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2005</a:t>
          </a:r>
        </a:p>
      </dsp:txBody>
      <dsp:txXfrm>
        <a:off x="739747" y="4252020"/>
        <a:ext cx="1397310" cy="931539"/>
      </dsp:txXfrm>
    </dsp:sp>
    <dsp:sp modelId="{EB24016E-95D8-4740-93B7-23E8CFF1DC30}">
      <dsp:nvSpPr>
        <dsp:cNvPr id="0" name=""/>
        <dsp:cNvSpPr/>
      </dsp:nvSpPr>
      <dsp:spPr>
        <a:xfrm>
          <a:off x="2300076" y="4331201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+mj-lt"/>
            </a:rPr>
            <a:t>Target Grosses $52.6 billion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+mj-lt"/>
            </a:rPr>
            <a:t>* 12.1% Growth from 2000</a:t>
          </a:r>
        </a:p>
      </dsp:txBody>
      <dsp:txXfrm>
        <a:off x="2686665" y="4331201"/>
        <a:ext cx="1159767" cy="773178"/>
      </dsp:txXfrm>
    </dsp:sp>
    <dsp:sp modelId="{DBF4AFC5-0DA4-8444-BF75-C23FA1C47E70}">
      <dsp:nvSpPr>
        <dsp:cNvPr id="0" name=""/>
        <dsp:cNvSpPr/>
      </dsp:nvSpPr>
      <dsp:spPr>
        <a:xfrm>
          <a:off x="3962409" y="4331201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j-lt"/>
            </a:rPr>
            <a:t>Target Spends $1 billion on advertising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+mj-lt"/>
            </a:rPr>
            <a:t>* 2% of their 2005 Sales</a:t>
          </a:r>
        </a:p>
      </dsp:txBody>
      <dsp:txXfrm>
        <a:off x="4348998" y="4331201"/>
        <a:ext cx="1159767" cy="773178"/>
      </dsp:txXfrm>
    </dsp:sp>
    <dsp:sp modelId="{99195A23-617E-AE48-ACEE-BA61D185600A}">
      <dsp:nvSpPr>
        <dsp:cNvPr id="0" name=""/>
        <dsp:cNvSpPr/>
      </dsp:nvSpPr>
      <dsp:spPr>
        <a:xfrm>
          <a:off x="5624743" y="4331201"/>
          <a:ext cx="1932945" cy="77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+mj-lt"/>
            </a:rPr>
            <a:t>Target announces plans to open about 100 stores annually, indefinitely </a:t>
          </a:r>
        </a:p>
      </dsp:txBody>
      <dsp:txXfrm>
        <a:off x="6011332" y="4331201"/>
        <a:ext cx="1159767" cy="773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9943D-DD34-9041-A07C-E45C88C81FDC}">
      <dsp:nvSpPr>
        <dsp:cNvPr id="0" name=""/>
        <dsp:cNvSpPr/>
      </dsp:nvSpPr>
      <dsp:spPr>
        <a:xfrm>
          <a:off x="0" y="0"/>
          <a:ext cx="65730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FB77AE-3830-9C4B-BC69-45C0B9AC7923}">
      <dsp:nvSpPr>
        <dsp:cNvPr id="0" name=""/>
        <dsp:cNvSpPr/>
      </dsp:nvSpPr>
      <dsp:spPr>
        <a:xfrm>
          <a:off x="0" y="0"/>
          <a:ext cx="1314611" cy="371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accent1"/>
              </a:solidFill>
            </a:rPr>
            <a:t>Notable Management</a:t>
          </a:r>
          <a:r>
            <a:rPr lang="en-US" sz="1400" kern="1200"/>
            <a:t> </a:t>
          </a:r>
        </a:p>
      </dsp:txBody>
      <dsp:txXfrm>
        <a:off x="0" y="0"/>
        <a:ext cx="1314611" cy="3716082"/>
      </dsp:txXfrm>
    </dsp:sp>
    <dsp:sp modelId="{B3A439BB-8367-0142-8300-CA1393552F4B}">
      <dsp:nvSpPr>
        <dsp:cNvPr id="0" name=""/>
        <dsp:cNvSpPr/>
      </dsp:nvSpPr>
      <dsp:spPr>
        <a:xfrm>
          <a:off x="1413207" y="58063"/>
          <a:ext cx="5159849" cy="116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Identified 5/10 Capital Project Requests (CPRs) with positive NPVs.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	Gopher Place, Whalen Court,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	The Barn, Goldie’s Square &amp;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	Stadium Remodel</a:t>
          </a:r>
        </a:p>
      </dsp:txBody>
      <dsp:txXfrm>
        <a:off x="1413207" y="58063"/>
        <a:ext cx="5159849" cy="1161275"/>
      </dsp:txXfrm>
    </dsp:sp>
    <dsp:sp modelId="{BC3DA45D-DAAA-EF49-A46E-32D9A083A46A}">
      <dsp:nvSpPr>
        <dsp:cNvPr id="0" name=""/>
        <dsp:cNvSpPr/>
      </dsp:nvSpPr>
      <dsp:spPr>
        <a:xfrm>
          <a:off x="1314611" y="1219339"/>
          <a:ext cx="5258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AF9879-C899-4349-BF6C-6D19836E9C69}">
      <dsp:nvSpPr>
        <dsp:cNvPr id="0" name=""/>
        <dsp:cNvSpPr/>
      </dsp:nvSpPr>
      <dsp:spPr>
        <a:xfrm>
          <a:off x="1413207" y="1277403"/>
          <a:ext cx="5159849" cy="116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Questioned if projected NPVs justified the necessary investment.</a:t>
          </a:r>
        </a:p>
      </dsp:txBody>
      <dsp:txXfrm>
        <a:off x="1413207" y="1277403"/>
        <a:ext cx="5159849" cy="1161275"/>
      </dsp:txXfrm>
    </dsp:sp>
    <dsp:sp modelId="{51774177-7156-E143-A72F-2665100AA27A}">
      <dsp:nvSpPr>
        <dsp:cNvPr id="0" name=""/>
        <dsp:cNvSpPr/>
      </dsp:nvSpPr>
      <dsp:spPr>
        <a:xfrm>
          <a:off x="1314611" y="2438678"/>
          <a:ext cx="5258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3B5984-B32A-7346-9452-C71796DB7F67}">
      <dsp:nvSpPr>
        <dsp:cNvPr id="0" name=""/>
        <dsp:cNvSpPr/>
      </dsp:nvSpPr>
      <dsp:spPr>
        <a:xfrm>
          <a:off x="1413207" y="2496742"/>
          <a:ext cx="5159849" cy="1161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Recognized the need to rank the 5 CPRs for decision-making at the upcoming CEC meeting.</a:t>
          </a:r>
        </a:p>
      </dsp:txBody>
      <dsp:txXfrm>
        <a:off x="1413207" y="2496742"/>
        <a:ext cx="5159849" cy="1161275"/>
      </dsp:txXfrm>
    </dsp:sp>
    <dsp:sp modelId="{0C881D9F-2533-D54A-9E25-8D7A44E50B47}">
      <dsp:nvSpPr>
        <dsp:cNvPr id="0" name=""/>
        <dsp:cNvSpPr/>
      </dsp:nvSpPr>
      <dsp:spPr>
        <a:xfrm>
          <a:off x="1314611" y="3658018"/>
          <a:ext cx="52584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0338-302B-4988-90B0-6753006192A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7B3AC-2FCA-4AD6-9F70-A3848A591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Population of 632,000</a:t>
            </a:r>
          </a:p>
          <a:p>
            <a:r>
              <a:rPr lang="en-US" sz="1200"/>
              <a:t>45% of population is the target demographic (4+ years college)</a:t>
            </a:r>
          </a:p>
          <a:p>
            <a:r>
              <a:rPr lang="en-US" sz="1200"/>
              <a:t>Highest NPV of alternatives(despite largest initial investment)</a:t>
            </a:r>
          </a:p>
          <a:p>
            <a:r>
              <a:rPr lang="en-US" sz="1200"/>
              <a:t>Easy brand awareness due to location (reduction of advertisement expenses)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Rare opportunity (very high demand location)</a:t>
            </a:r>
          </a:p>
          <a:p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7B3AC-2FCA-4AD6-9F70-A3848A591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2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Target Case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Andrei </a:t>
            </a:r>
            <a:r>
              <a:rPr lang="en-US" err="1">
                <a:cs typeface="Calibri"/>
              </a:rPr>
              <a:t>Bailes</a:t>
            </a:r>
            <a:r>
              <a:rPr lang="en-US">
                <a:cs typeface="Calibri"/>
              </a:rPr>
              <a:t>, Rose </a:t>
            </a:r>
            <a:r>
              <a:rPr lang="en-US" err="1">
                <a:cs typeface="Calibri"/>
              </a:rPr>
              <a:t>Donohoo</a:t>
            </a:r>
            <a:r>
              <a:rPr lang="en-US">
                <a:cs typeface="Calibri"/>
              </a:rPr>
              <a:t>, Dove Leatherwood, Isaiah Sarria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3A6F-962D-BA2D-0410-354B5286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Barn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&amp;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Goldie's Square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E4E0-2658-5F49-D4A8-9FEAC391C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6DF1-CBB6-107F-67A6-AB760B19F5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rial"/>
                <a:cs typeface="Arial"/>
              </a:rPr>
              <a:t>Investment: $13,000</a:t>
            </a:r>
          </a:p>
          <a:p>
            <a:r>
              <a:rPr lang="en-US">
                <a:latin typeface="Arial"/>
                <a:cs typeface="Arial"/>
              </a:rPr>
              <a:t>Best Case NPV: $20,500</a:t>
            </a:r>
          </a:p>
          <a:p>
            <a:r>
              <a:rPr lang="en-US">
                <a:latin typeface="Arial"/>
                <a:cs typeface="Arial"/>
              </a:rPr>
              <a:t>IRR: 16.4%</a:t>
            </a:r>
          </a:p>
          <a:p>
            <a:r>
              <a:rPr lang="en-US">
                <a:latin typeface="Arial"/>
                <a:cs typeface="Arial"/>
              </a:rPr>
              <a:t>Low competition in the area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7543F-4052-DD05-B190-70A95592A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Goldie's square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BDBA6-D491-166E-4EA1-B124D8F703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rial"/>
                <a:cs typeface="Arial"/>
              </a:rPr>
              <a:t>Investment: $23,900</a:t>
            </a:r>
          </a:p>
          <a:p>
            <a:r>
              <a:rPr lang="en-US">
                <a:latin typeface="Arial"/>
                <a:cs typeface="Arial"/>
              </a:rPr>
              <a:t>Best Case NPV: $300</a:t>
            </a:r>
          </a:p>
          <a:p>
            <a:r>
              <a:rPr lang="en-US">
                <a:latin typeface="Arial"/>
                <a:cs typeface="Arial"/>
              </a:rPr>
              <a:t>IRR: 8.1%</a:t>
            </a:r>
          </a:p>
          <a:p>
            <a:r>
              <a:rPr lang="en-US">
                <a:latin typeface="Arial"/>
                <a:cs typeface="Arial"/>
              </a:rPr>
              <a:t>Affluent customer base with easy brand awareness</a:t>
            </a:r>
          </a:p>
        </p:txBody>
      </p:sp>
    </p:spTree>
    <p:extLst>
      <p:ext uri="{BB962C8B-B14F-4D97-AF65-F5344CB8AC3E}">
        <p14:creationId xmlns:p14="http://schemas.microsoft.com/office/powerpoint/2010/main" val="311629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C35ADE-F65F-5422-6041-F1A4DF1C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Ranking Table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C07434E-CE8A-69B5-1C75-9326AF059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69075"/>
              </p:ext>
            </p:extLst>
          </p:nvPr>
        </p:nvGraphicFramePr>
        <p:xfrm>
          <a:off x="5757262" y="626817"/>
          <a:ext cx="6120320" cy="564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64">
                  <a:extLst>
                    <a:ext uri="{9D8B030D-6E8A-4147-A177-3AD203B41FA5}">
                      <a16:colId xmlns:a16="http://schemas.microsoft.com/office/drawing/2014/main" val="1111141039"/>
                    </a:ext>
                  </a:extLst>
                </a:gridCol>
                <a:gridCol w="883756">
                  <a:extLst>
                    <a:ext uri="{9D8B030D-6E8A-4147-A177-3AD203B41FA5}">
                      <a16:colId xmlns:a16="http://schemas.microsoft.com/office/drawing/2014/main" val="1884123576"/>
                    </a:ext>
                  </a:extLst>
                </a:gridCol>
                <a:gridCol w="883756">
                  <a:extLst>
                    <a:ext uri="{9D8B030D-6E8A-4147-A177-3AD203B41FA5}">
                      <a16:colId xmlns:a16="http://schemas.microsoft.com/office/drawing/2014/main" val="3920752130"/>
                    </a:ext>
                  </a:extLst>
                </a:gridCol>
                <a:gridCol w="1147175">
                  <a:extLst>
                    <a:ext uri="{9D8B030D-6E8A-4147-A177-3AD203B41FA5}">
                      <a16:colId xmlns:a16="http://schemas.microsoft.com/office/drawing/2014/main" val="535928913"/>
                    </a:ext>
                  </a:extLst>
                </a:gridCol>
                <a:gridCol w="1280069">
                  <a:extLst>
                    <a:ext uri="{9D8B030D-6E8A-4147-A177-3AD203B41FA5}">
                      <a16:colId xmlns:a16="http://schemas.microsoft.com/office/drawing/2014/main" val="4265750465"/>
                    </a:ext>
                  </a:extLst>
                </a:gridCol>
              </a:tblGrid>
              <a:tr h="1353257"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NPV rank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IRR rank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PI rank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Final decision 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  <a:p>
                      <a:pPr algn="ctr" rtl="0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rank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524487"/>
                  </a:ext>
                </a:extLst>
              </a:tr>
              <a:tr h="852051"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Gopher Place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3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2  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3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3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22681"/>
                  </a:ext>
                </a:extLst>
              </a:tr>
              <a:tr h="852051"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Whalen Court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1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4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4  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2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56294"/>
                  </a:ext>
                </a:extLst>
              </a:tr>
              <a:tr h="852051"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The Barn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chemeClr val="tx1"/>
                          </a:solidFill>
                          <a:effectLst/>
                          <a:latin typeface="Garamond"/>
                        </a:rPr>
                        <a:t>2  </a:t>
                      </a: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chemeClr val="tx1"/>
                          </a:solidFill>
                          <a:effectLst/>
                          <a:latin typeface="Garamond"/>
                        </a:rPr>
                        <a:t> 1 </a:t>
                      </a: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chemeClr val="tx1"/>
                          </a:solidFill>
                          <a:effectLst/>
                          <a:latin typeface="Garamond"/>
                        </a:rPr>
                        <a:t> 1 </a:t>
                      </a: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chemeClr val="tx1"/>
                          </a:solidFill>
                          <a:effectLst/>
                          <a:latin typeface="Garamond"/>
                        </a:rPr>
                        <a:t> 1 </a:t>
                      </a: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285016"/>
                  </a:ext>
                </a:extLst>
              </a:tr>
              <a:tr h="852051"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Goldie’s Square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5  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5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5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5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588579"/>
                  </a:ext>
                </a:extLst>
              </a:tr>
              <a:tr h="852051"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Stadium Remodel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4  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3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2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80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aramond"/>
                        </a:rPr>
                        <a:t> 4 </a:t>
                      </a:r>
                      <a:endParaRPr lang="en-US" sz="1800" b="0" i="0">
                        <a:effectLst/>
                        <a:latin typeface="Garamond"/>
                      </a:endParaRPr>
                    </a:p>
                  </a:txBody>
                  <a:tcPr marL="136693" marR="136693" marT="68346" marB="6834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91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1" name="Rectangle 115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5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0E4E95-46CB-AFE7-C600-0FBA2D4E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Arial"/>
                <a:cs typeface="Arial"/>
              </a:rPr>
              <a:t>Suggestion for Whalen Court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B6C9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rget Signs 77,000-Square-Foot Lease with Terra for CentroCity Mixed-Use  Development in Miami">
            <a:extLst>
              <a:ext uri="{FF2B5EF4-FFF2-40B4-BE49-F238E27FC236}">
                <a16:creationId xmlns:a16="http://schemas.microsoft.com/office/drawing/2014/main" id="{60EDF2E0-48BF-D152-E7AF-C5F2F3E6C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r="6993" b="-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Content Placeholder 1029">
            <a:extLst>
              <a:ext uri="{FF2B5EF4-FFF2-40B4-BE49-F238E27FC236}">
                <a16:creationId xmlns:a16="http://schemas.microsoft.com/office/drawing/2014/main" id="{E161A618-A3AD-C247-C50B-A80BA01D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DB6C97"/>
              </a:buClr>
            </a:pPr>
            <a:r>
              <a:rPr lang="en-US"/>
              <a:t>Bustling metropolitan population of 632,000</a:t>
            </a:r>
          </a:p>
          <a:p>
            <a:pPr>
              <a:buClr>
                <a:srgbClr val="DB6C97"/>
              </a:buClr>
            </a:pPr>
            <a:r>
              <a:rPr lang="en-US"/>
              <a:t>45% of population is partially the target demographic </a:t>
            </a:r>
          </a:p>
          <a:p>
            <a:pPr>
              <a:buClr>
                <a:srgbClr val="DB6C97"/>
              </a:buClr>
            </a:pPr>
            <a:r>
              <a:rPr lang="en-US"/>
              <a:t>Highest NPV of alternatives</a:t>
            </a:r>
          </a:p>
          <a:p>
            <a:pPr>
              <a:buClr>
                <a:srgbClr val="DB6C97"/>
              </a:buClr>
            </a:pPr>
            <a:r>
              <a:rPr lang="en-US"/>
              <a:t>Easy brand awareness due to location</a:t>
            </a:r>
          </a:p>
          <a:p>
            <a:pPr>
              <a:buClr>
                <a:srgbClr val="DB6C97"/>
              </a:buClr>
            </a:pPr>
            <a:r>
              <a:rPr lang="en-US"/>
              <a:t>Rare opportunity</a:t>
            </a:r>
          </a:p>
        </p:txBody>
      </p:sp>
    </p:spTree>
    <p:extLst>
      <p:ext uri="{BB962C8B-B14F-4D97-AF65-F5344CB8AC3E}">
        <p14:creationId xmlns:p14="http://schemas.microsoft.com/office/powerpoint/2010/main" val="119444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CEB3-1870-B539-CCE0-E1D9573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History Timeline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F06D3B-CDD9-3363-6589-7BC075B68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585166"/>
              </p:ext>
            </p:extLst>
          </p:nvPr>
        </p:nvGraphicFramePr>
        <p:xfrm>
          <a:off x="4387610" y="834140"/>
          <a:ext cx="7831666" cy="51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AD827-9BB7-6AC8-E1E7-29DF39523550}"/>
              </a:ext>
            </a:extLst>
          </p:cNvPr>
          <p:cNvSpPr txBox="1"/>
          <p:nvPr/>
        </p:nvSpPr>
        <p:spPr>
          <a:xfrm>
            <a:off x="6794412" y="933130"/>
            <a:ext cx="173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The Dayton Company opens the 1st Target store in Roseville, Minnesota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D17EA-BB17-8E23-0FF5-C65A3503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88" y="2349925"/>
            <a:ext cx="2921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36C3-F35C-887A-ADAE-78ACB8D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/>
              <a:t>Capital Expenditure Committee (CEC)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FEFB7-E824-6951-A692-2F44CA816F85}"/>
              </a:ext>
            </a:extLst>
          </p:cNvPr>
          <p:cNvSpPr txBox="1"/>
          <p:nvPr/>
        </p:nvSpPr>
        <p:spPr>
          <a:xfrm>
            <a:off x="4664277" y="2321004"/>
            <a:ext cx="4082295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</a:rPr>
              <a:t>John Griffith, 44</a:t>
            </a:r>
          </a:p>
          <a:p>
            <a:pPr algn="l"/>
            <a:r>
              <a:rPr lang="en-US" sz="1200" b="1"/>
              <a:t>Senior VP, Property Development </a:t>
            </a:r>
          </a:p>
          <a:p>
            <a:pPr algn="l"/>
            <a:r>
              <a:rPr lang="en-US" sz="1200"/>
              <a:t>	02/2000 – 02/2005</a:t>
            </a:r>
          </a:p>
          <a:p>
            <a:pPr algn="l"/>
            <a:r>
              <a:rPr lang="en-US" sz="1200" b="1"/>
              <a:t>Promoted to EVP, Property Development</a:t>
            </a:r>
          </a:p>
          <a:p>
            <a:pPr algn="l"/>
            <a:r>
              <a:rPr lang="en-US" sz="1200"/>
              <a:t>	02/2005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ECA8F-AFE7-1413-DEB2-8498CD30F05C}"/>
              </a:ext>
            </a:extLst>
          </p:cNvPr>
          <p:cNvSpPr txBox="1"/>
          <p:nvPr/>
        </p:nvSpPr>
        <p:spPr>
          <a:xfrm>
            <a:off x="8641599" y="5887869"/>
            <a:ext cx="2570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</a:rPr>
              <a:t>Troy Risch, 37</a:t>
            </a:r>
          </a:p>
          <a:p>
            <a:pPr algn="l"/>
            <a:r>
              <a:rPr lang="en-US" sz="1200" b="1"/>
              <a:t>Promoted to EVP, Stores</a:t>
            </a:r>
          </a:p>
          <a:p>
            <a:pPr algn="l"/>
            <a:r>
              <a:rPr lang="en-US" sz="1200"/>
              <a:t>	09/2006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777A3-562F-8350-0A00-EBE6955766D5}"/>
              </a:ext>
            </a:extLst>
          </p:cNvPr>
          <p:cNvSpPr txBox="1"/>
          <p:nvPr/>
        </p:nvSpPr>
        <p:spPr>
          <a:xfrm>
            <a:off x="4694342" y="5564704"/>
            <a:ext cx="3498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</a:rPr>
              <a:t>Gregg Steinhafel, 50</a:t>
            </a:r>
          </a:p>
          <a:p>
            <a:pPr algn="l"/>
            <a:r>
              <a:rPr lang="en-US" sz="1200" b="1"/>
              <a:t>Target Stores Merchandising Trainee</a:t>
            </a:r>
          </a:p>
          <a:p>
            <a:pPr algn="l"/>
            <a:r>
              <a:rPr lang="en-US" sz="1200"/>
              <a:t>	1979</a:t>
            </a:r>
          </a:p>
          <a:p>
            <a:pPr algn="l"/>
            <a:r>
              <a:rPr lang="en-US" sz="1200" b="1"/>
              <a:t>Declared President </a:t>
            </a:r>
          </a:p>
          <a:p>
            <a:pPr algn="l"/>
            <a:r>
              <a:rPr lang="en-US" sz="1200"/>
              <a:t>	1999</a:t>
            </a: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CE800-D789-1CA3-A40E-16415056FA9D}"/>
              </a:ext>
            </a:extLst>
          </p:cNvPr>
          <p:cNvSpPr txBox="1"/>
          <p:nvPr/>
        </p:nvSpPr>
        <p:spPr>
          <a:xfrm>
            <a:off x="8643776" y="2302471"/>
            <a:ext cx="3399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</a:rPr>
              <a:t>Robert Ulrich, 62</a:t>
            </a:r>
          </a:p>
          <a:p>
            <a:pPr algn="l"/>
            <a:r>
              <a:rPr lang="en-US" sz="1200" b="1"/>
              <a:t>Dayton-Hudson Merchandising Trainee</a:t>
            </a:r>
          </a:p>
          <a:p>
            <a:pPr algn="l"/>
            <a:r>
              <a:rPr lang="en-US" sz="1200"/>
              <a:t>	1967</a:t>
            </a:r>
          </a:p>
          <a:p>
            <a:pPr algn="l"/>
            <a:r>
              <a:rPr lang="en-US" sz="1200" b="1"/>
              <a:t>Promoted to CEO of Target Stores</a:t>
            </a:r>
          </a:p>
          <a:p>
            <a:pPr algn="l"/>
            <a:r>
              <a:rPr lang="en-US" sz="1200"/>
              <a:t>	1987</a:t>
            </a:r>
          </a:p>
          <a:p>
            <a:pPr algn="l"/>
            <a:r>
              <a:rPr lang="en-US" sz="1200" b="1"/>
              <a:t>Promoted to CEO of Dayton-Hudson</a:t>
            </a:r>
          </a:p>
          <a:p>
            <a:pPr algn="l"/>
            <a:r>
              <a:rPr lang="en-US" sz="1200"/>
              <a:t>	1994</a:t>
            </a:r>
          </a:p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0A3E4-B129-D57B-FE37-11A24F3D17CC}"/>
              </a:ext>
            </a:extLst>
          </p:cNvPr>
          <p:cNvSpPr txBox="1"/>
          <p:nvPr/>
        </p:nvSpPr>
        <p:spPr>
          <a:xfrm>
            <a:off x="1033163" y="1636898"/>
            <a:ext cx="349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Target Executives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6C3BD-0F0B-4E0D-C7C9-BC6B0663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" b="10996"/>
          <a:stretch/>
        </p:blipFill>
        <p:spPr>
          <a:xfrm>
            <a:off x="4675951" y="154162"/>
            <a:ext cx="1833961" cy="2052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E640B7-37BC-FF24-BB98-5A3C1B17E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76" y="154162"/>
            <a:ext cx="1527334" cy="2056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958EC9-A118-B5A6-8849-3F575A411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"/>
          <a:stretch/>
        </p:blipFill>
        <p:spPr>
          <a:xfrm>
            <a:off x="4742031" y="3457233"/>
            <a:ext cx="1701800" cy="2107471"/>
          </a:xfrm>
          <a:prstGeom prst="rect">
            <a:avLst/>
          </a:prstGeom>
        </p:spPr>
      </p:pic>
      <p:pic>
        <p:nvPicPr>
          <p:cNvPr id="1026" name="Picture 2" descr="Profile photo of Troy Risch">
            <a:extLst>
              <a:ext uri="{FF2B5EF4-FFF2-40B4-BE49-F238E27FC236}">
                <a16:creationId xmlns:a16="http://schemas.microsoft.com/office/drawing/2014/main" id="{09F3957D-DB45-F583-A2DF-163AAEB2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599" y="3813409"/>
            <a:ext cx="1985916" cy="19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3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36C3-F35C-887A-ADAE-78ACB8D6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13" y="2337582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/>
              <a:t>Capital Expenditure Committee (CEC)</a:t>
            </a:r>
            <a:br>
              <a:rPr lang="en-US" sz="3200"/>
            </a:b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FEFB7-E824-6951-A692-2F44CA816F85}"/>
              </a:ext>
            </a:extLst>
          </p:cNvPr>
          <p:cNvSpPr txBox="1"/>
          <p:nvPr/>
        </p:nvSpPr>
        <p:spPr>
          <a:xfrm>
            <a:off x="6674097" y="4777446"/>
            <a:ext cx="4082295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b="1">
                <a:solidFill>
                  <a:schemeClr val="accent1"/>
                </a:solidFill>
              </a:rPr>
              <a:t>Doug Scovanner, 49</a:t>
            </a:r>
          </a:p>
          <a:p>
            <a:pPr algn="l"/>
            <a:r>
              <a:rPr lang="en-US" sz="1200" b="1"/>
              <a:t>Dayton-Hudson CFO</a:t>
            </a:r>
          </a:p>
          <a:p>
            <a:pPr algn="l"/>
            <a:r>
              <a:rPr lang="en-US" sz="1200"/>
              <a:t>	Prior to 2000</a:t>
            </a:r>
          </a:p>
          <a:p>
            <a:pPr algn="l"/>
            <a:r>
              <a:rPr lang="en-US" sz="1200" b="1"/>
              <a:t>Promoted to Target CFO and EVP</a:t>
            </a:r>
          </a:p>
          <a:p>
            <a:pPr algn="l"/>
            <a:r>
              <a:rPr lang="en-US" sz="1200"/>
              <a:t>	02/2000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0A3E4-B129-D57B-FE37-11A24F3D17CC}"/>
              </a:ext>
            </a:extLst>
          </p:cNvPr>
          <p:cNvSpPr txBox="1"/>
          <p:nvPr/>
        </p:nvSpPr>
        <p:spPr>
          <a:xfrm>
            <a:off x="1062869" y="1656140"/>
            <a:ext cx="349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Target Executives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C0281-EC49-1108-3DD3-B6A08E19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4" t="5457" r="24440" b="25260"/>
          <a:stretch/>
        </p:blipFill>
        <p:spPr>
          <a:xfrm>
            <a:off x="4561847" y="3429000"/>
            <a:ext cx="1733740" cy="2456442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A75F77C-4BFC-560E-5ED0-989E1A51C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109717"/>
              </p:ext>
            </p:extLst>
          </p:nvPr>
        </p:nvGraphicFramePr>
        <p:xfrm>
          <a:off x="5428717" y="690289"/>
          <a:ext cx="6573057" cy="371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05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D96764-D255-9701-E8E5-A2E1F004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Strategy and Competitors 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78CC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Image result for target holiday ad | Christmas advertising design,  Christmas advertising, Christmas marketing">
            <a:extLst>
              <a:ext uri="{FF2B5EF4-FFF2-40B4-BE49-F238E27FC236}">
                <a16:creationId xmlns:a16="http://schemas.microsoft.com/office/drawing/2014/main" id="{C0254168-CF71-469C-8A61-9A43F8A2B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8" r="-3" b="22069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C996-EDDB-307C-E5DD-DDB9204A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31" y="2790032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578CC5"/>
              </a:buClr>
            </a:pPr>
            <a:endParaRPr lang="en-US" sz="1700">
              <a:ea typeface="+mn-lt"/>
              <a:cs typeface="+mn-lt"/>
            </a:endParaRPr>
          </a:p>
          <a:p>
            <a:pPr>
              <a:buClr>
                <a:srgbClr val="578CC5"/>
              </a:buClr>
            </a:pPr>
            <a:r>
              <a:rPr lang="en-US" sz="1700"/>
              <a:t>Primary Competitors - Sears(formerly), JCPenney, </a:t>
            </a:r>
            <a:r>
              <a:rPr lang="en-US" sz="1700">
                <a:ea typeface="+mn-lt"/>
                <a:cs typeface="+mn-lt"/>
              </a:rPr>
              <a:t>Walmart, &amp; Costco.</a:t>
            </a:r>
          </a:p>
          <a:p>
            <a:pPr>
              <a:buClr>
                <a:srgbClr val="578CC5"/>
              </a:buClr>
            </a:pPr>
            <a:r>
              <a:rPr lang="en-US" sz="1700"/>
              <a:t>Revenue strategy primarily focuses on advertisement campaigns, store experience, and store credit cards.</a:t>
            </a:r>
          </a:p>
          <a:p>
            <a:pPr>
              <a:buClr>
                <a:srgbClr val="578CC5"/>
              </a:buClr>
            </a:pPr>
            <a:r>
              <a:rPr lang="en-US" sz="1700"/>
              <a:t>Company heavily focuses on customer experience to appeal to a “higher-class” audience.</a:t>
            </a:r>
          </a:p>
          <a:p>
            <a:pPr>
              <a:buClr>
                <a:srgbClr val="578CC5"/>
              </a:buClr>
            </a:pPr>
            <a:endParaRPr lang="en-US" sz="1700"/>
          </a:p>
          <a:p>
            <a:pPr>
              <a:buClr>
                <a:srgbClr val="578CC5"/>
              </a:buClr>
            </a:pPr>
            <a:endParaRPr lang="en-US" sz="1700"/>
          </a:p>
          <a:p>
            <a:pPr marL="0" indent="0">
              <a:buClr>
                <a:srgbClr val="578CC5"/>
              </a:buClr>
              <a:buNone/>
            </a:pPr>
            <a:endParaRPr lang="en-US" sz="1700"/>
          </a:p>
          <a:p>
            <a:pPr>
              <a:buClr>
                <a:srgbClr val="578CC5"/>
              </a:buClr>
            </a:pPr>
            <a:endParaRPr lang="en-US" sz="1700"/>
          </a:p>
          <a:p>
            <a:pPr>
              <a:buClr>
                <a:srgbClr val="578CC5"/>
              </a:buClr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220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A6BEA9-C2A3-0F5A-298D-6AA7AB6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Executive Summary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E588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siness People Having Board Meeting In Modern Office Stock Photo | Adobe  Stock">
            <a:extLst>
              <a:ext uri="{FF2B5EF4-FFF2-40B4-BE49-F238E27FC236}">
                <a16:creationId xmlns:a16="http://schemas.microsoft.com/office/drawing/2014/main" id="{F36E899B-310F-8D43-16E8-5B29FCC18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1" r="1845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4E2F-25ED-DB7A-09EF-BF621A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DE5887"/>
              </a:buClr>
            </a:pPr>
            <a:r>
              <a:rPr lang="en-US" sz="1500">
                <a:ea typeface="+mn-lt"/>
                <a:cs typeface="+mn-lt"/>
              </a:rPr>
              <a:t>The CEC is the Capital Expenditure Committee.</a:t>
            </a:r>
          </a:p>
          <a:p>
            <a:pPr>
              <a:lnSpc>
                <a:spcPct val="110000"/>
              </a:lnSpc>
              <a:buClr>
                <a:srgbClr val="DE5887"/>
              </a:buClr>
            </a:pPr>
            <a:r>
              <a:rPr lang="en-US" sz="1500">
                <a:ea typeface="+mn-lt"/>
                <a:cs typeface="+mn-lt"/>
              </a:rPr>
              <a:t>CPRs (Capital Expenditure Requests) would be sent to the CEC for approval.</a:t>
            </a:r>
          </a:p>
          <a:p>
            <a:pPr>
              <a:lnSpc>
                <a:spcPct val="110000"/>
              </a:lnSpc>
              <a:buClr>
                <a:srgbClr val="DE5887"/>
              </a:buClr>
            </a:pPr>
            <a:r>
              <a:rPr lang="en-US" sz="1500">
                <a:ea typeface="+mn-lt"/>
                <a:cs typeface="+mn-lt"/>
              </a:rPr>
              <a:t>Of 10 project presented at the November CEC meeting, 4 store openings 1 remodel were debated.</a:t>
            </a:r>
          </a:p>
          <a:p>
            <a:pPr>
              <a:lnSpc>
                <a:spcPct val="110000"/>
              </a:lnSpc>
              <a:buClr>
                <a:srgbClr val="DE5887"/>
              </a:buClr>
            </a:pPr>
            <a:r>
              <a:rPr lang="en-US" sz="1500">
                <a:ea typeface="+mn-lt"/>
                <a:cs typeface="+mn-lt"/>
              </a:rPr>
              <a:t>In this analysis we will use BCA to demonstrate how Target should invest into the new store in Whalen Court.</a:t>
            </a:r>
          </a:p>
          <a:p>
            <a:pPr marL="0" indent="0">
              <a:lnSpc>
                <a:spcPct val="110000"/>
              </a:lnSpc>
              <a:buClr>
                <a:srgbClr val="DE5887"/>
              </a:buClr>
              <a:buNone/>
            </a:pPr>
            <a:endParaRPr lang="en-US" sz="1500">
              <a:cs typeface="Arial"/>
            </a:endParaRPr>
          </a:p>
          <a:p>
            <a:pPr>
              <a:lnSpc>
                <a:spcPct val="110000"/>
              </a:lnSpc>
              <a:buClr>
                <a:srgbClr val="DE5887"/>
              </a:buClr>
            </a:pPr>
            <a:endParaRPr lang="en-US" sz="1500">
              <a:latin typeface="Rockwell"/>
              <a:cs typeface="Arial"/>
            </a:endParaRPr>
          </a:p>
          <a:p>
            <a:pPr>
              <a:lnSpc>
                <a:spcPct val="110000"/>
              </a:lnSpc>
              <a:buClr>
                <a:srgbClr val="DE5887"/>
              </a:buClr>
            </a:pPr>
            <a:endParaRPr lang="en-US" sz="1500">
              <a:latin typeface="Rockwel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9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331-6F25-CB6B-7AE5-74D5394F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Important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91C7-CAE4-5BA4-1A2A-8C63478B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Gopher Place</a:t>
            </a:r>
            <a:br>
              <a:rPr lang="en-US">
                <a:ea typeface="+mj-lt"/>
                <a:cs typeface="+mj-lt"/>
              </a:rPr>
            </a:br>
            <a:r>
              <a:rPr lang="en-US">
                <a:cs typeface="Calibri Light"/>
              </a:rPr>
              <a:t>&amp;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Whalen Court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7462-D082-7A35-57CD-1550BCBFB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Gopher  place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D7F4C-4503-77B9-E01E-8C41462C37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Investment: $23,000</a:t>
            </a:r>
          </a:p>
          <a:p>
            <a:r>
              <a:rPr lang="en-US"/>
              <a:t>Best Case NPV: 16,800</a:t>
            </a:r>
          </a:p>
          <a:p>
            <a:r>
              <a:rPr lang="en-US"/>
              <a:t>IRR: 12.3%</a:t>
            </a:r>
          </a:p>
          <a:p>
            <a:r>
              <a:rPr lang="en-US"/>
              <a:t>Will help maintain presence in the market area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1ED55-7490-C3BC-7FDB-506F1CB1B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Whalen court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402CA-2368-35FB-6268-77B290C481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rial"/>
                <a:cs typeface="Arial"/>
              </a:rPr>
              <a:t>Investment: $119,300</a:t>
            </a:r>
          </a:p>
          <a:p>
            <a:r>
              <a:rPr lang="en-US">
                <a:latin typeface="Arial"/>
                <a:cs typeface="Arial"/>
              </a:rPr>
              <a:t>Best Case NPV: $25,900</a:t>
            </a:r>
          </a:p>
          <a:p>
            <a:r>
              <a:rPr lang="en-US">
                <a:latin typeface="Arial"/>
                <a:cs typeface="Arial"/>
              </a:rPr>
              <a:t>IRR: 9.8%</a:t>
            </a:r>
          </a:p>
          <a:p>
            <a:r>
              <a:rPr lang="en-US">
                <a:latin typeface="Arial"/>
                <a:cs typeface="Arial"/>
              </a:rPr>
              <a:t>Urban center of a metropolitan area.</a:t>
            </a:r>
          </a:p>
        </p:txBody>
      </p:sp>
    </p:spTree>
    <p:extLst>
      <p:ext uri="{BB962C8B-B14F-4D97-AF65-F5344CB8AC3E}">
        <p14:creationId xmlns:p14="http://schemas.microsoft.com/office/powerpoint/2010/main" val="419130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D29-1CDE-8C0D-68CB-EA7F466A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Stadium Remodel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D9D2-50B8-E527-519A-02B3751B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2114824"/>
            <a:ext cx="6265088" cy="685800"/>
          </a:xfrm>
        </p:spPr>
        <p:txBody>
          <a:bodyPr/>
          <a:lstStyle/>
          <a:p>
            <a:r>
              <a:rPr lang="en-US"/>
              <a:t>Stadium remodel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14C6-3E03-FF25-339C-024626C2D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2963018"/>
            <a:ext cx="6264350" cy="16968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rial"/>
                <a:cs typeface="Arial"/>
              </a:rPr>
              <a:t>Investment: $17,000</a:t>
            </a:r>
          </a:p>
          <a:p>
            <a:r>
              <a:rPr lang="en-US">
                <a:latin typeface="Arial"/>
                <a:cs typeface="Arial"/>
              </a:rPr>
              <a:t>Best Case NPV: %15,700</a:t>
            </a:r>
          </a:p>
          <a:p>
            <a:r>
              <a:rPr lang="en-US">
                <a:latin typeface="Arial"/>
                <a:cs typeface="Arial"/>
              </a:rPr>
              <a:t>IRR: 10.8%</a:t>
            </a:r>
          </a:p>
          <a:p>
            <a:r>
              <a:rPr lang="en-US">
                <a:latin typeface="Arial"/>
                <a:cs typeface="Arial"/>
              </a:rPr>
              <a:t>Pre-established history in the area.</a:t>
            </a:r>
          </a:p>
        </p:txBody>
      </p:sp>
    </p:spTree>
    <p:extLst>
      <p:ext uri="{BB962C8B-B14F-4D97-AF65-F5344CB8AC3E}">
        <p14:creationId xmlns:p14="http://schemas.microsoft.com/office/powerpoint/2010/main" val="19561030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635</Words>
  <Application>Microsoft Office PowerPoint</Application>
  <PresentationFormat>Widescreen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Rockwell</vt:lpstr>
      <vt:lpstr>Wingdings</vt:lpstr>
      <vt:lpstr>Atlas</vt:lpstr>
      <vt:lpstr>Target Case Presentation</vt:lpstr>
      <vt:lpstr>Target History Timeline </vt:lpstr>
      <vt:lpstr>Capital Expenditure Committee (CEC)</vt:lpstr>
      <vt:lpstr>Capital Expenditure Committee (CEC) </vt:lpstr>
      <vt:lpstr>Company Strategy and Competitors </vt:lpstr>
      <vt:lpstr>Executive Summary </vt:lpstr>
      <vt:lpstr>Important Data</vt:lpstr>
      <vt:lpstr>Gopher Place &amp; Whalen Court </vt:lpstr>
      <vt:lpstr>Stadium Remodel</vt:lpstr>
      <vt:lpstr>The Barn &amp; Goldie's Square</vt:lpstr>
      <vt:lpstr>Ranking Table</vt:lpstr>
      <vt:lpstr>Suggestion for Whalen Court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</dc:creator>
  <cp:lastModifiedBy>Sarria, Isaiah</cp:lastModifiedBy>
  <cp:revision>6</cp:revision>
  <dcterms:created xsi:type="dcterms:W3CDTF">2023-11-07T21:16:21Z</dcterms:created>
  <dcterms:modified xsi:type="dcterms:W3CDTF">2023-11-29T22:52:38Z</dcterms:modified>
</cp:coreProperties>
</file>