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8" r:id="rId13"/>
    <p:sldId id="269" r:id="rId14"/>
    <p:sldId id="270" r:id="rId15"/>
    <p:sldId id="271" r:id="rId16"/>
    <p:sldId id="272"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40EFC-97B0-6AB1-B7A7-FE5578A17DF1}" v="1" dt="2023-11-27T17:07:57.134"/>
    <p1510:client id="{2339DDD4-4F0C-D1F1-4755-465E34F81010}" v="429" dt="2023-11-26T20:35:58.727"/>
    <p1510:client id="{6B69787F-ABE2-861C-36DB-CFD2F0E2CB94}" v="1" dt="2023-11-27T18:11:00.813"/>
    <p1510:client id="{89616FCA-31AC-4B17-A8BB-C8FF56918ED6}" v="100" dt="2023-11-26T18:08:36.388"/>
    <p1510:client id="{ACA05411-0C9E-46B3-A85B-84A894FB553D}" v="4" dt="2023-11-27T16:57:25.631"/>
    <p1510:client id="{DF701766-A8BB-4937-8B6B-86754AD76D42}" v="14" dt="2023-11-26T17:59:4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B088E-D83C-43FA-AB7E-3BBB5C1E6C2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CFF4D67-D259-4708-9465-80AF3E074727}">
      <dgm:prSet/>
      <dgm:spPr/>
      <dgm:t>
        <a:bodyPr/>
        <a:lstStyle/>
        <a:p>
          <a:pPr rtl="0"/>
          <a:r>
            <a:rPr lang="en-US" b="1" baseline="0"/>
            <a:t>The first forecasting technique used</a:t>
          </a:r>
          <a:r>
            <a:rPr lang="en-US" b="1" baseline="0">
              <a:latin typeface="Meiryo"/>
            </a:rPr>
            <a:t> was</a:t>
          </a:r>
          <a:r>
            <a:rPr lang="en-US" b="1" baseline="0"/>
            <a:t> exponential moving average. (EMA).</a:t>
          </a:r>
          <a:endParaRPr lang="en-US"/>
        </a:p>
      </dgm:t>
    </dgm:pt>
    <dgm:pt modelId="{7BE82CAE-659B-425F-8EEA-437AC455C3E4}" type="parTrans" cxnId="{3DD41AE2-D90D-49EC-BD8A-2A273D11C1C6}">
      <dgm:prSet/>
      <dgm:spPr/>
      <dgm:t>
        <a:bodyPr/>
        <a:lstStyle/>
        <a:p>
          <a:endParaRPr lang="en-US"/>
        </a:p>
      </dgm:t>
    </dgm:pt>
    <dgm:pt modelId="{A570B2CF-DC67-4ECB-A250-0FF8A7BEA470}" type="sibTrans" cxnId="{3DD41AE2-D90D-49EC-BD8A-2A273D11C1C6}">
      <dgm:prSet/>
      <dgm:spPr/>
      <dgm:t>
        <a:bodyPr/>
        <a:lstStyle/>
        <a:p>
          <a:endParaRPr lang="en-US"/>
        </a:p>
      </dgm:t>
    </dgm:pt>
    <dgm:pt modelId="{121DC1A7-F170-4698-A509-2FC35F1DF20B}">
      <dgm:prSet/>
      <dgm:spPr/>
      <dgm:t>
        <a:bodyPr/>
        <a:lstStyle/>
        <a:p>
          <a:r>
            <a:rPr lang="en-US" b="1" baseline="0"/>
            <a:t>The second forecasting technique used</a:t>
          </a:r>
          <a:r>
            <a:rPr lang="en-US" b="1" baseline="0">
              <a:latin typeface="Meiryo"/>
            </a:rPr>
            <a:t> was</a:t>
          </a:r>
          <a:r>
            <a:rPr lang="en-US" b="1" baseline="0"/>
            <a:t> exponential smoothing.</a:t>
          </a:r>
          <a:endParaRPr lang="en-US"/>
        </a:p>
      </dgm:t>
    </dgm:pt>
    <dgm:pt modelId="{B1B2F408-521B-4D9B-B26C-11F65765EC06}" type="parTrans" cxnId="{12500791-5FD4-48BD-998D-A1A3F12CBB02}">
      <dgm:prSet/>
      <dgm:spPr/>
      <dgm:t>
        <a:bodyPr/>
        <a:lstStyle/>
        <a:p>
          <a:endParaRPr lang="en-US"/>
        </a:p>
      </dgm:t>
    </dgm:pt>
    <dgm:pt modelId="{013D0BD9-6E14-4351-A594-9561CAB56A45}" type="sibTrans" cxnId="{12500791-5FD4-48BD-998D-A1A3F12CBB02}">
      <dgm:prSet/>
      <dgm:spPr/>
      <dgm:t>
        <a:bodyPr/>
        <a:lstStyle/>
        <a:p>
          <a:endParaRPr lang="en-US"/>
        </a:p>
      </dgm:t>
    </dgm:pt>
    <dgm:pt modelId="{9B352F61-CC29-4D67-9BC2-34C8872B1F17}">
      <dgm:prSet/>
      <dgm:spPr/>
      <dgm:t>
        <a:bodyPr/>
        <a:lstStyle/>
        <a:p>
          <a:r>
            <a:rPr lang="en-US" b="1" baseline="0"/>
            <a:t>The third forecasting technique used </a:t>
          </a:r>
          <a:r>
            <a:rPr lang="en-US" b="1" baseline="0">
              <a:latin typeface="Meiryo"/>
            </a:rPr>
            <a:t>was</a:t>
          </a:r>
          <a:r>
            <a:rPr lang="en-US" b="1">
              <a:latin typeface="Meiryo"/>
            </a:rPr>
            <a:t> linear regression.</a:t>
          </a:r>
          <a:endParaRPr lang="en-US" b="1"/>
        </a:p>
      </dgm:t>
    </dgm:pt>
    <dgm:pt modelId="{403E4517-1D5A-48DE-A96A-954F8DFD8F0D}" type="parTrans" cxnId="{B59865BD-82A7-4474-A39B-EC3883C80E45}">
      <dgm:prSet/>
      <dgm:spPr/>
      <dgm:t>
        <a:bodyPr/>
        <a:lstStyle/>
        <a:p>
          <a:endParaRPr lang="en-US"/>
        </a:p>
      </dgm:t>
    </dgm:pt>
    <dgm:pt modelId="{3543D3C6-2560-476A-B7FD-D8AC54765BF8}" type="sibTrans" cxnId="{B59865BD-82A7-4474-A39B-EC3883C80E45}">
      <dgm:prSet/>
      <dgm:spPr/>
      <dgm:t>
        <a:bodyPr/>
        <a:lstStyle/>
        <a:p>
          <a:endParaRPr lang="en-US"/>
        </a:p>
      </dgm:t>
    </dgm:pt>
    <dgm:pt modelId="{78EA97F7-72A6-4EA0-A526-F92B46F69DA3}" type="pres">
      <dgm:prSet presAssocID="{521B088E-D83C-43FA-AB7E-3BBB5C1E6C2F}" presName="hierChild1" presStyleCnt="0">
        <dgm:presLayoutVars>
          <dgm:chPref val="1"/>
          <dgm:dir/>
          <dgm:animOne val="branch"/>
          <dgm:animLvl val="lvl"/>
          <dgm:resizeHandles/>
        </dgm:presLayoutVars>
      </dgm:prSet>
      <dgm:spPr/>
    </dgm:pt>
    <dgm:pt modelId="{A965B75C-5C87-4D41-8E41-8460A9408F66}" type="pres">
      <dgm:prSet presAssocID="{2CFF4D67-D259-4708-9465-80AF3E074727}" presName="hierRoot1" presStyleCnt="0"/>
      <dgm:spPr/>
    </dgm:pt>
    <dgm:pt modelId="{6961E669-0895-49F7-A33B-773A3CE85884}" type="pres">
      <dgm:prSet presAssocID="{2CFF4D67-D259-4708-9465-80AF3E074727}" presName="composite" presStyleCnt="0"/>
      <dgm:spPr/>
    </dgm:pt>
    <dgm:pt modelId="{AA0E1C9C-393B-4702-9235-B709D1226417}" type="pres">
      <dgm:prSet presAssocID="{2CFF4D67-D259-4708-9465-80AF3E074727}" presName="background" presStyleLbl="node0" presStyleIdx="0" presStyleCnt="3"/>
      <dgm:spPr/>
    </dgm:pt>
    <dgm:pt modelId="{C872FAE9-9176-45E1-8A6C-4C78343A6A2E}" type="pres">
      <dgm:prSet presAssocID="{2CFF4D67-D259-4708-9465-80AF3E074727}" presName="text" presStyleLbl="fgAcc0" presStyleIdx="0" presStyleCnt="3">
        <dgm:presLayoutVars>
          <dgm:chPref val="3"/>
        </dgm:presLayoutVars>
      </dgm:prSet>
      <dgm:spPr/>
    </dgm:pt>
    <dgm:pt modelId="{E4006834-B591-40D4-8D2F-CBEB7DED39F8}" type="pres">
      <dgm:prSet presAssocID="{2CFF4D67-D259-4708-9465-80AF3E074727}" presName="hierChild2" presStyleCnt="0"/>
      <dgm:spPr/>
    </dgm:pt>
    <dgm:pt modelId="{80268AF4-431C-4FB1-9001-966F1CE776F5}" type="pres">
      <dgm:prSet presAssocID="{121DC1A7-F170-4698-A509-2FC35F1DF20B}" presName="hierRoot1" presStyleCnt="0"/>
      <dgm:spPr/>
    </dgm:pt>
    <dgm:pt modelId="{D0CE630E-87A0-4C92-8FF0-B429B8EED4A0}" type="pres">
      <dgm:prSet presAssocID="{121DC1A7-F170-4698-A509-2FC35F1DF20B}" presName="composite" presStyleCnt="0"/>
      <dgm:spPr/>
    </dgm:pt>
    <dgm:pt modelId="{CA91E7AA-7AAC-4572-B2D3-FB7D8D2E91D7}" type="pres">
      <dgm:prSet presAssocID="{121DC1A7-F170-4698-A509-2FC35F1DF20B}" presName="background" presStyleLbl="node0" presStyleIdx="1" presStyleCnt="3"/>
      <dgm:spPr/>
    </dgm:pt>
    <dgm:pt modelId="{5EE0EE30-155D-4678-8A87-9A9DF2319890}" type="pres">
      <dgm:prSet presAssocID="{121DC1A7-F170-4698-A509-2FC35F1DF20B}" presName="text" presStyleLbl="fgAcc0" presStyleIdx="1" presStyleCnt="3">
        <dgm:presLayoutVars>
          <dgm:chPref val="3"/>
        </dgm:presLayoutVars>
      </dgm:prSet>
      <dgm:spPr/>
    </dgm:pt>
    <dgm:pt modelId="{77F4F027-4EC7-4EBC-9ED0-3BC5BE0C6FF8}" type="pres">
      <dgm:prSet presAssocID="{121DC1A7-F170-4698-A509-2FC35F1DF20B}" presName="hierChild2" presStyleCnt="0"/>
      <dgm:spPr/>
    </dgm:pt>
    <dgm:pt modelId="{E780A71D-DAEB-4C21-9420-54EB33FDD123}" type="pres">
      <dgm:prSet presAssocID="{9B352F61-CC29-4D67-9BC2-34C8872B1F17}" presName="hierRoot1" presStyleCnt="0"/>
      <dgm:spPr/>
    </dgm:pt>
    <dgm:pt modelId="{91446DC3-A5B6-4762-9F28-EFF97F1D27E6}" type="pres">
      <dgm:prSet presAssocID="{9B352F61-CC29-4D67-9BC2-34C8872B1F17}" presName="composite" presStyleCnt="0"/>
      <dgm:spPr/>
    </dgm:pt>
    <dgm:pt modelId="{A4EF0FBE-6C77-4119-B770-E9C901095DA7}" type="pres">
      <dgm:prSet presAssocID="{9B352F61-CC29-4D67-9BC2-34C8872B1F17}" presName="background" presStyleLbl="node0" presStyleIdx="2" presStyleCnt="3"/>
      <dgm:spPr/>
    </dgm:pt>
    <dgm:pt modelId="{B0DB5B26-C295-42BE-83AB-F7613B1BC14F}" type="pres">
      <dgm:prSet presAssocID="{9B352F61-CC29-4D67-9BC2-34C8872B1F17}" presName="text" presStyleLbl="fgAcc0" presStyleIdx="2" presStyleCnt="3">
        <dgm:presLayoutVars>
          <dgm:chPref val="3"/>
        </dgm:presLayoutVars>
      </dgm:prSet>
      <dgm:spPr/>
    </dgm:pt>
    <dgm:pt modelId="{86733846-0392-48E7-BFAE-D7ECB51A87D7}" type="pres">
      <dgm:prSet presAssocID="{9B352F61-CC29-4D67-9BC2-34C8872B1F17}" presName="hierChild2" presStyleCnt="0"/>
      <dgm:spPr/>
    </dgm:pt>
  </dgm:ptLst>
  <dgm:cxnLst>
    <dgm:cxn modelId="{6AA74A18-14A7-430A-9DE7-AEE174CE5F3D}" type="presOf" srcId="{9B352F61-CC29-4D67-9BC2-34C8872B1F17}" destId="{B0DB5B26-C295-42BE-83AB-F7613B1BC14F}" srcOrd="0" destOrd="0" presId="urn:microsoft.com/office/officeart/2005/8/layout/hierarchy1"/>
    <dgm:cxn modelId="{BEDCB659-CF2C-48AF-B5C2-6138666094C3}" type="presOf" srcId="{2CFF4D67-D259-4708-9465-80AF3E074727}" destId="{C872FAE9-9176-45E1-8A6C-4C78343A6A2E}" srcOrd="0" destOrd="0" presId="urn:microsoft.com/office/officeart/2005/8/layout/hierarchy1"/>
    <dgm:cxn modelId="{12500791-5FD4-48BD-998D-A1A3F12CBB02}" srcId="{521B088E-D83C-43FA-AB7E-3BBB5C1E6C2F}" destId="{121DC1A7-F170-4698-A509-2FC35F1DF20B}" srcOrd="1" destOrd="0" parTransId="{B1B2F408-521B-4D9B-B26C-11F65765EC06}" sibTransId="{013D0BD9-6E14-4351-A594-9561CAB56A45}"/>
    <dgm:cxn modelId="{0C7CC199-9DAE-4795-BA17-77F56336AB20}" type="presOf" srcId="{521B088E-D83C-43FA-AB7E-3BBB5C1E6C2F}" destId="{78EA97F7-72A6-4EA0-A526-F92B46F69DA3}" srcOrd="0" destOrd="0" presId="urn:microsoft.com/office/officeart/2005/8/layout/hierarchy1"/>
    <dgm:cxn modelId="{FFD0B4A9-5457-4780-8462-4AFB71319097}" type="presOf" srcId="{121DC1A7-F170-4698-A509-2FC35F1DF20B}" destId="{5EE0EE30-155D-4678-8A87-9A9DF2319890}" srcOrd="0" destOrd="0" presId="urn:microsoft.com/office/officeart/2005/8/layout/hierarchy1"/>
    <dgm:cxn modelId="{B59865BD-82A7-4474-A39B-EC3883C80E45}" srcId="{521B088E-D83C-43FA-AB7E-3BBB5C1E6C2F}" destId="{9B352F61-CC29-4D67-9BC2-34C8872B1F17}" srcOrd="2" destOrd="0" parTransId="{403E4517-1D5A-48DE-A96A-954F8DFD8F0D}" sibTransId="{3543D3C6-2560-476A-B7FD-D8AC54765BF8}"/>
    <dgm:cxn modelId="{3DD41AE2-D90D-49EC-BD8A-2A273D11C1C6}" srcId="{521B088E-D83C-43FA-AB7E-3BBB5C1E6C2F}" destId="{2CFF4D67-D259-4708-9465-80AF3E074727}" srcOrd="0" destOrd="0" parTransId="{7BE82CAE-659B-425F-8EEA-437AC455C3E4}" sibTransId="{A570B2CF-DC67-4ECB-A250-0FF8A7BEA470}"/>
    <dgm:cxn modelId="{1D58848C-A8D0-46AA-86F4-0CC8754F49E2}" type="presParOf" srcId="{78EA97F7-72A6-4EA0-A526-F92B46F69DA3}" destId="{A965B75C-5C87-4D41-8E41-8460A9408F66}" srcOrd="0" destOrd="0" presId="urn:microsoft.com/office/officeart/2005/8/layout/hierarchy1"/>
    <dgm:cxn modelId="{3BF11F7A-4CC1-4F9F-8D11-0C5DA2C18BC4}" type="presParOf" srcId="{A965B75C-5C87-4D41-8E41-8460A9408F66}" destId="{6961E669-0895-49F7-A33B-773A3CE85884}" srcOrd="0" destOrd="0" presId="urn:microsoft.com/office/officeart/2005/8/layout/hierarchy1"/>
    <dgm:cxn modelId="{6DDD58C8-EC51-433F-A01A-74DCE4ACD03E}" type="presParOf" srcId="{6961E669-0895-49F7-A33B-773A3CE85884}" destId="{AA0E1C9C-393B-4702-9235-B709D1226417}" srcOrd="0" destOrd="0" presId="urn:microsoft.com/office/officeart/2005/8/layout/hierarchy1"/>
    <dgm:cxn modelId="{D0CBA074-CB6E-42F2-BCBE-9DFB065D7A81}" type="presParOf" srcId="{6961E669-0895-49F7-A33B-773A3CE85884}" destId="{C872FAE9-9176-45E1-8A6C-4C78343A6A2E}" srcOrd="1" destOrd="0" presId="urn:microsoft.com/office/officeart/2005/8/layout/hierarchy1"/>
    <dgm:cxn modelId="{985322F7-4CF5-4666-B440-470ABC726141}" type="presParOf" srcId="{A965B75C-5C87-4D41-8E41-8460A9408F66}" destId="{E4006834-B591-40D4-8D2F-CBEB7DED39F8}" srcOrd="1" destOrd="0" presId="urn:microsoft.com/office/officeart/2005/8/layout/hierarchy1"/>
    <dgm:cxn modelId="{B4999602-3399-4F94-806E-A45565BAB49E}" type="presParOf" srcId="{78EA97F7-72A6-4EA0-A526-F92B46F69DA3}" destId="{80268AF4-431C-4FB1-9001-966F1CE776F5}" srcOrd="1" destOrd="0" presId="urn:microsoft.com/office/officeart/2005/8/layout/hierarchy1"/>
    <dgm:cxn modelId="{54EDB035-D153-4C34-859B-95F51A11DABC}" type="presParOf" srcId="{80268AF4-431C-4FB1-9001-966F1CE776F5}" destId="{D0CE630E-87A0-4C92-8FF0-B429B8EED4A0}" srcOrd="0" destOrd="0" presId="urn:microsoft.com/office/officeart/2005/8/layout/hierarchy1"/>
    <dgm:cxn modelId="{A4049822-B01B-49D6-9241-9E2F3984FC16}" type="presParOf" srcId="{D0CE630E-87A0-4C92-8FF0-B429B8EED4A0}" destId="{CA91E7AA-7AAC-4572-B2D3-FB7D8D2E91D7}" srcOrd="0" destOrd="0" presId="urn:microsoft.com/office/officeart/2005/8/layout/hierarchy1"/>
    <dgm:cxn modelId="{F5EF2247-083F-4D33-9C59-81F09AA532E2}" type="presParOf" srcId="{D0CE630E-87A0-4C92-8FF0-B429B8EED4A0}" destId="{5EE0EE30-155D-4678-8A87-9A9DF2319890}" srcOrd="1" destOrd="0" presId="urn:microsoft.com/office/officeart/2005/8/layout/hierarchy1"/>
    <dgm:cxn modelId="{A83856FC-7EDF-4D53-8E8A-94D6A6A41F70}" type="presParOf" srcId="{80268AF4-431C-4FB1-9001-966F1CE776F5}" destId="{77F4F027-4EC7-4EBC-9ED0-3BC5BE0C6FF8}" srcOrd="1" destOrd="0" presId="urn:microsoft.com/office/officeart/2005/8/layout/hierarchy1"/>
    <dgm:cxn modelId="{1DD07BA7-BCE7-4CEE-9998-F56561244661}" type="presParOf" srcId="{78EA97F7-72A6-4EA0-A526-F92B46F69DA3}" destId="{E780A71D-DAEB-4C21-9420-54EB33FDD123}" srcOrd="2" destOrd="0" presId="urn:microsoft.com/office/officeart/2005/8/layout/hierarchy1"/>
    <dgm:cxn modelId="{8861A500-2A2C-473D-AE86-E104221088B4}" type="presParOf" srcId="{E780A71D-DAEB-4C21-9420-54EB33FDD123}" destId="{91446DC3-A5B6-4762-9F28-EFF97F1D27E6}" srcOrd="0" destOrd="0" presId="urn:microsoft.com/office/officeart/2005/8/layout/hierarchy1"/>
    <dgm:cxn modelId="{7E009768-8B43-4F60-91B7-4021938FEC92}" type="presParOf" srcId="{91446DC3-A5B6-4762-9F28-EFF97F1D27E6}" destId="{A4EF0FBE-6C77-4119-B770-E9C901095DA7}" srcOrd="0" destOrd="0" presId="urn:microsoft.com/office/officeart/2005/8/layout/hierarchy1"/>
    <dgm:cxn modelId="{3471979C-725E-4625-AECD-575D13E0C1B9}" type="presParOf" srcId="{91446DC3-A5B6-4762-9F28-EFF97F1D27E6}" destId="{B0DB5B26-C295-42BE-83AB-F7613B1BC14F}" srcOrd="1" destOrd="0" presId="urn:microsoft.com/office/officeart/2005/8/layout/hierarchy1"/>
    <dgm:cxn modelId="{37E3D7C9-E927-42B0-87F6-17237AA7FEB2}" type="presParOf" srcId="{E780A71D-DAEB-4C21-9420-54EB33FDD123}" destId="{86733846-0392-48E7-BFAE-D7ECB51A87D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E1C9C-393B-4702-9235-B709D1226417}">
      <dsp:nvSpPr>
        <dsp:cNvPr id="0" name=""/>
        <dsp:cNvSpPr/>
      </dsp:nvSpPr>
      <dsp:spPr>
        <a:xfrm>
          <a:off x="0" y="654561"/>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72FAE9-9176-45E1-8A6C-4C78343A6A2E}">
      <dsp:nvSpPr>
        <dsp:cNvPr id="0" name=""/>
        <dsp:cNvSpPr/>
      </dsp:nvSpPr>
      <dsp:spPr>
        <a:xfrm>
          <a:off x="307346" y="946541"/>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baseline="0"/>
            <a:t>The first forecasting technique used</a:t>
          </a:r>
          <a:r>
            <a:rPr lang="en-US" sz="1600" b="1" kern="1200" baseline="0">
              <a:latin typeface="Meiryo"/>
            </a:rPr>
            <a:t> was</a:t>
          </a:r>
          <a:r>
            <a:rPr lang="en-US" sz="1600" b="1" kern="1200" baseline="0"/>
            <a:t> exponential moving average. (EMA).</a:t>
          </a:r>
          <a:endParaRPr lang="en-US" sz="1600" kern="1200"/>
        </a:p>
      </dsp:txBody>
      <dsp:txXfrm>
        <a:off x="358792" y="997987"/>
        <a:ext cx="2663226" cy="1653593"/>
      </dsp:txXfrm>
    </dsp:sp>
    <dsp:sp modelId="{CA91E7AA-7AAC-4572-B2D3-FB7D8D2E91D7}">
      <dsp:nvSpPr>
        <dsp:cNvPr id="0" name=""/>
        <dsp:cNvSpPr/>
      </dsp:nvSpPr>
      <dsp:spPr>
        <a:xfrm>
          <a:off x="3380811" y="654561"/>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E0EE30-155D-4678-8A87-9A9DF2319890}">
      <dsp:nvSpPr>
        <dsp:cNvPr id="0" name=""/>
        <dsp:cNvSpPr/>
      </dsp:nvSpPr>
      <dsp:spPr>
        <a:xfrm>
          <a:off x="3688157" y="946541"/>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baseline="0"/>
            <a:t>The second forecasting technique used</a:t>
          </a:r>
          <a:r>
            <a:rPr lang="en-US" sz="1600" b="1" kern="1200" baseline="0">
              <a:latin typeface="Meiryo"/>
            </a:rPr>
            <a:t> was</a:t>
          </a:r>
          <a:r>
            <a:rPr lang="en-US" sz="1600" b="1" kern="1200" baseline="0"/>
            <a:t> exponential smoothing.</a:t>
          </a:r>
          <a:endParaRPr lang="en-US" sz="1600" kern="1200"/>
        </a:p>
      </dsp:txBody>
      <dsp:txXfrm>
        <a:off x="3739603" y="997987"/>
        <a:ext cx="2663226" cy="1653593"/>
      </dsp:txXfrm>
    </dsp:sp>
    <dsp:sp modelId="{A4EF0FBE-6C77-4119-B770-E9C901095DA7}">
      <dsp:nvSpPr>
        <dsp:cNvPr id="0" name=""/>
        <dsp:cNvSpPr/>
      </dsp:nvSpPr>
      <dsp:spPr>
        <a:xfrm>
          <a:off x="6761622" y="654561"/>
          <a:ext cx="2766118" cy="17564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DB5B26-C295-42BE-83AB-F7613B1BC14F}">
      <dsp:nvSpPr>
        <dsp:cNvPr id="0" name=""/>
        <dsp:cNvSpPr/>
      </dsp:nvSpPr>
      <dsp:spPr>
        <a:xfrm>
          <a:off x="7068968" y="946541"/>
          <a:ext cx="2766118" cy="17564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baseline="0"/>
            <a:t>The third forecasting technique used </a:t>
          </a:r>
          <a:r>
            <a:rPr lang="en-US" sz="1600" b="1" kern="1200" baseline="0">
              <a:latin typeface="Meiryo"/>
            </a:rPr>
            <a:t>was</a:t>
          </a:r>
          <a:r>
            <a:rPr lang="en-US" sz="1600" b="1" kern="1200">
              <a:latin typeface="Meiryo"/>
            </a:rPr>
            <a:t> linear regression.</a:t>
          </a:r>
          <a:endParaRPr lang="en-US" sz="1600" b="1" kern="1200"/>
        </a:p>
      </dsp:txBody>
      <dsp:txXfrm>
        <a:off x="7120414" y="997987"/>
        <a:ext cx="2663226" cy="16535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12/20/2023</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239702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83279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12/20/2023</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7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38689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12/20/2023</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15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88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49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15460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12/20/2023</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373038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12/20/2023</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91960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12/20/2023</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229752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12/20/2023</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2477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52" r:id="rId4"/>
    <p:sldLayoutId id="2147483753" r:id="rId5"/>
    <p:sldLayoutId id="2147483758" r:id="rId6"/>
    <p:sldLayoutId id="2147483754" r:id="rId7"/>
    <p:sldLayoutId id="2147483755" r:id="rId8"/>
    <p:sldLayoutId id="2147483756" r:id="rId9"/>
    <p:sldLayoutId id="2147483757" r:id="rId10"/>
    <p:sldLayoutId id="214748375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43E716C-61A9-3F55-7D5F-5250085900D7}"/>
              </a:ext>
            </a:extLst>
          </p:cNvPr>
          <p:cNvPicPr>
            <a:picLocks noChangeAspect="1"/>
          </p:cNvPicPr>
          <p:nvPr/>
        </p:nvPicPr>
        <p:blipFill rotWithShape="1">
          <a:blip r:embed="rId2"/>
          <a:srcRect t="33056" r="2" b="2"/>
          <a:stretch/>
        </p:blipFill>
        <p:spPr>
          <a:xfrm>
            <a:off x="20" y="1074544"/>
            <a:ext cx="7573364"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3503" y="1709530"/>
            <a:ext cx="3754671" cy="2528515"/>
          </a:xfrm>
        </p:spPr>
        <p:txBody>
          <a:bodyPr anchor="b">
            <a:normAutofit/>
          </a:bodyPr>
          <a:lstStyle/>
          <a:p>
            <a:r>
              <a:rPr lang="en-US" sz="3600">
                <a:solidFill>
                  <a:schemeClr val="bg1"/>
                </a:solidFill>
                <a:ea typeface="Calibri Light"/>
                <a:cs typeface="Calibri Light"/>
              </a:rPr>
              <a:t>Pour Another Cup of Data</a:t>
            </a:r>
          </a:p>
        </p:txBody>
      </p:sp>
      <p:sp>
        <p:nvSpPr>
          <p:cNvPr id="3" name="Subtitle 2"/>
          <p:cNvSpPr>
            <a:spLocks noGrp="1"/>
          </p:cNvSpPr>
          <p:nvPr>
            <p:ph type="subTitle" idx="1"/>
          </p:nvPr>
        </p:nvSpPr>
        <p:spPr>
          <a:xfrm>
            <a:off x="7976915" y="4238046"/>
            <a:ext cx="3751260" cy="1741404"/>
          </a:xfrm>
        </p:spPr>
        <p:txBody>
          <a:bodyPr vert="horz" lIns="91440" tIns="45720" rIns="91440" bIns="45720" rtlCol="0" anchor="t">
            <a:normAutofit/>
          </a:bodyPr>
          <a:lstStyle/>
          <a:p>
            <a:r>
              <a:rPr lang="en-US" sz="2000">
                <a:solidFill>
                  <a:schemeClr val="bg1"/>
                </a:solidFill>
                <a:ea typeface="Calibri"/>
                <a:cs typeface="Calibri"/>
              </a:rPr>
              <a:t>By Owen Telis, Randy Kohila, Isaiah Sarria, Michael Farrelly</a:t>
            </a:r>
            <a:endParaRPr lang="en-US" sz="2000">
              <a:solidFill>
                <a:schemeClr val="bg1"/>
              </a:solidFill>
            </a:endParaRP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78CC6-A865-D3CB-4272-BE79A19B2144}"/>
              </a:ext>
            </a:extLst>
          </p:cNvPr>
          <p:cNvSpPr>
            <a:spLocks noGrp="1"/>
          </p:cNvSpPr>
          <p:nvPr>
            <p:ph type="title"/>
          </p:nvPr>
        </p:nvSpPr>
        <p:spPr>
          <a:xfrm>
            <a:off x="642918" y="741431"/>
            <a:ext cx="3611029" cy="5370419"/>
          </a:xfrm>
        </p:spPr>
        <p:txBody>
          <a:bodyPr>
            <a:normAutofit fontScale="90000"/>
          </a:bodyPr>
          <a:lstStyle/>
          <a:p>
            <a:pPr>
              <a:lnSpc>
                <a:spcPct val="140000"/>
              </a:lnSpc>
            </a:pPr>
            <a:r>
              <a:rPr lang="en-US" sz="2500">
                <a:ea typeface="+mj-lt"/>
                <a:cs typeface="+mj-lt"/>
              </a:rPr>
              <a:t>Figure 2:</a:t>
            </a:r>
            <a:br>
              <a:rPr lang="en-US" sz="2500">
                <a:ea typeface="+mj-lt"/>
                <a:cs typeface="+mj-lt"/>
              </a:rPr>
            </a:br>
            <a:r>
              <a:rPr lang="en-US" sz="2500">
                <a:ea typeface="+mj-lt"/>
                <a:cs typeface="+mj-lt"/>
              </a:rPr>
              <a:t>This chart shows the EMA and a 6-Year-Predition.</a:t>
            </a:r>
            <a:br>
              <a:rPr lang="en-US" sz="2500">
                <a:ea typeface="+mj-lt"/>
                <a:cs typeface="+mj-lt"/>
              </a:rPr>
            </a:br>
            <a:br>
              <a:rPr lang="en-US" sz="2500">
                <a:ea typeface="+mj-lt"/>
                <a:cs typeface="+mj-lt"/>
              </a:rPr>
            </a:br>
            <a:r>
              <a:rPr lang="en-US" sz="2500">
                <a:ea typeface="Meiryo"/>
              </a:rPr>
              <a:t>We chose a close-fitting alpha value, and we were cautious to not overfit.</a:t>
            </a:r>
          </a:p>
        </p:txBody>
      </p:sp>
      <p:sp>
        <p:nvSpPr>
          <p:cNvPr id="15" name="Rectangle 14">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the growth of the average and the average of the average of the average of the average of the average of the average of the average of the average of the average of the average of&#10;&#10;Description automatically generated">
            <a:extLst>
              <a:ext uri="{FF2B5EF4-FFF2-40B4-BE49-F238E27FC236}">
                <a16:creationId xmlns:a16="http://schemas.microsoft.com/office/drawing/2014/main" id="{516F8E28-F898-9BCF-C1C7-51D1998603BB}"/>
              </a:ext>
            </a:extLst>
          </p:cNvPr>
          <p:cNvPicPr>
            <a:picLocks noChangeAspect="1"/>
          </p:cNvPicPr>
          <p:nvPr/>
        </p:nvPicPr>
        <p:blipFill>
          <a:blip r:embed="rId2"/>
          <a:stretch>
            <a:fillRect/>
          </a:stretch>
        </p:blipFill>
        <p:spPr>
          <a:xfrm>
            <a:off x="5188714" y="1336226"/>
            <a:ext cx="6514470" cy="4185547"/>
          </a:xfrm>
          <a:prstGeom prst="rect">
            <a:avLst/>
          </a:prstGeom>
        </p:spPr>
      </p:pic>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11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ECE77-9E6C-60DF-23C2-F8696DA2DFC1}"/>
              </a:ext>
            </a:extLst>
          </p:cNvPr>
          <p:cNvSpPr>
            <a:spLocks noGrp="1"/>
          </p:cNvSpPr>
          <p:nvPr>
            <p:ph type="title"/>
          </p:nvPr>
        </p:nvSpPr>
        <p:spPr>
          <a:xfrm>
            <a:off x="1629784" y="3076212"/>
            <a:ext cx="9919296" cy="1030360"/>
          </a:xfrm>
        </p:spPr>
        <p:txBody>
          <a:bodyPr vert="horz" lIns="109728" tIns="109728" rIns="109728" bIns="91440" rtlCol="0">
            <a:normAutofit/>
          </a:bodyPr>
          <a:lstStyle/>
          <a:p>
            <a:r>
              <a:rPr lang="en-US" b="0" cap="all">
                <a:solidFill>
                  <a:schemeClr val="bg1"/>
                </a:solidFill>
              </a:rPr>
              <a:t>Figure 3</a:t>
            </a:r>
          </a:p>
        </p:txBody>
      </p:sp>
      <p:sp>
        <p:nvSpPr>
          <p:cNvPr id="59" name="Rectangle 58">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background with white text">
            <a:extLst>
              <a:ext uri="{FF2B5EF4-FFF2-40B4-BE49-F238E27FC236}">
                <a16:creationId xmlns:a16="http://schemas.microsoft.com/office/drawing/2014/main" id="{2FA6B669-4290-1CF3-DCE5-D80865454123}"/>
              </a:ext>
            </a:extLst>
          </p:cNvPr>
          <p:cNvPicPr>
            <a:picLocks noChangeAspect="1"/>
          </p:cNvPicPr>
          <p:nvPr/>
        </p:nvPicPr>
        <p:blipFill>
          <a:blip r:embed="rId2"/>
          <a:stretch>
            <a:fillRect/>
          </a:stretch>
        </p:blipFill>
        <p:spPr>
          <a:xfrm>
            <a:off x="1742739" y="459030"/>
            <a:ext cx="6844960" cy="2268033"/>
          </a:xfrm>
          <a:prstGeom prst="rect">
            <a:avLst/>
          </a:prstGeom>
        </p:spPr>
      </p:pic>
      <p:sp>
        <p:nvSpPr>
          <p:cNvPr id="50" name="Content Placeholder 49">
            <a:extLst>
              <a:ext uri="{FF2B5EF4-FFF2-40B4-BE49-F238E27FC236}">
                <a16:creationId xmlns:a16="http://schemas.microsoft.com/office/drawing/2014/main" id="{77520742-2A58-880A-7D15-355E90BD74A2}"/>
              </a:ext>
            </a:extLst>
          </p:cNvPr>
          <p:cNvSpPr>
            <a:spLocks noGrp="1"/>
          </p:cNvSpPr>
          <p:nvPr>
            <p:ph idx="1"/>
          </p:nvPr>
        </p:nvSpPr>
        <p:spPr>
          <a:xfrm>
            <a:off x="1629784" y="4439237"/>
            <a:ext cx="9841158" cy="1689177"/>
          </a:xfrm>
        </p:spPr>
        <p:txBody>
          <a:bodyPr anchor="t">
            <a:normAutofit/>
          </a:bodyPr>
          <a:lstStyle/>
          <a:p>
            <a:r>
              <a:rPr lang="en-US">
                <a:ea typeface="Meiryo"/>
              </a:rPr>
              <a:t>These are the six values it predicts using the exponential moving average forecast and an alpha value of 0.5.</a:t>
            </a:r>
          </a:p>
        </p:txBody>
      </p:sp>
    </p:spTree>
    <p:extLst>
      <p:ext uri="{BB962C8B-B14F-4D97-AF65-F5344CB8AC3E}">
        <p14:creationId xmlns:p14="http://schemas.microsoft.com/office/powerpoint/2010/main" val="229472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54770-B901-8297-AF1B-9C1C780DF73B}"/>
              </a:ext>
            </a:extLst>
          </p:cNvPr>
          <p:cNvSpPr>
            <a:spLocks noGrp="1"/>
          </p:cNvSpPr>
          <p:nvPr>
            <p:ph type="title"/>
          </p:nvPr>
        </p:nvSpPr>
        <p:spPr>
          <a:xfrm>
            <a:off x="642918" y="1072110"/>
            <a:ext cx="3611029" cy="1862345"/>
          </a:xfrm>
        </p:spPr>
        <p:txBody>
          <a:bodyPr>
            <a:normAutofit/>
          </a:bodyPr>
          <a:lstStyle/>
          <a:p>
            <a:r>
              <a:rPr lang="en-US">
                <a:ea typeface="Meiryo"/>
              </a:rPr>
              <a:t>Figure 4</a:t>
            </a:r>
            <a:endParaRPr lang="en-US"/>
          </a:p>
        </p:txBody>
      </p:sp>
      <p:sp>
        <p:nvSpPr>
          <p:cNvPr id="15" name="Rectangle 14">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0C03944-C831-89B3-B637-0572FCA9592E}"/>
              </a:ext>
            </a:extLst>
          </p:cNvPr>
          <p:cNvSpPr>
            <a:spLocks noGrp="1"/>
          </p:cNvSpPr>
          <p:nvPr>
            <p:ph idx="1"/>
          </p:nvPr>
        </p:nvSpPr>
        <p:spPr>
          <a:xfrm>
            <a:off x="637874" y="2934455"/>
            <a:ext cx="3616073" cy="2840139"/>
          </a:xfrm>
        </p:spPr>
        <p:txBody>
          <a:bodyPr anchor="t">
            <a:normAutofit/>
          </a:bodyPr>
          <a:lstStyle/>
          <a:p>
            <a:r>
              <a:rPr lang="en-US">
                <a:ea typeface="Meiryo"/>
              </a:rPr>
              <a:t>This chart shows the Exponential Smoothing Forecast. </a:t>
            </a:r>
          </a:p>
          <a:p>
            <a:endParaRPr lang="en-US">
              <a:ea typeface="Meiryo"/>
            </a:endParaRPr>
          </a:p>
        </p:txBody>
      </p:sp>
      <p:pic>
        <p:nvPicPr>
          <p:cNvPr id="4" name="Content Placeholder 3" descr="A graph of the growth of the company&#10;&#10;Description automatically generated with medium confidence">
            <a:extLst>
              <a:ext uri="{FF2B5EF4-FFF2-40B4-BE49-F238E27FC236}">
                <a16:creationId xmlns:a16="http://schemas.microsoft.com/office/drawing/2014/main" id="{3CBCAC5A-F204-DDD4-6330-136410E3DA3F}"/>
              </a:ext>
            </a:extLst>
          </p:cNvPr>
          <p:cNvPicPr>
            <a:picLocks noChangeAspect="1"/>
          </p:cNvPicPr>
          <p:nvPr/>
        </p:nvPicPr>
        <p:blipFill rotWithShape="1">
          <a:blip r:embed="rId2"/>
          <a:srcRect r="-1" b="9202"/>
          <a:stretch/>
        </p:blipFill>
        <p:spPr>
          <a:xfrm>
            <a:off x="4695713" y="713436"/>
            <a:ext cx="7500472" cy="5431128"/>
          </a:xfrm>
          <a:prstGeom prst="rect">
            <a:avLst/>
          </a:prstGeom>
        </p:spPr>
      </p:pic>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44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55" name="Rectangle 54">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57" name="Rectangle 56">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2" name="Title 1">
            <a:extLst>
              <a:ext uri="{FF2B5EF4-FFF2-40B4-BE49-F238E27FC236}">
                <a16:creationId xmlns:a16="http://schemas.microsoft.com/office/drawing/2014/main" id="{68CECE77-9E6C-60DF-23C2-F8696DA2DFC1}"/>
              </a:ext>
            </a:extLst>
          </p:cNvPr>
          <p:cNvSpPr>
            <a:spLocks noGrp="1"/>
          </p:cNvSpPr>
          <p:nvPr>
            <p:ph type="title"/>
          </p:nvPr>
        </p:nvSpPr>
        <p:spPr>
          <a:xfrm>
            <a:off x="1629784" y="3076212"/>
            <a:ext cx="9919296" cy="1030360"/>
          </a:xfrm>
        </p:spPr>
        <p:txBody>
          <a:bodyPr vert="horz" lIns="109728" tIns="109728" rIns="109728" bIns="91440" rtlCol="0">
            <a:normAutofit/>
          </a:bodyPr>
          <a:lstStyle/>
          <a:p>
            <a:r>
              <a:rPr lang="en-US" b="0" cap="all">
                <a:solidFill>
                  <a:schemeClr val="bg1"/>
                </a:solidFill>
              </a:rPr>
              <a:t>Figure 5</a:t>
            </a:r>
          </a:p>
        </p:txBody>
      </p:sp>
      <p:sp>
        <p:nvSpPr>
          <p:cNvPr id="59" name="Rectangle 58">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61" name="Rectangle 60">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50" name="Content Placeholder 49">
            <a:extLst>
              <a:ext uri="{FF2B5EF4-FFF2-40B4-BE49-F238E27FC236}">
                <a16:creationId xmlns:a16="http://schemas.microsoft.com/office/drawing/2014/main" id="{77520742-2A58-880A-7D15-355E90BD74A2}"/>
              </a:ext>
            </a:extLst>
          </p:cNvPr>
          <p:cNvSpPr>
            <a:spLocks noGrp="1"/>
          </p:cNvSpPr>
          <p:nvPr>
            <p:ph idx="1"/>
          </p:nvPr>
        </p:nvSpPr>
        <p:spPr>
          <a:xfrm>
            <a:off x="1629784" y="4439237"/>
            <a:ext cx="9841158" cy="1689177"/>
          </a:xfrm>
        </p:spPr>
        <p:txBody>
          <a:bodyPr anchor="t">
            <a:normAutofit/>
          </a:bodyPr>
          <a:lstStyle/>
          <a:p>
            <a:r>
              <a:rPr lang="en-US">
                <a:ea typeface="Meiryo"/>
              </a:rPr>
              <a:t>These are the six values it predicts using the exponential smoothing forecast.</a:t>
            </a:r>
          </a:p>
        </p:txBody>
      </p:sp>
      <p:pic>
        <p:nvPicPr>
          <p:cNvPr id="3" name="Picture 2" descr="A screenshot of a computer screen&#10;&#10;Description automatically generated">
            <a:extLst>
              <a:ext uri="{FF2B5EF4-FFF2-40B4-BE49-F238E27FC236}">
                <a16:creationId xmlns:a16="http://schemas.microsoft.com/office/drawing/2014/main" id="{6F72E58B-EACC-881E-9371-8241E202AFBD}"/>
              </a:ext>
            </a:extLst>
          </p:cNvPr>
          <p:cNvPicPr>
            <a:picLocks noChangeAspect="1"/>
          </p:cNvPicPr>
          <p:nvPr/>
        </p:nvPicPr>
        <p:blipFill>
          <a:blip r:embed="rId2"/>
          <a:stretch>
            <a:fillRect/>
          </a:stretch>
        </p:blipFill>
        <p:spPr>
          <a:xfrm>
            <a:off x="1629784" y="491842"/>
            <a:ext cx="8336863" cy="2004817"/>
          </a:xfrm>
          <a:prstGeom prst="rect">
            <a:avLst/>
          </a:prstGeom>
        </p:spPr>
      </p:pic>
    </p:spTree>
    <p:extLst>
      <p:ext uri="{BB962C8B-B14F-4D97-AF65-F5344CB8AC3E}">
        <p14:creationId xmlns:p14="http://schemas.microsoft.com/office/powerpoint/2010/main" val="2177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54770-B901-8297-AF1B-9C1C780DF73B}"/>
              </a:ext>
            </a:extLst>
          </p:cNvPr>
          <p:cNvSpPr>
            <a:spLocks noGrp="1"/>
          </p:cNvSpPr>
          <p:nvPr>
            <p:ph type="title"/>
          </p:nvPr>
        </p:nvSpPr>
        <p:spPr>
          <a:xfrm>
            <a:off x="642918" y="1072110"/>
            <a:ext cx="3611029" cy="1862345"/>
          </a:xfrm>
        </p:spPr>
        <p:txBody>
          <a:bodyPr>
            <a:normAutofit/>
          </a:bodyPr>
          <a:lstStyle/>
          <a:p>
            <a:r>
              <a:rPr lang="en-US">
                <a:ea typeface="Meiryo"/>
              </a:rPr>
              <a:t>Figure 6</a:t>
            </a:r>
            <a:endParaRPr lang="en-US"/>
          </a:p>
        </p:txBody>
      </p:sp>
      <p:sp>
        <p:nvSpPr>
          <p:cNvPr id="34" name="Rectangle 33">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0C03944-C831-89B3-B637-0572FCA9592E}"/>
              </a:ext>
            </a:extLst>
          </p:cNvPr>
          <p:cNvSpPr>
            <a:spLocks noGrp="1"/>
          </p:cNvSpPr>
          <p:nvPr>
            <p:ph idx="1"/>
          </p:nvPr>
        </p:nvSpPr>
        <p:spPr>
          <a:xfrm>
            <a:off x="637874" y="2934455"/>
            <a:ext cx="3616073" cy="2840139"/>
          </a:xfrm>
        </p:spPr>
        <p:txBody>
          <a:bodyPr anchor="t">
            <a:normAutofit/>
          </a:bodyPr>
          <a:lstStyle/>
          <a:p>
            <a:r>
              <a:rPr lang="en-US">
                <a:ea typeface="Meiryo"/>
              </a:rPr>
              <a:t>This chart shows the Linear Regression Forecast. </a:t>
            </a:r>
          </a:p>
          <a:p>
            <a:endParaRPr lang="en-US">
              <a:ea typeface="Meiryo"/>
            </a:endParaRPr>
          </a:p>
        </p:txBody>
      </p:sp>
      <p:pic>
        <p:nvPicPr>
          <p:cNvPr id="3" name="Picture 2" descr="A graph with blue dots and red line&#10;&#10;Description automatically generated">
            <a:extLst>
              <a:ext uri="{FF2B5EF4-FFF2-40B4-BE49-F238E27FC236}">
                <a16:creationId xmlns:a16="http://schemas.microsoft.com/office/drawing/2014/main" id="{79653F45-9BE1-9E57-88B8-71601F98428D}"/>
              </a:ext>
            </a:extLst>
          </p:cNvPr>
          <p:cNvPicPr>
            <a:picLocks noChangeAspect="1"/>
          </p:cNvPicPr>
          <p:nvPr/>
        </p:nvPicPr>
        <p:blipFill rotWithShape="1">
          <a:blip r:embed="rId2">
            <a:extLst>
              <a:ext uri="{28A0092B-C50C-407E-A947-70E740481C1C}">
                <a14:useLocalDpi xmlns:a14="http://schemas.microsoft.com/office/drawing/2010/main" val="0"/>
              </a:ext>
            </a:extLst>
          </a:blip>
          <a:srcRect r="-1" b="8629"/>
          <a:stretch/>
        </p:blipFill>
        <p:spPr bwMode="auto">
          <a:xfrm>
            <a:off x="4695713" y="713436"/>
            <a:ext cx="7500472" cy="5431128"/>
          </a:xfrm>
          <a:prstGeom prst="rect">
            <a:avLst/>
          </a:prstGeom>
          <a:noFill/>
        </p:spPr>
      </p:pic>
      <p:sp>
        <p:nvSpPr>
          <p:cNvPr id="36" name="Rectangle 35">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57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55" name="Rectangle 54">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57" name="Rectangle 56">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2" name="Title 1">
            <a:extLst>
              <a:ext uri="{FF2B5EF4-FFF2-40B4-BE49-F238E27FC236}">
                <a16:creationId xmlns:a16="http://schemas.microsoft.com/office/drawing/2014/main" id="{68CECE77-9E6C-60DF-23C2-F8696DA2DFC1}"/>
              </a:ext>
            </a:extLst>
          </p:cNvPr>
          <p:cNvSpPr>
            <a:spLocks noGrp="1"/>
          </p:cNvSpPr>
          <p:nvPr>
            <p:ph type="title"/>
          </p:nvPr>
        </p:nvSpPr>
        <p:spPr>
          <a:xfrm>
            <a:off x="1629784" y="3076212"/>
            <a:ext cx="9919296" cy="1030360"/>
          </a:xfrm>
        </p:spPr>
        <p:txBody>
          <a:bodyPr vert="horz" lIns="109728" tIns="109728" rIns="109728" bIns="91440" rtlCol="0">
            <a:normAutofit/>
          </a:bodyPr>
          <a:lstStyle/>
          <a:p>
            <a:r>
              <a:rPr lang="en-US" b="0" cap="all">
                <a:solidFill>
                  <a:schemeClr val="bg1"/>
                </a:solidFill>
              </a:rPr>
              <a:t>Figure 7</a:t>
            </a:r>
          </a:p>
        </p:txBody>
      </p:sp>
      <p:sp>
        <p:nvSpPr>
          <p:cNvPr id="59" name="Rectangle 58">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61" name="Rectangle 60">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eiryo"/>
              <a:ea typeface="+mn-ea"/>
              <a:cs typeface="+mn-cs"/>
            </a:endParaRPr>
          </a:p>
        </p:txBody>
      </p:sp>
      <p:sp>
        <p:nvSpPr>
          <p:cNvPr id="50" name="Content Placeholder 49">
            <a:extLst>
              <a:ext uri="{FF2B5EF4-FFF2-40B4-BE49-F238E27FC236}">
                <a16:creationId xmlns:a16="http://schemas.microsoft.com/office/drawing/2014/main" id="{77520742-2A58-880A-7D15-355E90BD74A2}"/>
              </a:ext>
            </a:extLst>
          </p:cNvPr>
          <p:cNvSpPr>
            <a:spLocks noGrp="1"/>
          </p:cNvSpPr>
          <p:nvPr>
            <p:ph idx="1"/>
          </p:nvPr>
        </p:nvSpPr>
        <p:spPr>
          <a:xfrm>
            <a:off x="1629784" y="4439237"/>
            <a:ext cx="9841158" cy="1689177"/>
          </a:xfrm>
        </p:spPr>
        <p:txBody>
          <a:bodyPr anchor="t">
            <a:normAutofit/>
          </a:bodyPr>
          <a:lstStyle/>
          <a:p>
            <a:r>
              <a:rPr lang="en-US">
                <a:ea typeface="Meiryo"/>
              </a:rPr>
              <a:t>These are the six values it predicts using the linear regression forecast. Also, here is the regression equation.</a:t>
            </a:r>
          </a:p>
        </p:txBody>
      </p:sp>
      <p:pic>
        <p:nvPicPr>
          <p:cNvPr id="4" name="Picture 3">
            <a:extLst>
              <a:ext uri="{FF2B5EF4-FFF2-40B4-BE49-F238E27FC236}">
                <a16:creationId xmlns:a16="http://schemas.microsoft.com/office/drawing/2014/main" id="{2AE4C726-EBC9-C7AB-0C01-6A684195AB22}"/>
              </a:ext>
            </a:extLst>
          </p:cNvPr>
          <p:cNvPicPr>
            <a:picLocks noChangeAspect="1"/>
          </p:cNvPicPr>
          <p:nvPr/>
        </p:nvPicPr>
        <p:blipFill>
          <a:blip r:embed="rId2"/>
          <a:stretch>
            <a:fillRect/>
          </a:stretch>
        </p:blipFill>
        <p:spPr>
          <a:xfrm>
            <a:off x="2671953" y="180282"/>
            <a:ext cx="7779678" cy="549304"/>
          </a:xfrm>
          <a:prstGeom prst="rect">
            <a:avLst/>
          </a:prstGeom>
        </p:spPr>
      </p:pic>
      <p:pic>
        <p:nvPicPr>
          <p:cNvPr id="5" name="Picture 4" descr="A screen shot of a computer screen&#10;&#10;Description automatically generated">
            <a:extLst>
              <a:ext uri="{FF2B5EF4-FFF2-40B4-BE49-F238E27FC236}">
                <a16:creationId xmlns:a16="http://schemas.microsoft.com/office/drawing/2014/main" id="{4ED4A5C8-B954-2130-F58C-947356122874}"/>
              </a:ext>
            </a:extLst>
          </p:cNvPr>
          <p:cNvPicPr>
            <a:picLocks noChangeAspect="1"/>
          </p:cNvPicPr>
          <p:nvPr/>
        </p:nvPicPr>
        <p:blipFill>
          <a:blip r:embed="rId3"/>
          <a:stretch>
            <a:fillRect/>
          </a:stretch>
        </p:blipFill>
        <p:spPr>
          <a:xfrm>
            <a:off x="2644898" y="892214"/>
            <a:ext cx="7889068" cy="2009954"/>
          </a:xfrm>
          <a:prstGeom prst="rect">
            <a:avLst/>
          </a:prstGeom>
        </p:spPr>
      </p:pic>
    </p:spTree>
    <p:extLst>
      <p:ext uri="{BB962C8B-B14F-4D97-AF65-F5344CB8AC3E}">
        <p14:creationId xmlns:p14="http://schemas.microsoft.com/office/powerpoint/2010/main" val="78167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54770-B901-8297-AF1B-9C1C780DF73B}"/>
              </a:ext>
            </a:extLst>
          </p:cNvPr>
          <p:cNvSpPr>
            <a:spLocks noGrp="1"/>
          </p:cNvSpPr>
          <p:nvPr>
            <p:ph type="title"/>
          </p:nvPr>
        </p:nvSpPr>
        <p:spPr>
          <a:xfrm>
            <a:off x="642918" y="1072110"/>
            <a:ext cx="3611029" cy="1862345"/>
          </a:xfrm>
        </p:spPr>
        <p:txBody>
          <a:bodyPr>
            <a:normAutofit/>
          </a:bodyPr>
          <a:lstStyle/>
          <a:p>
            <a:r>
              <a:rPr lang="en-US">
                <a:ea typeface="Meiryo"/>
              </a:rPr>
              <a:t>Figure 8</a:t>
            </a:r>
            <a:endParaRPr lang="en-US"/>
          </a:p>
        </p:txBody>
      </p:sp>
      <p:sp>
        <p:nvSpPr>
          <p:cNvPr id="72" name="Rectangle 71">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0C03944-C831-89B3-B637-0572FCA9592E}"/>
              </a:ext>
            </a:extLst>
          </p:cNvPr>
          <p:cNvSpPr>
            <a:spLocks noGrp="1"/>
          </p:cNvSpPr>
          <p:nvPr>
            <p:ph idx="1"/>
          </p:nvPr>
        </p:nvSpPr>
        <p:spPr>
          <a:xfrm>
            <a:off x="637874" y="2934455"/>
            <a:ext cx="3616073" cy="2840139"/>
          </a:xfrm>
        </p:spPr>
        <p:txBody>
          <a:bodyPr anchor="t">
            <a:normAutofit/>
          </a:bodyPr>
          <a:lstStyle/>
          <a:p>
            <a:r>
              <a:rPr lang="en-US">
                <a:ea typeface="Meiryo"/>
              </a:rPr>
              <a:t>Here are the error estimators MSE, MAD, MAPE that were printed from our code. </a:t>
            </a:r>
          </a:p>
          <a:p>
            <a:endParaRPr lang="en-US">
              <a:ea typeface="Meiryo"/>
            </a:endParaRPr>
          </a:p>
        </p:txBody>
      </p:sp>
      <p:pic>
        <p:nvPicPr>
          <p:cNvPr id="4" name="Picture 3" descr="A screen shot of a black screen&#10;&#10;Description automatically generated">
            <a:extLst>
              <a:ext uri="{FF2B5EF4-FFF2-40B4-BE49-F238E27FC236}">
                <a16:creationId xmlns:a16="http://schemas.microsoft.com/office/drawing/2014/main" id="{51EC4876-8304-E6F0-3709-4AB143AEC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846" y="1295962"/>
            <a:ext cx="4126205" cy="4266076"/>
          </a:xfrm>
          <a:prstGeom prst="rect">
            <a:avLst/>
          </a:prstGeom>
        </p:spPr>
      </p:pic>
      <p:sp>
        <p:nvSpPr>
          <p:cNvPr id="74" name="Rectangle 7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7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2"/>
            <a:ext cx="4392304" cy="1218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59253"/>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8051A-999C-4F38-985C-673617805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238464"/>
            <a:ext cx="7201313" cy="44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7861D-0EDA-C68E-4CA4-037AEFBEC4FD}"/>
              </a:ext>
            </a:extLst>
          </p:cNvPr>
          <p:cNvSpPr>
            <a:spLocks noGrp="1"/>
          </p:cNvSpPr>
          <p:nvPr>
            <p:ph type="title"/>
          </p:nvPr>
        </p:nvSpPr>
        <p:spPr>
          <a:xfrm>
            <a:off x="1139589" y="1536751"/>
            <a:ext cx="6073254" cy="3807725"/>
          </a:xfrm>
        </p:spPr>
        <p:txBody>
          <a:bodyPr vert="horz" lIns="109728" tIns="109728" rIns="109728" bIns="91440" rtlCol="0" anchor="ctr">
            <a:normAutofit/>
          </a:bodyPr>
          <a:lstStyle/>
          <a:p>
            <a:pPr algn="ctr">
              <a:lnSpc>
                <a:spcPct val="125000"/>
              </a:lnSpc>
            </a:pPr>
            <a:r>
              <a:rPr lang="en-US" sz="6600" b="0" cap="all">
                <a:solidFill>
                  <a:schemeClr val="bg1"/>
                </a:solidFill>
              </a:rPr>
              <a:t>Thank you.</a:t>
            </a:r>
          </a:p>
        </p:txBody>
      </p:sp>
      <p:sp>
        <p:nvSpPr>
          <p:cNvPr id="22" name="Rectangle 2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5608879"/>
            <a:ext cx="7759826" cy="124912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3" y="1226851"/>
            <a:ext cx="4348937"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696" y="5631149"/>
            <a:ext cx="4392304" cy="1226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5E389A3-2501-4131-8C64-1530AAF5F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965"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A001026-2FEF-483E-964D-67CD7E096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20457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EB196E-F444-432F-8790-88C18E667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598792"/>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Magnifying glass showing decling performance">
            <a:extLst>
              <a:ext uri="{FF2B5EF4-FFF2-40B4-BE49-F238E27FC236}">
                <a16:creationId xmlns:a16="http://schemas.microsoft.com/office/drawing/2014/main" id="{BCD3BFBE-A47B-DDBE-4B9E-8C4CD9FA84FE}"/>
              </a:ext>
            </a:extLst>
          </p:cNvPr>
          <p:cNvPicPr>
            <a:picLocks noChangeAspect="1"/>
          </p:cNvPicPr>
          <p:nvPr/>
        </p:nvPicPr>
        <p:blipFill rotWithShape="1">
          <a:blip r:embed="rId2"/>
          <a:srcRect l="24406" r="20457" b="-12"/>
          <a:stretch/>
        </p:blipFill>
        <p:spPr>
          <a:xfrm>
            <a:off x="20" y="719747"/>
            <a:ext cx="4458058" cy="5389675"/>
          </a:xfrm>
          <a:prstGeom prst="rect">
            <a:avLst/>
          </a:prstGeom>
        </p:spPr>
      </p:pic>
      <p:sp>
        <p:nvSpPr>
          <p:cNvPr id="38" name="Rectangle 37">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4C496-5025-BBB2-8113-7B52EF87E389}"/>
              </a:ext>
            </a:extLst>
          </p:cNvPr>
          <p:cNvSpPr>
            <a:spLocks noGrp="1"/>
          </p:cNvSpPr>
          <p:nvPr>
            <p:ph type="title"/>
          </p:nvPr>
        </p:nvSpPr>
        <p:spPr>
          <a:xfrm>
            <a:off x="4919472" y="1056362"/>
            <a:ext cx="6627226" cy="1154102"/>
          </a:xfrm>
        </p:spPr>
        <p:txBody>
          <a:bodyPr>
            <a:normAutofit/>
          </a:bodyPr>
          <a:lstStyle/>
          <a:p>
            <a:r>
              <a:rPr lang="en-US">
                <a:ea typeface="Meiryo"/>
              </a:rPr>
              <a:t>Data Set</a:t>
            </a:r>
            <a:endParaRPr lang="en-US"/>
          </a:p>
        </p:txBody>
      </p:sp>
      <p:sp>
        <p:nvSpPr>
          <p:cNvPr id="42" name="Rectangle 4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34BB4-1956-2429-61E7-ED3EB968D815}"/>
              </a:ext>
            </a:extLst>
          </p:cNvPr>
          <p:cNvSpPr>
            <a:spLocks noGrp="1"/>
          </p:cNvSpPr>
          <p:nvPr>
            <p:ph idx="1"/>
          </p:nvPr>
        </p:nvSpPr>
        <p:spPr>
          <a:xfrm>
            <a:off x="4921857" y="2268656"/>
            <a:ext cx="6627226" cy="3505938"/>
          </a:xfrm>
        </p:spPr>
        <p:txBody>
          <a:bodyPr anchor="t">
            <a:normAutofit/>
          </a:bodyPr>
          <a:lstStyle/>
          <a:p>
            <a:pPr>
              <a:lnSpc>
                <a:spcPct val="130000"/>
              </a:lnSpc>
            </a:pPr>
            <a:r>
              <a:rPr lang="en-US" sz="1700">
                <a:ea typeface="Meiryo"/>
              </a:rPr>
              <a:t>Our </a:t>
            </a:r>
            <a:r>
              <a:rPr lang="en-US" sz="1700">
                <a:ea typeface="+mn-lt"/>
                <a:cs typeface="+mn-lt"/>
              </a:rPr>
              <a:t>data set is from National Institute on Alcohol Abuse and Alcoholism.</a:t>
            </a:r>
          </a:p>
          <a:p>
            <a:pPr>
              <a:lnSpc>
                <a:spcPct val="130000"/>
              </a:lnSpc>
            </a:pPr>
            <a:endParaRPr lang="en-US" sz="1700">
              <a:ea typeface="Meiryo"/>
            </a:endParaRPr>
          </a:p>
          <a:p>
            <a:pPr>
              <a:lnSpc>
                <a:spcPct val="130000"/>
              </a:lnSpc>
            </a:pPr>
            <a:r>
              <a:rPr lang="en-US" sz="1700" b="0">
                <a:ea typeface="+mn-lt"/>
                <a:cs typeface="+mn-lt"/>
              </a:rPr>
              <a:t>This data set is a surveillance report on 1977–2016 apparent per capita alcohol consumption in the United States is the 37th in a series of consumption reports produced annually by the National Institute on Alcohol Abuse and Alcoholism (NIAAA).</a:t>
            </a:r>
            <a:endParaRPr lang="en-US" sz="1700"/>
          </a:p>
          <a:p>
            <a:pPr>
              <a:lnSpc>
                <a:spcPct val="130000"/>
              </a:lnSpc>
            </a:pPr>
            <a:endParaRPr lang="en-US" sz="1700">
              <a:ea typeface="+mn-lt"/>
              <a:cs typeface="+mn-lt"/>
            </a:endParaRPr>
          </a:p>
          <a:p>
            <a:pPr>
              <a:lnSpc>
                <a:spcPct val="130000"/>
              </a:lnSpc>
            </a:pPr>
            <a:endParaRPr lang="en-US" sz="1700">
              <a:ea typeface="+mn-lt"/>
              <a:cs typeface="+mn-lt"/>
            </a:endParaRPr>
          </a:p>
        </p:txBody>
      </p:sp>
      <p:sp>
        <p:nvSpPr>
          <p:cNvPr id="44" name="Rectangle 43">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07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Graph on document with pen">
            <a:extLst>
              <a:ext uri="{FF2B5EF4-FFF2-40B4-BE49-F238E27FC236}">
                <a16:creationId xmlns:a16="http://schemas.microsoft.com/office/drawing/2014/main" id="{7E8F1EF7-141B-8A94-B986-452646E52D56}"/>
              </a:ext>
            </a:extLst>
          </p:cNvPr>
          <p:cNvPicPr>
            <a:picLocks noChangeAspect="1"/>
          </p:cNvPicPr>
          <p:nvPr/>
        </p:nvPicPr>
        <p:blipFill rotWithShape="1">
          <a:blip r:embed="rId2"/>
          <a:srcRect l="29463" r="15401" b="-12"/>
          <a:stretch/>
        </p:blipFill>
        <p:spPr>
          <a:xfrm>
            <a:off x="20" y="719747"/>
            <a:ext cx="4458058" cy="5389675"/>
          </a:xfrm>
          <a:prstGeom prst="rect">
            <a:avLst/>
          </a:prstGeom>
        </p:spPr>
      </p:pic>
      <p:sp>
        <p:nvSpPr>
          <p:cNvPr id="45" name="Rectangle 4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FC18B-C62A-8E34-498C-121862FCBD1A}"/>
              </a:ext>
            </a:extLst>
          </p:cNvPr>
          <p:cNvSpPr>
            <a:spLocks noGrp="1"/>
          </p:cNvSpPr>
          <p:nvPr>
            <p:ph type="title"/>
          </p:nvPr>
        </p:nvSpPr>
        <p:spPr>
          <a:xfrm>
            <a:off x="4919472" y="1056362"/>
            <a:ext cx="6627226" cy="1154102"/>
          </a:xfrm>
        </p:spPr>
        <p:txBody>
          <a:bodyPr>
            <a:normAutofit/>
          </a:bodyPr>
          <a:lstStyle/>
          <a:p>
            <a:r>
              <a:rPr lang="en-US">
                <a:ea typeface="Meiryo"/>
              </a:rPr>
              <a:t>Reason for Dataset</a:t>
            </a:r>
          </a:p>
        </p:txBody>
      </p:sp>
      <p:sp>
        <p:nvSpPr>
          <p:cNvPr id="49" name="Rectangle 4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91EC52-CE23-C47A-1034-8EFDD415D8A0}"/>
              </a:ext>
            </a:extLst>
          </p:cNvPr>
          <p:cNvSpPr>
            <a:spLocks noGrp="1"/>
          </p:cNvSpPr>
          <p:nvPr>
            <p:ph idx="1"/>
          </p:nvPr>
        </p:nvSpPr>
        <p:spPr>
          <a:xfrm>
            <a:off x="4921857" y="2268656"/>
            <a:ext cx="6627226" cy="3505938"/>
          </a:xfrm>
        </p:spPr>
        <p:txBody>
          <a:bodyPr anchor="t">
            <a:normAutofit/>
          </a:bodyPr>
          <a:lstStyle/>
          <a:p>
            <a:r>
              <a:rPr lang="en-US">
                <a:ea typeface="Meiryo"/>
              </a:rPr>
              <a:t>We chose this dataset because we thought it would be a fun insight into the change in drinking amount per capita in the US over time.</a:t>
            </a:r>
          </a:p>
          <a:p>
            <a:r>
              <a:rPr lang="en-US">
                <a:ea typeface="Meiryo"/>
              </a:rPr>
              <a:t>We decided to use various forecasting methods to find our conclusion. </a:t>
            </a:r>
          </a:p>
        </p:txBody>
      </p:sp>
      <p:sp>
        <p:nvSpPr>
          <p:cNvPr id="51" name="Rectangle 5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81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lluminated server room panel">
            <a:extLst>
              <a:ext uri="{FF2B5EF4-FFF2-40B4-BE49-F238E27FC236}">
                <a16:creationId xmlns:a16="http://schemas.microsoft.com/office/drawing/2014/main" id="{5E6C8CED-C59A-3BF0-656C-21D703BF225F}"/>
              </a:ext>
            </a:extLst>
          </p:cNvPr>
          <p:cNvPicPr>
            <a:picLocks noChangeAspect="1"/>
          </p:cNvPicPr>
          <p:nvPr/>
        </p:nvPicPr>
        <p:blipFill rotWithShape="1">
          <a:blip r:embed="rId2"/>
          <a:srcRect l="15583" r="29280" b="-12"/>
          <a:stretch/>
        </p:blipFill>
        <p:spPr>
          <a:xfrm>
            <a:off x="20" y="719747"/>
            <a:ext cx="4458058" cy="5389675"/>
          </a:xfrm>
          <a:prstGeom prst="rect">
            <a:avLst/>
          </a:prstGeom>
        </p:spPr>
      </p:pic>
      <p:sp>
        <p:nvSpPr>
          <p:cNvPr id="21" name="Rectangle 2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726E3-B86F-EF81-5C08-E53135E61FF5}"/>
              </a:ext>
            </a:extLst>
          </p:cNvPr>
          <p:cNvSpPr>
            <a:spLocks noGrp="1"/>
          </p:cNvSpPr>
          <p:nvPr>
            <p:ph type="title"/>
          </p:nvPr>
        </p:nvSpPr>
        <p:spPr>
          <a:xfrm>
            <a:off x="4919472" y="1056362"/>
            <a:ext cx="6627226" cy="1154102"/>
          </a:xfrm>
        </p:spPr>
        <p:txBody>
          <a:bodyPr>
            <a:normAutofit/>
          </a:bodyPr>
          <a:lstStyle/>
          <a:p>
            <a:r>
              <a:rPr lang="en-US">
                <a:ea typeface="Meiryo"/>
              </a:rPr>
              <a:t>First Steps</a:t>
            </a:r>
          </a:p>
        </p:txBody>
      </p:sp>
      <p:sp>
        <p:nvSpPr>
          <p:cNvPr id="25" name="Rectangle 2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1F211-FB5C-9B5C-9996-B3F5C36561A3}"/>
              </a:ext>
            </a:extLst>
          </p:cNvPr>
          <p:cNvSpPr>
            <a:spLocks noGrp="1"/>
          </p:cNvSpPr>
          <p:nvPr>
            <p:ph idx="1"/>
          </p:nvPr>
        </p:nvSpPr>
        <p:spPr>
          <a:xfrm>
            <a:off x="4921857" y="2268656"/>
            <a:ext cx="6627226" cy="3505938"/>
          </a:xfrm>
        </p:spPr>
        <p:txBody>
          <a:bodyPr anchor="t">
            <a:normAutofit/>
          </a:bodyPr>
          <a:lstStyle/>
          <a:p>
            <a:r>
              <a:rPr lang="en-US">
                <a:ea typeface="Meiryo"/>
              </a:rPr>
              <a:t>Our data set needed to be cleaned up. We achieved this by merging the data to consolidate it into a nationwide data set as it was originally alcohol consumption by state.</a:t>
            </a:r>
            <a:endParaRPr lang="en-US"/>
          </a:p>
          <a:p>
            <a:endParaRPr lang="en-US">
              <a:ea typeface="Meiryo"/>
            </a:endParaRPr>
          </a:p>
        </p:txBody>
      </p:sp>
      <p:sp>
        <p:nvSpPr>
          <p:cNvPr id="27" name="Rectangle 2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13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772CC-5964-90AB-2BD0-61488D3F29FA}"/>
              </a:ext>
            </a:extLst>
          </p:cNvPr>
          <p:cNvSpPr>
            <a:spLocks noGrp="1"/>
          </p:cNvSpPr>
          <p:nvPr>
            <p:ph type="title"/>
          </p:nvPr>
        </p:nvSpPr>
        <p:spPr>
          <a:xfrm>
            <a:off x="642918" y="1952825"/>
            <a:ext cx="3411973" cy="3635693"/>
          </a:xfrm>
        </p:spPr>
        <p:txBody>
          <a:bodyPr>
            <a:normAutofit/>
          </a:bodyPr>
          <a:lstStyle/>
          <a:p>
            <a:r>
              <a:rPr lang="en-US">
                <a:solidFill>
                  <a:schemeClr val="bg1"/>
                </a:solidFill>
                <a:ea typeface="Meiryo"/>
              </a:rPr>
              <a:t>Data Exploration</a:t>
            </a:r>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A10658-4F14-B1D3-2011-A2BC4587DCEA}"/>
              </a:ext>
            </a:extLst>
          </p:cNvPr>
          <p:cNvSpPr>
            <a:spLocks noGrp="1"/>
          </p:cNvSpPr>
          <p:nvPr>
            <p:ph idx="1"/>
          </p:nvPr>
        </p:nvSpPr>
        <p:spPr>
          <a:xfrm>
            <a:off x="5117909" y="1952825"/>
            <a:ext cx="6431173" cy="3635693"/>
          </a:xfrm>
        </p:spPr>
        <p:txBody>
          <a:bodyPr>
            <a:normAutofit/>
          </a:bodyPr>
          <a:lstStyle/>
          <a:p>
            <a:r>
              <a:rPr lang="en-US">
                <a:ea typeface="Meiryo"/>
              </a:rPr>
              <a:t>After having the data frame of consolidated alcohol consumption, we began forecasting the time frame of 2010 to 2016. Once we had the results of our forecast, we compared our models against the actual values.</a:t>
            </a:r>
          </a:p>
        </p:txBody>
      </p:sp>
    </p:spTree>
    <p:extLst>
      <p:ext uri="{BB962C8B-B14F-4D97-AF65-F5344CB8AC3E}">
        <p14:creationId xmlns:p14="http://schemas.microsoft.com/office/powerpoint/2010/main" val="215941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D6276-79F7-E046-B9A3-70CE2BD762ED}"/>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Methodology</a:t>
            </a:r>
            <a:endParaRPr lang="en-US">
              <a:solidFill>
                <a:schemeClr val="bg1"/>
              </a:solidFill>
            </a:endParaRPr>
          </a:p>
        </p:txBody>
      </p:sp>
      <p:sp>
        <p:nvSpPr>
          <p:cNvPr id="32" name="Rectangle 31">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DD221ED4-928D-7FD0-4865-9C8C6688F54B}"/>
              </a:ext>
            </a:extLst>
          </p:cNvPr>
          <p:cNvGraphicFramePr>
            <a:graphicFrameLocks noGrp="1"/>
          </p:cNvGraphicFramePr>
          <p:nvPr>
            <p:ph idx="1"/>
            <p:extLst>
              <p:ext uri="{D42A27DB-BD31-4B8C-83A1-F6EECF244321}">
                <p14:modId xmlns:p14="http://schemas.microsoft.com/office/powerpoint/2010/main" val="3515126712"/>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08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charts and graphs">
            <a:extLst>
              <a:ext uri="{FF2B5EF4-FFF2-40B4-BE49-F238E27FC236}">
                <a16:creationId xmlns:a16="http://schemas.microsoft.com/office/drawing/2014/main" id="{6DD700F0-9292-1BF5-B17F-6AAE4297AD47}"/>
              </a:ext>
            </a:extLst>
          </p:cNvPr>
          <p:cNvPicPr>
            <a:picLocks noChangeAspect="1"/>
          </p:cNvPicPr>
          <p:nvPr/>
        </p:nvPicPr>
        <p:blipFill rotWithShape="1">
          <a:blip r:embed="rId2"/>
          <a:srcRect l="24780" r="20084" b="-12"/>
          <a:stretch/>
        </p:blipFill>
        <p:spPr>
          <a:xfrm>
            <a:off x="20" y="719747"/>
            <a:ext cx="4458058" cy="5389675"/>
          </a:xfrm>
          <a:prstGeom prst="rect">
            <a:avLst/>
          </a:prstGeom>
        </p:spPr>
      </p:pic>
      <p:sp>
        <p:nvSpPr>
          <p:cNvPr id="13" name="Rectangle 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BEFB0-62AB-271A-2D0B-607B0775226B}"/>
              </a:ext>
            </a:extLst>
          </p:cNvPr>
          <p:cNvSpPr>
            <a:spLocks noGrp="1"/>
          </p:cNvSpPr>
          <p:nvPr>
            <p:ph type="title"/>
          </p:nvPr>
        </p:nvSpPr>
        <p:spPr>
          <a:xfrm>
            <a:off x="4919472" y="1056362"/>
            <a:ext cx="6627226" cy="1154102"/>
          </a:xfrm>
        </p:spPr>
        <p:txBody>
          <a:bodyPr>
            <a:normAutofit/>
          </a:bodyPr>
          <a:lstStyle/>
          <a:p>
            <a:pPr>
              <a:lnSpc>
                <a:spcPct val="140000"/>
              </a:lnSpc>
            </a:pPr>
            <a:br>
              <a:rPr lang="en-US" sz="2300">
                <a:ea typeface="Meiryo"/>
              </a:rPr>
            </a:br>
            <a:r>
              <a:rPr lang="en-US" sz="2300">
                <a:ea typeface="Meiryo"/>
              </a:rPr>
              <a:t>Error Techniques</a:t>
            </a:r>
          </a:p>
        </p:txBody>
      </p:sp>
      <p:sp>
        <p:nvSpPr>
          <p:cNvPr id="17" name="Rectangle 1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51EC07-8992-3B09-8C1D-1D8B08CCF90A}"/>
              </a:ext>
            </a:extLst>
          </p:cNvPr>
          <p:cNvSpPr>
            <a:spLocks noGrp="1"/>
          </p:cNvSpPr>
          <p:nvPr>
            <p:ph idx="1"/>
          </p:nvPr>
        </p:nvSpPr>
        <p:spPr>
          <a:xfrm>
            <a:off x="4921857" y="2268656"/>
            <a:ext cx="6627226" cy="3505938"/>
          </a:xfrm>
        </p:spPr>
        <p:txBody>
          <a:bodyPr anchor="t">
            <a:normAutofit/>
          </a:bodyPr>
          <a:lstStyle/>
          <a:p>
            <a:r>
              <a:rPr lang="en-US">
                <a:ea typeface="Meiryo"/>
              </a:rPr>
              <a:t>We used MAD, MSE, and MAPE to find the error values on our forecast to determine which forecast was more accurate and the best choice.</a:t>
            </a:r>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94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8C5AC-D277-B104-15D5-2F3BC0ECD79F}"/>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Findings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2E8BF-BB1F-5417-E197-BE4A806504EA}"/>
              </a:ext>
            </a:extLst>
          </p:cNvPr>
          <p:cNvSpPr>
            <a:spLocks noGrp="1"/>
          </p:cNvSpPr>
          <p:nvPr>
            <p:ph idx="1"/>
          </p:nvPr>
        </p:nvSpPr>
        <p:spPr>
          <a:xfrm>
            <a:off x="1535371" y="2702257"/>
            <a:ext cx="9935571" cy="3426158"/>
          </a:xfrm>
        </p:spPr>
        <p:txBody>
          <a:bodyPr anchor="t">
            <a:normAutofit/>
          </a:bodyPr>
          <a:lstStyle/>
          <a:p>
            <a:r>
              <a:rPr lang="en-US">
                <a:ea typeface="Meiryo"/>
              </a:rPr>
              <a:t>By comparing the actual values against our six-year forecast we found:</a:t>
            </a:r>
          </a:p>
          <a:p>
            <a:r>
              <a:rPr lang="en-US">
                <a:ea typeface="Meiryo"/>
              </a:rPr>
              <a:t>that exponential moving average was the most accurate forecasting technique. </a:t>
            </a:r>
            <a:endParaRPr lang="en-US"/>
          </a:p>
          <a:p>
            <a:r>
              <a:rPr lang="en-US">
                <a:ea typeface="Meiryo"/>
              </a:rPr>
              <a:t>This was found by comparing the other forecasting techniques and their MAD, MSE, and MAPE error values. </a:t>
            </a:r>
          </a:p>
          <a:p>
            <a:r>
              <a:rPr lang="en-US">
                <a:ea typeface="Meiryo"/>
              </a:rPr>
              <a:t>We found that EMA had the lowest MSE error value. </a:t>
            </a:r>
          </a:p>
        </p:txBody>
      </p:sp>
    </p:spTree>
    <p:extLst>
      <p:ext uri="{BB962C8B-B14F-4D97-AF65-F5344CB8AC3E}">
        <p14:creationId xmlns:p14="http://schemas.microsoft.com/office/powerpoint/2010/main" val="92323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83E6E-7408-14BC-B8FC-B4EAB11CB87D}"/>
              </a:ext>
            </a:extLst>
          </p:cNvPr>
          <p:cNvSpPr>
            <a:spLocks noGrp="1"/>
          </p:cNvSpPr>
          <p:nvPr>
            <p:ph type="title"/>
          </p:nvPr>
        </p:nvSpPr>
        <p:spPr>
          <a:xfrm>
            <a:off x="520454" y="786360"/>
            <a:ext cx="3611029" cy="5318559"/>
          </a:xfrm>
        </p:spPr>
        <p:txBody>
          <a:bodyPr>
            <a:normAutofit/>
          </a:bodyPr>
          <a:lstStyle/>
          <a:p>
            <a:r>
              <a:rPr lang="en-US" sz="1600">
                <a:ea typeface="Meiryo"/>
              </a:rPr>
              <a:t>Figure 1:</a:t>
            </a:r>
            <a:br>
              <a:rPr lang="en-US" sz="1600">
                <a:ea typeface="Meiryo"/>
              </a:rPr>
            </a:br>
            <a:br>
              <a:rPr lang="en-US" sz="1600">
                <a:ea typeface="Meiryo"/>
              </a:rPr>
            </a:br>
            <a:r>
              <a:rPr lang="en-US" sz="1600">
                <a:ea typeface="Meiryo"/>
              </a:rPr>
              <a:t>This chart shows the consumption of alcohol from 1977-2016.</a:t>
            </a:r>
            <a:br>
              <a:rPr lang="en-US" sz="1600">
                <a:ea typeface="Meiryo"/>
              </a:rPr>
            </a:br>
            <a:r>
              <a:rPr lang="en-US" sz="1600">
                <a:ea typeface="Meiryo"/>
              </a:rPr>
              <a:t>It starts at a high peak, declines and then begins to start an incline trend.</a:t>
            </a:r>
          </a:p>
        </p:txBody>
      </p:sp>
      <p:sp>
        <p:nvSpPr>
          <p:cNvPr id="27" name="Rectangle 26">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76E12A-3386-CF3E-DD97-65B3F1A39EC7}"/>
              </a:ext>
            </a:extLst>
          </p:cNvPr>
          <p:cNvPicPr>
            <a:picLocks noChangeAspect="1"/>
          </p:cNvPicPr>
          <p:nvPr/>
        </p:nvPicPr>
        <p:blipFill>
          <a:blip r:embed="rId2"/>
          <a:stretch>
            <a:fillRect/>
          </a:stretch>
        </p:blipFill>
        <p:spPr>
          <a:xfrm>
            <a:off x="5038049" y="720868"/>
            <a:ext cx="6787045" cy="5430641"/>
          </a:xfrm>
          <a:prstGeom prst="rect">
            <a:avLst/>
          </a:prstGeom>
        </p:spPr>
      </p:pic>
      <p:sp>
        <p:nvSpPr>
          <p:cNvPr id="29" name="Rectangle 28">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 Box">
            <a:extLst>
              <a:ext uri="{FF2B5EF4-FFF2-40B4-BE49-F238E27FC236}">
                <a16:creationId xmlns:a16="http://schemas.microsoft.com/office/drawing/2014/main" id="{3259C84B-97E4-BAAF-D482-136F272FC1C3}"/>
              </a:ext>
            </a:extLst>
          </p:cNvPr>
          <p:cNvPicPr>
            <a:picLocks noGrp="1" noChangeAspect="1"/>
          </p:cNvPicPr>
          <p:nvPr>
            <p:ph idx="1"/>
          </p:nvPr>
        </p:nvPicPr>
        <p:blipFill>
          <a:blip r:embed="rId3"/>
          <a:stretch>
            <a:fillRect/>
          </a:stretch>
        </p:blipFill>
        <p:spPr>
          <a:xfrm>
            <a:off x="6095440" y="5817342"/>
            <a:ext cx="5442128" cy="232202"/>
          </a:xfrm>
        </p:spPr>
      </p:pic>
    </p:spTree>
    <p:extLst>
      <p:ext uri="{BB962C8B-B14F-4D97-AF65-F5344CB8AC3E}">
        <p14:creationId xmlns:p14="http://schemas.microsoft.com/office/powerpoint/2010/main" val="401079055"/>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243341"/>
      </a:dk2>
      <a:lt2>
        <a:srgbClr val="E8E2E4"/>
      </a:lt2>
      <a:accent1>
        <a:srgbClr val="81AA9D"/>
      </a:accent1>
      <a:accent2>
        <a:srgbClr val="76A8AD"/>
      </a:accent2>
      <a:accent3>
        <a:srgbClr val="8AA4C0"/>
      </a:accent3>
      <a:accent4>
        <a:srgbClr val="7F83BA"/>
      </a:accent4>
      <a:accent5>
        <a:srgbClr val="A796C6"/>
      </a:accent5>
      <a:accent6>
        <a:srgbClr val="AC7FBA"/>
      </a:accent6>
      <a:hlink>
        <a:srgbClr val="AE697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474</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Meiryo</vt:lpstr>
      <vt:lpstr>Corbel</vt:lpstr>
      <vt:lpstr>ShojiVTI</vt:lpstr>
      <vt:lpstr>Pour Another Cup of Data</vt:lpstr>
      <vt:lpstr>Data Set</vt:lpstr>
      <vt:lpstr>Reason for Dataset</vt:lpstr>
      <vt:lpstr>First Steps</vt:lpstr>
      <vt:lpstr>Data Exploration</vt:lpstr>
      <vt:lpstr>Methodology</vt:lpstr>
      <vt:lpstr> Error Techniques</vt:lpstr>
      <vt:lpstr>Findings</vt:lpstr>
      <vt:lpstr>Figure 1:  This chart shows the consumption of alcohol from 1977-2016. It starts at a high peak, declines and then begins to start an incline trend.</vt:lpstr>
      <vt:lpstr>Figure 2: This chart shows the EMA and a 6-Year-Predition.  We chose a close-fitting alpha value, and we were cautious to not overfit.</vt:lpstr>
      <vt:lpstr>Figure 3</vt:lpstr>
      <vt:lpstr>Figure 4</vt:lpstr>
      <vt:lpstr>Figure 5</vt:lpstr>
      <vt:lpstr>Figure 6</vt:lpstr>
      <vt:lpstr>Figure 7</vt:lpstr>
      <vt:lpstr>Figure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Isaiah</dc:creator>
  <cp:lastModifiedBy>Sarria, Isaiah</cp:lastModifiedBy>
  <cp:revision>2</cp:revision>
  <dcterms:created xsi:type="dcterms:W3CDTF">2023-11-15T23:19:08Z</dcterms:created>
  <dcterms:modified xsi:type="dcterms:W3CDTF">2023-12-20T18:21:33Z</dcterms:modified>
</cp:coreProperties>
</file>