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3bf30082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3bf30082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3bf30082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3bf30082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3bf300820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3bf300820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3bf30082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3bf30082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3bf30082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3bf30082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50b67577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50b67577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3bf3008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3bf3008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3bf30082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3bf3008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3bf3008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3bf3008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3bf3008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3bf3008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3bf30082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3bf30082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3bf30082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3bf3008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3bf30082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3bf30082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3bf30082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3bf30082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l">
              <a:spcBef>
                <a:spcPts val="0"/>
              </a:spcBef>
              <a:spcAft>
                <a:spcPts val="0"/>
              </a:spcAft>
              <a:buNone/>
            </a:pPr>
            <a:r>
              <a:rPr lang="en"/>
              <a:t>Six Sigma Evaluation of Ritz Theater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Owen Telis, Isaiah Sarria, William Viherek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To find out the six sigma level we used the Z Score formula</a:t>
            </a:r>
            <a:r>
              <a:rPr lang="en">
                <a:solidFill>
                  <a:schemeClr val="dk1"/>
                </a:solidFill>
              </a:rPr>
              <a:t>. This allows us to find out the amount of defects when it dropped below $5800.</a:t>
            </a:r>
            <a:endParaRPr>
              <a:solidFill>
                <a:schemeClr val="dk1"/>
              </a:solidFill>
            </a:endParaRPr>
          </a:p>
          <a:p>
            <a:pPr indent="0" lvl="0" marL="0" rtl="0" algn="l">
              <a:spcBef>
                <a:spcPts val="1200"/>
              </a:spcBef>
              <a:spcAft>
                <a:spcPts val="1200"/>
              </a:spcAft>
              <a:buNone/>
            </a:pPr>
            <a:r>
              <a:rPr lang="en">
                <a:solidFill>
                  <a:schemeClr val="dk1"/>
                </a:solidFill>
              </a:rPr>
              <a:t>The Z score formula is the Sample mean minus the target value divided by the standard deviation: (6570.4-5800)/(364.4) = 2.22 six sigma. </a:t>
            </a:r>
            <a:endParaRPr>
              <a:solidFill>
                <a:schemeClr val="dk1"/>
              </a:solidFill>
            </a:endParaRPr>
          </a:p>
        </p:txBody>
      </p:sp>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t>Six Sigma Level of the Process</a:t>
            </a:r>
            <a:endParaRPr sz="292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9" name="Google Shape;119;p23"/>
          <p:cNvSpPr txBox="1"/>
          <p:nvPr>
            <p:ph idx="2" type="body"/>
          </p:nvPr>
        </p:nvSpPr>
        <p:spPr>
          <a:xfrm>
            <a:off x="6279675" y="1152475"/>
            <a:ext cx="2552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chemeClr val="dk1"/>
                </a:solidFill>
              </a:rPr>
              <a:t>We’re interested in any process changes in June and July. After some initial revenue increase, June gradually became the worst performing and then the two next months were our best in July and August.</a:t>
            </a:r>
            <a:endParaRPr sz="1800">
              <a:solidFill>
                <a:schemeClr val="dk1"/>
              </a:solidFill>
            </a:endParaRPr>
          </a:p>
        </p:txBody>
      </p:sp>
      <p:pic>
        <p:nvPicPr>
          <p:cNvPr id="120" name="Google Shape;120;p23"/>
          <p:cNvPicPr preferRelativeResize="0"/>
          <p:nvPr/>
        </p:nvPicPr>
        <p:blipFill>
          <a:blip r:embed="rId3">
            <a:alphaModFix/>
          </a:blip>
          <a:stretch>
            <a:fillRect/>
          </a:stretch>
        </p:blipFill>
        <p:spPr>
          <a:xfrm>
            <a:off x="311700" y="1017725"/>
            <a:ext cx="5788348" cy="37955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7" name="Google Shape;127;p24"/>
          <p:cNvSpPr txBox="1"/>
          <p:nvPr>
            <p:ph idx="2" type="body"/>
          </p:nvPr>
        </p:nvSpPr>
        <p:spPr>
          <a:xfrm>
            <a:off x="7231600" y="1152475"/>
            <a:ext cx="16008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800">
                <a:solidFill>
                  <a:schemeClr val="dk1"/>
                </a:solidFill>
              </a:rPr>
              <a:t>The revenue is </a:t>
            </a:r>
            <a:r>
              <a:rPr lang="en" sz="1800">
                <a:solidFill>
                  <a:schemeClr val="dk1"/>
                </a:solidFill>
              </a:rPr>
              <a:t>roughly stable, with the majority of the points being between $4000 and $5000, while the mean is $4500</a:t>
            </a:r>
            <a:r>
              <a:rPr lang="en" sz="1700">
                <a:solidFill>
                  <a:schemeClr val="dk1"/>
                </a:solidFill>
              </a:rPr>
              <a:t>.</a:t>
            </a:r>
            <a:endParaRPr sz="1700">
              <a:solidFill>
                <a:schemeClr val="dk1"/>
              </a:solidFill>
            </a:endParaRPr>
          </a:p>
        </p:txBody>
      </p:sp>
      <p:pic>
        <p:nvPicPr>
          <p:cNvPr id="128" name="Google Shape;128;p24"/>
          <p:cNvPicPr preferRelativeResize="0"/>
          <p:nvPr/>
        </p:nvPicPr>
        <p:blipFill>
          <a:blip r:embed="rId3">
            <a:alphaModFix/>
          </a:blip>
          <a:stretch>
            <a:fillRect/>
          </a:stretch>
        </p:blipFill>
        <p:spPr>
          <a:xfrm>
            <a:off x="311701" y="315125"/>
            <a:ext cx="6773450" cy="4513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Live Performance vs Films</a:t>
            </a:r>
            <a:endParaRPr/>
          </a:p>
        </p:txBody>
      </p:sp>
      <p:sp>
        <p:nvSpPr>
          <p:cNvPr id="134" name="Google Shape;134;p25"/>
          <p:cNvSpPr txBox="1"/>
          <p:nvPr>
            <p:ph idx="1" type="body"/>
          </p:nvPr>
        </p:nvSpPr>
        <p:spPr>
          <a:xfrm>
            <a:off x="311700" y="1152475"/>
            <a:ext cx="4779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There is a statistical difference between showing films and showing live performances. Live performance brings in slightly more revenue, but it is not to chance.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As for the ticket sales method, the p-value indicates they are not statistically different, the method of sale does not matter. </a:t>
            </a:r>
            <a:endParaRPr>
              <a:solidFill>
                <a:schemeClr val="dk1"/>
              </a:solidFill>
            </a:endParaRPr>
          </a:p>
        </p:txBody>
      </p:sp>
      <p:pic>
        <p:nvPicPr>
          <p:cNvPr id="135" name="Google Shape;135;p25"/>
          <p:cNvPicPr preferRelativeResize="0"/>
          <p:nvPr/>
        </p:nvPicPr>
        <p:blipFill>
          <a:blip r:embed="rId3">
            <a:alphaModFix/>
          </a:blip>
          <a:stretch>
            <a:fillRect/>
          </a:stretch>
        </p:blipFill>
        <p:spPr>
          <a:xfrm>
            <a:off x="5330800" y="1152463"/>
            <a:ext cx="3434750" cy="1814125"/>
          </a:xfrm>
          <a:prstGeom prst="rect">
            <a:avLst/>
          </a:prstGeom>
          <a:noFill/>
          <a:ln>
            <a:noFill/>
          </a:ln>
        </p:spPr>
      </p:pic>
      <p:sp>
        <p:nvSpPr>
          <p:cNvPr id="136" name="Google Shape;136;p25"/>
          <p:cNvSpPr/>
          <p:nvPr/>
        </p:nvSpPr>
        <p:spPr>
          <a:xfrm>
            <a:off x="8086675" y="2571750"/>
            <a:ext cx="601500" cy="2724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to Increase revenue to $6550 from 2016 to 2017</a:t>
            </a:r>
            <a:endParaRPr/>
          </a:p>
        </p:txBody>
      </p:sp>
      <p:sp>
        <p:nvSpPr>
          <p:cNvPr id="142" name="Google Shape;142;p26"/>
          <p:cNvSpPr txBox="1"/>
          <p:nvPr>
            <p:ph idx="1" type="body"/>
          </p:nvPr>
        </p:nvSpPr>
        <p:spPr>
          <a:xfrm>
            <a:off x="3616200" y="1309175"/>
            <a:ext cx="5216100" cy="3543000"/>
          </a:xfrm>
          <a:prstGeom prst="rect">
            <a:avLst/>
          </a:prstGeom>
          <a:ln>
            <a:noFill/>
          </a:ln>
        </p:spPr>
        <p:txBody>
          <a:bodyPr anchorCtr="0" anchor="t" bIns="91425" lIns="91425" spcFirstLastPara="1" rIns="91425" wrap="square" tIns="91425">
            <a:noAutofit/>
          </a:bodyPr>
          <a:lstStyle/>
          <a:p>
            <a:pPr indent="0" lvl="0" marL="0" rtl="0" algn="ctr">
              <a:lnSpc>
                <a:spcPct val="95000"/>
              </a:lnSpc>
              <a:spcBef>
                <a:spcPts val="1200"/>
              </a:spcBef>
              <a:spcAft>
                <a:spcPts val="0"/>
              </a:spcAft>
              <a:buSzPts val="605"/>
              <a:buNone/>
            </a:pPr>
            <a:r>
              <a:rPr lang="en">
                <a:solidFill>
                  <a:schemeClr val="dk1"/>
                </a:solidFill>
              </a:rPr>
              <a:t>If average daily total revenue was $6,550 in 2016, did the GM achieve her goal in 2017?</a:t>
            </a:r>
            <a:r>
              <a:rPr b="1" lang="en">
                <a:solidFill>
                  <a:schemeClr val="dk1"/>
                </a:solidFill>
              </a:rPr>
              <a:t> </a:t>
            </a:r>
            <a:endParaRPr b="1">
              <a:solidFill>
                <a:schemeClr val="dk1"/>
              </a:solidFill>
            </a:endParaRPr>
          </a:p>
          <a:p>
            <a:pPr indent="0" lvl="0" marL="0" rtl="0" algn="l">
              <a:lnSpc>
                <a:spcPct val="95000"/>
              </a:lnSpc>
              <a:spcBef>
                <a:spcPts val="1200"/>
              </a:spcBef>
              <a:spcAft>
                <a:spcPts val="0"/>
              </a:spcAft>
              <a:buSzPts val="605"/>
              <a:buNone/>
            </a:pPr>
            <a:r>
              <a:t/>
            </a:r>
            <a:endParaRPr>
              <a:solidFill>
                <a:schemeClr val="dk1"/>
              </a:solidFill>
            </a:endParaRPr>
          </a:p>
          <a:p>
            <a:pPr indent="-342900" lvl="0" marL="457200" rtl="0" algn="l">
              <a:lnSpc>
                <a:spcPct val="95000"/>
              </a:lnSpc>
              <a:spcBef>
                <a:spcPts val="1200"/>
              </a:spcBef>
              <a:spcAft>
                <a:spcPts val="0"/>
              </a:spcAft>
              <a:buClr>
                <a:schemeClr val="dk1"/>
              </a:buClr>
              <a:buSzPts val="1800"/>
              <a:buChar char="●"/>
            </a:pPr>
            <a:r>
              <a:rPr lang="en">
                <a:solidFill>
                  <a:schemeClr val="dk1"/>
                </a:solidFill>
              </a:rPr>
              <a:t>No, The GM did not achieve their goal. </a:t>
            </a:r>
            <a:endParaRPr>
              <a:solidFill>
                <a:schemeClr val="dk1"/>
              </a:solidFill>
            </a:endParaRPr>
          </a:p>
          <a:p>
            <a:pPr indent="-342900" lvl="0" marL="457200" rtl="0" algn="l">
              <a:lnSpc>
                <a:spcPct val="95000"/>
              </a:lnSpc>
              <a:spcBef>
                <a:spcPts val="0"/>
              </a:spcBef>
              <a:spcAft>
                <a:spcPts val="0"/>
              </a:spcAft>
              <a:buClr>
                <a:schemeClr val="dk1"/>
              </a:buClr>
              <a:buSzPts val="1800"/>
              <a:buChar char="●"/>
            </a:pPr>
            <a:r>
              <a:rPr lang="en">
                <a:solidFill>
                  <a:schemeClr val="dk1"/>
                </a:solidFill>
              </a:rPr>
              <a:t>There is a P-Value of 0.261 which means we fail to reject the null hypothesis. </a:t>
            </a:r>
            <a:endParaRPr>
              <a:solidFill>
                <a:schemeClr val="dk1"/>
              </a:solidFill>
            </a:endParaRPr>
          </a:p>
          <a:p>
            <a:pPr indent="-342900" lvl="0" marL="457200" rtl="0" algn="l">
              <a:lnSpc>
                <a:spcPct val="95000"/>
              </a:lnSpc>
              <a:spcBef>
                <a:spcPts val="0"/>
              </a:spcBef>
              <a:spcAft>
                <a:spcPts val="0"/>
              </a:spcAft>
              <a:buClr>
                <a:schemeClr val="dk1"/>
              </a:buClr>
              <a:buSzPts val="1800"/>
              <a:buChar char="●"/>
            </a:pPr>
            <a:r>
              <a:rPr lang="en">
                <a:solidFill>
                  <a:schemeClr val="dk1"/>
                </a:solidFill>
              </a:rPr>
              <a:t>This means that there was not a significant increase in average daily total revenue. </a:t>
            </a:r>
            <a:endParaRPr>
              <a:solidFill>
                <a:schemeClr val="dk1"/>
              </a:solidFill>
            </a:endParaRPr>
          </a:p>
          <a:p>
            <a:pPr indent="0" lvl="0" marL="0" rtl="0" algn="l">
              <a:lnSpc>
                <a:spcPct val="95000"/>
              </a:lnSpc>
              <a:spcBef>
                <a:spcPts val="1200"/>
              </a:spcBef>
              <a:spcAft>
                <a:spcPts val="0"/>
              </a:spcAft>
              <a:buSzPts val="605"/>
              <a:buNone/>
            </a:pPr>
            <a:r>
              <a:t/>
            </a:r>
            <a:endParaRPr>
              <a:solidFill>
                <a:schemeClr val="dk1"/>
              </a:solidFill>
            </a:endParaRPr>
          </a:p>
          <a:p>
            <a:pPr indent="0" lvl="0" marL="0" rtl="0" algn="l">
              <a:lnSpc>
                <a:spcPct val="95000"/>
              </a:lnSpc>
              <a:spcBef>
                <a:spcPts val="1200"/>
              </a:spcBef>
              <a:spcAft>
                <a:spcPts val="0"/>
              </a:spcAft>
              <a:buSzPts val="605"/>
              <a:buNone/>
            </a:pPr>
            <a:r>
              <a:t/>
            </a:r>
            <a:endParaRPr>
              <a:solidFill>
                <a:schemeClr val="dk1"/>
              </a:solidFill>
            </a:endParaRPr>
          </a:p>
          <a:p>
            <a:pPr indent="0" lvl="0" marL="0" rtl="0" algn="l">
              <a:lnSpc>
                <a:spcPct val="95000"/>
              </a:lnSpc>
              <a:spcBef>
                <a:spcPts val="1200"/>
              </a:spcBef>
              <a:spcAft>
                <a:spcPts val="1200"/>
              </a:spcAft>
              <a:buSzPts val="605"/>
              <a:buNone/>
            </a:pPr>
            <a:r>
              <a:t/>
            </a:r>
            <a:endParaRPr>
              <a:solidFill>
                <a:schemeClr val="dk1"/>
              </a:solidFill>
              <a:highlight>
                <a:schemeClr val="lt1"/>
              </a:highlight>
            </a:endParaRPr>
          </a:p>
        </p:txBody>
      </p:sp>
      <p:pic>
        <p:nvPicPr>
          <p:cNvPr id="143" name="Google Shape;143;p26"/>
          <p:cNvPicPr preferRelativeResize="0"/>
          <p:nvPr/>
        </p:nvPicPr>
        <p:blipFill>
          <a:blip r:embed="rId3">
            <a:alphaModFix/>
          </a:blip>
          <a:stretch>
            <a:fillRect/>
          </a:stretch>
        </p:blipFill>
        <p:spPr>
          <a:xfrm>
            <a:off x="261232" y="2741907"/>
            <a:ext cx="3354975" cy="2110143"/>
          </a:xfrm>
          <a:prstGeom prst="rect">
            <a:avLst/>
          </a:prstGeom>
          <a:noFill/>
          <a:ln>
            <a:noFill/>
          </a:ln>
        </p:spPr>
      </p:pic>
      <p:pic>
        <p:nvPicPr>
          <p:cNvPr id="144" name="Google Shape;144;p26"/>
          <p:cNvPicPr preferRelativeResize="0"/>
          <p:nvPr/>
        </p:nvPicPr>
        <p:blipFill>
          <a:blip r:embed="rId4">
            <a:alphaModFix/>
          </a:blip>
          <a:stretch>
            <a:fillRect/>
          </a:stretch>
        </p:blipFill>
        <p:spPr>
          <a:xfrm>
            <a:off x="261228" y="1309175"/>
            <a:ext cx="3354975" cy="14327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 Plan and Conclusion</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know live performances bring in slightly more revenue, and June is the most underperforming month. We can use this information to capitalize on preference of live performances to improve overall revenue as well as investigate what other factors are affecting June lower revenue.</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rPr>
              <a:t>The Ritz Theater management in Winter Haven aim to find the baseline metrics of the venue’s performance during the year of 2017 to help initiate a series of improvements to preserve the historic theater. </a:t>
            </a:r>
            <a:endParaRPr sz="2200">
              <a:solidFill>
                <a:schemeClr val="dk1"/>
              </a:solidFill>
            </a:endParaRPr>
          </a:p>
          <a:p>
            <a:pPr indent="0" lvl="0" marL="0" rtl="0" algn="l">
              <a:spcBef>
                <a:spcPts val="1200"/>
              </a:spcBef>
              <a:spcAft>
                <a:spcPts val="0"/>
              </a:spcAft>
              <a:buNone/>
            </a:pPr>
            <a:r>
              <a:t/>
            </a:r>
            <a:endParaRPr sz="2200">
              <a:solidFill>
                <a:schemeClr val="dk1"/>
              </a:solidFill>
            </a:endParaRPr>
          </a:p>
          <a:p>
            <a:pPr indent="0" lvl="0" marL="0" rtl="0" algn="l">
              <a:spcBef>
                <a:spcPts val="1200"/>
              </a:spcBef>
              <a:spcAft>
                <a:spcPts val="1200"/>
              </a:spcAft>
              <a:buNone/>
            </a:pPr>
            <a:r>
              <a:rPr lang="en" sz="2200">
                <a:solidFill>
                  <a:schemeClr val="dk1"/>
                </a:solidFill>
              </a:rPr>
              <a:t>As a Six Sigma team, we will be analyzing revenue data and other variables to see how they are affecting these numbers. Then, we can determine what’s relevant to the business.</a:t>
            </a:r>
            <a:endParaRPr sz="2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Communication Plan</a:t>
            </a:r>
            <a:endParaRPr/>
          </a:p>
        </p:txBody>
      </p:sp>
      <p:pic>
        <p:nvPicPr>
          <p:cNvPr id="67" name="Google Shape;67;p15"/>
          <p:cNvPicPr preferRelativeResize="0"/>
          <p:nvPr/>
        </p:nvPicPr>
        <p:blipFill>
          <a:blip r:embed="rId3">
            <a:alphaModFix/>
          </a:blip>
          <a:stretch>
            <a:fillRect/>
          </a:stretch>
        </p:blipFill>
        <p:spPr>
          <a:xfrm>
            <a:off x="0" y="1157500"/>
            <a:ext cx="9144001" cy="27227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80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Charter</a:t>
            </a:r>
            <a:endParaRPr/>
          </a:p>
        </p:txBody>
      </p:sp>
      <p:pic>
        <p:nvPicPr>
          <p:cNvPr id="73" name="Google Shape;73;p16"/>
          <p:cNvPicPr preferRelativeResize="0"/>
          <p:nvPr/>
        </p:nvPicPr>
        <p:blipFill>
          <a:blip r:embed="rId3">
            <a:alphaModFix/>
          </a:blip>
          <a:stretch>
            <a:fillRect/>
          </a:stretch>
        </p:blipFill>
        <p:spPr>
          <a:xfrm>
            <a:off x="311700" y="945388"/>
            <a:ext cx="6412026" cy="383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107275" y="56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Stakeholder A</a:t>
            </a:r>
            <a:r>
              <a:rPr lang="en"/>
              <a:t>ssessment</a:t>
            </a:r>
            <a:r>
              <a:rPr lang="en"/>
              <a:t> </a:t>
            </a:r>
            <a:endParaRPr/>
          </a:p>
        </p:txBody>
      </p:sp>
      <p:pic>
        <p:nvPicPr>
          <p:cNvPr id="79" name="Google Shape;79;p17"/>
          <p:cNvPicPr preferRelativeResize="0"/>
          <p:nvPr/>
        </p:nvPicPr>
        <p:blipFill>
          <a:blip r:embed="rId3">
            <a:alphaModFix/>
          </a:blip>
          <a:stretch>
            <a:fillRect/>
          </a:stretch>
        </p:blipFill>
        <p:spPr>
          <a:xfrm>
            <a:off x="0" y="675131"/>
            <a:ext cx="9144000" cy="44683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Brief Vocabulary Explanation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highlight>
                  <a:srgbClr val="202124"/>
                </a:highlight>
              </a:rPr>
              <a:t>A hypothesis test (T-Test) evaluates two mutually exclusive statements about a population to determine which statement is best supported by the sample data.</a:t>
            </a:r>
            <a:endParaRPr>
              <a:solidFill>
                <a:schemeClr val="dk1"/>
              </a:solidFill>
              <a:highlight>
                <a:srgbClr val="202124"/>
              </a:highlight>
            </a:endParaRPr>
          </a:p>
          <a:p>
            <a:pPr indent="0" lvl="0" marL="0" rtl="0" algn="l">
              <a:spcBef>
                <a:spcPts val="1200"/>
              </a:spcBef>
              <a:spcAft>
                <a:spcPts val="0"/>
              </a:spcAft>
              <a:buNone/>
            </a:pPr>
            <a:r>
              <a:t/>
            </a:r>
            <a:endParaRPr>
              <a:solidFill>
                <a:schemeClr val="dk1"/>
              </a:solidFill>
              <a:highlight>
                <a:srgbClr val="202124"/>
              </a:highlight>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highlight>
                  <a:srgbClr val="202124"/>
                </a:highlight>
              </a:rPr>
              <a:t>If the p-value </a:t>
            </a:r>
            <a:r>
              <a:rPr b="1" lang="en">
                <a:solidFill>
                  <a:schemeClr val="dk1"/>
                </a:solidFill>
                <a:highlight>
                  <a:srgbClr val="202124"/>
                </a:highlight>
              </a:rPr>
              <a:t>is less than 0.05</a:t>
            </a:r>
            <a:r>
              <a:rPr lang="en">
                <a:solidFill>
                  <a:schemeClr val="dk1"/>
                </a:solidFill>
                <a:highlight>
                  <a:srgbClr val="202124"/>
                </a:highlight>
              </a:rPr>
              <a:t>, we reject the null hypothesis that there's no difference between the means then we conclude that a significant difference does exist. If the p-value is </a:t>
            </a:r>
            <a:r>
              <a:rPr b="1" lang="en">
                <a:solidFill>
                  <a:schemeClr val="dk1"/>
                </a:solidFill>
                <a:highlight>
                  <a:srgbClr val="202124"/>
                </a:highlight>
              </a:rPr>
              <a:t>larger than 0.05</a:t>
            </a:r>
            <a:r>
              <a:rPr lang="en">
                <a:solidFill>
                  <a:schemeClr val="dk1"/>
                </a:solidFill>
                <a:highlight>
                  <a:srgbClr val="202124"/>
                </a:highlight>
              </a:rPr>
              <a:t>, we cannot conclude that a significant difference exists.</a:t>
            </a:r>
            <a:endParaRPr>
              <a:solidFill>
                <a:schemeClr val="dk1"/>
              </a:solidFill>
              <a:highlight>
                <a:srgbClr val="202124"/>
              </a:highlight>
            </a:endParaRPr>
          </a:p>
          <a:p>
            <a:pPr indent="0" lvl="0" marL="0" rtl="0" algn="l">
              <a:spcBef>
                <a:spcPts val="1200"/>
              </a:spcBef>
              <a:spcAft>
                <a:spcPts val="0"/>
              </a:spcAft>
              <a:buNone/>
            </a:pPr>
            <a:r>
              <a:t/>
            </a:r>
            <a:endParaRPr>
              <a:solidFill>
                <a:schemeClr val="dk1"/>
              </a:solidFill>
              <a:highlight>
                <a:srgbClr val="202124"/>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chemeClr val="dk1"/>
              </a:solidFill>
              <a:highlight>
                <a:srgbClr val="202124"/>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230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t>Significance of beverage and popcorn sales</a:t>
            </a:r>
            <a:endParaRPr sz="2920"/>
          </a:p>
        </p:txBody>
      </p:sp>
      <p:pic>
        <p:nvPicPr>
          <p:cNvPr id="91" name="Google Shape;91;p19"/>
          <p:cNvPicPr preferRelativeResize="0"/>
          <p:nvPr/>
        </p:nvPicPr>
        <p:blipFill rotWithShape="1">
          <a:blip r:embed="rId3">
            <a:alphaModFix/>
          </a:blip>
          <a:srcRect b="0" l="0" r="3428" t="3428"/>
          <a:stretch/>
        </p:blipFill>
        <p:spPr>
          <a:xfrm>
            <a:off x="311700" y="3085465"/>
            <a:ext cx="3999901" cy="1483410"/>
          </a:xfrm>
          <a:prstGeom prst="rect">
            <a:avLst/>
          </a:prstGeom>
          <a:noFill/>
          <a:ln>
            <a:noFill/>
          </a:ln>
        </p:spPr>
      </p:pic>
      <p:sp>
        <p:nvSpPr>
          <p:cNvPr id="92" name="Google Shape;92;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rPr>
              <a:t>Using a 2 sample T-Test, we found there is a difference in revenue between popcorn and beverages due to the P-Value being less than .05.</a:t>
            </a:r>
            <a:endParaRPr sz="1900">
              <a:solidFill>
                <a:schemeClr val="dk1"/>
              </a:solidFill>
            </a:endParaRPr>
          </a:p>
          <a:p>
            <a:pPr indent="0" lvl="0" marL="0" rtl="0" algn="l">
              <a:spcBef>
                <a:spcPts val="1200"/>
              </a:spcBef>
              <a:spcAft>
                <a:spcPts val="1200"/>
              </a:spcAft>
              <a:buNone/>
            </a:pPr>
            <a:r>
              <a:rPr lang="en" sz="1900">
                <a:solidFill>
                  <a:schemeClr val="dk1"/>
                </a:solidFill>
              </a:rPr>
              <a:t>On average, popcorn brings in more revenue, but without knowing the costs of either item, we cannot </a:t>
            </a:r>
            <a:r>
              <a:rPr lang="en" sz="1900">
                <a:solidFill>
                  <a:schemeClr val="dk1"/>
                </a:solidFill>
              </a:rPr>
              <a:t>confidently suggest changes.</a:t>
            </a:r>
            <a:endParaRPr sz="1900">
              <a:solidFill>
                <a:schemeClr val="dk1"/>
              </a:solidFill>
            </a:endParaRPr>
          </a:p>
        </p:txBody>
      </p:sp>
      <p:pic>
        <p:nvPicPr>
          <p:cNvPr id="93" name="Google Shape;93;p19"/>
          <p:cNvPicPr preferRelativeResize="0"/>
          <p:nvPr/>
        </p:nvPicPr>
        <p:blipFill>
          <a:blip r:embed="rId4">
            <a:alphaModFix/>
          </a:blip>
          <a:stretch>
            <a:fillRect/>
          </a:stretch>
        </p:blipFill>
        <p:spPr>
          <a:xfrm>
            <a:off x="311700" y="1152476"/>
            <a:ext cx="3425316" cy="193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t>Key Variables to predict Total Revenue</a:t>
            </a:r>
            <a:endParaRPr sz="2920"/>
          </a:p>
        </p:txBody>
      </p:sp>
      <p:sp>
        <p:nvSpPr>
          <p:cNvPr id="99" name="Google Shape;99;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Revenue of Tickets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Show Type</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Beverage Sales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Popcorn Sales</a:t>
            </a:r>
            <a:endParaRPr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306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Revenue Performance and Targets (Six Sigma Levels)</a:t>
            </a:r>
            <a:endParaRPr sz="2520"/>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1"/>
          <p:cNvPicPr preferRelativeResize="0"/>
          <p:nvPr/>
        </p:nvPicPr>
        <p:blipFill>
          <a:blip r:embed="rId3">
            <a:alphaModFix/>
          </a:blip>
          <a:stretch>
            <a:fillRect/>
          </a:stretch>
        </p:blipFill>
        <p:spPr>
          <a:xfrm>
            <a:off x="1028999" y="970174"/>
            <a:ext cx="7085999" cy="3781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