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7" r:id="rId3"/>
    <p:sldId id="280" r:id="rId4"/>
    <p:sldId id="281" r:id="rId5"/>
    <p:sldId id="258" r:id="rId6"/>
    <p:sldId id="272" r:id="rId7"/>
    <p:sldId id="273" r:id="rId8"/>
    <p:sldId id="274" r:id="rId9"/>
    <p:sldId id="265" r:id="rId10"/>
    <p:sldId id="278" r:id="rId11"/>
    <p:sldId id="279" r:id="rId12"/>
    <p:sldId id="260" r:id="rId13"/>
    <p:sldId id="268" r:id="rId14"/>
    <p:sldId id="262" r:id="rId15"/>
    <p:sldId id="263" r:id="rId16"/>
    <p:sldId id="266" r:id="rId17"/>
    <p:sldId id="267" r:id="rId18"/>
    <p:sldId id="271" r:id="rId19"/>
    <p:sldId id="269"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40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0F10E-6F93-48EC-895A-CF8BE5DDB3D1}" v="22" dt="2024-04-14T17:02:28.283"/>
    <p1510:client id="{7B9EA037-D37B-D47A-020A-22083F08AD29}" v="660" dt="2024-04-14T20:33:55.720"/>
    <p1510:client id="{800AD4DD-AE46-EA52-22D8-E0FE5CD23FD3}" v="89" dt="2024-04-15T01:02:27.342"/>
    <p1510:client id="{847BC197-2C1F-FBAB-91BE-B4EB302372A7}" v="19" dt="2024-04-15T23:03:02.063"/>
    <p1510:client id="{B5EE1DA5-4917-36F4-6118-393A762F1823}" v="189" dt="2024-04-15T22:47:40.299"/>
    <p1510:client id="{EC78EF2D-B46D-BCA6-B9A3-9C810115E3B7}" v="84" dt="2024-04-15T17:56:50.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A6202-6771-4E59-8C29-A68D89703DF9}"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DB9C69B2-D638-4922-B5F5-D81F345E6EAF}">
      <dgm:prSet/>
      <dgm:spPr/>
      <dgm:t>
        <a:bodyPr/>
        <a:lstStyle/>
        <a:p>
          <a:r>
            <a:rPr lang="en-US" b="1"/>
            <a:t>Meet Marcy and Dan</a:t>
          </a:r>
        </a:p>
      </dgm:t>
    </dgm:pt>
    <dgm:pt modelId="{F0CA8962-A0C7-486A-8E4B-D29E777C881F}" type="parTrans" cxnId="{2033B983-21A8-4F4A-801A-9F5C18D9D007}">
      <dgm:prSet/>
      <dgm:spPr/>
      <dgm:t>
        <a:bodyPr/>
        <a:lstStyle/>
        <a:p>
          <a:endParaRPr lang="en-US"/>
        </a:p>
      </dgm:t>
    </dgm:pt>
    <dgm:pt modelId="{FBFB5513-DD7A-431D-9559-18F31E2D4E3E}" type="sibTrans" cxnId="{2033B983-21A8-4F4A-801A-9F5C18D9D007}">
      <dgm:prSet/>
      <dgm:spPr/>
      <dgm:t>
        <a:bodyPr/>
        <a:lstStyle/>
        <a:p>
          <a:endParaRPr lang="en-US"/>
        </a:p>
      </dgm:t>
    </dgm:pt>
    <dgm:pt modelId="{228F3B87-5C98-42FD-B1C5-5797427BC69C}">
      <dgm:prSet/>
      <dgm:spPr/>
      <dgm:t>
        <a:bodyPr/>
        <a:lstStyle/>
        <a:p>
          <a:r>
            <a:rPr lang="en-US" b="1"/>
            <a:t>Marcy receives a reality scare</a:t>
          </a:r>
        </a:p>
      </dgm:t>
    </dgm:pt>
    <dgm:pt modelId="{0FB16A14-1866-4490-9C83-88103F5207DA}" type="parTrans" cxnId="{DDC04D49-7C12-465F-B971-C60953BB2147}">
      <dgm:prSet/>
      <dgm:spPr/>
      <dgm:t>
        <a:bodyPr/>
        <a:lstStyle/>
        <a:p>
          <a:endParaRPr lang="en-US"/>
        </a:p>
      </dgm:t>
    </dgm:pt>
    <dgm:pt modelId="{7CD50D79-7B8D-4B52-BBF2-62F5DAE1563B}" type="sibTrans" cxnId="{DDC04D49-7C12-465F-B971-C60953BB2147}">
      <dgm:prSet/>
      <dgm:spPr/>
      <dgm:t>
        <a:bodyPr/>
        <a:lstStyle/>
        <a:p>
          <a:endParaRPr lang="en-US"/>
        </a:p>
      </dgm:t>
    </dgm:pt>
    <dgm:pt modelId="{EF11784B-7007-4692-9D89-9663F702B4D9}">
      <dgm:prSet/>
      <dgm:spPr/>
      <dgm:t>
        <a:bodyPr/>
        <a:lstStyle/>
        <a:p>
          <a:r>
            <a:rPr lang="en-US" b="1"/>
            <a:t>They go to a financial advisor</a:t>
          </a:r>
        </a:p>
      </dgm:t>
    </dgm:pt>
    <dgm:pt modelId="{BEAC4359-B49F-45C1-AD49-57B83B392D9F}" type="parTrans" cxnId="{02CEEF9B-FBA1-4487-9168-A09F7AA5F971}">
      <dgm:prSet/>
      <dgm:spPr/>
      <dgm:t>
        <a:bodyPr/>
        <a:lstStyle/>
        <a:p>
          <a:endParaRPr lang="en-US"/>
        </a:p>
      </dgm:t>
    </dgm:pt>
    <dgm:pt modelId="{7C00A0BD-A84C-4E36-9714-C5F5D1009C84}" type="sibTrans" cxnId="{02CEEF9B-FBA1-4487-9168-A09F7AA5F971}">
      <dgm:prSet/>
      <dgm:spPr/>
      <dgm:t>
        <a:bodyPr/>
        <a:lstStyle/>
        <a:p>
          <a:endParaRPr lang="en-US"/>
        </a:p>
      </dgm:t>
    </dgm:pt>
    <dgm:pt modelId="{3C20449F-9AF9-4C88-A63D-D5820C38DA72}">
      <dgm:prSet/>
      <dgm:spPr/>
      <dgm:t>
        <a:bodyPr/>
        <a:lstStyle/>
        <a:p>
          <a:r>
            <a:rPr lang="en-US" b="1"/>
            <a:t>Retirement plans</a:t>
          </a:r>
        </a:p>
      </dgm:t>
    </dgm:pt>
    <dgm:pt modelId="{98FCFA24-9687-47DA-B4CA-64A580F8C4DD}" type="parTrans" cxnId="{5BDEB75F-A24D-467F-93DD-0A9F039B2282}">
      <dgm:prSet/>
      <dgm:spPr/>
      <dgm:t>
        <a:bodyPr/>
        <a:lstStyle/>
        <a:p>
          <a:endParaRPr lang="en-US"/>
        </a:p>
      </dgm:t>
    </dgm:pt>
    <dgm:pt modelId="{8852C2A9-072C-4313-A7C1-F710D357796A}" type="sibTrans" cxnId="{5BDEB75F-A24D-467F-93DD-0A9F039B2282}">
      <dgm:prSet/>
      <dgm:spPr/>
      <dgm:t>
        <a:bodyPr/>
        <a:lstStyle/>
        <a:p>
          <a:endParaRPr lang="en-US"/>
        </a:p>
      </dgm:t>
    </dgm:pt>
    <dgm:pt modelId="{DB17B921-2A26-4B7E-809A-68347A98112E}" type="pres">
      <dgm:prSet presAssocID="{C19A6202-6771-4E59-8C29-A68D89703DF9}" presName="compositeShape" presStyleCnt="0">
        <dgm:presLayoutVars>
          <dgm:dir/>
          <dgm:resizeHandles/>
        </dgm:presLayoutVars>
      </dgm:prSet>
      <dgm:spPr/>
    </dgm:pt>
    <dgm:pt modelId="{917B6F4A-8704-45D1-95EB-B1800CFF803F}" type="pres">
      <dgm:prSet presAssocID="{C19A6202-6771-4E59-8C29-A68D89703DF9}" presName="pyramid" presStyleLbl="node1" presStyleIdx="0" presStyleCnt="1"/>
      <dgm:spPr/>
    </dgm:pt>
    <dgm:pt modelId="{C1DCE18F-FEA9-44CA-8048-CDFCB00F81F9}" type="pres">
      <dgm:prSet presAssocID="{C19A6202-6771-4E59-8C29-A68D89703DF9}" presName="theList" presStyleCnt="0"/>
      <dgm:spPr/>
    </dgm:pt>
    <dgm:pt modelId="{BFCDAE30-0946-4013-BFA2-A712D6D5EE36}" type="pres">
      <dgm:prSet presAssocID="{DB9C69B2-D638-4922-B5F5-D81F345E6EAF}" presName="aNode" presStyleLbl="fgAcc1" presStyleIdx="0" presStyleCnt="4">
        <dgm:presLayoutVars>
          <dgm:bulletEnabled val="1"/>
        </dgm:presLayoutVars>
      </dgm:prSet>
      <dgm:spPr/>
    </dgm:pt>
    <dgm:pt modelId="{686B6C8D-ADF4-45AF-95A2-F02EE31A6CDF}" type="pres">
      <dgm:prSet presAssocID="{DB9C69B2-D638-4922-B5F5-D81F345E6EAF}" presName="aSpace" presStyleCnt="0"/>
      <dgm:spPr/>
    </dgm:pt>
    <dgm:pt modelId="{E3E3EAD9-A483-4AFD-8934-4F86C5C3AC00}" type="pres">
      <dgm:prSet presAssocID="{228F3B87-5C98-42FD-B1C5-5797427BC69C}" presName="aNode" presStyleLbl="fgAcc1" presStyleIdx="1" presStyleCnt="4">
        <dgm:presLayoutVars>
          <dgm:bulletEnabled val="1"/>
        </dgm:presLayoutVars>
      </dgm:prSet>
      <dgm:spPr/>
    </dgm:pt>
    <dgm:pt modelId="{8FC54501-0D34-4F4A-9CDB-0202D5EE4292}" type="pres">
      <dgm:prSet presAssocID="{228F3B87-5C98-42FD-B1C5-5797427BC69C}" presName="aSpace" presStyleCnt="0"/>
      <dgm:spPr/>
    </dgm:pt>
    <dgm:pt modelId="{3BB19B00-F2E8-41A2-8517-F1FCB3ED8DBD}" type="pres">
      <dgm:prSet presAssocID="{EF11784B-7007-4692-9D89-9663F702B4D9}" presName="aNode" presStyleLbl="fgAcc1" presStyleIdx="2" presStyleCnt="4">
        <dgm:presLayoutVars>
          <dgm:bulletEnabled val="1"/>
        </dgm:presLayoutVars>
      </dgm:prSet>
      <dgm:spPr/>
    </dgm:pt>
    <dgm:pt modelId="{D280C39D-5629-4833-A525-B8D7E2B0F06B}" type="pres">
      <dgm:prSet presAssocID="{EF11784B-7007-4692-9D89-9663F702B4D9}" presName="aSpace" presStyleCnt="0"/>
      <dgm:spPr/>
    </dgm:pt>
    <dgm:pt modelId="{1A3EA0AC-8C79-4E45-8119-E537EC448434}" type="pres">
      <dgm:prSet presAssocID="{3C20449F-9AF9-4C88-A63D-D5820C38DA72}" presName="aNode" presStyleLbl="fgAcc1" presStyleIdx="3" presStyleCnt="4">
        <dgm:presLayoutVars>
          <dgm:bulletEnabled val="1"/>
        </dgm:presLayoutVars>
      </dgm:prSet>
      <dgm:spPr/>
    </dgm:pt>
    <dgm:pt modelId="{49FE7D5B-BF03-4F38-A4A5-818FA7DBB403}" type="pres">
      <dgm:prSet presAssocID="{3C20449F-9AF9-4C88-A63D-D5820C38DA72}" presName="aSpace" presStyleCnt="0"/>
      <dgm:spPr/>
    </dgm:pt>
  </dgm:ptLst>
  <dgm:cxnLst>
    <dgm:cxn modelId="{C0AA6621-25C2-45F0-985B-1FA9DCE051C2}" type="presOf" srcId="{EF11784B-7007-4692-9D89-9663F702B4D9}" destId="{3BB19B00-F2E8-41A2-8517-F1FCB3ED8DBD}" srcOrd="0" destOrd="0" presId="urn:microsoft.com/office/officeart/2005/8/layout/pyramid2"/>
    <dgm:cxn modelId="{FE70B52A-41EE-4CC9-A06A-4913C216C946}" type="presOf" srcId="{C19A6202-6771-4E59-8C29-A68D89703DF9}" destId="{DB17B921-2A26-4B7E-809A-68347A98112E}" srcOrd="0" destOrd="0" presId="urn:microsoft.com/office/officeart/2005/8/layout/pyramid2"/>
    <dgm:cxn modelId="{FC33C236-6E4D-42BD-A581-0CF35E4ED4A7}" type="presOf" srcId="{DB9C69B2-D638-4922-B5F5-D81F345E6EAF}" destId="{BFCDAE30-0946-4013-BFA2-A712D6D5EE36}" srcOrd="0" destOrd="0" presId="urn:microsoft.com/office/officeart/2005/8/layout/pyramid2"/>
    <dgm:cxn modelId="{5BDEB75F-A24D-467F-93DD-0A9F039B2282}" srcId="{C19A6202-6771-4E59-8C29-A68D89703DF9}" destId="{3C20449F-9AF9-4C88-A63D-D5820C38DA72}" srcOrd="3" destOrd="0" parTransId="{98FCFA24-9687-47DA-B4CA-64A580F8C4DD}" sibTransId="{8852C2A9-072C-4313-A7C1-F710D357796A}"/>
    <dgm:cxn modelId="{DDC04D49-7C12-465F-B971-C60953BB2147}" srcId="{C19A6202-6771-4E59-8C29-A68D89703DF9}" destId="{228F3B87-5C98-42FD-B1C5-5797427BC69C}" srcOrd="1" destOrd="0" parTransId="{0FB16A14-1866-4490-9C83-88103F5207DA}" sibTransId="{7CD50D79-7B8D-4B52-BBF2-62F5DAE1563B}"/>
    <dgm:cxn modelId="{E85BF569-BAE5-4EE7-A060-3ADE111F7723}" type="presOf" srcId="{3C20449F-9AF9-4C88-A63D-D5820C38DA72}" destId="{1A3EA0AC-8C79-4E45-8119-E537EC448434}" srcOrd="0" destOrd="0" presId="urn:microsoft.com/office/officeart/2005/8/layout/pyramid2"/>
    <dgm:cxn modelId="{15A1F780-5D9E-4176-B592-17B97F1D3D67}" type="presOf" srcId="{228F3B87-5C98-42FD-B1C5-5797427BC69C}" destId="{E3E3EAD9-A483-4AFD-8934-4F86C5C3AC00}" srcOrd="0" destOrd="0" presId="urn:microsoft.com/office/officeart/2005/8/layout/pyramid2"/>
    <dgm:cxn modelId="{2033B983-21A8-4F4A-801A-9F5C18D9D007}" srcId="{C19A6202-6771-4E59-8C29-A68D89703DF9}" destId="{DB9C69B2-D638-4922-B5F5-D81F345E6EAF}" srcOrd="0" destOrd="0" parTransId="{F0CA8962-A0C7-486A-8E4B-D29E777C881F}" sibTransId="{FBFB5513-DD7A-431D-9559-18F31E2D4E3E}"/>
    <dgm:cxn modelId="{02CEEF9B-FBA1-4487-9168-A09F7AA5F971}" srcId="{C19A6202-6771-4E59-8C29-A68D89703DF9}" destId="{EF11784B-7007-4692-9D89-9663F702B4D9}" srcOrd="2" destOrd="0" parTransId="{BEAC4359-B49F-45C1-AD49-57B83B392D9F}" sibTransId="{7C00A0BD-A84C-4E36-9714-C5F5D1009C84}"/>
    <dgm:cxn modelId="{0DCE8FAE-FEF7-406A-9D1F-B0B1DB0B37B1}" type="presParOf" srcId="{DB17B921-2A26-4B7E-809A-68347A98112E}" destId="{917B6F4A-8704-45D1-95EB-B1800CFF803F}" srcOrd="0" destOrd="0" presId="urn:microsoft.com/office/officeart/2005/8/layout/pyramid2"/>
    <dgm:cxn modelId="{E9F5D880-234E-49A8-AC48-4DB06674FD3C}" type="presParOf" srcId="{DB17B921-2A26-4B7E-809A-68347A98112E}" destId="{C1DCE18F-FEA9-44CA-8048-CDFCB00F81F9}" srcOrd="1" destOrd="0" presId="urn:microsoft.com/office/officeart/2005/8/layout/pyramid2"/>
    <dgm:cxn modelId="{360AD6C9-5975-4059-BF9D-1B444C78096A}" type="presParOf" srcId="{C1DCE18F-FEA9-44CA-8048-CDFCB00F81F9}" destId="{BFCDAE30-0946-4013-BFA2-A712D6D5EE36}" srcOrd="0" destOrd="0" presId="urn:microsoft.com/office/officeart/2005/8/layout/pyramid2"/>
    <dgm:cxn modelId="{19097C23-FCDB-453D-9149-6A1FD5EF9524}" type="presParOf" srcId="{C1DCE18F-FEA9-44CA-8048-CDFCB00F81F9}" destId="{686B6C8D-ADF4-45AF-95A2-F02EE31A6CDF}" srcOrd="1" destOrd="0" presId="urn:microsoft.com/office/officeart/2005/8/layout/pyramid2"/>
    <dgm:cxn modelId="{B2B26C5C-335B-4E3B-8204-B2915EC6AB2A}" type="presParOf" srcId="{C1DCE18F-FEA9-44CA-8048-CDFCB00F81F9}" destId="{E3E3EAD9-A483-4AFD-8934-4F86C5C3AC00}" srcOrd="2" destOrd="0" presId="urn:microsoft.com/office/officeart/2005/8/layout/pyramid2"/>
    <dgm:cxn modelId="{CFBA39BB-86F2-4428-AAF9-D3FD66C24AC1}" type="presParOf" srcId="{C1DCE18F-FEA9-44CA-8048-CDFCB00F81F9}" destId="{8FC54501-0D34-4F4A-9CDB-0202D5EE4292}" srcOrd="3" destOrd="0" presId="urn:microsoft.com/office/officeart/2005/8/layout/pyramid2"/>
    <dgm:cxn modelId="{600ECAEC-DCF1-4212-BD5B-FD6BBDE7E955}" type="presParOf" srcId="{C1DCE18F-FEA9-44CA-8048-CDFCB00F81F9}" destId="{3BB19B00-F2E8-41A2-8517-F1FCB3ED8DBD}" srcOrd="4" destOrd="0" presId="urn:microsoft.com/office/officeart/2005/8/layout/pyramid2"/>
    <dgm:cxn modelId="{0ED6EF0F-F1E5-4053-99F5-CD5C8C9C9126}" type="presParOf" srcId="{C1DCE18F-FEA9-44CA-8048-CDFCB00F81F9}" destId="{D280C39D-5629-4833-A525-B8D7E2B0F06B}" srcOrd="5" destOrd="0" presId="urn:microsoft.com/office/officeart/2005/8/layout/pyramid2"/>
    <dgm:cxn modelId="{026A0F49-B941-4DAC-8CBB-9EF0292A42DA}" type="presParOf" srcId="{C1DCE18F-FEA9-44CA-8048-CDFCB00F81F9}" destId="{1A3EA0AC-8C79-4E45-8119-E537EC448434}" srcOrd="6" destOrd="0" presId="urn:microsoft.com/office/officeart/2005/8/layout/pyramid2"/>
    <dgm:cxn modelId="{AA12774A-8E95-4DB1-A307-336FB7B9DC38}" type="presParOf" srcId="{C1DCE18F-FEA9-44CA-8048-CDFCB00F81F9}" destId="{49FE7D5B-BF03-4F38-A4A5-818FA7DBB403}"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E2964D-8E44-4760-AD37-3879F4FEC98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70F8CD2-759F-42D6-A43D-4A77ED4851A7}">
      <dgm:prSet/>
      <dgm:spPr/>
      <dgm:t>
        <a:bodyPr/>
        <a:lstStyle/>
        <a:p>
          <a:pPr>
            <a:lnSpc>
              <a:spcPct val="100000"/>
            </a:lnSpc>
          </a:pPr>
          <a:r>
            <a:rPr lang="en-US"/>
            <a:t>Dan and Marcy have a family budget.</a:t>
          </a:r>
        </a:p>
      </dgm:t>
    </dgm:pt>
    <dgm:pt modelId="{F140C232-9A05-42BD-BAE2-BCF13A75C22A}" type="parTrans" cxnId="{ACC4EF7C-AB42-4CC0-BD3E-F34380A6D65B}">
      <dgm:prSet/>
      <dgm:spPr/>
      <dgm:t>
        <a:bodyPr/>
        <a:lstStyle/>
        <a:p>
          <a:endParaRPr lang="en-US"/>
        </a:p>
      </dgm:t>
    </dgm:pt>
    <dgm:pt modelId="{8DE47BB2-FED7-4009-BB0D-926DE0A1C0C4}" type="sibTrans" cxnId="{ACC4EF7C-AB42-4CC0-BD3E-F34380A6D65B}">
      <dgm:prSet/>
      <dgm:spPr/>
      <dgm:t>
        <a:bodyPr/>
        <a:lstStyle/>
        <a:p>
          <a:endParaRPr lang="en-US"/>
        </a:p>
      </dgm:t>
    </dgm:pt>
    <dgm:pt modelId="{3399B0A0-302E-45DB-BF72-C4C30D778B88}">
      <dgm:prSet/>
      <dgm:spPr/>
      <dgm:t>
        <a:bodyPr/>
        <a:lstStyle/>
        <a:p>
          <a:pPr>
            <a:lnSpc>
              <a:spcPct val="100000"/>
            </a:lnSpc>
          </a:pPr>
          <a:r>
            <a:rPr lang="en-US"/>
            <a:t>The house mortgage will be paid off in 15 years.</a:t>
          </a:r>
        </a:p>
      </dgm:t>
    </dgm:pt>
    <dgm:pt modelId="{7DFDA02C-10C0-4CEC-83A6-738143E6E608}" type="parTrans" cxnId="{5660DE3E-25EE-43B8-91F2-8857AB1E1CFD}">
      <dgm:prSet/>
      <dgm:spPr/>
      <dgm:t>
        <a:bodyPr/>
        <a:lstStyle/>
        <a:p>
          <a:endParaRPr lang="en-US"/>
        </a:p>
      </dgm:t>
    </dgm:pt>
    <dgm:pt modelId="{614B923F-B685-4728-B2F3-B475C5C34721}" type="sibTrans" cxnId="{5660DE3E-25EE-43B8-91F2-8857AB1E1CFD}">
      <dgm:prSet/>
      <dgm:spPr/>
      <dgm:t>
        <a:bodyPr/>
        <a:lstStyle/>
        <a:p>
          <a:endParaRPr lang="en-US"/>
        </a:p>
      </dgm:t>
    </dgm:pt>
    <dgm:pt modelId="{3671429F-EAD5-4191-91BB-B77BEF4F3328}">
      <dgm:prSet/>
      <dgm:spPr/>
      <dgm:t>
        <a:bodyPr/>
        <a:lstStyle/>
        <a:p>
          <a:pPr>
            <a:lnSpc>
              <a:spcPct val="100000"/>
            </a:lnSpc>
          </a:pPr>
          <a:r>
            <a:rPr lang="en-US"/>
            <a:t>Groceries and household expenses will be lower as their kids will be adults and on their own.</a:t>
          </a:r>
        </a:p>
      </dgm:t>
    </dgm:pt>
    <dgm:pt modelId="{4F21B495-FAFE-4056-9956-8160D78E0AF6}" type="parTrans" cxnId="{C32F0404-CFA4-4A33-9B3B-AD9A498318D0}">
      <dgm:prSet/>
      <dgm:spPr/>
      <dgm:t>
        <a:bodyPr/>
        <a:lstStyle/>
        <a:p>
          <a:endParaRPr lang="en-US"/>
        </a:p>
      </dgm:t>
    </dgm:pt>
    <dgm:pt modelId="{35F5404C-6CFA-4105-B6D4-A08BE9344D12}" type="sibTrans" cxnId="{C32F0404-CFA4-4A33-9B3B-AD9A498318D0}">
      <dgm:prSet/>
      <dgm:spPr/>
      <dgm:t>
        <a:bodyPr/>
        <a:lstStyle/>
        <a:p>
          <a:endParaRPr lang="en-US"/>
        </a:p>
      </dgm:t>
    </dgm:pt>
    <dgm:pt modelId="{C7676E09-B1BA-4A1F-9FF1-A794DE15BB38}">
      <dgm:prSet/>
      <dgm:spPr/>
      <dgm:t>
        <a:bodyPr/>
        <a:lstStyle/>
        <a:p>
          <a:pPr rtl="0">
            <a:lnSpc>
              <a:spcPct val="100000"/>
            </a:lnSpc>
          </a:pPr>
          <a:r>
            <a:rPr lang="en-US"/>
            <a:t>Medical expenses could increase as </a:t>
          </a:r>
          <a:r>
            <a:rPr lang="en-US">
              <a:latin typeface="Tw Cen MT Condensed" panose="020B0606020104020203"/>
            </a:rPr>
            <a:t>they age</a:t>
          </a:r>
          <a:r>
            <a:rPr lang="en-US"/>
            <a:t>.</a:t>
          </a:r>
        </a:p>
      </dgm:t>
    </dgm:pt>
    <dgm:pt modelId="{E8597B1F-9581-409E-BCDF-8D1CA756FB92}" type="parTrans" cxnId="{92A75EFD-6A12-48F3-A37C-0CFCB06BD236}">
      <dgm:prSet/>
      <dgm:spPr/>
      <dgm:t>
        <a:bodyPr/>
        <a:lstStyle/>
        <a:p>
          <a:endParaRPr lang="en-US"/>
        </a:p>
      </dgm:t>
    </dgm:pt>
    <dgm:pt modelId="{728DE3CD-1332-49ED-A597-59B1F4DC6F6A}" type="sibTrans" cxnId="{92A75EFD-6A12-48F3-A37C-0CFCB06BD236}">
      <dgm:prSet/>
      <dgm:spPr/>
      <dgm:t>
        <a:bodyPr/>
        <a:lstStyle/>
        <a:p>
          <a:endParaRPr lang="en-US"/>
        </a:p>
      </dgm:t>
    </dgm:pt>
    <dgm:pt modelId="{BB590083-5E4A-40AE-81EB-D7D9709DFE66}" type="pres">
      <dgm:prSet presAssocID="{A6E2964D-8E44-4760-AD37-3879F4FEC98C}" presName="root" presStyleCnt="0">
        <dgm:presLayoutVars>
          <dgm:dir/>
          <dgm:resizeHandles val="exact"/>
        </dgm:presLayoutVars>
      </dgm:prSet>
      <dgm:spPr/>
    </dgm:pt>
    <dgm:pt modelId="{2F74727B-8A3A-43D6-9817-EE8C3CD887A9}" type="pres">
      <dgm:prSet presAssocID="{470F8CD2-759F-42D6-A43D-4A77ED4851A7}" presName="compNode" presStyleCnt="0"/>
      <dgm:spPr/>
    </dgm:pt>
    <dgm:pt modelId="{0EA9FAAE-33F1-4964-A775-FC1AA2B604BA}" type="pres">
      <dgm:prSet presAssocID="{470F8CD2-759F-42D6-A43D-4A77ED4851A7}" presName="bgRect" presStyleLbl="bgShp" presStyleIdx="0" presStyleCnt="4"/>
      <dgm:spPr/>
    </dgm:pt>
    <dgm:pt modelId="{21056A62-85BB-4B3B-B024-8992421185A8}" type="pres">
      <dgm:prSet presAssocID="{470F8CD2-759F-42D6-A43D-4A77ED4851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3E063454-08C5-4CC0-AE23-89B85E0BF205}" type="pres">
      <dgm:prSet presAssocID="{470F8CD2-759F-42D6-A43D-4A77ED4851A7}" presName="spaceRect" presStyleCnt="0"/>
      <dgm:spPr/>
    </dgm:pt>
    <dgm:pt modelId="{3EF90E6B-74A7-485B-9AD5-F2E10E50451C}" type="pres">
      <dgm:prSet presAssocID="{470F8CD2-759F-42D6-A43D-4A77ED4851A7}" presName="parTx" presStyleLbl="revTx" presStyleIdx="0" presStyleCnt="4">
        <dgm:presLayoutVars>
          <dgm:chMax val="0"/>
          <dgm:chPref val="0"/>
        </dgm:presLayoutVars>
      </dgm:prSet>
      <dgm:spPr/>
    </dgm:pt>
    <dgm:pt modelId="{3091D115-7AA6-4F36-B208-FB5CD0EBF94D}" type="pres">
      <dgm:prSet presAssocID="{8DE47BB2-FED7-4009-BB0D-926DE0A1C0C4}" presName="sibTrans" presStyleCnt="0"/>
      <dgm:spPr/>
    </dgm:pt>
    <dgm:pt modelId="{F9840473-A789-4C1E-94BB-FC414F7D4B19}" type="pres">
      <dgm:prSet presAssocID="{3399B0A0-302E-45DB-BF72-C4C30D778B88}" presName="compNode" presStyleCnt="0"/>
      <dgm:spPr/>
    </dgm:pt>
    <dgm:pt modelId="{CA824D67-7B28-439C-A2CA-2608942C19C2}" type="pres">
      <dgm:prSet presAssocID="{3399B0A0-302E-45DB-BF72-C4C30D778B88}" presName="bgRect" presStyleLbl="bgShp" presStyleIdx="1" presStyleCnt="4"/>
      <dgm:spPr/>
    </dgm:pt>
    <dgm:pt modelId="{79C9AF36-B3C4-4F2F-8EBE-CD8BEFEE41DA}" type="pres">
      <dgm:prSet presAssocID="{3399B0A0-302E-45DB-BF72-C4C30D778B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13B506F6-F763-411E-B27B-CE46820EC280}" type="pres">
      <dgm:prSet presAssocID="{3399B0A0-302E-45DB-BF72-C4C30D778B88}" presName="spaceRect" presStyleCnt="0"/>
      <dgm:spPr/>
    </dgm:pt>
    <dgm:pt modelId="{A8CEAC39-7483-4484-8014-D4DEE926A2A0}" type="pres">
      <dgm:prSet presAssocID="{3399B0A0-302E-45DB-BF72-C4C30D778B88}" presName="parTx" presStyleLbl="revTx" presStyleIdx="1" presStyleCnt="4">
        <dgm:presLayoutVars>
          <dgm:chMax val="0"/>
          <dgm:chPref val="0"/>
        </dgm:presLayoutVars>
      </dgm:prSet>
      <dgm:spPr/>
    </dgm:pt>
    <dgm:pt modelId="{F86CB344-135E-41ED-980D-E814C1C037D2}" type="pres">
      <dgm:prSet presAssocID="{614B923F-B685-4728-B2F3-B475C5C34721}" presName="sibTrans" presStyleCnt="0"/>
      <dgm:spPr/>
    </dgm:pt>
    <dgm:pt modelId="{BFD84B6E-63D7-40E8-8774-1A4B0986FCE8}" type="pres">
      <dgm:prSet presAssocID="{3671429F-EAD5-4191-91BB-B77BEF4F3328}" presName="compNode" presStyleCnt="0"/>
      <dgm:spPr/>
    </dgm:pt>
    <dgm:pt modelId="{12F2C669-4E00-4FED-9FD9-554982EF9C72}" type="pres">
      <dgm:prSet presAssocID="{3671429F-EAD5-4191-91BB-B77BEF4F3328}" presName="bgRect" presStyleLbl="bgShp" presStyleIdx="2" presStyleCnt="4"/>
      <dgm:spPr/>
    </dgm:pt>
    <dgm:pt modelId="{0DCD5AC6-B480-43C2-BB73-3CA21EF555FB}" type="pres">
      <dgm:prSet presAssocID="{3671429F-EAD5-4191-91BB-B77BEF4F332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pping basket"/>
        </a:ext>
      </dgm:extLst>
    </dgm:pt>
    <dgm:pt modelId="{4145A580-F85D-42BB-9CCA-5E8DC4BC4C03}" type="pres">
      <dgm:prSet presAssocID="{3671429F-EAD5-4191-91BB-B77BEF4F3328}" presName="spaceRect" presStyleCnt="0"/>
      <dgm:spPr/>
    </dgm:pt>
    <dgm:pt modelId="{109FB6D6-9F52-4DBD-8FD7-33C3EF11AD51}" type="pres">
      <dgm:prSet presAssocID="{3671429F-EAD5-4191-91BB-B77BEF4F3328}" presName="parTx" presStyleLbl="revTx" presStyleIdx="2" presStyleCnt="4">
        <dgm:presLayoutVars>
          <dgm:chMax val="0"/>
          <dgm:chPref val="0"/>
        </dgm:presLayoutVars>
      </dgm:prSet>
      <dgm:spPr/>
    </dgm:pt>
    <dgm:pt modelId="{0AA9E50F-2F57-40CA-9977-4B83095F6A6E}" type="pres">
      <dgm:prSet presAssocID="{35F5404C-6CFA-4105-B6D4-A08BE9344D12}" presName="sibTrans" presStyleCnt="0"/>
      <dgm:spPr/>
    </dgm:pt>
    <dgm:pt modelId="{5D69C695-AB6F-40CB-8035-4972DF415970}" type="pres">
      <dgm:prSet presAssocID="{C7676E09-B1BA-4A1F-9FF1-A794DE15BB38}" presName="compNode" presStyleCnt="0"/>
      <dgm:spPr/>
    </dgm:pt>
    <dgm:pt modelId="{78808CE8-3B1B-433F-AD6A-9DC0B69359AA}" type="pres">
      <dgm:prSet presAssocID="{C7676E09-B1BA-4A1F-9FF1-A794DE15BB38}" presName="bgRect" presStyleLbl="bgShp" presStyleIdx="3" presStyleCnt="4"/>
      <dgm:spPr/>
    </dgm:pt>
    <dgm:pt modelId="{A7E5C7CE-EE02-4A36-9296-BF00E3226EB2}" type="pres">
      <dgm:prSet presAssocID="{C7676E09-B1BA-4A1F-9FF1-A794DE15BB3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rson with Cane"/>
        </a:ext>
      </dgm:extLst>
    </dgm:pt>
    <dgm:pt modelId="{4B9CC92E-5A35-47DD-A8F8-36F9D20C979F}" type="pres">
      <dgm:prSet presAssocID="{C7676E09-B1BA-4A1F-9FF1-A794DE15BB38}" presName="spaceRect" presStyleCnt="0"/>
      <dgm:spPr/>
    </dgm:pt>
    <dgm:pt modelId="{F70DB71C-F729-450A-B9DF-03AC34F85F5A}" type="pres">
      <dgm:prSet presAssocID="{C7676E09-B1BA-4A1F-9FF1-A794DE15BB38}" presName="parTx" presStyleLbl="revTx" presStyleIdx="3" presStyleCnt="4">
        <dgm:presLayoutVars>
          <dgm:chMax val="0"/>
          <dgm:chPref val="0"/>
        </dgm:presLayoutVars>
      </dgm:prSet>
      <dgm:spPr/>
    </dgm:pt>
  </dgm:ptLst>
  <dgm:cxnLst>
    <dgm:cxn modelId="{C32F0404-CFA4-4A33-9B3B-AD9A498318D0}" srcId="{A6E2964D-8E44-4760-AD37-3879F4FEC98C}" destId="{3671429F-EAD5-4191-91BB-B77BEF4F3328}" srcOrd="2" destOrd="0" parTransId="{4F21B495-FAFE-4056-9956-8160D78E0AF6}" sibTransId="{35F5404C-6CFA-4105-B6D4-A08BE9344D12}"/>
    <dgm:cxn modelId="{DBA0CA18-E2EE-413B-BEBE-987881C10721}" type="presOf" srcId="{470F8CD2-759F-42D6-A43D-4A77ED4851A7}" destId="{3EF90E6B-74A7-485B-9AD5-F2E10E50451C}" srcOrd="0" destOrd="0" presId="urn:microsoft.com/office/officeart/2018/2/layout/IconVerticalSolidList"/>
    <dgm:cxn modelId="{5660DE3E-25EE-43B8-91F2-8857AB1E1CFD}" srcId="{A6E2964D-8E44-4760-AD37-3879F4FEC98C}" destId="{3399B0A0-302E-45DB-BF72-C4C30D778B88}" srcOrd="1" destOrd="0" parTransId="{7DFDA02C-10C0-4CEC-83A6-738143E6E608}" sibTransId="{614B923F-B685-4728-B2F3-B475C5C34721}"/>
    <dgm:cxn modelId="{3BDE204F-E75B-4DD9-893F-8EEB7FBAD872}" type="presOf" srcId="{3671429F-EAD5-4191-91BB-B77BEF4F3328}" destId="{109FB6D6-9F52-4DBD-8FD7-33C3EF11AD51}" srcOrd="0" destOrd="0" presId="urn:microsoft.com/office/officeart/2018/2/layout/IconVerticalSolidList"/>
    <dgm:cxn modelId="{FBEC9B6F-2508-41C8-AC68-ADCACD5A9AF9}" type="presOf" srcId="{3399B0A0-302E-45DB-BF72-C4C30D778B88}" destId="{A8CEAC39-7483-4484-8014-D4DEE926A2A0}" srcOrd="0" destOrd="0" presId="urn:microsoft.com/office/officeart/2018/2/layout/IconVerticalSolidList"/>
    <dgm:cxn modelId="{9D5F9F57-08AA-4FBC-B3BA-7259709A1B9D}" type="presOf" srcId="{C7676E09-B1BA-4A1F-9FF1-A794DE15BB38}" destId="{F70DB71C-F729-450A-B9DF-03AC34F85F5A}" srcOrd="0" destOrd="0" presId="urn:microsoft.com/office/officeart/2018/2/layout/IconVerticalSolidList"/>
    <dgm:cxn modelId="{ACC4EF7C-AB42-4CC0-BD3E-F34380A6D65B}" srcId="{A6E2964D-8E44-4760-AD37-3879F4FEC98C}" destId="{470F8CD2-759F-42D6-A43D-4A77ED4851A7}" srcOrd="0" destOrd="0" parTransId="{F140C232-9A05-42BD-BAE2-BCF13A75C22A}" sibTransId="{8DE47BB2-FED7-4009-BB0D-926DE0A1C0C4}"/>
    <dgm:cxn modelId="{BADC7CDF-CEE7-4677-884D-7A78436406D3}" type="presOf" srcId="{A6E2964D-8E44-4760-AD37-3879F4FEC98C}" destId="{BB590083-5E4A-40AE-81EB-D7D9709DFE66}" srcOrd="0" destOrd="0" presId="urn:microsoft.com/office/officeart/2018/2/layout/IconVerticalSolidList"/>
    <dgm:cxn modelId="{92A75EFD-6A12-48F3-A37C-0CFCB06BD236}" srcId="{A6E2964D-8E44-4760-AD37-3879F4FEC98C}" destId="{C7676E09-B1BA-4A1F-9FF1-A794DE15BB38}" srcOrd="3" destOrd="0" parTransId="{E8597B1F-9581-409E-BCDF-8D1CA756FB92}" sibTransId="{728DE3CD-1332-49ED-A597-59B1F4DC6F6A}"/>
    <dgm:cxn modelId="{A70D8338-8E58-4E4A-AC1B-DADAF546A06E}" type="presParOf" srcId="{BB590083-5E4A-40AE-81EB-D7D9709DFE66}" destId="{2F74727B-8A3A-43D6-9817-EE8C3CD887A9}" srcOrd="0" destOrd="0" presId="urn:microsoft.com/office/officeart/2018/2/layout/IconVerticalSolidList"/>
    <dgm:cxn modelId="{DEBA5CD3-2203-4B02-86F4-CE2142ECD87A}" type="presParOf" srcId="{2F74727B-8A3A-43D6-9817-EE8C3CD887A9}" destId="{0EA9FAAE-33F1-4964-A775-FC1AA2B604BA}" srcOrd="0" destOrd="0" presId="urn:microsoft.com/office/officeart/2018/2/layout/IconVerticalSolidList"/>
    <dgm:cxn modelId="{4CA40D77-C863-4A5C-8D68-64F92E8841A9}" type="presParOf" srcId="{2F74727B-8A3A-43D6-9817-EE8C3CD887A9}" destId="{21056A62-85BB-4B3B-B024-8992421185A8}" srcOrd="1" destOrd="0" presId="urn:microsoft.com/office/officeart/2018/2/layout/IconVerticalSolidList"/>
    <dgm:cxn modelId="{47707825-29B2-4FC0-9EEA-29708B5122E6}" type="presParOf" srcId="{2F74727B-8A3A-43D6-9817-EE8C3CD887A9}" destId="{3E063454-08C5-4CC0-AE23-89B85E0BF205}" srcOrd="2" destOrd="0" presId="urn:microsoft.com/office/officeart/2018/2/layout/IconVerticalSolidList"/>
    <dgm:cxn modelId="{590CF0D8-4754-4D2B-876E-9CE98E6C2B51}" type="presParOf" srcId="{2F74727B-8A3A-43D6-9817-EE8C3CD887A9}" destId="{3EF90E6B-74A7-485B-9AD5-F2E10E50451C}" srcOrd="3" destOrd="0" presId="urn:microsoft.com/office/officeart/2018/2/layout/IconVerticalSolidList"/>
    <dgm:cxn modelId="{BBBA9073-CA92-472D-8DCA-A798BAD2B148}" type="presParOf" srcId="{BB590083-5E4A-40AE-81EB-D7D9709DFE66}" destId="{3091D115-7AA6-4F36-B208-FB5CD0EBF94D}" srcOrd="1" destOrd="0" presId="urn:microsoft.com/office/officeart/2018/2/layout/IconVerticalSolidList"/>
    <dgm:cxn modelId="{6C0EDD1D-C2DB-4265-92D5-471D65A94275}" type="presParOf" srcId="{BB590083-5E4A-40AE-81EB-D7D9709DFE66}" destId="{F9840473-A789-4C1E-94BB-FC414F7D4B19}" srcOrd="2" destOrd="0" presId="urn:microsoft.com/office/officeart/2018/2/layout/IconVerticalSolidList"/>
    <dgm:cxn modelId="{B726CFB8-1050-4384-96F5-83805BCEE66C}" type="presParOf" srcId="{F9840473-A789-4C1E-94BB-FC414F7D4B19}" destId="{CA824D67-7B28-439C-A2CA-2608942C19C2}" srcOrd="0" destOrd="0" presId="urn:microsoft.com/office/officeart/2018/2/layout/IconVerticalSolidList"/>
    <dgm:cxn modelId="{D5220F2B-8A0C-4C83-8102-7689036840A2}" type="presParOf" srcId="{F9840473-A789-4C1E-94BB-FC414F7D4B19}" destId="{79C9AF36-B3C4-4F2F-8EBE-CD8BEFEE41DA}" srcOrd="1" destOrd="0" presId="urn:microsoft.com/office/officeart/2018/2/layout/IconVerticalSolidList"/>
    <dgm:cxn modelId="{1C7888F1-1BCB-44A7-AE85-C92A9FDBCFBB}" type="presParOf" srcId="{F9840473-A789-4C1E-94BB-FC414F7D4B19}" destId="{13B506F6-F763-411E-B27B-CE46820EC280}" srcOrd="2" destOrd="0" presId="urn:microsoft.com/office/officeart/2018/2/layout/IconVerticalSolidList"/>
    <dgm:cxn modelId="{653A0DA3-5C0C-4EF1-8C59-E0829E396463}" type="presParOf" srcId="{F9840473-A789-4C1E-94BB-FC414F7D4B19}" destId="{A8CEAC39-7483-4484-8014-D4DEE926A2A0}" srcOrd="3" destOrd="0" presId="urn:microsoft.com/office/officeart/2018/2/layout/IconVerticalSolidList"/>
    <dgm:cxn modelId="{22F23414-1A64-42C0-9664-C2A6F41B2A5A}" type="presParOf" srcId="{BB590083-5E4A-40AE-81EB-D7D9709DFE66}" destId="{F86CB344-135E-41ED-980D-E814C1C037D2}" srcOrd="3" destOrd="0" presId="urn:microsoft.com/office/officeart/2018/2/layout/IconVerticalSolidList"/>
    <dgm:cxn modelId="{F13E62E3-B53D-4BA2-AEBE-79CFF19D463F}" type="presParOf" srcId="{BB590083-5E4A-40AE-81EB-D7D9709DFE66}" destId="{BFD84B6E-63D7-40E8-8774-1A4B0986FCE8}" srcOrd="4" destOrd="0" presId="urn:microsoft.com/office/officeart/2018/2/layout/IconVerticalSolidList"/>
    <dgm:cxn modelId="{445889E2-D3EF-480A-96AB-B633F6A3D7A4}" type="presParOf" srcId="{BFD84B6E-63D7-40E8-8774-1A4B0986FCE8}" destId="{12F2C669-4E00-4FED-9FD9-554982EF9C72}" srcOrd="0" destOrd="0" presId="urn:microsoft.com/office/officeart/2018/2/layout/IconVerticalSolidList"/>
    <dgm:cxn modelId="{DABAF851-F0B0-40A4-9DAF-50F35A8B7B12}" type="presParOf" srcId="{BFD84B6E-63D7-40E8-8774-1A4B0986FCE8}" destId="{0DCD5AC6-B480-43C2-BB73-3CA21EF555FB}" srcOrd="1" destOrd="0" presId="urn:microsoft.com/office/officeart/2018/2/layout/IconVerticalSolidList"/>
    <dgm:cxn modelId="{464B2476-1447-4A87-9C08-DC15ADFDA41D}" type="presParOf" srcId="{BFD84B6E-63D7-40E8-8774-1A4B0986FCE8}" destId="{4145A580-F85D-42BB-9CCA-5E8DC4BC4C03}" srcOrd="2" destOrd="0" presId="urn:microsoft.com/office/officeart/2018/2/layout/IconVerticalSolidList"/>
    <dgm:cxn modelId="{3C244EC5-6AF3-4CB0-8FAA-5AAB3FD00D7D}" type="presParOf" srcId="{BFD84B6E-63D7-40E8-8774-1A4B0986FCE8}" destId="{109FB6D6-9F52-4DBD-8FD7-33C3EF11AD51}" srcOrd="3" destOrd="0" presId="urn:microsoft.com/office/officeart/2018/2/layout/IconVerticalSolidList"/>
    <dgm:cxn modelId="{AFE7BFBC-ED9F-4112-858C-FF8F01B5E077}" type="presParOf" srcId="{BB590083-5E4A-40AE-81EB-D7D9709DFE66}" destId="{0AA9E50F-2F57-40CA-9977-4B83095F6A6E}" srcOrd="5" destOrd="0" presId="urn:microsoft.com/office/officeart/2018/2/layout/IconVerticalSolidList"/>
    <dgm:cxn modelId="{54A18CC0-9169-42A5-8B4E-75F6037082D0}" type="presParOf" srcId="{BB590083-5E4A-40AE-81EB-D7D9709DFE66}" destId="{5D69C695-AB6F-40CB-8035-4972DF415970}" srcOrd="6" destOrd="0" presId="urn:microsoft.com/office/officeart/2018/2/layout/IconVerticalSolidList"/>
    <dgm:cxn modelId="{32E4C46C-1808-48BE-B016-D1636B956EB3}" type="presParOf" srcId="{5D69C695-AB6F-40CB-8035-4972DF415970}" destId="{78808CE8-3B1B-433F-AD6A-9DC0B69359AA}" srcOrd="0" destOrd="0" presId="urn:microsoft.com/office/officeart/2018/2/layout/IconVerticalSolidList"/>
    <dgm:cxn modelId="{58A340EF-C07E-4133-80D8-A55568CAD8B0}" type="presParOf" srcId="{5D69C695-AB6F-40CB-8035-4972DF415970}" destId="{A7E5C7CE-EE02-4A36-9296-BF00E3226EB2}" srcOrd="1" destOrd="0" presId="urn:microsoft.com/office/officeart/2018/2/layout/IconVerticalSolidList"/>
    <dgm:cxn modelId="{68166248-546E-481D-9332-5A3F0881DD76}" type="presParOf" srcId="{5D69C695-AB6F-40CB-8035-4972DF415970}" destId="{4B9CC92E-5A35-47DD-A8F8-36F9D20C979F}" srcOrd="2" destOrd="0" presId="urn:microsoft.com/office/officeart/2018/2/layout/IconVerticalSolidList"/>
    <dgm:cxn modelId="{DB5C933D-126C-45A8-A5A8-D0519D418B85}" type="presParOf" srcId="{5D69C695-AB6F-40CB-8035-4972DF415970}" destId="{F70DB71C-F729-450A-B9DF-03AC34F85F5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0C16CC-E1C8-4ECE-8A69-1D05EDA64DA3}" type="doc">
      <dgm:prSet loTypeId="urn:microsoft.com/office/officeart/2018/2/layout/IconVerticalSolidList" loCatId="icon" qsTypeId="urn:microsoft.com/office/officeart/2005/8/quickstyle/simple1" qsCatId="simple" csTypeId="urn:microsoft.com/office/officeart/2018/5/colors/Iconchunking_neutralicontext_accent1_2" csCatId="accent1" phldr="1"/>
      <dgm:spPr/>
      <dgm:t>
        <a:bodyPr/>
        <a:lstStyle/>
        <a:p>
          <a:endParaRPr lang="en-US"/>
        </a:p>
      </dgm:t>
    </dgm:pt>
    <dgm:pt modelId="{4EC44A28-4D6C-4325-937E-9C8697517899}">
      <dgm:prSet/>
      <dgm:spPr/>
      <dgm:t>
        <a:bodyPr/>
        <a:lstStyle/>
        <a:p>
          <a:pPr>
            <a:lnSpc>
              <a:spcPct val="100000"/>
            </a:lnSpc>
          </a:pPr>
          <a:r>
            <a:rPr lang="en-US" b="0" i="0"/>
            <a:t>Collection of a type of investment that tracks that category of investment’s performance and price level of index reflects general value </a:t>
          </a:r>
          <a:endParaRPr lang="en-US"/>
        </a:p>
      </dgm:t>
    </dgm:pt>
    <dgm:pt modelId="{158A7AB2-DFF0-4C30-B970-46CB9D7662F0}" type="parTrans" cxnId="{FEA0A2E9-6343-4B75-866D-EFB062D7C639}">
      <dgm:prSet/>
      <dgm:spPr/>
      <dgm:t>
        <a:bodyPr/>
        <a:lstStyle/>
        <a:p>
          <a:endParaRPr lang="en-US"/>
        </a:p>
      </dgm:t>
    </dgm:pt>
    <dgm:pt modelId="{51138CF0-FB19-4238-8B08-CA8B3AA5C2C9}" type="sibTrans" cxnId="{FEA0A2E9-6343-4B75-866D-EFB062D7C639}">
      <dgm:prSet/>
      <dgm:spPr/>
      <dgm:t>
        <a:bodyPr/>
        <a:lstStyle/>
        <a:p>
          <a:endParaRPr lang="en-US"/>
        </a:p>
      </dgm:t>
    </dgm:pt>
    <dgm:pt modelId="{0B2526D9-D15E-409C-9647-DAAE70826F47}">
      <dgm:prSet/>
      <dgm:spPr/>
      <dgm:t>
        <a:bodyPr/>
        <a:lstStyle/>
        <a:p>
          <a:pPr>
            <a:lnSpc>
              <a:spcPct val="100000"/>
            </a:lnSpc>
          </a:pPr>
          <a:r>
            <a:rPr lang="en-US"/>
            <a:t>S&amp;P500: an index of the top 500 companies</a:t>
          </a:r>
        </a:p>
      </dgm:t>
    </dgm:pt>
    <dgm:pt modelId="{7701AB95-1FC9-478F-9F98-D601744370C0}" type="parTrans" cxnId="{C300E39C-758B-45CF-8998-F707E059CFEF}">
      <dgm:prSet/>
      <dgm:spPr/>
      <dgm:t>
        <a:bodyPr/>
        <a:lstStyle/>
        <a:p>
          <a:endParaRPr lang="en-US"/>
        </a:p>
      </dgm:t>
    </dgm:pt>
    <dgm:pt modelId="{88F4636C-463D-495E-8EB4-B0C456B1616B}" type="sibTrans" cxnId="{C300E39C-758B-45CF-8998-F707E059CFEF}">
      <dgm:prSet/>
      <dgm:spPr/>
      <dgm:t>
        <a:bodyPr/>
        <a:lstStyle/>
        <a:p>
          <a:endParaRPr lang="en-US"/>
        </a:p>
      </dgm:t>
    </dgm:pt>
    <dgm:pt modelId="{9E7BF220-8E20-4354-9DE8-3D560433AE05}">
      <dgm:prSet/>
      <dgm:spPr/>
      <dgm:t>
        <a:bodyPr/>
        <a:lstStyle/>
        <a:p>
          <a:pPr>
            <a:lnSpc>
              <a:spcPct val="100000"/>
            </a:lnSpc>
          </a:pPr>
          <a:r>
            <a:rPr lang="en-US"/>
            <a:t>Russell 3000 Index: an index of the 1000 large capitalized stocks + 2000 mid-small capitalized stocks</a:t>
          </a:r>
        </a:p>
      </dgm:t>
    </dgm:pt>
    <dgm:pt modelId="{521EE5DF-F0AC-465F-92C2-9DA393E34452}" type="parTrans" cxnId="{81AE1E5E-21C6-479E-828F-28CDA803C659}">
      <dgm:prSet/>
      <dgm:spPr/>
      <dgm:t>
        <a:bodyPr/>
        <a:lstStyle/>
        <a:p>
          <a:endParaRPr lang="en-US"/>
        </a:p>
      </dgm:t>
    </dgm:pt>
    <dgm:pt modelId="{B500DED3-E2A7-4C4D-8C0F-394152C8F51D}" type="sibTrans" cxnId="{81AE1E5E-21C6-479E-828F-28CDA803C659}">
      <dgm:prSet/>
      <dgm:spPr/>
      <dgm:t>
        <a:bodyPr/>
        <a:lstStyle/>
        <a:p>
          <a:endParaRPr lang="en-US"/>
        </a:p>
      </dgm:t>
    </dgm:pt>
    <dgm:pt modelId="{8AD40529-5FAF-4706-AF8F-53C44A311DB6}">
      <dgm:prSet/>
      <dgm:spPr/>
      <dgm:t>
        <a:bodyPr/>
        <a:lstStyle/>
        <a:p>
          <a:pPr>
            <a:lnSpc>
              <a:spcPct val="100000"/>
            </a:lnSpc>
          </a:pPr>
          <a:r>
            <a:rPr lang="en-US"/>
            <a:t>Barclay’s Aggregated Bond Index: an index of many types of bonds and securities</a:t>
          </a:r>
        </a:p>
      </dgm:t>
    </dgm:pt>
    <dgm:pt modelId="{01A1DB0F-1C88-406E-B299-6E4E72632F6B}" type="parTrans" cxnId="{FDCD57D5-2652-481B-BB56-044B08FB02DC}">
      <dgm:prSet/>
      <dgm:spPr/>
      <dgm:t>
        <a:bodyPr/>
        <a:lstStyle/>
        <a:p>
          <a:endParaRPr lang="en-US"/>
        </a:p>
      </dgm:t>
    </dgm:pt>
    <dgm:pt modelId="{3B7189A8-9AB8-423A-85D7-EBD949BA3518}" type="sibTrans" cxnId="{FDCD57D5-2652-481B-BB56-044B08FB02DC}">
      <dgm:prSet/>
      <dgm:spPr/>
      <dgm:t>
        <a:bodyPr/>
        <a:lstStyle/>
        <a:p>
          <a:endParaRPr lang="en-US"/>
        </a:p>
      </dgm:t>
    </dgm:pt>
    <dgm:pt modelId="{C0AA2F84-A8E4-4FE2-9F8C-53C7EDE7AB6B}" type="pres">
      <dgm:prSet presAssocID="{4D0C16CC-E1C8-4ECE-8A69-1D05EDA64DA3}" presName="root" presStyleCnt="0">
        <dgm:presLayoutVars>
          <dgm:dir/>
          <dgm:resizeHandles val="exact"/>
        </dgm:presLayoutVars>
      </dgm:prSet>
      <dgm:spPr/>
    </dgm:pt>
    <dgm:pt modelId="{752FB03D-7B9E-494F-A0AB-E874C39CE9C9}" type="pres">
      <dgm:prSet presAssocID="{4EC44A28-4D6C-4325-937E-9C8697517899}" presName="compNode" presStyleCnt="0"/>
      <dgm:spPr/>
    </dgm:pt>
    <dgm:pt modelId="{95CFC096-0AFE-4BE1-B205-638595EB0896}" type="pres">
      <dgm:prSet presAssocID="{4EC44A28-4D6C-4325-937E-9C8697517899}" presName="bgRect" presStyleLbl="bgShp" presStyleIdx="0" presStyleCnt="4"/>
      <dgm:spPr/>
    </dgm:pt>
    <dgm:pt modelId="{B3DF41D4-B648-4363-96AD-6EBDA9D8BFF4}" type="pres">
      <dgm:prSet presAssocID="{4EC44A28-4D6C-4325-937E-9C869751789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90851402-66DE-4DDF-9A33-634857EE8F73}" type="pres">
      <dgm:prSet presAssocID="{4EC44A28-4D6C-4325-937E-9C8697517899}" presName="spaceRect" presStyleCnt="0"/>
      <dgm:spPr/>
    </dgm:pt>
    <dgm:pt modelId="{3801F62B-036F-4164-A7C4-DA285E0A711E}" type="pres">
      <dgm:prSet presAssocID="{4EC44A28-4D6C-4325-937E-9C8697517899}" presName="parTx" presStyleLbl="revTx" presStyleIdx="0" presStyleCnt="4">
        <dgm:presLayoutVars>
          <dgm:chMax val="0"/>
          <dgm:chPref val="0"/>
        </dgm:presLayoutVars>
      </dgm:prSet>
      <dgm:spPr/>
    </dgm:pt>
    <dgm:pt modelId="{F12A50C3-E0EE-44BB-B9C7-A6F44666704D}" type="pres">
      <dgm:prSet presAssocID="{51138CF0-FB19-4238-8B08-CA8B3AA5C2C9}" presName="sibTrans" presStyleCnt="0"/>
      <dgm:spPr/>
    </dgm:pt>
    <dgm:pt modelId="{A4E7FF88-9617-428B-ACB8-38D4196FF2A6}" type="pres">
      <dgm:prSet presAssocID="{0B2526D9-D15E-409C-9647-DAAE70826F47}" presName="compNode" presStyleCnt="0"/>
      <dgm:spPr/>
    </dgm:pt>
    <dgm:pt modelId="{7A049F59-54DC-4712-8811-8EDD994F2D10}" type="pres">
      <dgm:prSet presAssocID="{0B2526D9-D15E-409C-9647-DAAE70826F47}" presName="bgRect" presStyleLbl="bgShp" presStyleIdx="1" presStyleCnt="4"/>
      <dgm:spPr/>
    </dgm:pt>
    <dgm:pt modelId="{36E5D41C-A12F-4A65-B0BA-A00595FD77FF}" type="pres">
      <dgm:prSet presAssocID="{0B2526D9-D15E-409C-9647-DAAE70826F4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E0EF57D1-3B5A-487C-997F-C2AB38F1068A}" type="pres">
      <dgm:prSet presAssocID="{0B2526D9-D15E-409C-9647-DAAE70826F47}" presName="spaceRect" presStyleCnt="0"/>
      <dgm:spPr/>
    </dgm:pt>
    <dgm:pt modelId="{DC0864B2-24C1-421D-9D5E-AA96F6DDA76E}" type="pres">
      <dgm:prSet presAssocID="{0B2526D9-D15E-409C-9647-DAAE70826F47}" presName="parTx" presStyleLbl="revTx" presStyleIdx="1" presStyleCnt="4">
        <dgm:presLayoutVars>
          <dgm:chMax val="0"/>
          <dgm:chPref val="0"/>
        </dgm:presLayoutVars>
      </dgm:prSet>
      <dgm:spPr/>
    </dgm:pt>
    <dgm:pt modelId="{399AFFC3-04B6-4BF8-A5A6-7AB0DBAB4242}" type="pres">
      <dgm:prSet presAssocID="{88F4636C-463D-495E-8EB4-B0C456B1616B}" presName="sibTrans" presStyleCnt="0"/>
      <dgm:spPr/>
    </dgm:pt>
    <dgm:pt modelId="{152B3F3A-0B0C-4998-B500-34B5D14AFB98}" type="pres">
      <dgm:prSet presAssocID="{9E7BF220-8E20-4354-9DE8-3D560433AE05}" presName="compNode" presStyleCnt="0"/>
      <dgm:spPr/>
    </dgm:pt>
    <dgm:pt modelId="{D5419F8F-8A76-4A8F-B816-1CC978CCD009}" type="pres">
      <dgm:prSet presAssocID="{9E7BF220-8E20-4354-9DE8-3D560433AE05}" presName="bgRect" presStyleLbl="bgShp" presStyleIdx="2" presStyleCnt="4"/>
      <dgm:spPr/>
    </dgm:pt>
    <dgm:pt modelId="{44F7F677-3883-4D3B-8B2D-3EE86AA8B4E0}" type="pres">
      <dgm:prSet presAssocID="{9E7BF220-8E20-4354-9DE8-3D560433AE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CEE91628-AAC8-4985-BCF6-4A11B9579B00}" type="pres">
      <dgm:prSet presAssocID="{9E7BF220-8E20-4354-9DE8-3D560433AE05}" presName="spaceRect" presStyleCnt="0"/>
      <dgm:spPr/>
    </dgm:pt>
    <dgm:pt modelId="{51F21059-0549-4E60-9BAB-80B15836895A}" type="pres">
      <dgm:prSet presAssocID="{9E7BF220-8E20-4354-9DE8-3D560433AE05}" presName="parTx" presStyleLbl="revTx" presStyleIdx="2" presStyleCnt="4">
        <dgm:presLayoutVars>
          <dgm:chMax val="0"/>
          <dgm:chPref val="0"/>
        </dgm:presLayoutVars>
      </dgm:prSet>
      <dgm:spPr/>
    </dgm:pt>
    <dgm:pt modelId="{046D6C6A-EBAF-4DCE-A6B3-F16F07A41333}" type="pres">
      <dgm:prSet presAssocID="{B500DED3-E2A7-4C4D-8C0F-394152C8F51D}" presName="sibTrans" presStyleCnt="0"/>
      <dgm:spPr/>
    </dgm:pt>
    <dgm:pt modelId="{3168AA4E-02D8-49E9-B4B7-24ADF1610307}" type="pres">
      <dgm:prSet presAssocID="{8AD40529-5FAF-4706-AF8F-53C44A311DB6}" presName="compNode" presStyleCnt="0"/>
      <dgm:spPr/>
    </dgm:pt>
    <dgm:pt modelId="{04B7A4E0-4AC1-4295-9E47-63F746BEEDAD}" type="pres">
      <dgm:prSet presAssocID="{8AD40529-5FAF-4706-AF8F-53C44A311DB6}" presName="bgRect" presStyleLbl="bgShp" presStyleIdx="3" presStyleCnt="4"/>
      <dgm:spPr/>
    </dgm:pt>
    <dgm:pt modelId="{BD7EB8A6-1F04-42D4-9ED9-F4667F4C6C84}" type="pres">
      <dgm:prSet presAssocID="{8AD40529-5FAF-4706-AF8F-53C44A311DB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a:ext>
      </dgm:extLst>
    </dgm:pt>
    <dgm:pt modelId="{206B1B30-BA1D-40AE-A305-5E0F96986BCF}" type="pres">
      <dgm:prSet presAssocID="{8AD40529-5FAF-4706-AF8F-53C44A311DB6}" presName="spaceRect" presStyleCnt="0"/>
      <dgm:spPr/>
    </dgm:pt>
    <dgm:pt modelId="{35573288-DAEE-4332-BD40-5E04772A5B18}" type="pres">
      <dgm:prSet presAssocID="{8AD40529-5FAF-4706-AF8F-53C44A311DB6}" presName="parTx" presStyleLbl="revTx" presStyleIdx="3" presStyleCnt="4">
        <dgm:presLayoutVars>
          <dgm:chMax val="0"/>
          <dgm:chPref val="0"/>
        </dgm:presLayoutVars>
      </dgm:prSet>
      <dgm:spPr/>
    </dgm:pt>
  </dgm:ptLst>
  <dgm:cxnLst>
    <dgm:cxn modelId="{04A74416-E3AD-4F56-ACC9-2B45075679B4}" type="presOf" srcId="{0B2526D9-D15E-409C-9647-DAAE70826F47}" destId="{DC0864B2-24C1-421D-9D5E-AA96F6DDA76E}" srcOrd="0" destOrd="0" presId="urn:microsoft.com/office/officeart/2018/2/layout/IconVerticalSolidList"/>
    <dgm:cxn modelId="{A6CC251A-80C6-495F-82A1-316F5A7D545A}" type="presOf" srcId="{9E7BF220-8E20-4354-9DE8-3D560433AE05}" destId="{51F21059-0549-4E60-9BAB-80B15836895A}" srcOrd="0" destOrd="0" presId="urn:microsoft.com/office/officeart/2018/2/layout/IconVerticalSolidList"/>
    <dgm:cxn modelId="{FB22F51A-5069-4D96-B658-AEAA99143DAB}" type="presOf" srcId="{4D0C16CC-E1C8-4ECE-8A69-1D05EDA64DA3}" destId="{C0AA2F84-A8E4-4FE2-9F8C-53C7EDE7AB6B}" srcOrd="0" destOrd="0" presId="urn:microsoft.com/office/officeart/2018/2/layout/IconVerticalSolidList"/>
    <dgm:cxn modelId="{A7C92124-410F-40D5-B3A5-21905322A02E}" type="presOf" srcId="{4EC44A28-4D6C-4325-937E-9C8697517899}" destId="{3801F62B-036F-4164-A7C4-DA285E0A711E}" srcOrd="0" destOrd="0" presId="urn:microsoft.com/office/officeart/2018/2/layout/IconVerticalSolidList"/>
    <dgm:cxn modelId="{81AE1E5E-21C6-479E-828F-28CDA803C659}" srcId="{4D0C16CC-E1C8-4ECE-8A69-1D05EDA64DA3}" destId="{9E7BF220-8E20-4354-9DE8-3D560433AE05}" srcOrd="2" destOrd="0" parTransId="{521EE5DF-F0AC-465F-92C2-9DA393E34452}" sibTransId="{B500DED3-E2A7-4C4D-8C0F-394152C8F51D}"/>
    <dgm:cxn modelId="{C300E39C-758B-45CF-8998-F707E059CFEF}" srcId="{4D0C16CC-E1C8-4ECE-8A69-1D05EDA64DA3}" destId="{0B2526D9-D15E-409C-9647-DAAE70826F47}" srcOrd="1" destOrd="0" parTransId="{7701AB95-1FC9-478F-9F98-D601744370C0}" sibTransId="{88F4636C-463D-495E-8EB4-B0C456B1616B}"/>
    <dgm:cxn modelId="{FDCD57D5-2652-481B-BB56-044B08FB02DC}" srcId="{4D0C16CC-E1C8-4ECE-8A69-1D05EDA64DA3}" destId="{8AD40529-5FAF-4706-AF8F-53C44A311DB6}" srcOrd="3" destOrd="0" parTransId="{01A1DB0F-1C88-406E-B299-6E4E72632F6B}" sibTransId="{3B7189A8-9AB8-423A-85D7-EBD949BA3518}"/>
    <dgm:cxn modelId="{313C87DB-219A-478C-B659-BD70A455FBCA}" type="presOf" srcId="{8AD40529-5FAF-4706-AF8F-53C44A311DB6}" destId="{35573288-DAEE-4332-BD40-5E04772A5B18}" srcOrd="0" destOrd="0" presId="urn:microsoft.com/office/officeart/2018/2/layout/IconVerticalSolidList"/>
    <dgm:cxn modelId="{FEA0A2E9-6343-4B75-866D-EFB062D7C639}" srcId="{4D0C16CC-E1C8-4ECE-8A69-1D05EDA64DA3}" destId="{4EC44A28-4D6C-4325-937E-9C8697517899}" srcOrd="0" destOrd="0" parTransId="{158A7AB2-DFF0-4C30-B970-46CB9D7662F0}" sibTransId="{51138CF0-FB19-4238-8B08-CA8B3AA5C2C9}"/>
    <dgm:cxn modelId="{41D9E276-B245-4879-A6DF-95034F3C0741}" type="presParOf" srcId="{C0AA2F84-A8E4-4FE2-9F8C-53C7EDE7AB6B}" destId="{752FB03D-7B9E-494F-A0AB-E874C39CE9C9}" srcOrd="0" destOrd="0" presId="urn:microsoft.com/office/officeart/2018/2/layout/IconVerticalSolidList"/>
    <dgm:cxn modelId="{836341F1-DD12-4FB4-9F40-41B354FB1B3C}" type="presParOf" srcId="{752FB03D-7B9E-494F-A0AB-E874C39CE9C9}" destId="{95CFC096-0AFE-4BE1-B205-638595EB0896}" srcOrd="0" destOrd="0" presId="urn:microsoft.com/office/officeart/2018/2/layout/IconVerticalSolidList"/>
    <dgm:cxn modelId="{AEFE0DFE-AD97-4FE3-BD5F-68473A82BAD6}" type="presParOf" srcId="{752FB03D-7B9E-494F-A0AB-E874C39CE9C9}" destId="{B3DF41D4-B648-4363-96AD-6EBDA9D8BFF4}" srcOrd="1" destOrd="0" presId="urn:microsoft.com/office/officeart/2018/2/layout/IconVerticalSolidList"/>
    <dgm:cxn modelId="{82FD1773-0E6E-42E1-BF02-6A0D106FD29F}" type="presParOf" srcId="{752FB03D-7B9E-494F-A0AB-E874C39CE9C9}" destId="{90851402-66DE-4DDF-9A33-634857EE8F73}" srcOrd="2" destOrd="0" presId="urn:microsoft.com/office/officeart/2018/2/layout/IconVerticalSolidList"/>
    <dgm:cxn modelId="{112AA4B5-41E9-40F7-AA92-B7D1DBB47D1F}" type="presParOf" srcId="{752FB03D-7B9E-494F-A0AB-E874C39CE9C9}" destId="{3801F62B-036F-4164-A7C4-DA285E0A711E}" srcOrd="3" destOrd="0" presId="urn:microsoft.com/office/officeart/2018/2/layout/IconVerticalSolidList"/>
    <dgm:cxn modelId="{9E3350F6-15C1-4BBA-A109-D7A158414488}" type="presParOf" srcId="{C0AA2F84-A8E4-4FE2-9F8C-53C7EDE7AB6B}" destId="{F12A50C3-E0EE-44BB-B9C7-A6F44666704D}" srcOrd="1" destOrd="0" presId="urn:microsoft.com/office/officeart/2018/2/layout/IconVerticalSolidList"/>
    <dgm:cxn modelId="{538AECA6-0E8A-4585-BD26-BD487961D33C}" type="presParOf" srcId="{C0AA2F84-A8E4-4FE2-9F8C-53C7EDE7AB6B}" destId="{A4E7FF88-9617-428B-ACB8-38D4196FF2A6}" srcOrd="2" destOrd="0" presId="urn:microsoft.com/office/officeart/2018/2/layout/IconVerticalSolidList"/>
    <dgm:cxn modelId="{76C90C1C-2D3C-4BD7-A8F1-E7A13FF82F13}" type="presParOf" srcId="{A4E7FF88-9617-428B-ACB8-38D4196FF2A6}" destId="{7A049F59-54DC-4712-8811-8EDD994F2D10}" srcOrd="0" destOrd="0" presId="urn:microsoft.com/office/officeart/2018/2/layout/IconVerticalSolidList"/>
    <dgm:cxn modelId="{C017A3F1-A716-47FB-A54F-C2931B9165F8}" type="presParOf" srcId="{A4E7FF88-9617-428B-ACB8-38D4196FF2A6}" destId="{36E5D41C-A12F-4A65-B0BA-A00595FD77FF}" srcOrd="1" destOrd="0" presId="urn:microsoft.com/office/officeart/2018/2/layout/IconVerticalSolidList"/>
    <dgm:cxn modelId="{1F7204F3-F62C-4D45-9D13-EE20503CE07F}" type="presParOf" srcId="{A4E7FF88-9617-428B-ACB8-38D4196FF2A6}" destId="{E0EF57D1-3B5A-487C-997F-C2AB38F1068A}" srcOrd="2" destOrd="0" presId="urn:microsoft.com/office/officeart/2018/2/layout/IconVerticalSolidList"/>
    <dgm:cxn modelId="{B720998C-F16B-4D2F-9DD8-45655E7C413B}" type="presParOf" srcId="{A4E7FF88-9617-428B-ACB8-38D4196FF2A6}" destId="{DC0864B2-24C1-421D-9D5E-AA96F6DDA76E}" srcOrd="3" destOrd="0" presId="urn:microsoft.com/office/officeart/2018/2/layout/IconVerticalSolidList"/>
    <dgm:cxn modelId="{DCBDEAE9-9CD1-43A5-94F6-4540A298CD55}" type="presParOf" srcId="{C0AA2F84-A8E4-4FE2-9F8C-53C7EDE7AB6B}" destId="{399AFFC3-04B6-4BF8-A5A6-7AB0DBAB4242}" srcOrd="3" destOrd="0" presId="urn:microsoft.com/office/officeart/2018/2/layout/IconVerticalSolidList"/>
    <dgm:cxn modelId="{F4E663E3-47CB-44B8-9B2E-D9456F813B63}" type="presParOf" srcId="{C0AA2F84-A8E4-4FE2-9F8C-53C7EDE7AB6B}" destId="{152B3F3A-0B0C-4998-B500-34B5D14AFB98}" srcOrd="4" destOrd="0" presId="urn:microsoft.com/office/officeart/2018/2/layout/IconVerticalSolidList"/>
    <dgm:cxn modelId="{5F27835F-33D7-4468-B0AC-B99B2BDC8E51}" type="presParOf" srcId="{152B3F3A-0B0C-4998-B500-34B5D14AFB98}" destId="{D5419F8F-8A76-4A8F-B816-1CC978CCD009}" srcOrd="0" destOrd="0" presId="urn:microsoft.com/office/officeart/2018/2/layout/IconVerticalSolidList"/>
    <dgm:cxn modelId="{88C1B811-78BF-443F-8428-35E72BC50845}" type="presParOf" srcId="{152B3F3A-0B0C-4998-B500-34B5D14AFB98}" destId="{44F7F677-3883-4D3B-8B2D-3EE86AA8B4E0}" srcOrd="1" destOrd="0" presId="urn:microsoft.com/office/officeart/2018/2/layout/IconVerticalSolidList"/>
    <dgm:cxn modelId="{CD6845C1-21EF-4841-AF01-EA5471EF307F}" type="presParOf" srcId="{152B3F3A-0B0C-4998-B500-34B5D14AFB98}" destId="{CEE91628-AAC8-4985-BCF6-4A11B9579B00}" srcOrd="2" destOrd="0" presId="urn:microsoft.com/office/officeart/2018/2/layout/IconVerticalSolidList"/>
    <dgm:cxn modelId="{61463670-F6B3-472E-81EF-7D108E312C97}" type="presParOf" srcId="{152B3F3A-0B0C-4998-B500-34B5D14AFB98}" destId="{51F21059-0549-4E60-9BAB-80B15836895A}" srcOrd="3" destOrd="0" presId="urn:microsoft.com/office/officeart/2018/2/layout/IconVerticalSolidList"/>
    <dgm:cxn modelId="{E75DCE6B-59E4-49DA-A6BC-5176924C0D9A}" type="presParOf" srcId="{C0AA2F84-A8E4-4FE2-9F8C-53C7EDE7AB6B}" destId="{046D6C6A-EBAF-4DCE-A6B3-F16F07A41333}" srcOrd="5" destOrd="0" presId="urn:microsoft.com/office/officeart/2018/2/layout/IconVerticalSolidList"/>
    <dgm:cxn modelId="{3987C703-F7E9-4D2C-AF9C-11FB7A0C1C79}" type="presParOf" srcId="{C0AA2F84-A8E4-4FE2-9F8C-53C7EDE7AB6B}" destId="{3168AA4E-02D8-49E9-B4B7-24ADF1610307}" srcOrd="6" destOrd="0" presId="urn:microsoft.com/office/officeart/2018/2/layout/IconVerticalSolidList"/>
    <dgm:cxn modelId="{E269EC7D-4459-4AFB-9FFA-FA1492086D97}" type="presParOf" srcId="{3168AA4E-02D8-49E9-B4B7-24ADF1610307}" destId="{04B7A4E0-4AC1-4295-9E47-63F746BEEDAD}" srcOrd="0" destOrd="0" presId="urn:microsoft.com/office/officeart/2018/2/layout/IconVerticalSolidList"/>
    <dgm:cxn modelId="{E0FE97C9-2ABF-4368-9349-2EE1FE7FD3A6}" type="presParOf" srcId="{3168AA4E-02D8-49E9-B4B7-24ADF1610307}" destId="{BD7EB8A6-1F04-42D4-9ED9-F4667F4C6C84}" srcOrd="1" destOrd="0" presId="urn:microsoft.com/office/officeart/2018/2/layout/IconVerticalSolidList"/>
    <dgm:cxn modelId="{4582C9CE-E7C2-4CD8-8B1A-0E668F57E9BF}" type="presParOf" srcId="{3168AA4E-02D8-49E9-B4B7-24ADF1610307}" destId="{206B1B30-BA1D-40AE-A305-5E0F96986BCF}" srcOrd="2" destOrd="0" presId="urn:microsoft.com/office/officeart/2018/2/layout/IconVerticalSolidList"/>
    <dgm:cxn modelId="{E71E702C-44AC-4272-9B4A-16E7E8E4FE4F}" type="presParOf" srcId="{3168AA4E-02D8-49E9-B4B7-24ADF1610307}" destId="{35573288-DAEE-4332-BD40-5E04772A5B1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038031-4DF0-4427-A77F-075500FD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9211F2-1A04-402A-93C4-573FA1A2F22A}">
      <dgm:prSet/>
      <dgm:spPr/>
      <dgm:t>
        <a:bodyPr/>
        <a:lstStyle/>
        <a:p>
          <a:r>
            <a:rPr lang="en-US"/>
            <a:t>Large Capitalized Stocks: S&amp;P500 Index Stocks</a:t>
          </a:r>
        </a:p>
      </dgm:t>
    </dgm:pt>
    <dgm:pt modelId="{5276E65F-0A6E-4C95-90A4-E59588AA6D8B}" type="parTrans" cxnId="{104B5A91-93C8-43FA-AC74-AC4406E47671}">
      <dgm:prSet/>
      <dgm:spPr/>
      <dgm:t>
        <a:bodyPr/>
        <a:lstStyle/>
        <a:p>
          <a:endParaRPr lang="en-US"/>
        </a:p>
      </dgm:t>
    </dgm:pt>
    <dgm:pt modelId="{FF338C86-1D74-4906-88F9-42578A79473C}" type="sibTrans" cxnId="{104B5A91-93C8-43FA-AC74-AC4406E47671}">
      <dgm:prSet/>
      <dgm:spPr/>
      <dgm:t>
        <a:bodyPr/>
        <a:lstStyle/>
        <a:p>
          <a:endParaRPr lang="en-US"/>
        </a:p>
      </dgm:t>
    </dgm:pt>
    <dgm:pt modelId="{6F219E18-6C6E-4223-AD56-49D2B07F7F76}">
      <dgm:prSet/>
      <dgm:spPr/>
      <dgm:t>
        <a:bodyPr/>
        <a:lstStyle/>
        <a:p>
          <a:r>
            <a:rPr lang="en-US"/>
            <a:t>Small Capitalized Stock: Russell 2000 Index Stocks (The Russell Index)</a:t>
          </a:r>
        </a:p>
      </dgm:t>
    </dgm:pt>
    <dgm:pt modelId="{90F3594F-1453-4C65-8F53-D63040186FE6}" type="parTrans" cxnId="{8CBDB6F9-A8DC-42A1-9184-6E22E07C3AA2}">
      <dgm:prSet/>
      <dgm:spPr/>
      <dgm:t>
        <a:bodyPr/>
        <a:lstStyle/>
        <a:p>
          <a:endParaRPr lang="en-US"/>
        </a:p>
      </dgm:t>
    </dgm:pt>
    <dgm:pt modelId="{060E4B4F-F705-4D5B-97E3-8882874709FA}" type="sibTrans" cxnId="{8CBDB6F9-A8DC-42A1-9184-6E22E07C3AA2}">
      <dgm:prSet/>
      <dgm:spPr/>
      <dgm:t>
        <a:bodyPr/>
        <a:lstStyle/>
        <a:p>
          <a:endParaRPr lang="en-US"/>
        </a:p>
      </dgm:t>
    </dgm:pt>
    <dgm:pt modelId="{98FBCA81-CE6F-42DB-BB0D-6960F65268B9}">
      <dgm:prSet/>
      <dgm:spPr/>
      <dgm:t>
        <a:bodyPr/>
        <a:lstStyle/>
        <a:p>
          <a:r>
            <a:rPr lang="en-US"/>
            <a:t>Fixed Income (Bonds):  Barclays Aggregate Bond Index, BBB rated or better 1 YTM</a:t>
          </a:r>
        </a:p>
      </dgm:t>
    </dgm:pt>
    <dgm:pt modelId="{B23A77BB-D7E7-4E64-A529-B1B38A751884}" type="parTrans" cxnId="{B5C81B89-7FE2-4431-9AF3-BFE19072FD8B}">
      <dgm:prSet/>
      <dgm:spPr/>
      <dgm:t>
        <a:bodyPr/>
        <a:lstStyle/>
        <a:p>
          <a:endParaRPr lang="en-US"/>
        </a:p>
      </dgm:t>
    </dgm:pt>
    <dgm:pt modelId="{5CB214C4-31B9-4BAA-8A72-2F895276A1B6}" type="sibTrans" cxnId="{B5C81B89-7FE2-4431-9AF3-BFE19072FD8B}">
      <dgm:prSet/>
      <dgm:spPr/>
      <dgm:t>
        <a:bodyPr/>
        <a:lstStyle/>
        <a:p>
          <a:endParaRPr lang="en-US"/>
        </a:p>
      </dgm:t>
    </dgm:pt>
    <dgm:pt modelId="{E508A890-5020-4B69-B447-77937FBF000E}">
      <dgm:prSet/>
      <dgm:spPr/>
      <dgm:t>
        <a:bodyPr/>
        <a:lstStyle/>
        <a:p>
          <a:r>
            <a:rPr lang="en-US"/>
            <a:t>Diversified Portfolio: A mix of indexes (Barclays, an international index, and Russel indexes)</a:t>
          </a:r>
        </a:p>
      </dgm:t>
    </dgm:pt>
    <dgm:pt modelId="{91AEA506-823D-4119-BABF-C7437CA5748B}" type="parTrans" cxnId="{ADB1B229-CDF1-4722-9DE1-2244A472AD1F}">
      <dgm:prSet/>
      <dgm:spPr/>
      <dgm:t>
        <a:bodyPr/>
        <a:lstStyle/>
        <a:p>
          <a:endParaRPr lang="en-US"/>
        </a:p>
      </dgm:t>
    </dgm:pt>
    <dgm:pt modelId="{24C0A680-66F1-4F1D-A566-765CC5061CD6}" type="sibTrans" cxnId="{ADB1B229-CDF1-4722-9DE1-2244A472AD1F}">
      <dgm:prSet/>
      <dgm:spPr/>
      <dgm:t>
        <a:bodyPr/>
        <a:lstStyle/>
        <a:p>
          <a:endParaRPr lang="en-US"/>
        </a:p>
      </dgm:t>
    </dgm:pt>
    <dgm:pt modelId="{7BC08152-70E1-486F-B57F-7A981F9605E7}">
      <dgm:prSet/>
      <dgm:spPr/>
      <dgm:t>
        <a:bodyPr/>
        <a:lstStyle/>
        <a:p>
          <a:r>
            <a:rPr lang="en-US"/>
            <a:t>Cash: Treasury Bill 3-Month rate</a:t>
          </a:r>
        </a:p>
      </dgm:t>
    </dgm:pt>
    <dgm:pt modelId="{45A8BB8D-80EC-418F-9A7C-23182D632C27}" type="parTrans" cxnId="{F3795422-3B78-4993-BEB7-1D3C2D199877}">
      <dgm:prSet/>
      <dgm:spPr/>
      <dgm:t>
        <a:bodyPr/>
        <a:lstStyle/>
        <a:p>
          <a:endParaRPr lang="en-US"/>
        </a:p>
      </dgm:t>
    </dgm:pt>
    <dgm:pt modelId="{63932510-CF85-4AF7-A45E-6454DBDB9181}" type="sibTrans" cxnId="{F3795422-3B78-4993-BEB7-1D3C2D199877}">
      <dgm:prSet/>
      <dgm:spPr/>
      <dgm:t>
        <a:bodyPr/>
        <a:lstStyle/>
        <a:p>
          <a:endParaRPr lang="en-US"/>
        </a:p>
      </dgm:t>
    </dgm:pt>
    <dgm:pt modelId="{456A1807-387A-4E02-BE56-70D0C9F213C9}" type="pres">
      <dgm:prSet presAssocID="{39038031-4DF0-4427-A77F-075500FD7F15}" presName="linear" presStyleCnt="0">
        <dgm:presLayoutVars>
          <dgm:animLvl val="lvl"/>
          <dgm:resizeHandles val="exact"/>
        </dgm:presLayoutVars>
      </dgm:prSet>
      <dgm:spPr/>
    </dgm:pt>
    <dgm:pt modelId="{89F22217-71BA-4B79-92E7-E51381391954}" type="pres">
      <dgm:prSet presAssocID="{679211F2-1A04-402A-93C4-573FA1A2F22A}" presName="parentText" presStyleLbl="node1" presStyleIdx="0" presStyleCnt="5">
        <dgm:presLayoutVars>
          <dgm:chMax val="0"/>
          <dgm:bulletEnabled val="1"/>
        </dgm:presLayoutVars>
      </dgm:prSet>
      <dgm:spPr/>
    </dgm:pt>
    <dgm:pt modelId="{E66186B3-3EB0-4F49-B217-C79EAAB95BCA}" type="pres">
      <dgm:prSet presAssocID="{FF338C86-1D74-4906-88F9-42578A79473C}" presName="spacer" presStyleCnt="0"/>
      <dgm:spPr/>
    </dgm:pt>
    <dgm:pt modelId="{395BAB5F-4BF4-45E3-B8BC-5D6E41C097D9}" type="pres">
      <dgm:prSet presAssocID="{6F219E18-6C6E-4223-AD56-49D2B07F7F76}" presName="parentText" presStyleLbl="node1" presStyleIdx="1" presStyleCnt="5">
        <dgm:presLayoutVars>
          <dgm:chMax val="0"/>
          <dgm:bulletEnabled val="1"/>
        </dgm:presLayoutVars>
      </dgm:prSet>
      <dgm:spPr/>
    </dgm:pt>
    <dgm:pt modelId="{E083E012-73B3-4236-B751-84CA1E8FAA35}" type="pres">
      <dgm:prSet presAssocID="{060E4B4F-F705-4D5B-97E3-8882874709FA}" presName="spacer" presStyleCnt="0"/>
      <dgm:spPr/>
    </dgm:pt>
    <dgm:pt modelId="{DEBFAE99-8EF4-4030-9E21-957186C9858F}" type="pres">
      <dgm:prSet presAssocID="{98FBCA81-CE6F-42DB-BB0D-6960F65268B9}" presName="parentText" presStyleLbl="node1" presStyleIdx="2" presStyleCnt="5">
        <dgm:presLayoutVars>
          <dgm:chMax val="0"/>
          <dgm:bulletEnabled val="1"/>
        </dgm:presLayoutVars>
      </dgm:prSet>
      <dgm:spPr/>
    </dgm:pt>
    <dgm:pt modelId="{1BC4FA32-B8F8-4511-8402-2F52F05892DC}" type="pres">
      <dgm:prSet presAssocID="{5CB214C4-31B9-4BAA-8A72-2F895276A1B6}" presName="spacer" presStyleCnt="0"/>
      <dgm:spPr/>
    </dgm:pt>
    <dgm:pt modelId="{BA80089E-74D6-477E-BE4B-8A57E150D231}" type="pres">
      <dgm:prSet presAssocID="{E508A890-5020-4B69-B447-77937FBF000E}" presName="parentText" presStyleLbl="node1" presStyleIdx="3" presStyleCnt="5">
        <dgm:presLayoutVars>
          <dgm:chMax val="0"/>
          <dgm:bulletEnabled val="1"/>
        </dgm:presLayoutVars>
      </dgm:prSet>
      <dgm:spPr/>
    </dgm:pt>
    <dgm:pt modelId="{BF25BA4F-FE4F-4C4F-8AC6-2DAD953BB9BB}" type="pres">
      <dgm:prSet presAssocID="{24C0A680-66F1-4F1D-A566-765CC5061CD6}" presName="spacer" presStyleCnt="0"/>
      <dgm:spPr/>
    </dgm:pt>
    <dgm:pt modelId="{03C5CAED-4A9B-44BC-9EAF-DF67DEB78D67}" type="pres">
      <dgm:prSet presAssocID="{7BC08152-70E1-486F-B57F-7A981F9605E7}" presName="parentText" presStyleLbl="node1" presStyleIdx="4" presStyleCnt="5">
        <dgm:presLayoutVars>
          <dgm:chMax val="0"/>
          <dgm:bulletEnabled val="1"/>
        </dgm:presLayoutVars>
      </dgm:prSet>
      <dgm:spPr/>
    </dgm:pt>
  </dgm:ptLst>
  <dgm:cxnLst>
    <dgm:cxn modelId="{E9FAD50A-AA56-46BB-8307-7C86878A35B5}" type="presOf" srcId="{39038031-4DF0-4427-A77F-075500FD7F15}" destId="{456A1807-387A-4E02-BE56-70D0C9F213C9}" srcOrd="0" destOrd="0" presId="urn:microsoft.com/office/officeart/2005/8/layout/vList2"/>
    <dgm:cxn modelId="{F3795422-3B78-4993-BEB7-1D3C2D199877}" srcId="{39038031-4DF0-4427-A77F-075500FD7F15}" destId="{7BC08152-70E1-486F-B57F-7A981F9605E7}" srcOrd="4" destOrd="0" parTransId="{45A8BB8D-80EC-418F-9A7C-23182D632C27}" sibTransId="{63932510-CF85-4AF7-A45E-6454DBDB9181}"/>
    <dgm:cxn modelId="{ADB1B229-CDF1-4722-9DE1-2244A472AD1F}" srcId="{39038031-4DF0-4427-A77F-075500FD7F15}" destId="{E508A890-5020-4B69-B447-77937FBF000E}" srcOrd="3" destOrd="0" parTransId="{91AEA506-823D-4119-BABF-C7437CA5748B}" sibTransId="{24C0A680-66F1-4F1D-A566-765CC5061CD6}"/>
    <dgm:cxn modelId="{BE37A841-1B82-4039-A3AE-E16DC464C012}" type="presOf" srcId="{98FBCA81-CE6F-42DB-BB0D-6960F65268B9}" destId="{DEBFAE99-8EF4-4030-9E21-957186C9858F}" srcOrd="0" destOrd="0" presId="urn:microsoft.com/office/officeart/2005/8/layout/vList2"/>
    <dgm:cxn modelId="{FA029A6C-4FD3-4302-A10E-1CF47C410277}" type="presOf" srcId="{6F219E18-6C6E-4223-AD56-49D2B07F7F76}" destId="{395BAB5F-4BF4-45E3-B8BC-5D6E41C097D9}" srcOrd="0" destOrd="0" presId="urn:microsoft.com/office/officeart/2005/8/layout/vList2"/>
    <dgm:cxn modelId="{859C837D-ACBD-4250-81BB-F1720A28D7FB}" type="presOf" srcId="{679211F2-1A04-402A-93C4-573FA1A2F22A}" destId="{89F22217-71BA-4B79-92E7-E51381391954}" srcOrd="0" destOrd="0" presId="urn:microsoft.com/office/officeart/2005/8/layout/vList2"/>
    <dgm:cxn modelId="{B5C81B89-7FE2-4431-9AF3-BFE19072FD8B}" srcId="{39038031-4DF0-4427-A77F-075500FD7F15}" destId="{98FBCA81-CE6F-42DB-BB0D-6960F65268B9}" srcOrd="2" destOrd="0" parTransId="{B23A77BB-D7E7-4E64-A529-B1B38A751884}" sibTransId="{5CB214C4-31B9-4BAA-8A72-2F895276A1B6}"/>
    <dgm:cxn modelId="{104B5A91-93C8-43FA-AC74-AC4406E47671}" srcId="{39038031-4DF0-4427-A77F-075500FD7F15}" destId="{679211F2-1A04-402A-93C4-573FA1A2F22A}" srcOrd="0" destOrd="0" parTransId="{5276E65F-0A6E-4C95-90A4-E59588AA6D8B}" sibTransId="{FF338C86-1D74-4906-88F9-42578A79473C}"/>
    <dgm:cxn modelId="{947A93D7-1977-4472-A93C-B5A9D52056CD}" type="presOf" srcId="{E508A890-5020-4B69-B447-77937FBF000E}" destId="{BA80089E-74D6-477E-BE4B-8A57E150D231}" srcOrd="0" destOrd="0" presId="urn:microsoft.com/office/officeart/2005/8/layout/vList2"/>
    <dgm:cxn modelId="{D73718EB-F316-4D75-AC34-0CB3304E1AF8}" type="presOf" srcId="{7BC08152-70E1-486F-B57F-7A981F9605E7}" destId="{03C5CAED-4A9B-44BC-9EAF-DF67DEB78D67}" srcOrd="0" destOrd="0" presId="urn:microsoft.com/office/officeart/2005/8/layout/vList2"/>
    <dgm:cxn modelId="{8CBDB6F9-A8DC-42A1-9184-6E22E07C3AA2}" srcId="{39038031-4DF0-4427-A77F-075500FD7F15}" destId="{6F219E18-6C6E-4223-AD56-49D2B07F7F76}" srcOrd="1" destOrd="0" parTransId="{90F3594F-1453-4C65-8F53-D63040186FE6}" sibTransId="{060E4B4F-F705-4D5B-97E3-8882874709FA}"/>
    <dgm:cxn modelId="{5B247375-A101-4B3A-8DE2-4D8944FEAB57}" type="presParOf" srcId="{456A1807-387A-4E02-BE56-70D0C9F213C9}" destId="{89F22217-71BA-4B79-92E7-E51381391954}" srcOrd="0" destOrd="0" presId="urn:microsoft.com/office/officeart/2005/8/layout/vList2"/>
    <dgm:cxn modelId="{F0800C31-26E9-4251-92D9-A3B8EF703A4F}" type="presParOf" srcId="{456A1807-387A-4E02-BE56-70D0C9F213C9}" destId="{E66186B3-3EB0-4F49-B217-C79EAAB95BCA}" srcOrd="1" destOrd="0" presId="urn:microsoft.com/office/officeart/2005/8/layout/vList2"/>
    <dgm:cxn modelId="{71AF5451-7B6A-48A5-828D-27E58EA772F7}" type="presParOf" srcId="{456A1807-387A-4E02-BE56-70D0C9F213C9}" destId="{395BAB5F-4BF4-45E3-B8BC-5D6E41C097D9}" srcOrd="2" destOrd="0" presId="urn:microsoft.com/office/officeart/2005/8/layout/vList2"/>
    <dgm:cxn modelId="{7BD75AE4-4CDA-4596-99DA-A10AC3B08FA0}" type="presParOf" srcId="{456A1807-387A-4E02-BE56-70D0C9F213C9}" destId="{E083E012-73B3-4236-B751-84CA1E8FAA35}" srcOrd="3" destOrd="0" presId="urn:microsoft.com/office/officeart/2005/8/layout/vList2"/>
    <dgm:cxn modelId="{2BD9B989-440A-4320-8137-18CDAB704DCA}" type="presParOf" srcId="{456A1807-387A-4E02-BE56-70D0C9F213C9}" destId="{DEBFAE99-8EF4-4030-9E21-957186C9858F}" srcOrd="4" destOrd="0" presId="urn:microsoft.com/office/officeart/2005/8/layout/vList2"/>
    <dgm:cxn modelId="{08989F08-D4A7-4D58-BE6F-73D8428FD930}" type="presParOf" srcId="{456A1807-387A-4E02-BE56-70D0C9F213C9}" destId="{1BC4FA32-B8F8-4511-8402-2F52F05892DC}" srcOrd="5" destOrd="0" presId="urn:microsoft.com/office/officeart/2005/8/layout/vList2"/>
    <dgm:cxn modelId="{4E0138B4-2A3B-4354-844C-A405DD54FA94}" type="presParOf" srcId="{456A1807-387A-4E02-BE56-70D0C9F213C9}" destId="{BA80089E-74D6-477E-BE4B-8A57E150D231}" srcOrd="6" destOrd="0" presId="urn:microsoft.com/office/officeart/2005/8/layout/vList2"/>
    <dgm:cxn modelId="{F095265B-72A4-4E21-911B-0833285478AA}" type="presParOf" srcId="{456A1807-387A-4E02-BE56-70D0C9F213C9}" destId="{BF25BA4F-FE4F-4C4F-8AC6-2DAD953BB9BB}" srcOrd="7" destOrd="0" presId="urn:microsoft.com/office/officeart/2005/8/layout/vList2"/>
    <dgm:cxn modelId="{57584278-A552-4438-BF6B-A20132986B4B}" type="presParOf" srcId="{456A1807-387A-4E02-BE56-70D0C9F213C9}" destId="{03C5CAED-4A9B-44BC-9EAF-DF67DEB78D67}"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77D180-F9D1-4F97-A5C1-C54839217954}" type="doc">
      <dgm:prSet loTypeId="urn:microsoft.com/office/officeart/2005/8/layout/vList2" loCatId="list" qsTypeId="urn:microsoft.com/office/officeart/2005/8/quickstyle/simple4" qsCatId="simple" csTypeId="urn:microsoft.com/office/officeart/2005/8/colors/accent1_3" csCatId="accent1" phldr="1"/>
      <dgm:spPr/>
      <dgm:t>
        <a:bodyPr/>
        <a:lstStyle/>
        <a:p>
          <a:endParaRPr lang="en-US"/>
        </a:p>
      </dgm:t>
    </dgm:pt>
    <dgm:pt modelId="{49543FAD-5609-402E-96BC-B6848B97F1BA}">
      <dgm:prSet/>
      <dgm:spPr/>
      <dgm:t>
        <a:bodyPr/>
        <a:lstStyle/>
        <a:p>
          <a:r>
            <a:rPr lang="en-US"/>
            <a:t>Employers moved to 401k DCs almost completely by December 2006</a:t>
          </a:r>
        </a:p>
      </dgm:t>
    </dgm:pt>
    <dgm:pt modelId="{03A2DFC8-D47B-4ED9-8DD2-47F679517674}" type="parTrans" cxnId="{F5CF34A2-22D7-439E-AC7B-4EEE95FA83E0}">
      <dgm:prSet/>
      <dgm:spPr/>
      <dgm:t>
        <a:bodyPr/>
        <a:lstStyle/>
        <a:p>
          <a:endParaRPr lang="en-US"/>
        </a:p>
      </dgm:t>
    </dgm:pt>
    <dgm:pt modelId="{2E9B8E6F-D3F1-4F0E-A513-DFA70ADCF5AF}" type="sibTrans" cxnId="{F5CF34A2-22D7-439E-AC7B-4EEE95FA83E0}">
      <dgm:prSet/>
      <dgm:spPr/>
      <dgm:t>
        <a:bodyPr/>
        <a:lstStyle/>
        <a:p>
          <a:endParaRPr lang="en-US"/>
        </a:p>
      </dgm:t>
    </dgm:pt>
    <dgm:pt modelId="{B472846D-2000-401B-AFCD-339C3F2E51E1}">
      <dgm:prSet/>
      <dgm:spPr/>
      <dgm:t>
        <a:bodyPr/>
        <a:lstStyle/>
        <a:p>
          <a:pPr marL="0" marR="0" lvl="0" indent="0" defTabSz="914400" eaLnBrk="1" fontAlgn="auto" latinLnBrk="0" hangingPunct="1">
            <a:spcBef>
              <a:spcPts val="0"/>
            </a:spcBef>
            <a:spcAft>
              <a:spcPts val="0"/>
            </a:spcAft>
            <a:buClrTx/>
            <a:buSzTx/>
            <a:buFontTx/>
            <a:buNone/>
            <a:tabLst/>
            <a:defRPr/>
          </a:pPr>
          <a:r>
            <a:rPr lang="en-US"/>
            <a:t>New regulations increased liability, tax, and admin costs of maintaining DBs since the 80s</a:t>
          </a:r>
        </a:p>
        <a:p>
          <a:pPr marL="0" lvl="0" defTabSz="1111250">
            <a:spcBef>
              <a:spcPct val="0"/>
            </a:spcBef>
            <a:spcAft>
              <a:spcPct val="35000"/>
            </a:spcAft>
            <a:buNone/>
          </a:pPr>
          <a:endParaRPr lang="en-US"/>
        </a:p>
      </dgm:t>
    </dgm:pt>
    <dgm:pt modelId="{6E05A08F-199A-4DCF-8B12-4FB75CE3A867}" type="parTrans" cxnId="{2D462E44-3B7F-4A38-BD4F-511550CED611}">
      <dgm:prSet/>
      <dgm:spPr/>
      <dgm:t>
        <a:bodyPr/>
        <a:lstStyle/>
        <a:p>
          <a:endParaRPr lang="en-US"/>
        </a:p>
      </dgm:t>
    </dgm:pt>
    <dgm:pt modelId="{1BF3673F-E138-40FF-90FA-A78251E0E517}" type="sibTrans" cxnId="{2D462E44-3B7F-4A38-BD4F-511550CED611}">
      <dgm:prSet/>
      <dgm:spPr/>
      <dgm:t>
        <a:bodyPr/>
        <a:lstStyle/>
        <a:p>
          <a:endParaRPr lang="en-US"/>
        </a:p>
      </dgm:t>
    </dgm:pt>
    <dgm:pt modelId="{2663801F-BF54-40ED-A175-5E1E03EC313C}">
      <dgm:prSet/>
      <dgm:spPr/>
      <dgm:t>
        <a:bodyPr/>
        <a:lstStyle/>
        <a:p>
          <a:r>
            <a:rPr lang="en-US"/>
            <a:t>Economy shifted from manufacturing to services and IT caused DB to be too pricy</a:t>
          </a:r>
        </a:p>
      </dgm:t>
    </dgm:pt>
    <dgm:pt modelId="{41BD7CC0-75A6-4838-A348-074A6C2DE80D}" type="parTrans" cxnId="{79F333EE-9F87-4F86-ADE6-FCE4D1DE3556}">
      <dgm:prSet/>
      <dgm:spPr/>
      <dgm:t>
        <a:bodyPr/>
        <a:lstStyle/>
        <a:p>
          <a:endParaRPr lang="en-US"/>
        </a:p>
      </dgm:t>
    </dgm:pt>
    <dgm:pt modelId="{8763FBB0-7463-45C9-AACB-F82C33BBF9B6}" type="sibTrans" cxnId="{79F333EE-9F87-4F86-ADE6-FCE4D1DE3556}">
      <dgm:prSet/>
      <dgm:spPr/>
      <dgm:t>
        <a:bodyPr/>
        <a:lstStyle/>
        <a:p>
          <a:endParaRPr lang="en-US"/>
        </a:p>
      </dgm:t>
    </dgm:pt>
    <dgm:pt modelId="{7DDE32B1-F009-47BF-8FC4-5AB20C50497F}">
      <dgm:prSet/>
      <dgm:spPr/>
      <dgm:t>
        <a:bodyPr/>
        <a:lstStyle/>
        <a:p>
          <a:r>
            <a:rPr lang="en-US"/>
            <a:t>Employees like the transferability of DCs</a:t>
          </a:r>
        </a:p>
      </dgm:t>
    </dgm:pt>
    <dgm:pt modelId="{BFDB7E3D-6BA8-4212-82E7-3E472964DE3A}" type="parTrans" cxnId="{37F96475-76BA-4741-B7D1-F2D9BA39BBC7}">
      <dgm:prSet/>
      <dgm:spPr/>
      <dgm:t>
        <a:bodyPr/>
        <a:lstStyle/>
        <a:p>
          <a:endParaRPr lang="en-US"/>
        </a:p>
      </dgm:t>
    </dgm:pt>
    <dgm:pt modelId="{3ED63924-DE33-4A9E-9916-ED94F12398C8}" type="sibTrans" cxnId="{37F96475-76BA-4741-B7D1-F2D9BA39BBC7}">
      <dgm:prSet/>
      <dgm:spPr/>
      <dgm:t>
        <a:bodyPr/>
        <a:lstStyle/>
        <a:p>
          <a:endParaRPr lang="en-US"/>
        </a:p>
      </dgm:t>
    </dgm:pt>
    <dgm:pt modelId="{FA9EBBDA-4ECC-476C-8702-8B90CE4E4BF1}" type="pres">
      <dgm:prSet presAssocID="{8B77D180-F9D1-4F97-A5C1-C54839217954}" presName="linear" presStyleCnt="0">
        <dgm:presLayoutVars>
          <dgm:animLvl val="lvl"/>
          <dgm:resizeHandles val="exact"/>
        </dgm:presLayoutVars>
      </dgm:prSet>
      <dgm:spPr/>
    </dgm:pt>
    <dgm:pt modelId="{09135084-E625-4585-BC89-55FAB5661C8C}" type="pres">
      <dgm:prSet presAssocID="{49543FAD-5609-402E-96BC-B6848B97F1BA}" presName="parentText" presStyleLbl="node1" presStyleIdx="0" presStyleCnt="4">
        <dgm:presLayoutVars>
          <dgm:chMax val="0"/>
          <dgm:bulletEnabled val="1"/>
        </dgm:presLayoutVars>
      </dgm:prSet>
      <dgm:spPr/>
    </dgm:pt>
    <dgm:pt modelId="{9D7A94E8-16E4-4957-9386-71A1036DF724}" type="pres">
      <dgm:prSet presAssocID="{2E9B8E6F-D3F1-4F0E-A513-DFA70ADCF5AF}" presName="spacer" presStyleCnt="0"/>
      <dgm:spPr/>
    </dgm:pt>
    <dgm:pt modelId="{857C9BB1-E6A2-4E53-8AAF-5968503DBCB0}" type="pres">
      <dgm:prSet presAssocID="{B472846D-2000-401B-AFCD-339C3F2E51E1}" presName="parentText" presStyleLbl="node1" presStyleIdx="1" presStyleCnt="4">
        <dgm:presLayoutVars>
          <dgm:chMax val="0"/>
          <dgm:bulletEnabled val="1"/>
        </dgm:presLayoutVars>
      </dgm:prSet>
      <dgm:spPr/>
    </dgm:pt>
    <dgm:pt modelId="{9B1DEB38-E084-4E61-BC17-C241F586F05B}" type="pres">
      <dgm:prSet presAssocID="{1BF3673F-E138-40FF-90FA-A78251E0E517}" presName="spacer" presStyleCnt="0"/>
      <dgm:spPr/>
    </dgm:pt>
    <dgm:pt modelId="{B1EA3765-4335-4591-8EA9-F7690310779E}" type="pres">
      <dgm:prSet presAssocID="{2663801F-BF54-40ED-A175-5E1E03EC313C}" presName="parentText" presStyleLbl="node1" presStyleIdx="2" presStyleCnt="4">
        <dgm:presLayoutVars>
          <dgm:chMax val="0"/>
          <dgm:bulletEnabled val="1"/>
        </dgm:presLayoutVars>
      </dgm:prSet>
      <dgm:spPr/>
    </dgm:pt>
    <dgm:pt modelId="{230926D6-DCD3-4945-9E34-37BCCB049872}" type="pres">
      <dgm:prSet presAssocID="{8763FBB0-7463-45C9-AACB-F82C33BBF9B6}" presName="spacer" presStyleCnt="0"/>
      <dgm:spPr/>
    </dgm:pt>
    <dgm:pt modelId="{F098BE27-48C7-4E59-AAF9-DE7AAC9BB39C}" type="pres">
      <dgm:prSet presAssocID="{7DDE32B1-F009-47BF-8FC4-5AB20C50497F}" presName="parentText" presStyleLbl="node1" presStyleIdx="3" presStyleCnt="4">
        <dgm:presLayoutVars>
          <dgm:chMax val="0"/>
          <dgm:bulletEnabled val="1"/>
        </dgm:presLayoutVars>
      </dgm:prSet>
      <dgm:spPr/>
    </dgm:pt>
  </dgm:ptLst>
  <dgm:cxnLst>
    <dgm:cxn modelId="{2D462E44-3B7F-4A38-BD4F-511550CED611}" srcId="{8B77D180-F9D1-4F97-A5C1-C54839217954}" destId="{B472846D-2000-401B-AFCD-339C3F2E51E1}" srcOrd="1" destOrd="0" parTransId="{6E05A08F-199A-4DCF-8B12-4FB75CE3A867}" sibTransId="{1BF3673F-E138-40FF-90FA-A78251E0E517}"/>
    <dgm:cxn modelId="{37F96475-76BA-4741-B7D1-F2D9BA39BBC7}" srcId="{8B77D180-F9D1-4F97-A5C1-C54839217954}" destId="{7DDE32B1-F009-47BF-8FC4-5AB20C50497F}" srcOrd="3" destOrd="0" parTransId="{BFDB7E3D-6BA8-4212-82E7-3E472964DE3A}" sibTransId="{3ED63924-DE33-4A9E-9916-ED94F12398C8}"/>
    <dgm:cxn modelId="{C806FF83-00EA-4609-A3F9-BA2F2FEA7D93}" type="presOf" srcId="{2663801F-BF54-40ED-A175-5E1E03EC313C}" destId="{B1EA3765-4335-4591-8EA9-F7690310779E}" srcOrd="0" destOrd="0" presId="urn:microsoft.com/office/officeart/2005/8/layout/vList2"/>
    <dgm:cxn modelId="{F5CF34A2-22D7-439E-AC7B-4EEE95FA83E0}" srcId="{8B77D180-F9D1-4F97-A5C1-C54839217954}" destId="{49543FAD-5609-402E-96BC-B6848B97F1BA}" srcOrd="0" destOrd="0" parTransId="{03A2DFC8-D47B-4ED9-8DD2-47F679517674}" sibTransId="{2E9B8E6F-D3F1-4F0E-A513-DFA70ADCF5AF}"/>
    <dgm:cxn modelId="{1EA397C1-783F-423D-9184-EF0E6B2AB993}" type="presOf" srcId="{49543FAD-5609-402E-96BC-B6848B97F1BA}" destId="{09135084-E625-4585-BC89-55FAB5661C8C}" srcOrd="0" destOrd="0" presId="urn:microsoft.com/office/officeart/2005/8/layout/vList2"/>
    <dgm:cxn modelId="{54D9ACCD-24AD-4A0D-AB04-2FDD18EDA819}" type="presOf" srcId="{8B77D180-F9D1-4F97-A5C1-C54839217954}" destId="{FA9EBBDA-4ECC-476C-8702-8B90CE4E4BF1}" srcOrd="0" destOrd="0" presId="urn:microsoft.com/office/officeart/2005/8/layout/vList2"/>
    <dgm:cxn modelId="{2BC289D4-8A60-404D-B962-7FC11D70A0F7}" type="presOf" srcId="{B472846D-2000-401B-AFCD-339C3F2E51E1}" destId="{857C9BB1-E6A2-4E53-8AAF-5968503DBCB0}" srcOrd="0" destOrd="0" presId="urn:microsoft.com/office/officeart/2005/8/layout/vList2"/>
    <dgm:cxn modelId="{902C22E9-958B-4D96-B16A-BECAC7A60EAF}" type="presOf" srcId="{7DDE32B1-F009-47BF-8FC4-5AB20C50497F}" destId="{F098BE27-48C7-4E59-AAF9-DE7AAC9BB39C}" srcOrd="0" destOrd="0" presId="urn:microsoft.com/office/officeart/2005/8/layout/vList2"/>
    <dgm:cxn modelId="{79F333EE-9F87-4F86-ADE6-FCE4D1DE3556}" srcId="{8B77D180-F9D1-4F97-A5C1-C54839217954}" destId="{2663801F-BF54-40ED-A175-5E1E03EC313C}" srcOrd="2" destOrd="0" parTransId="{41BD7CC0-75A6-4838-A348-074A6C2DE80D}" sibTransId="{8763FBB0-7463-45C9-AACB-F82C33BBF9B6}"/>
    <dgm:cxn modelId="{71B1E1BB-8A2F-4131-8DB3-A4FB695FD55C}" type="presParOf" srcId="{FA9EBBDA-4ECC-476C-8702-8B90CE4E4BF1}" destId="{09135084-E625-4585-BC89-55FAB5661C8C}" srcOrd="0" destOrd="0" presId="urn:microsoft.com/office/officeart/2005/8/layout/vList2"/>
    <dgm:cxn modelId="{8BB6E8C3-EEFD-4CFF-9DE1-35D33BAA3D5E}" type="presParOf" srcId="{FA9EBBDA-4ECC-476C-8702-8B90CE4E4BF1}" destId="{9D7A94E8-16E4-4957-9386-71A1036DF724}" srcOrd="1" destOrd="0" presId="urn:microsoft.com/office/officeart/2005/8/layout/vList2"/>
    <dgm:cxn modelId="{78F98466-D39B-4006-B1AF-88E86686CC9B}" type="presParOf" srcId="{FA9EBBDA-4ECC-476C-8702-8B90CE4E4BF1}" destId="{857C9BB1-E6A2-4E53-8AAF-5968503DBCB0}" srcOrd="2" destOrd="0" presId="urn:microsoft.com/office/officeart/2005/8/layout/vList2"/>
    <dgm:cxn modelId="{FEAFE51C-516A-451F-8AB8-3D6A0AF752A2}" type="presParOf" srcId="{FA9EBBDA-4ECC-476C-8702-8B90CE4E4BF1}" destId="{9B1DEB38-E084-4E61-BC17-C241F586F05B}" srcOrd="3" destOrd="0" presId="urn:microsoft.com/office/officeart/2005/8/layout/vList2"/>
    <dgm:cxn modelId="{2518CA44-FF0C-42BD-A0FD-554783ABF90C}" type="presParOf" srcId="{FA9EBBDA-4ECC-476C-8702-8B90CE4E4BF1}" destId="{B1EA3765-4335-4591-8EA9-F7690310779E}" srcOrd="4" destOrd="0" presId="urn:microsoft.com/office/officeart/2005/8/layout/vList2"/>
    <dgm:cxn modelId="{A8F857CA-D7C1-4BE3-AD55-057DB6D519BA}" type="presParOf" srcId="{FA9EBBDA-4ECC-476C-8702-8B90CE4E4BF1}" destId="{230926D6-DCD3-4945-9E34-37BCCB049872}" srcOrd="5" destOrd="0" presId="urn:microsoft.com/office/officeart/2005/8/layout/vList2"/>
    <dgm:cxn modelId="{F4AECD6D-EBCD-4E3D-92CA-26CC3C5AD5C7}" type="presParOf" srcId="{FA9EBBDA-4ECC-476C-8702-8B90CE4E4BF1}" destId="{F098BE27-48C7-4E59-AAF9-DE7AAC9BB39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B6F4A-8704-45D1-95EB-B1800CFF803F}">
      <dsp:nvSpPr>
        <dsp:cNvPr id="0" name=""/>
        <dsp:cNvSpPr/>
      </dsp:nvSpPr>
      <dsp:spPr>
        <a:xfrm>
          <a:off x="2716500" y="0"/>
          <a:ext cx="5346888" cy="5346888"/>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CDAE30-0946-4013-BFA2-A712D6D5EE36}">
      <dsp:nvSpPr>
        <dsp:cNvPr id="0" name=""/>
        <dsp:cNvSpPr/>
      </dsp:nvSpPr>
      <dsp:spPr>
        <a:xfrm>
          <a:off x="5389944" y="535210"/>
          <a:ext cx="3475477" cy="950325"/>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Meet Marcy and Dan</a:t>
          </a:r>
        </a:p>
      </dsp:txBody>
      <dsp:txXfrm>
        <a:off x="5436335" y="581601"/>
        <a:ext cx="3382695" cy="857543"/>
      </dsp:txXfrm>
    </dsp:sp>
    <dsp:sp modelId="{E3E3EAD9-A483-4AFD-8934-4F86C5C3AC00}">
      <dsp:nvSpPr>
        <dsp:cNvPr id="0" name=""/>
        <dsp:cNvSpPr/>
      </dsp:nvSpPr>
      <dsp:spPr>
        <a:xfrm>
          <a:off x="5389944" y="1604327"/>
          <a:ext cx="3475477" cy="950325"/>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Marcy receives a reality scare</a:t>
          </a:r>
        </a:p>
      </dsp:txBody>
      <dsp:txXfrm>
        <a:off x="5436335" y="1650718"/>
        <a:ext cx="3382695" cy="857543"/>
      </dsp:txXfrm>
    </dsp:sp>
    <dsp:sp modelId="{3BB19B00-F2E8-41A2-8517-F1FCB3ED8DBD}">
      <dsp:nvSpPr>
        <dsp:cNvPr id="0" name=""/>
        <dsp:cNvSpPr/>
      </dsp:nvSpPr>
      <dsp:spPr>
        <a:xfrm>
          <a:off x="5389944" y="2673444"/>
          <a:ext cx="3475477" cy="950325"/>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They go to a financial advisor</a:t>
          </a:r>
        </a:p>
      </dsp:txBody>
      <dsp:txXfrm>
        <a:off x="5436335" y="2719835"/>
        <a:ext cx="3382695" cy="857543"/>
      </dsp:txXfrm>
    </dsp:sp>
    <dsp:sp modelId="{1A3EA0AC-8C79-4E45-8119-E537EC448434}">
      <dsp:nvSpPr>
        <dsp:cNvPr id="0" name=""/>
        <dsp:cNvSpPr/>
      </dsp:nvSpPr>
      <dsp:spPr>
        <a:xfrm>
          <a:off x="5389944" y="3742560"/>
          <a:ext cx="3475477" cy="950325"/>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Retirement plans</a:t>
          </a:r>
        </a:p>
      </dsp:txBody>
      <dsp:txXfrm>
        <a:off x="5436335" y="3788951"/>
        <a:ext cx="3382695" cy="8575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9FAAE-33F1-4964-A775-FC1AA2B604BA}">
      <dsp:nvSpPr>
        <dsp:cNvPr id="0" name=""/>
        <dsp:cNvSpPr/>
      </dsp:nvSpPr>
      <dsp:spPr>
        <a:xfrm>
          <a:off x="0" y="1669"/>
          <a:ext cx="9720262" cy="8461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056A62-85BB-4B3B-B024-8992421185A8}">
      <dsp:nvSpPr>
        <dsp:cNvPr id="0" name=""/>
        <dsp:cNvSpPr/>
      </dsp:nvSpPr>
      <dsp:spPr>
        <a:xfrm>
          <a:off x="255971" y="192061"/>
          <a:ext cx="465402" cy="465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F90E6B-74A7-485B-9AD5-F2E10E50451C}">
      <dsp:nvSpPr>
        <dsp:cNvPr id="0" name=""/>
        <dsp:cNvSpPr/>
      </dsp:nvSpPr>
      <dsp:spPr>
        <a:xfrm>
          <a:off x="977345" y="1669"/>
          <a:ext cx="8742916" cy="846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55" tIns="89555" rIns="89555" bIns="89555" numCol="1" spcCol="1270" anchor="ctr" anchorCtr="0">
          <a:noAutofit/>
        </a:bodyPr>
        <a:lstStyle/>
        <a:p>
          <a:pPr marL="0" lvl="0" indent="0" algn="l" defTabSz="977900">
            <a:lnSpc>
              <a:spcPct val="100000"/>
            </a:lnSpc>
            <a:spcBef>
              <a:spcPct val="0"/>
            </a:spcBef>
            <a:spcAft>
              <a:spcPct val="35000"/>
            </a:spcAft>
            <a:buNone/>
          </a:pPr>
          <a:r>
            <a:rPr lang="en-US" sz="2200" kern="1200"/>
            <a:t>Dan and Marcy have a family budget.</a:t>
          </a:r>
        </a:p>
      </dsp:txBody>
      <dsp:txXfrm>
        <a:off x="977345" y="1669"/>
        <a:ext cx="8742916" cy="846186"/>
      </dsp:txXfrm>
    </dsp:sp>
    <dsp:sp modelId="{CA824D67-7B28-439C-A2CA-2608942C19C2}">
      <dsp:nvSpPr>
        <dsp:cNvPr id="0" name=""/>
        <dsp:cNvSpPr/>
      </dsp:nvSpPr>
      <dsp:spPr>
        <a:xfrm>
          <a:off x="0" y="1059402"/>
          <a:ext cx="9720262" cy="8461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C9AF36-B3C4-4F2F-8EBE-CD8BEFEE41DA}">
      <dsp:nvSpPr>
        <dsp:cNvPr id="0" name=""/>
        <dsp:cNvSpPr/>
      </dsp:nvSpPr>
      <dsp:spPr>
        <a:xfrm>
          <a:off x="255971" y="1249794"/>
          <a:ext cx="465402" cy="465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CEAC39-7483-4484-8014-D4DEE926A2A0}">
      <dsp:nvSpPr>
        <dsp:cNvPr id="0" name=""/>
        <dsp:cNvSpPr/>
      </dsp:nvSpPr>
      <dsp:spPr>
        <a:xfrm>
          <a:off x="977345" y="1059402"/>
          <a:ext cx="8742916" cy="846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55" tIns="89555" rIns="89555" bIns="89555" numCol="1" spcCol="1270" anchor="ctr" anchorCtr="0">
          <a:noAutofit/>
        </a:bodyPr>
        <a:lstStyle/>
        <a:p>
          <a:pPr marL="0" lvl="0" indent="0" algn="l" defTabSz="977900">
            <a:lnSpc>
              <a:spcPct val="100000"/>
            </a:lnSpc>
            <a:spcBef>
              <a:spcPct val="0"/>
            </a:spcBef>
            <a:spcAft>
              <a:spcPct val="35000"/>
            </a:spcAft>
            <a:buNone/>
          </a:pPr>
          <a:r>
            <a:rPr lang="en-US" sz="2200" kern="1200"/>
            <a:t>The house mortgage will be paid off in 15 years.</a:t>
          </a:r>
        </a:p>
      </dsp:txBody>
      <dsp:txXfrm>
        <a:off x="977345" y="1059402"/>
        <a:ext cx="8742916" cy="846186"/>
      </dsp:txXfrm>
    </dsp:sp>
    <dsp:sp modelId="{12F2C669-4E00-4FED-9FD9-554982EF9C72}">
      <dsp:nvSpPr>
        <dsp:cNvPr id="0" name=""/>
        <dsp:cNvSpPr/>
      </dsp:nvSpPr>
      <dsp:spPr>
        <a:xfrm>
          <a:off x="0" y="2117135"/>
          <a:ext cx="9720262" cy="8461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CD5AC6-B480-43C2-BB73-3CA21EF555FB}">
      <dsp:nvSpPr>
        <dsp:cNvPr id="0" name=""/>
        <dsp:cNvSpPr/>
      </dsp:nvSpPr>
      <dsp:spPr>
        <a:xfrm>
          <a:off x="255971" y="2307527"/>
          <a:ext cx="465402" cy="465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9FB6D6-9F52-4DBD-8FD7-33C3EF11AD51}">
      <dsp:nvSpPr>
        <dsp:cNvPr id="0" name=""/>
        <dsp:cNvSpPr/>
      </dsp:nvSpPr>
      <dsp:spPr>
        <a:xfrm>
          <a:off x="977345" y="2117135"/>
          <a:ext cx="8742916" cy="846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55" tIns="89555" rIns="89555" bIns="89555" numCol="1" spcCol="1270" anchor="ctr" anchorCtr="0">
          <a:noAutofit/>
        </a:bodyPr>
        <a:lstStyle/>
        <a:p>
          <a:pPr marL="0" lvl="0" indent="0" algn="l" defTabSz="977900">
            <a:lnSpc>
              <a:spcPct val="100000"/>
            </a:lnSpc>
            <a:spcBef>
              <a:spcPct val="0"/>
            </a:spcBef>
            <a:spcAft>
              <a:spcPct val="35000"/>
            </a:spcAft>
            <a:buNone/>
          </a:pPr>
          <a:r>
            <a:rPr lang="en-US" sz="2200" kern="1200"/>
            <a:t>Groceries and household expenses will be lower as their kids will be adults and on their own.</a:t>
          </a:r>
        </a:p>
      </dsp:txBody>
      <dsp:txXfrm>
        <a:off x="977345" y="2117135"/>
        <a:ext cx="8742916" cy="846186"/>
      </dsp:txXfrm>
    </dsp:sp>
    <dsp:sp modelId="{78808CE8-3B1B-433F-AD6A-9DC0B69359AA}">
      <dsp:nvSpPr>
        <dsp:cNvPr id="0" name=""/>
        <dsp:cNvSpPr/>
      </dsp:nvSpPr>
      <dsp:spPr>
        <a:xfrm>
          <a:off x="0" y="3174868"/>
          <a:ext cx="9720262" cy="8461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E5C7CE-EE02-4A36-9296-BF00E3226EB2}">
      <dsp:nvSpPr>
        <dsp:cNvPr id="0" name=""/>
        <dsp:cNvSpPr/>
      </dsp:nvSpPr>
      <dsp:spPr>
        <a:xfrm>
          <a:off x="255971" y="3365260"/>
          <a:ext cx="465402" cy="465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0DB71C-F729-450A-B9DF-03AC34F85F5A}">
      <dsp:nvSpPr>
        <dsp:cNvPr id="0" name=""/>
        <dsp:cNvSpPr/>
      </dsp:nvSpPr>
      <dsp:spPr>
        <a:xfrm>
          <a:off x="977345" y="3174868"/>
          <a:ext cx="8742916" cy="846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55" tIns="89555" rIns="89555" bIns="89555" numCol="1" spcCol="1270" anchor="ctr" anchorCtr="0">
          <a:noAutofit/>
        </a:bodyPr>
        <a:lstStyle/>
        <a:p>
          <a:pPr marL="0" lvl="0" indent="0" algn="l" defTabSz="977900" rtl="0">
            <a:lnSpc>
              <a:spcPct val="100000"/>
            </a:lnSpc>
            <a:spcBef>
              <a:spcPct val="0"/>
            </a:spcBef>
            <a:spcAft>
              <a:spcPct val="35000"/>
            </a:spcAft>
            <a:buNone/>
          </a:pPr>
          <a:r>
            <a:rPr lang="en-US" sz="2200" kern="1200"/>
            <a:t>Medical expenses could increase as </a:t>
          </a:r>
          <a:r>
            <a:rPr lang="en-US" sz="2200" kern="1200">
              <a:latin typeface="Tw Cen MT Condensed" panose="020B0606020104020203"/>
            </a:rPr>
            <a:t>they age</a:t>
          </a:r>
          <a:r>
            <a:rPr lang="en-US" sz="2200" kern="1200"/>
            <a:t>.</a:t>
          </a:r>
        </a:p>
      </dsp:txBody>
      <dsp:txXfrm>
        <a:off x="977345" y="3174868"/>
        <a:ext cx="8742916" cy="8461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FC096-0AFE-4BE1-B205-638595EB0896}">
      <dsp:nvSpPr>
        <dsp:cNvPr id="0" name=""/>
        <dsp:cNvSpPr/>
      </dsp:nvSpPr>
      <dsp:spPr>
        <a:xfrm>
          <a:off x="0" y="1669"/>
          <a:ext cx="9720262" cy="846186"/>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DF41D4-B648-4363-96AD-6EBDA9D8BFF4}">
      <dsp:nvSpPr>
        <dsp:cNvPr id="0" name=""/>
        <dsp:cNvSpPr/>
      </dsp:nvSpPr>
      <dsp:spPr>
        <a:xfrm>
          <a:off x="255971" y="192061"/>
          <a:ext cx="465402" cy="465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01F62B-036F-4164-A7C4-DA285E0A711E}">
      <dsp:nvSpPr>
        <dsp:cNvPr id="0" name=""/>
        <dsp:cNvSpPr/>
      </dsp:nvSpPr>
      <dsp:spPr>
        <a:xfrm>
          <a:off x="977345" y="1669"/>
          <a:ext cx="8742916" cy="846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55" tIns="89555" rIns="89555" bIns="89555" numCol="1" spcCol="1270" anchor="ctr" anchorCtr="0">
          <a:noAutofit/>
        </a:bodyPr>
        <a:lstStyle/>
        <a:p>
          <a:pPr marL="0" lvl="0" indent="0" algn="l" defTabSz="977900">
            <a:lnSpc>
              <a:spcPct val="100000"/>
            </a:lnSpc>
            <a:spcBef>
              <a:spcPct val="0"/>
            </a:spcBef>
            <a:spcAft>
              <a:spcPct val="35000"/>
            </a:spcAft>
            <a:buNone/>
          </a:pPr>
          <a:r>
            <a:rPr lang="en-US" sz="2200" b="0" i="0" kern="1200"/>
            <a:t>Collection of a type of investment that tracks that category of investment’s performance and price level of index reflects general value </a:t>
          </a:r>
          <a:endParaRPr lang="en-US" sz="2200" kern="1200"/>
        </a:p>
      </dsp:txBody>
      <dsp:txXfrm>
        <a:off x="977345" y="1669"/>
        <a:ext cx="8742916" cy="846186"/>
      </dsp:txXfrm>
    </dsp:sp>
    <dsp:sp modelId="{7A049F59-54DC-4712-8811-8EDD994F2D10}">
      <dsp:nvSpPr>
        <dsp:cNvPr id="0" name=""/>
        <dsp:cNvSpPr/>
      </dsp:nvSpPr>
      <dsp:spPr>
        <a:xfrm>
          <a:off x="0" y="1059402"/>
          <a:ext cx="9720262" cy="846186"/>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E5D41C-A12F-4A65-B0BA-A00595FD77FF}">
      <dsp:nvSpPr>
        <dsp:cNvPr id="0" name=""/>
        <dsp:cNvSpPr/>
      </dsp:nvSpPr>
      <dsp:spPr>
        <a:xfrm>
          <a:off x="255971" y="1249794"/>
          <a:ext cx="465402" cy="465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0864B2-24C1-421D-9D5E-AA96F6DDA76E}">
      <dsp:nvSpPr>
        <dsp:cNvPr id="0" name=""/>
        <dsp:cNvSpPr/>
      </dsp:nvSpPr>
      <dsp:spPr>
        <a:xfrm>
          <a:off x="977345" y="1059402"/>
          <a:ext cx="8742916" cy="846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55" tIns="89555" rIns="89555" bIns="89555" numCol="1" spcCol="1270" anchor="ctr" anchorCtr="0">
          <a:noAutofit/>
        </a:bodyPr>
        <a:lstStyle/>
        <a:p>
          <a:pPr marL="0" lvl="0" indent="0" algn="l" defTabSz="977900">
            <a:lnSpc>
              <a:spcPct val="100000"/>
            </a:lnSpc>
            <a:spcBef>
              <a:spcPct val="0"/>
            </a:spcBef>
            <a:spcAft>
              <a:spcPct val="35000"/>
            </a:spcAft>
            <a:buNone/>
          </a:pPr>
          <a:r>
            <a:rPr lang="en-US" sz="2200" kern="1200"/>
            <a:t>S&amp;P500: an index of the top 500 companies</a:t>
          </a:r>
        </a:p>
      </dsp:txBody>
      <dsp:txXfrm>
        <a:off x="977345" y="1059402"/>
        <a:ext cx="8742916" cy="846186"/>
      </dsp:txXfrm>
    </dsp:sp>
    <dsp:sp modelId="{D5419F8F-8A76-4A8F-B816-1CC978CCD009}">
      <dsp:nvSpPr>
        <dsp:cNvPr id="0" name=""/>
        <dsp:cNvSpPr/>
      </dsp:nvSpPr>
      <dsp:spPr>
        <a:xfrm>
          <a:off x="0" y="2117135"/>
          <a:ext cx="9720262" cy="846186"/>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F7F677-3883-4D3B-8B2D-3EE86AA8B4E0}">
      <dsp:nvSpPr>
        <dsp:cNvPr id="0" name=""/>
        <dsp:cNvSpPr/>
      </dsp:nvSpPr>
      <dsp:spPr>
        <a:xfrm>
          <a:off x="255971" y="2307527"/>
          <a:ext cx="465402" cy="465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F21059-0549-4E60-9BAB-80B15836895A}">
      <dsp:nvSpPr>
        <dsp:cNvPr id="0" name=""/>
        <dsp:cNvSpPr/>
      </dsp:nvSpPr>
      <dsp:spPr>
        <a:xfrm>
          <a:off x="977345" y="2117135"/>
          <a:ext cx="8742916" cy="846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55" tIns="89555" rIns="89555" bIns="89555" numCol="1" spcCol="1270" anchor="ctr" anchorCtr="0">
          <a:noAutofit/>
        </a:bodyPr>
        <a:lstStyle/>
        <a:p>
          <a:pPr marL="0" lvl="0" indent="0" algn="l" defTabSz="977900">
            <a:lnSpc>
              <a:spcPct val="100000"/>
            </a:lnSpc>
            <a:spcBef>
              <a:spcPct val="0"/>
            </a:spcBef>
            <a:spcAft>
              <a:spcPct val="35000"/>
            </a:spcAft>
            <a:buNone/>
          </a:pPr>
          <a:r>
            <a:rPr lang="en-US" sz="2200" kern="1200"/>
            <a:t>Russell 3000 Index: an index of the 1000 large capitalized stocks + 2000 mid-small capitalized stocks</a:t>
          </a:r>
        </a:p>
      </dsp:txBody>
      <dsp:txXfrm>
        <a:off x="977345" y="2117135"/>
        <a:ext cx="8742916" cy="846186"/>
      </dsp:txXfrm>
    </dsp:sp>
    <dsp:sp modelId="{04B7A4E0-4AC1-4295-9E47-63F746BEEDAD}">
      <dsp:nvSpPr>
        <dsp:cNvPr id="0" name=""/>
        <dsp:cNvSpPr/>
      </dsp:nvSpPr>
      <dsp:spPr>
        <a:xfrm>
          <a:off x="0" y="3174868"/>
          <a:ext cx="9720262" cy="846186"/>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EB8A6-1F04-42D4-9ED9-F4667F4C6C84}">
      <dsp:nvSpPr>
        <dsp:cNvPr id="0" name=""/>
        <dsp:cNvSpPr/>
      </dsp:nvSpPr>
      <dsp:spPr>
        <a:xfrm>
          <a:off x="255971" y="3365260"/>
          <a:ext cx="465402" cy="465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573288-DAEE-4332-BD40-5E04772A5B18}">
      <dsp:nvSpPr>
        <dsp:cNvPr id="0" name=""/>
        <dsp:cNvSpPr/>
      </dsp:nvSpPr>
      <dsp:spPr>
        <a:xfrm>
          <a:off x="977345" y="3174868"/>
          <a:ext cx="8742916" cy="846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55" tIns="89555" rIns="89555" bIns="89555" numCol="1" spcCol="1270" anchor="ctr" anchorCtr="0">
          <a:noAutofit/>
        </a:bodyPr>
        <a:lstStyle/>
        <a:p>
          <a:pPr marL="0" lvl="0" indent="0" algn="l" defTabSz="977900">
            <a:lnSpc>
              <a:spcPct val="100000"/>
            </a:lnSpc>
            <a:spcBef>
              <a:spcPct val="0"/>
            </a:spcBef>
            <a:spcAft>
              <a:spcPct val="35000"/>
            </a:spcAft>
            <a:buNone/>
          </a:pPr>
          <a:r>
            <a:rPr lang="en-US" sz="2200" kern="1200"/>
            <a:t>Barclay’s Aggregated Bond Index: an index of many types of bonds and securities</a:t>
          </a:r>
        </a:p>
      </dsp:txBody>
      <dsp:txXfrm>
        <a:off x="977345" y="3174868"/>
        <a:ext cx="8742916" cy="8461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22217-71BA-4B79-92E7-E51381391954}">
      <dsp:nvSpPr>
        <dsp:cNvPr id="0" name=""/>
        <dsp:cNvSpPr/>
      </dsp:nvSpPr>
      <dsp:spPr>
        <a:xfrm>
          <a:off x="0" y="7721"/>
          <a:ext cx="9720262"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Large Capitalized Stocks: S&amp;P500 Index Stocks</a:t>
          </a:r>
        </a:p>
      </dsp:txBody>
      <dsp:txXfrm>
        <a:off x="22275" y="29996"/>
        <a:ext cx="9675712" cy="411750"/>
      </dsp:txXfrm>
    </dsp:sp>
    <dsp:sp modelId="{395BAB5F-4BF4-45E3-B8BC-5D6E41C097D9}">
      <dsp:nvSpPr>
        <dsp:cNvPr id="0" name=""/>
        <dsp:cNvSpPr/>
      </dsp:nvSpPr>
      <dsp:spPr>
        <a:xfrm>
          <a:off x="0" y="521621"/>
          <a:ext cx="9720262"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Small Capitalized Stock: Russell 2000 Index Stocks (The Russell Index)</a:t>
          </a:r>
        </a:p>
      </dsp:txBody>
      <dsp:txXfrm>
        <a:off x="22275" y="543896"/>
        <a:ext cx="9675712" cy="411750"/>
      </dsp:txXfrm>
    </dsp:sp>
    <dsp:sp modelId="{DEBFAE99-8EF4-4030-9E21-957186C9858F}">
      <dsp:nvSpPr>
        <dsp:cNvPr id="0" name=""/>
        <dsp:cNvSpPr/>
      </dsp:nvSpPr>
      <dsp:spPr>
        <a:xfrm>
          <a:off x="0" y="1035521"/>
          <a:ext cx="9720262"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Fixed Income (Bonds):  Barclays Aggregate Bond Index, BBB rated or better 1 YTM</a:t>
          </a:r>
        </a:p>
      </dsp:txBody>
      <dsp:txXfrm>
        <a:off x="22275" y="1057796"/>
        <a:ext cx="9675712" cy="411750"/>
      </dsp:txXfrm>
    </dsp:sp>
    <dsp:sp modelId="{BA80089E-74D6-477E-BE4B-8A57E150D231}">
      <dsp:nvSpPr>
        <dsp:cNvPr id="0" name=""/>
        <dsp:cNvSpPr/>
      </dsp:nvSpPr>
      <dsp:spPr>
        <a:xfrm>
          <a:off x="0" y="1549421"/>
          <a:ext cx="9720262"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Diversified Portfolio: A mix of indexes (Barclays, an international index, and Russel indexes)</a:t>
          </a:r>
        </a:p>
      </dsp:txBody>
      <dsp:txXfrm>
        <a:off x="22275" y="1571696"/>
        <a:ext cx="9675712" cy="411750"/>
      </dsp:txXfrm>
    </dsp:sp>
    <dsp:sp modelId="{03C5CAED-4A9B-44BC-9EAF-DF67DEB78D67}">
      <dsp:nvSpPr>
        <dsp:cNvPr id="0" name=""/>
        <dsp:cNvSpPr/>
      </dsp:nvSpPr>
      <dsp:spPr>
        <a:xfrm>
          <a:off x="0" y="2063321"/>
          <a:ext cx="9720262"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Cash: Treasury Bill 3-Month rate</a:t>
          </a:r>
        </a:p>
      </dsp:txBody>
      <dsp:txXfrm>
        <a:off x="22275" y="2085596"/>
        <a:ext cx="9675712" cy="4117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35084-E625-4585-BC89-55FAB5661C8C}">
      <dsp:nvSpPr>
        <dsp:cNvPr id="0" name=""/>
        <dsp:cNvSpPr/>
      </dsp:nvSpPr>
      <dsp:spPr>
        <a:xfrm>
          <a:off x="0" y="20398"/>
          <a:ext cx="5641974" cy="1174753"/>
        </a:xfrm>
        <a:prstGeom prst="roundRect">
          <a:avLst/>
        </a:prstGeom>
        <a:gradFill rotWithShape="0">
          <a:gsLst>
            <a:gs pos="0">
              <a:schemeClr val="accent1">
                <a:shade val="80000"/>
                <a:hueOff val="0"/>
                <a:satOff val="0"/>
                <a:lumOff val="0"/>
                <a:alphaOff val="0"/>
                <a:tint val="100000"/>
                <a:shade val="85000"/>
                <a:satMod val="100000"/>
                <a:lumMod val="100000"/>
              </a:schemeClr>
            </a:gs>
            <a:gs pos="100000">
              <a:schemeClr val="accent1">
                <a:shade val="80000"/>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Employers moved to 401k DCs almost completely by December 2006</a:t>
          </a:r>
        </a:p>
      </dsp:txBody>
      <dsp:txXfrm>
        <a:off x="57347" y="77745"/>
        <a:ext cx="5527280" cy="1060059"/>
      </dsp:txXfrm>
    </dsp:sp>
    <dsp:sp modelId="{857C9BB1-E6A2-4E53-8AAF-5968503DBCB0}">
      <dsp:nvSpPr>
        <dsp:cNvPr id="0" name=""/>
        <dsp:cNvSpPr/>
      </dsp:nvSpPr>
      <dsp:spPr>
        <a:xfrm>
          <a:off x="0" y="1255631"/>
          <a:ext cx="5641974" cy="1174753"/>
        </a:xfrm>
        <a:prstGeom prst="roundRect">
          <a:avLst/>
        </a:prstGeom>
        <a:gradFill rotWithShape="0">
          <a:gsLst>
            <a:gs pos="0">
              <a:schemeClr val="accent1">
                <a:shade val="80000"/>
                <a:hueOff val="236519"/>
                <a:satOff val="-13281"/>
                <a:lumOff val="11454"/>
                <a:alphaOff val="0"/>
                <a:tint val="100000"/>
                <a:shade val="85000"/>
                <a:satMod val="100000"/>
                <a:lumMod val="100000"/>
              </a:schemeClr>
            </a:gs>
            <a:gs pos="100000">
              <a:schemeClr val="accent1">
                <a:shade val="80000"/>
                <a:hueOff val="236519"/>
                <a:satOff val="-13281"/>
                <a:lumOff val="11454"/>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marR="0" lvl="0" indent="0" algn="l" defTabSz="914400" eaLnBrk="1" fontAlgn="auto" latinLnBrk="0" hangingPunct="1">
            <a:lnSpc>
              <a:spcPct val="90000"/>
            </a:lnSpc>
            <a:spcBef>
              <a:spcPct val="0"/>
            </a:spcBef>
            <a:spcAft>
              <a:spcPts val="0"/>
            </a:spcAft>
            <a:buClrTx/>
            <a:buSzTx/>
            <a:buFontTx/>
            <a:buNone/>
            <a:tabLst/>
            <a:defRPr/>
          </a:pPr>
          <a:r>
            <a:rPr lang="en-US" sz="2100" kern="1200"/>
            <a:t>New regulations increased liability, tax, and admin costs of maintaining DBs since the 80s</a:t>
          </a:r>
        </a:p>
        <a:p>
          <a:pPr marL="0" lvl="0" algn="l" defTabSz="1111250">
            <a:lnSpc>
              <a:spcPct val="90000"/>
            </a:lnSpc>
            <a:spcBef>
              <a:spcPct val="0"/>
            </a:spcBef>
            <a:spcAft>
              <a:spcPct val="35000"/>
            </a:spcAft>
            <a:buNone/>
          </a:pPr>
          <a:endParaRPr lang="en-US" sz="2100" kern="1200"/>
        </a:p>
      </dsp:txBody>
      <dsp:txXfrm>
        <a:off x="57347" y="1312978"/>
        <a:ext cx="5527280" cy="1060059"/>
      </dsp:txXfrm>
    </dsp:sp>
    <dsp:sp modelId="{B1EA3765-4335-4591-8EA9-F7690310779E}">
      <dsp:nvSpPr>
        <dsp:cNvPr id="0" name=""/>
        <dsp:cNvSpPr/>
      </dsp:nvSpPr>
      <dsp:spPr>
        <a:xfrm>
          <a:off x="0" y="2490864"/>
          <a:ext cx="5641974" cy="1174753"/>
        </a:xfrm>
        <a:prstGeom prst="roundRect">
          <a:avLst/>
        </a:prstGeom>
        <a:gradFill rotWithShape="0">
          <a:gsLst>
            <a:gs pos="0">
              <a:schemeClr val="accent1">
                <a:shade val="80000"/>
                <a:hueOff val="473038"/>
                <a:satOff val="-26563"/>
                <a:lumOff val="22907"/>
                <a:alphaOff val="0"/>
                <a:tint val="100000"/>
                <a:shade val="85000"/>
                <a:satMod val="100000"/>
                <a:lumMod val="100000"/>
              </a:schemeClr>
            </a:gs>
            <a:gs pos="100000">
              <a:schemeClr val="accent1">
                <a:shade val="80000"/>
                <a:hueOff val="473038"/>
                <a:satOff val="-26563"/>
                <a:lumOff val="22907"/>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Economy shifted from manufacturing to services and IT caused DB to be too pricy</a:t>
          </a:r>
        </a:p>
      </dsp:txBody>
      <dsp:txXfrm>
        <a:off x="57347" y="2548211"/>
        <a:ext cx="5527280" cy="1060059"/>
      </dsp:txXfrm>
    </dsp:sp>
    <dsp:sp modelId="{F098BE27-48C7-4E59-AAF9-DE7AAC9BB39C}">
      <dsp:nvSpPr>
        <dsp:cNvPr id="0" name=""/>
        <dsp:cNvSpPr/>
      </dsp:nvSpPr>
      <dsp:spPr>
        <a:xfrm>
          <a:off x="0" y="3726098"/>
          <a:ext cx="5641974" cy="1174753"/>
        </a:xfrm>
        <a:prstGeom prst="roundRect">
          <a:avLst/>
        </a:prstGeom>
        <a:gradFill rotWithShape="0">
          <a:gsLst>
            <a:gs pos="0">
              <a:schemeClr val="accent1">
                <a:shade val="80000"/>
                <a:hueOff val="709557"/>
                <a:satOff val="-39844"/>
                <a:lumOff val="34361"/>
                <a:alphaOff val="0"/>
                <a:tint val="100000"/>
                <a:shade val="85000"/>
                <a:satMod val="100000"/>
                <a:lumMod val="100000"/>
              </a:schemeClr>
            </a:gs>
            <a:gs pos="100000">
              <a:schemeClr val="accent1">
                <a:shade val="80000"/>
                <a:hueOff val="709557"/>
                <a:satOff val="-39844"/>
                <a:lumOff val="34361"/>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Employees like the transferability of DCs</a:t>
          </a:r>
        </a:p>
      </dsp:txBody>
      <dsp:txXfrm>
        <a:off x="57347" y="3783445"/>
        <a:ext cx="5527280" cy="106005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3089E-2348-406E-9C82-B7D3399F06BE}"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39B75-AA85-4DF1-8135-F15B4FE0D288}" type="slidenum">
              <a:rPr lang="en-US" smtClean="0"/>
              <a:t>‹#›</a:t>
            </a:fld>
            <a:endParaRPr lang="en-US"/>
          </a:p>
        </p:txBody>
      </p:sp>
    </p:spTree>
    <p:extLst>
      <p:ext uri="{BB962C8B-B14F-4D97-AF65-F5344CB8AC3E}">
        <p14:creationId xmlns:p14="http://schemas.microsoft.com/office/powerpoint/2010/main" val="62567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139B75-AA85-4DF1-8135-F15B4FE0D288}" type="slidenum">
              <a:rPr lang="en-US" smtClean="0"/>
              <a:t>1</a:t>
            </a:fld>
            <a:endParaRPr lang="en-US"/>
          </a:p>
        </p:txBody>
      </p:sp>
    </p:spTree>
    <p:extLst>
      <p:ext uri="{BB962C8B-B14F-4D97-AF65-F5344CB8AC3E}">
        <p14:creationId xmlns:p14="http://schemas.microsoft.com/office/powerpoint/2010/main" val="237955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meet Marcy and Dan. They are around 38 to 40 years old. They were high school sweethearts, they now are married and have 3 teenage children. Marcy was a stay-at-home mom for 18 years; she then got her bachelors in elementary education and now currently works as a substitute teacher. Dan is an electrician. Marcy has monthly lunches with her friends where she learns that one of her friends didn’t show up due to issues with their mom who's name is Karen. Karen was evicted and had nowhere else to go. This came as a shock to everyone because Karen was week known. She was president of the PTA, coached the girl's basketball team, and was very active in their community. Karen always said she would retire in heaven and kept a steady work life. Karen took out a home equity loan that was advertised on TV. She did it before the housing market fell a few years prior. She had an accident and broke her hip which caused her to be unable to work. She ended up falling behind on her payments and the bank foreclosed her house. Since she figured she would always be able to work she didn’t have any retirement savings. </a:t>
            </a:r>
          </a:p>
          <a:p>
            <a:r>
              <a:rPr lang="en-US" dirty="0"/>
              <a:t>Now back to Marcy and Dan. Hearing what happened to Karen, Marcy asked Dan to go see a retirement advisor. So, they go to see the advisor Dan found named George Jones. At the beginning of their meeting George asks them if they have a family budget which they did. George said that they could use their current budget to create a future budget during their retirement. They wouldn’t be able to use the budget they already have because they wouldn’t have the same expenses they have now during their retirement.</a:t>
            </a:r>
          </a:p>
          <a:p>
            <a:endParaRPr lang="en-US" dirty="0"/>
          </a:p>
          <a:p>
            <a:r>
              <a:rPr lang="en-US" dirty="0"/>
              <a:t>George also asked them how they would like to live during their retirement. </a:t>
            </a:r>
          </a:p>
          <a:p>
            <a:endParaRPr lang="en-US" dirty="0"/>
          </a:p>
          <a:p>
            <a:r>
              <a:rPr lang="en-US" dirty="0"/>
              <a:t>George told them to break up the task into 3 parts. </a:t>
            </a:r>
          </a:p>
          <a:p>
            <a:endParaRPr lang="en-US" dirty="0"/>
          </a:p>
          <a:p>
            <a:pPr marL="228600" indent="-228600">
              <a:buAutoNum type="arabicPeriod"/>
            </a:pPr>
            <a:r>
              <a:rPr lang="en-US" dirty="0"/>
              <a:t>How much money you would need during retirement.</a:t>
            </a:r>
          </a:p>
          <a:p>
            <a:pPr marL="228600" indent="-228600">
              <a:buAutoNum type="arabicPeriod"/>
            </a:pPr>
            <a:r>
              <a:rPr lang="en-US" dirty="0"/>
              <a:t>Evaluate what tools you want to use to build up the amount of money you will need. </a:t>
            </a:r>
          </a:p>
          <a:p>
            <a:pPr marL="228600" indent="-228600">
              <a:buAutoNum type="arabicPeriod"/>
            </a:pPr>
            <a:r>
              <a:rPr lang="en-US" dirty="0"/>
              <a:t>Use these tools to construct a plan that will provide you the retirement you want.</a:t>
            </a:r>
          </a:p>
          <a:p>
            <a:pPr marL="228600" indent="-228600">
              <a:buAutoNum type="arabicPeriod"/>
            </a:pPr>
            <a:endParaRPr lang="en-US" dirty="0"/>
          </a:p>
          <a:p>
            <a:pPr marL="0" indent="0">
              <a:buNone/>
            </a:pPr>
            <a:r>
              <a:rPr lang="en-US" dirty="0"/>
              <a:t>After his calculations George said that Marcy and Dan would need to build about $600K in additional savings by the time they retire. Marcy and Dan got discouraged but (insert penny scenario)</a:t>
            </a:r>
          </a:p>
          <a:p>
            <a:pPr marL="0" indent="0">
              <a:buNone/>
            </a:pPr>
            <a:endParaRPr lang="en-US" dirty="0"/>
          </a:p>
          <a:p>
            <a:pPr marL="0" indent="0">
              <a:buNone/>
            </a:pPr>
            <a:r>
              <a:rPr lang="en-US" dirty="0"/>
              <a:t>George then tells them about Compound interest (which is the interest calculated on the initial principal and also on the accumulated interest of previous periods of a deposit or loan) which refers to 401K programs. He then discusses risk tolerance (which is how comfortable they are with risk and how much of it they are willing to accept to achieve investment goals).</a:t>
            </a:r>
          </a:p>
          <a:p>
            <a:pPr marL="0" indent="0">
              <a:buNone/>
            </a:pPr>
            <a:endParaRPr lang="en-US" dirty="0"/>
          </a:p>
          <a:p>
            <a:pPr marL="0" indent="0">
              <a:buNone/>
            </a:pPr>
            <a:r>
              <a:rPr lang="en-US" dirty="0"/>
              <a:t>If they want high investment returns they will have to accept more risks but if they have a long term horizon they should benefit from the upward trend in stock prices. Marcy and Dan have to know what type of investments will match their comfort with risks and then they’ll know the rate of return they should expect for their retirement plan. And that’s where the case leaves us.</a:t>
            </a:r>
          </a:p>
        </p:txBody>
      </p:sp>
      <p:sp>
        <p:nvSpPr>
          <p:cNvPr id="4" name="Slide Number Placeholder 3"/>
          <p:cNvSpPr>
            <a:spLocks noGrp="1"/>
          </p:cNvSpPr>
          <p:nvPr>
            <p:ph type="sldNum" sz="quarter" idx="5"/>
          </p:nvPr>
        </p:nvSpPr>
        <p:spPr/>
        <p:txBody>
          <a:bodyPr/>
          <a:lstStyle/>
          <a:p>
            <a:fld id="{D5139B75-AA85-4DF1-8135-F15B4FE0D288}" type="slidenum">
              <a:rPr lang="en-US" smtClean="0"/>
              <a:t>2</a:t>
            </a:fld>
            <a:endParaRPr lang="en-US"/>
          </a:p>
        </p:txBody>
      </p:sp>
    </p:spTree>
    <p:extLst>
      <p:ext uri="{BB962C8B-B14F-4D97-AF65-F5344CB8AC3E}">
        <p14:creationId xmlns:p14="http://schemas.microsoft.com/office/powerpoint/2010/main" val="3658644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139B75-AA85-4DF1-8135-F15B4FE0D288}" type="slidenum">
              <a:rPr lang="en-US" smtClean="0"/>
              <a:t>12</a:t>
            </a:fld>
            <a:endParaRPr lang="en-US"/>
          </a:p>
        </p:txBody>
      </p:sp>
    </p:spTree>
    <p:extLst>
      <p:ext uri="{BB962C8B-B14F-4D97-AF65-F5344CB8AC3E}">
        <p14:creationId xmlns:p14="http://schemas.microsoft.com/office/powerpoint/2010/main" val="3771478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ECECEC"/>
                </a:solidFill>
                <a:effectLst/>
                <a:latin typeface="Söhne"/>
              </a:rPr>
              <a:t>At maturity, the U.S. Treasury will pay you the face value of the bill, which is typically $1,000 per bill, and you will receive the interest earned over the three-month period.</a:t>
            </a:r>
          </a:p>
          <a:p>
            <a:r>
              <a:rPr lang="en-US" b="0" i="0">
                <a:solidFill>
                  <a:srgbClr val="ECECEC"/>
                </a:solidFill>
                <a:effectLst/>
                <a:latin typeface="Söhne"/>
              </a:rPr>
              <a:t>A bond is when a borrower asks for money and pays you back with interest by the maturity rate</a:t>
            </a:r>
          </a:p>
          <a:p>
            <a:r>
              <a:rPr lang="en-US" b="0" i="0">
                <a:solidFill>
                  <a:srgbClr val="ECECEC"/>
                </a:solidFill>
                <a:effectLst/>
                <a:latin typeface="Söhne"/>
              </a:rPr>
              <a:t>Barclays is an index of bonds and securities</a:t>
            </a:r>
          </a:p>
          <a:p>
            <a:r>
              <a:rPr lang="en-US" b="0" i="0">
                <a:solidFill>
                  <a:srgbClr val="ECECEC"/>
                </a:solidFill>
                <a:effectLst/>
                <a:latin typeface="Söhne"/>
              </a:rPr>
              <a:t>Security = tradeable financial asset</a:t>
            </a:r>
            <a:endParaRPr lang="en-US"/>
          </a:p>
        </p:txBody>
      </p:sp>
      <p:sp>
        <p:nvSpPr>
          <p:cNvPr id="4" name="Slide Number Placeholder 3"/>
          <p:cNvSpPr>
            <a:spLocks noGrp="1"/>
          </p:cNvSpPr>
          <p:nvPr>
            <p:ph type="sldNum" sz="quarter" idx="5"/>
          </p:nvPr>
        </p:nvSpPr>
        <p:spPr/>
        <p:txBody>
          <a:bodyPr/>
          <a:lstStyle/>
          <a:p>
            <a:fld id="{D5139B75-AA85-4DF1-8135-F15B4FE0D288}" type="slidenum">
              <a:rPr lang="en-US" smtClean="0"/>
              <a:t>14</a:t>
            </a:fld>
            <a:endParaRPr lang="en-US"/>
          </a:p>
        </p:txBody>
      </p:sp>
    </p:spTree>
    <p:extLst>
      <p:ext uri="{BB962C8B-B14F-4D97-AF65-F5344CB8AC3E}">
        <p14:creationId xmlns:p14="http://schemas.microsoft.com/office/powerpoint/2010/main" val="319884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percentage is the average growth in performance</a:t>
            </a:r>
          </a:p>
          <a:p>
            <a:r>
              <a:rPr lang="en-US"/>
              <a:t>Diversified is a stable option as its lows aren’t as low and its highs aren’t as high as other options</a:t>
            </a:r>
          </a:p>
          <a:p>
            <a:r>
              <a:rPr lang="en-US"/>
              <a:t>Cash and Bonds are very safe</a:t>
            </a:r>
          </a:p>
        </p:txBody>
      </p:sp>
      <p:sp>
        <p:nvSpPr>
          <p:cNvPr id="4" name="Slide Number Placeholder 3"/>
          <p:cNvSpPr>
            <a:spLocks noGrp="1"/>
          </p:cNvSpPr>
          <p:nvPr>
            <p:ph type="sldNum" sz="quarter" idx="5"/>
          </p:nvPr>
        </p:nvSpPr>
        <p:spPr/>
        <p:txBody>
          <a:bodyPr/>
          <a:lstStyle/>
          <a:p>
            <a:fld id="{D5139B75-AA85-4DF1-8135-F15B4FE0D288}" type="slidenum">
              <a:rPr lang="en-US" smtClean="0"/>
              <a:t>15</a:t>
            </a:fld>
            <a:endParaRPr lang="en-US"/>
          </a:p>
        </p:txBody>
      </p:sp>
    </p:spTree>
    <p:extLst>
      <p:ext uri="{BB962C8B-B14F-4D97-AF65-F5344CB8AC3E}">
        <p14:creationId xmlns:p14="http://schemas.microsoft.com/office/powerpoint/2010/main" val="4205024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S&amp;P500 somewhat stable but is operates on a small loss average</a:t>
            </a:r>
          </a:p>
          <a:p>
            <a:r>
              <a:rPr lang="en-US"/>
              <a:t>Bloomberg Aggregate Bond loses considerably more on average</a:t>
            </a:r>
          </a:p>
          <a:p>
            <a:r>
              <a:rPr lang="en-US"/>
              <a:t>Russell 2000 index expects small increases in growth on average</a:t>
            </a:r>
          </a:p>
        </p:txBody>
      </p:sp>
      <p:sp>
        <p:nvSpPr>
          <p:cNvPr id="4" name="Slide Number Placeholder 3"/>
          <p:cNvSpPr>
            <a:spLocks noGrp="1"/>
          </p:cNvSpPr>
          <p:nvPr>
            <p:ph type="sldNum" sz="quarter" idx="5"/>
          </p:nvPr>
        </p:nvSpPr>
        <p:spPr/>
        <p:txBody>
          <a:bodyPr/>
          <a:lstStyle/>
          <a:p>
            <a:fld id="{D5139B75-AA85-4DF1-8135-F15B4FE0D288}" type="slidenum">
              <a:rPr lang="en-US" smtClean="0"/>
              <a:t>16</a:t>
            </a:fld>
            <a:endParaRPr lang="en-US"/>
          </a:p>
        </p:txBody>
      </p:sp>
    </p:spTree>
    <p:extLst>
      <p:ext uri="{BB962C8B-B14F-4D97-AF65-F5344CB8AC3E}">
        <p14:creationId xmlns:p14="http://schemas.microsoft.com/office/powerpoint/2010/main" val="2903472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IRA you can withdraw money made at 59 and a half, Roth has no tax penalty for withdrawals</a:t>
            </a:r>
          </a:p>
          <a:p>
            <a:endParaRPr lang="en-US"/>
          </a:p>
        </p:txBody>
      </p:sp>
      <p:sp>
        <p:nvSpPr>
          <p:cNvPr id="4" name="Slide Number Placeholder 3"/>
          <p:cNvSpPr>
            <a:spLocks noGrp="1"/>
          </p:cNvSpPr>
          <p:nvPr>
            <p:ph type="sldNum" sz="quarter" idx="5"/>
          </p:nvPr>
        </p:nvSpPr>
        <p:spPr/>
        <p:txBody>
          <a:bodyPr/>
          <a:lstStyle/>
          <a:p>
            <a:fld id="{D5139B75-AA85-4DF1-8135-F15B4FE0D288}" type="slidenum">
              <a:rPr lang="en-US" smtClean="0"/>
              <a:t>17</a:t>
            </a:fld>
            <a:endParaRPr lang="en-US"/>
          </a:p>
        </p:txBody>
      </p:sp>
    </p:spTree>
    <p:extLst>
      <p:ext uri="{BB962C8B-B14F-4D97-AF65-F5344CB8AC3E}">
        <p14:creationId xmlns:p14="http://schemas.microsoft.com/office/powerpoint/2010/main" val="901483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DCs require companies to pay retirees no matter the market conditions and the government was making DCs less enticing</a:t>
            </a:r>
          </a:p>
          <a:p>
            <a:r>
              <a:rPr lang="en-US"/>
              <a:t>The new smaller and higher-skilled teams in the economy resulted in more demand of pension plans and the DBs were a good response to shift investment to employee</a:t>
            </a:r>
          </a:p>
          <a:p>
            <a:r>
              <a:rPr lang="en-US"/>
              <a:t>Employees would have more to lose with a DB is they leave the company to another one to basically start over their pension benefits at another company as it is based on years of service</a:t>
            </a:r>
          </a:p>
        </p:txBody>
      </p:sp>
      <p:sp>
        <p:nvSpPr>
          <p:cNvPr id="4" name="Slide Number Placeholder 3"/>
          <p:cNvSpPr>
            <a:spLocks noGrp="1"/>
          </p:cNvSpPr>
          <p:nvPr>
            <p:ph type="sldNum" sz="quarter" idx="5"/>
          </p:nvPr>
        </p:nvSpPr>
        <p:spPr/>
        <p:txBody>
          <a:bodyPr/>
          <a:lstStyle/>
          <a:p>
            <a:fld id="{D5139B75-AA85-4DF1-8135-F15B4FE0D288}" type="slidenum">
              <a:rPr lang="en-US" smtClean="0"/>
              <a:t>18</a:t>
            </a:fld>
            <a:endParaRPr lang="en-US"/>
          </a:p>
        </p:txBody>
      </p:sp>
    </p:spTree>
    <p:extLst>
      <p:ext uri="{BB962C8B-B14F-4D97-AF65-F5344CB8AC3E}">
        <p14:creationId xmlns:p14="http://schemas.microsoft.com/office/powerpoint/2010/main" val="1614718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846CE7D5-CF57-46EF-B807-FDD0502418D4}"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91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40814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46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65292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70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9171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6966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1094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78347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9915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78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46CE7D5-CF57-46EF-B807-FDD0502418D4}" type="datetimeFigureOut">
              <a:rPr lang="en-US" smtClean="0"/>
              <a:t>4/15/2024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0EA680-D336-4FF7-8B7A-9848BB0A1C3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70890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3.pn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7.svg"/><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hyperlink" Target="https://www.investopedia.com/terms/s/sp500.asp" TargetMode="External"/><Relationship Id="rId13" Type="http://schemas.openxmlformats.org/officeDocument/2006/relationships/hyperlink" Target="https://finance.yahoo.com/quote/%5ERUT/" TargetMode="External"/><Relationship Id="rId3" Type="http://schemas.openxmlformats.org/officeDocument/2006/relationships/hyperlink" Target="https://ycharts.com/indicators/3_month_t_bill#:~:text=3%20Month%20Treasury%20Bill%20Rate%20is%20at%205.22%25%2C%20compared%20to,a%20maturity%20of%203%20months" TargetMode="External"/><Relationship Id="rId7" Type="http://schemas.openxmlformats.org/officeDocument/2006/relationships/hyperlink" Target="https://www.investopedia.com/terms/l/large-cap.asp" TargetMode="External"/><Relationship Id="rId12" Type="http://schemas.openxmlformats.org/officeDocument/2006/relationships/hyperlink" Target="https://finance.yahoo.com/quote/%5EGSPC/" TargetMode="External"/><Relationship Id="rId2" Type="http://schemas.openxmlformats.org/officeDocument/2006/relationships/hyperlink" Target="https://www.msci.com/www/index-factsheets/msci-eafe-index/07146631#:~:text=The%20MSCI%20EAFE%20Index%20is,market%20capitalization%20in%20each%20country" TargetMode="External"/><Relationship Id="rId16" Type="http://schemas.openxmlformats.org/officeDocument/2006/relationships/hyperlink" Target="https://en.wikipedia.org/wiki/Security_(finance)" TargetMode="External"/><Relationship Id="rId1" Type="http://schemas.openxmlformats.org/officeDocument/2006/relationships/slideLayout" Target="../slideLayouts/slideLayout2.xml"/><Relationship Id="rId6" Type="http://schemas.openxmlformats.org/officeDocument/2006/relationships/hyperlink" Target="https://www.nerdwallet.com/article/banking/banking-basics/understanding-small-cap-stocks#:~:text=Small%2Dcap%20stocks%20are%20company,Market%20Cap%20Explained.&amp;text=%22Cap%22%20is%20shorthand%20for%20market,by%20its%20current%20stock%20price" TargetMode="External"/><Relationship Id="rId11" Type="http://schemas.openxmlformats.org/officeDocument/2006/relationships/hyperlink" Target="https://www.fidelity.com/learning-center/investment-products/fixed-income-bonds/bond-ratings" TargetMode="External"/><Relationship Id="rId5" Type="http://schemas.openxmlformats.org/officeDocument/2006/relationships/hyperlink" Target="https://www.investopedia.com/terms/r/russell2000.asp" TargetMode="External"/><Relationship Id="rId15" Type="http://schemas.openxmlformats.org/officeDocument/2006/relationships/hyperlink" Target="https://finance.yahoo.com/quote/USAG.L/history/" TargetMode="External"/><Relationship Id="rId10" Type="http://schemas.openxmlformats.org/officeDocument/2006/relationships/hyperlink" Target="https://www.investor.gov/introduction-investing/investing-basics/investment-products/bonds-or-fixed-income-products/bonds" TargetMode="External"/><Relationship Id="rId4" Type="http://schemas.openxmlformats.org/officeDocument/2006/relationships/hyperlink" Target="https://www.investopedia.com/terms/r/russell_3000.asp" TargetMode="External"/><Relationship Id="rId9" Type="http://schemas.openxmlformats.org/officeDocument/2006/relationships/hyperlink" Target="https://capital.com/barclays-capital-aggregate-bond-index-definition#:~:text=This%20index%20is%20commonly%20used,the%20fixed%2Dincome%20investments%20market" TargetMode="External"/><Relationship Id="rId14" Type="http://schemas.openxmlformats.org/officeDocument/2006/relationships/hyperlink" Target="https://www.marketwatch.com/investing/index/spx/download-data"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7D6637F-1EB7-4CD3-B63F-D394D5947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6805" y="640080"/>
            <a:ext cx="3378099" cy="3034857"/>
          </a:xfrm>
        </p:spPr>
        <p:txBody>
          <a:bodyPr anchor="b">
            <a:normAutofit/>
          </a:bodyPr>
          <a:lstStyle/>
          <a:p>
            <a:r>
              <a:rPr lang="en-US" sz="4400"/>
              <a:t>Planning for the future: Savings and Retirement </a:t>
            </a:r>
          </a:p>
        </p:txBody>
      </p:sp>
      <p:sp>
        <p:nvSpPr>
          <p:cNvPr id="3" name="Subtitle 2"/>
          <p:cNvSpPr>
            <a:spLocks noGrp="1"/>
          </p:cNvSpPr>
          <p:nvPr>
            <p:ph type="subTitle" idx="1"/>
          </p:nvPr>
        </p:nvSpPr>
        <p:spPr>
          <a:xfrm>
            <a:off x="636806" y="3849539"/>
            <a:ext cx="3378098" cy="2367405"/>
          </a:xfrm>
        </p:spPr>
        <p:txBody>
          <a:bodyPr vert="horz" lIns="91440" tIns="45720" rIns="91440" bIns="45720" rtlCol="0" anchor="t">
            <a:normAutofit/>
          </a:bodyPr>
          <a:lstStyle/>
          <a:p>
            <a:pPr algn="r"/>
            <a:r>
              <a:rPr lang="en-US" sz="1600"/>
              <a:t>Donasia Washington</a:t>
            </a:r>
          </a:p>
          <a:p>
            <a:pPr algn="r"/>
            <a:r>
              <a:rPr lang="en-US" sz="1600"/>
              <a:t>Dove Leatherwood</a:t>
            </a:r>
          </a:p>
          <a:p>
            <a:pPr algn="r"/>
            <a:r>
              <a:rPr lang="en-US" sz="1600"/>
              <a:t>Isaiah Sarria</a:t>
            </a:r>
          </a:p>
          <a:p>
            <a:pPr algn="r"/>
            <a:r>
              <a:rPr lang="en-US" sz="1600"/>
              <a:t>Anthony Nguyen </a:t>
            </a:r>
          </a:p>
          <a:p>
            <a:pPr algn="r"/>
            <a:endParaRPr lang="en-US" sz="1600"/>
          </a:p>
        </p:txBody>
      </p:sp>
      <p:cxnSp>
        <p:nvCxnSpPr>
          <p:cNvPr id="21" name="Straight Connector 20">
            <a:extLst>
              <a:ext uri="{FF2B5EF4-FFF2-40B4-BE49-F238E27FC236}">
                <a16:creationId xmlns:a16="http://schemas.microsoft.com/office/drawing/2014/main" id="{FE7D21BE-D5E6-457F-A3AA-633D15D2A4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Old wrinkled hands with some coins">
            <a:extLst>
              <a:ext uri="{FF2B5EF4-FFF2-40B4-BE49-F238E27FC236}">
                <a16:creationId xmlns:a16="http://schemas.microsoft.com/office/drawing/2014/main" id="{47908276-45EE-0F52-7CAE-550DFCA5A578}"/>
              </a:ext>
            </a:extLst>
          </p:cNvPr>
          <p:cNvPicPr>
            <a:picLocks noChangeAspect="1"/>
          </p:cNvPicPr>
          <p:nvPr/>
        </p:nvPicPr>
        <p:blipFill rotWithShape="1">
          <a:blip r:embed="rId3"/>
          <a:srcRect t="3111" b="12619"/>
          <a:stretch/>
        </p:blipFill>
        <p:spPr>
          <a:xfrm>
            <a:off x="4654984" y="1489718"/>
            <a:ext cx="6896936" cy="387954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0070B35-A1AD-4110-B417-A31CF2295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CAB4EA2-D7C2-472E-93EA-89B702419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7EC41A-6F40-9FC9-59E8-6F10D0218B1C}"/>
              </a:ext>
            </a:extLst>
          </p:cNvPr>
          <p:cNvSpPr>
            <a:spLocks noGrp="1"/>
          </p:cNvSpPr>
          <p:nvPr>
            <p:ph type="title"/>
          </p:nvPr>
        </p:nvSpPr>
        <p:spPr>
          <a:xfrm>
            <a:off x="1024128" y="459317"/>
            <a:ext cx="4389120" cy="1749552"/>
          </a:xfrm>
        </p:spPr>
        <p:txBody>
          <a:bodyPr vert="horz" lIns="91440" tIns="45720" rIns="91440" bIns="45720" rtlCol="0" anchor="ctr">
            <a:normAutofit/>
          </a:bodyPr>
          <a:lstStyle/>
          <a:p>
            <a:r>
              <a:rPr lang="en-US" sz="4400"/>
              <a:t>Which plan is best for Marcy and Dan?</a:t>
            </a:r>
          </a:p>
        </p:txBody>
      </p:sp>
      <p:cxnSp>
        <p:nvCxnSpPr>
          <p:cNvPr id="14" name="Straight Connector 13">
            <a:extLst>
              <a:ext uri="{FF2B5EF4-FFF2-40B4-BE49-F238E27FC236}">
                <a16:creationId xmlns:a16="http://schemas.microsoft.com/office/drawing/2014/main" id="{1035CBD3-8840-4427-9258-94CC81F676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A6AFDB-0C8B-2016-9685-3F43B800FA99}"/>
              </a:ext>
            </a:extLst>
          </p:cNvPr>
          <p:cNvSpPr>
            <a:spLocks noGrp="1"/>
          </p:cNvSpPr>
          <p:nvPr>
            <p:ph sz="half" idx="1"/>
          </p:nvPr>
        </p:nvSpPr>
        <p:spPr>
          <a:xfrm>
            <a:off x="1024129" y="2286000"/>
            <a:ext cx="4389120" cy="3931920"/>
          </a:xfrm>
        </p:spPr>
        <p:txBody>
          <a:bodyPr vert="horz" lIns="45720" tIns="45720" rIns="45720" bIns="45720" rtlCol="0" anchor="t">
            <a:noAutofit/>
          </a:bodyPr>
          <a:lstStyle/>
          <a:p>
            <a:r>
              <a:rPr lang="en-US" sz="2400"/>
              <a:t>The Conservative income plan, which is low risk. Bonds are favored over stocks in this plan (70% allocated to bonds), protecting against market volatility. Bonds would provide them a steady stream of income, and since the plan focuses on stability and income generation, they will not need to worry about market volatility.</a:t>
            </a:r>
          </a:p>
        </p:txBody>
      </p:sp>
      <p:pic>
        <p:nvPicPr>
          <p:cNvPr id="5" name="Content Placeholder 4" descr="A white paper with black text&#10;&#10;Description automatically generated">
            <a:extLst>
              <a:ext uri="{FF2B5EF4-FFF2-40B4-BE49-F238E27FC236}">
                <a16:creationId xmlns:a16="http://schemas.microsoft.com/office/drawing/2014/main" id="{96540970-ED78-8CB7-26D3-2952E21AC3D6}"/>
              </a:ext>
            </a:extLst>
          </p:cNvPr>
          <p:cNvPicPr>
            <a:picLocks noGrp="1" noChangeAspect="1"/>
          </p:cNvPicPr>
          <p:nvPr>
            <p:ph sz="half" idx="2"/>
          </p:nvPr>
        </p:nvPicPr>
        <p:blipFill>
          <a:blip r:embed="rId2"/>
          <a:stretch>
            <a:fillRect/>
          </a:stretch>
        </p:blipFill>
        <p:spPr>
          <a:xfrm>
            <a:off x="7260365" y="186914"/>
            <a:ext cx="4137056" cy="6476057"/>
          </a:xfrm>
          <a:prstGeom prst="rect">
            <a:avLst/>
          </a:prstGeom>
        </p:spPr>
      </p:pic>
    </p:spTree>
    <p:extLst>
      <p:ext uri="{BB962C8B-B14F-4D97-AF65-F5344CB8AC3E}">
        <p14:creationId xmlns:p14="http://schemas.microsoft.com/office/powerpoint/2010/main" val="176901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6943-D0E5-B738-3D8B-9DCB310364BA}"/>
              </a:ext>
            </a:extLst>
          </p:cNvPr>
          <p:cNvSpPr>
            <a:spLocks noGrp="1"/>
          </p:cNvSpPr>
          <p:nvPr>
            <p:ph type="title"/>
          </p:nvPr>
        </p:nvSpPr>
        <p:spPr>
          <a:xfrm>
            <a:off x="1024128" y="966216"/>
            <a:ext cx="9720072" cy="1499616"/>
          </a:xfrm>
        </p:spPr>
        <p:txBody>
          <a:bodyPr/>
          <a:lstStyle/>
          <a:p>
            <a:r>
              <a:rPr lang="en-US" sz="2800">
                <a:latin typeface="TW Cen MT"/>
              </a:rPr>
              <a:t>Choose the best investment for the person who is 25 years old. Why? Will your answer change for someone who is 45 years old? 65 years old? Why?</a:t>
            </a:r>
            <a:endParaRPr lang="en-US" sz="2800">
              <a:solidFill>
                <a:srgbClr val="000000"/>
              </a:solidFill>
              <a:latin typeface="TW Cen MT"/>
            </a:endParaRPr>
          </a:p>
          <a:p>
            <a:endParaRPr lang="en-US"/>
          </a:p>
        </p:txBody>
      </p:sp>
      <p:sp>
        <p:nvSpPr>
          <p:cNvPr id="3" name="Content Placeholder 2">
            <a:extLst>
              <a:ext uri="{FF2B5EF4-FFF2-40B4-BE49-F238E27FC236}">
                <a16:creationId xmlns:a16="http://schemas.microsoft.com/office/drawing/2014/main" id="{8C2E5798-0449-B989-205A-787EC194FD93}"/>
              </a:ext>
            </a:extLst>
          </p:cNvPr>
          <p:cNvSpPr>
            <a:spLocks noGrp="1"/>
          </p:cNvSpPr>
          <p:nvPr>
            <p:ph idx="1"/>
          </p:nvPr>
        </p:nvSpPr>
        <p:spPr/>
        <p:txBody>
          <a:bodyPr vert="horz" lIns="45720" tIns="45720" rIns="45720" bIns="45720" rtlCol="0" anchor="t">
            <a:normAutofit/>
          </a:bodyPr>
          <a:lstStyle/>
          <a:p>
            <a:pPr>
              <a:buFont typeface="Arial" panose="020B0602020104020603" pitchFamily="34" charset="0"/>
              <a:buChar char="•"/>
            </a:pPr>
            <a:r>
              <a:rPr lang="en-US" sz="2800">
                <a:latin typeface="TW Cen MT"/>
              </a:rPr>
              <a:t>The 25 year old is better off with stocks and equity mutual funds, which are better in the long term.</a:t>
            </a:r>
            <a:endParaRPr lang="en-US" sz="2800"/>
          </a:p>
          <a:p>
            <a:pPr>
              <a:buFont typeface="Arial" panose="020B0602020104020603" pitchFamily="34" charset="0"/>
              <a:buChar char="•"/>
            </a:pPr>
            <a:r>
              <a:rPr lang="en-US" sz="2800">
                <a:latin typeface="TW Cen MT"/>
              </a:rPr>
              <a:t>The 45 year old will do well if they diversify their portfolio from less stocks to more bonds and balanced funds.</a:t>
            </a:r>
          </a:p>
          <a:p>
            <a:pPr>
              <a:buFont typeface="Arial" panose="020B0602020104020603" pitchFamily="34" charset="0"/>
              <a:buChar char="•"/>
            </a:pPr>
            <a:r>
              <a:rPr lang="en-US" sz="2800">
                <a:latin typeface="TW Cen MT"/>
              </a:rPr>
              <a:t>A 65 year old is at retirement age and needs to go for conservative investments such as bonds, CDs, or annuities.</a:t>
            </a:r>
            <a:endParaRPr lang="en-US" sz="2400"/>
          </a:p>
        </p:txBody>
      </p:sp>
    </p:spTree>
    <p:extLst>
      <p:ext uri="{BB962C8B-B14F-4D97-AF65-F5344CB8AC3E}">
        <p14:creationId xmlns:p14="http://schemas.microsoft.com/office/powerpoint/2010/main" val="701883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EEFABF42-5E12-4D90-A244-EA147C446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blipFill dpi="0" rotWithShape="1">
            <a:blip r:embed="rId3">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53" name="Straight Connector 52">
            <a:extLst>
              <a:ext uri="{FF2B5EF4-FFF2-40B4-BE49-F238E27FC236}">
                <a16:creationId xmlns:a16="http://schemas.microsoft.com/office/drawing/2014/main" id="{3007FB0D-907A-4F78-8144-8E32B9406C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56" name="Rectangle 55">
            <a:extLst>
              <a:ext uri="{FF2B5EF4-FFF2-40B4-BE49-F238E27FC236}">
                <a16:creationId xmlns:a16="http://schemas.microsoft.com/office/drawing/2014/main" id="{A340DE9A-88F0-4ECD-AC57-81A25B5ED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DEFFFE6-79C2-4797-93FE-4F9E4A6CC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1FC839A4-1E74-C72A-09A7-5FD59E0E4DCF}"/>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pc="200">
                <a:solidFill>
                  <a:srgbClr val="FFFFFF"/>
                </a:solidFill>
              </a:rPr>
              <a:t>2024 vs 1996-2015 Investing and Pension Instruments </a:t>
            </a:r>
          </a:p>
        </p:txBody>
      </p:sp>
      <p:pic>
        <p:nvPicPr>
          <p:cNvPr id="26" name="Picture 25" descr="Codes on papers">
            <a:extLst>
              <a:ext uri="{FF2B5EF4-FFF2-40B4-BE49-F238E27FC236}">
                <a16:creationId xmlns:a16="http://schemas.microsoft.com/office/drawing/2014/main" id="{3835F5BE-D3F5-B7C6-F020-D6D15AB0FA57}"/>
              </a:ext>
            </a:extLst>
          </p:cNvPr>
          <p:cNvPicPr>
            <a:picLocks noChangeAspect="1"/>
          </p:cNvPicPr>
          <p:nvPr/>
        </p:nvPicPr>
        <p:blipFill rotWithShape="1">
          <a:blip r:embed="rId4"/>
          <a:srcRect l="15880" r="13337"/>
          <a:stretch/>
        </p:blipFill>
        <p:spPr>
          <a:xfrm>
            <a:off x="20" y="10"/>
            <a:ext cx="4664922" cy="4399090"/>
          </a:xfrm>
          <a:prstGeom prst="rect">
            <a:avLst/>
          </a:prstGeom>
        </p:spPr>
      </p:pic>
      <p:pic>
        <p:nvPicPr>
          <p:cNvPr id="9" name="Picture 8">
            <a:extLst>
              <a:ext uri="{FF2B5EF4-FFF2-40B4-BE49-F238E27FC236}">
                <a16:creationId xmlns:a16="http://schemas.microsoft.com/office/drawing/2014/main" id="{3DAE278E-9A32-003D-0F90-68C5E6E1BF88}"/>
              </a:ext>
            </a:extLst>
          </p:cNvPr>
          <p:cNvPicPr>
            <a:picLocks noChangeAspect="1"/>
          </p:cNvPicPr>
          <p:nvPr/>
        </p:nvPicPr>
        <p:blipFill rotWithShape="1">
          <a:blip r:embed="rId5"/>
          <a:srcRect l="3056" r="2" b="2"/>
          <a:stretch/>
        </p:blipFill>
        <p:spPr>
          <a:xfrm>
            <a:off x="4842931" y="10"/>
            <a:ext cx="7352867" cy="4399091"/>
          </a:xfrm>
          <a:prstGeom prst="rect">
            <a:avLst/>
          </a:prstGeom>
        </p:spPr>
      </p:pic>
      <p:cxnSp>
        <p:nvCxnSpPr>
          <p:cNvPr id="60" name="Straight Connector 59">
            <a:extLst>
              <a:ext uri="{FF2B5EF4-FFF2-40B4-BE49-F238E27FC236}">
                <a16:creationId xmlns:a16="http://schemas.microsoft.com/office/drawing/2014/main" id="{41C9AD91-989D-4B6C-B8EC-D9296D9E3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58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31C8-26E8-F883-7F7F-E04CD7D062AE}"/>
              </a:ext>
            </a:extLst>
          </p:cNvPr>
          <p:cNvSpPr>
            <a:spLocks noGrp="1"/>
          </p:cNvSpPr>
          <p:nvPr>
            <p:ph type="title"/>
          </p:nvPr>
        </p:nvSpPr>
        <p:spPr>
          <a:xfrm>
            <a:off x="1024128" y="585216"/>
            <a:ext cx="9720072" cy="1499616"/>
          </a:xfrm>
        </p:spPr>
        <p:txBody>
          <a:bodyPr>
            <a:normAutofit/>
          </a:bodyPr>
          <a:lstStyle/>
          <a:p>
            <a:r>
              <a:rPr lang="en-US"/>
              <a:t>Indexes</a:t>
            </a:r>
          </a:p>
        </p:txBody>
      </p:sp>
      <p:graphicFrame>
        <p:nvGraphicFramePr>
          <p:cNvPr id="14" name="Content Placeholder 2">
            <a:extLst>
              <a:ext uri="{FF2B5EF4-FFF2-40B4-BE49-F238E27FC236}">
                <a16:creationId xmlns:a16="http://schemas.microsoft.com/office/drawing/2014/main" id="{F10BC764-AD13-5A69-8C52-B5C94734A5A0}"/>
              </a:ext>
            </a:extLst>
          </p:cNvPr>
          <p:cNvGraphicFramePr>
            <a:graphicFrameLocks noGrp="1"/>
          </p:cNvGraphicFramePr>
          <p:nvPr>
            <p:ph idx="1"/>
            <p:extLst>
              <p:ext uri="{D42A27DB-BD31-4B8C-83A1-F6EECF244321}">
                <p14:modId xmlns:p14="http://schemas.microsoft.com/office/powerpoint/2010/main" val="171430811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847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406D"/>
        </a:solidFill>
        <a:effectLst/>
      </p:bgPr>
    </p:bg>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C47246FC-A579-41ED-9F67-AA92202E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603FFC-EC71-ACA3-8109-BBDE2CBFB6BC}"/>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a:t>Legend Breakdown</a:t>
            </a:r>
          </a:p>
        </p:txBody>
      </p:sp>
      <p:pic>
        <p:nvPicPr>
          <p:cNvPr id="5" name="Content Placeholder 4">
            <a:extLst>
              <a:ext uri="{FF2B5EF4-FFF2-40B4-BE49-F238E27FC236}">
                <a16:creationId xmlns:a16="http://schemas.microsoft.com/office/drawing/2014/main" id="{6F5B5DB5-8404-9BF1-6732-B43427733FF3}"/>
              </a:ext>
            </a:extLst>
          </p:cNvPr>
          <p:cNvPicPr>
            <a:picLocks noChangeAspect="1"/>
          </p:cNvPicPr>
          <p:nvPr/>
        </p:nvPicPr>
        <p:blipFill>
          <a:blip r:embed="rId3"/>
          <a:stretch>
            <a:fillRect/>
          </a:stretch>
        </p:blipFill>
        <p:spPr>
          <a:xfrm>
            <a:off x="1379215" y="2299811"/>
            <a:ext cx="9009707" cy="923495"/>
          </a:xfrm>
          <a:prstGeom prst="rect">
            <a:avLst/>
          </a:prstGeom>
        </p:spPr>
      </p:pic>
      <p:graphicFrame>
        <p:nvGraphicFramePr>
          <p:cNvPr id="26" name="Content Placeholder 3">
            <a:extLst>
              <a:ext uri="{FF2B5EF4-FFF2-40B4-BE49-F238E27FC236}">
                <a16:creationId xmlns:a16="http://schemas.microsoft.com/office/drawing/2014/main" id="{DCF4C418-C1BE-F87D-4DB7-48D578D6C008}"/>
              </a:ext>
            </a:extLst>
          </p:cNvPr>
          <p:cNvGraphicFramePr>
            <a:graphicFrameLocks/>
          </p:cNvGraphicFramePr>
          <p:nvPr>
            <p:extLst>
              <p:ext uri="{D42A27DB-BD31-4B8C-83A1-F6EECF244321}">
                <p14:modId xmlns:p14="http://schemas.microsoft.com/office/powerpoint/2010/main" val="3500391541"/>
              </p:ext>
            </p:extLst>
          </p:nvPr>
        </p:nvGraphicFramePr>
        <p:xfrm>
          <a:off x="1023938" y="3767570"/>
          <a:ext cx="9720262" cy="25273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FA193F45-F63F-4A68-9DDA-50DB007D245C}"/>
              </a:ext>
            </a:extLst>
          </p:cNvPr>
          <p:cNvSpPr txBox="1"/>
          <p:nvPr/>
        </p:nvSpPr>
        <p:spPr>
          <a:xfrm>
            <a:off x="6633418" y="3223306"/>
            <a:ext cx="3540805" cy="446736"/>
          </a:xfrm>
          <a:prstGeom prst="rect">
            <a:avLst/>
          </a:prstGeom>
          <a:noFill/>
        </p:spPr>
        <p:txBody>
          <a:bodyPr wrap="square" rtlCol="0">
            <a:spAutoFit/>
          </a:bodyPr>
          <a:lstStyle/>
          <a:p>
            <a:pPr defTabSz="438912">
              <a:spcAft>
                <a:spcPts val="600"/>
              </a:spcAft>
            </a:pPr>
            <a:r>
              <a:rPr lang="en-US" sz="2304" i="1" kern="1200">
                <a:solidFill>
                  <a:schemeClr val="tx1"/>
                </a:solidFill>
                <a:latin typeface="+mn-lt"/>
                <a:ea typeface="+mn-ea"/>
                <a:cs typeface="+mn-cs"/>
              </a:rPr>
              <a:t>* Investment of $100,000</a:t>
            </a:r>
            <a:endParaRPr lang="en-US" sz="2400" i="1"/>
          </a:p>
        </p:txBody>
      </p:sp>
    </p:spTree>
    <p:extLst>
      <p:ext uri="{BB962C8B-B14F-4D97-AF65-F5344CB8AC3E}">
        <p14:creationId xmlns:p14="http://schemas.microsoft.com/office/powerpoint/2010/main" val="409040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2A3C-A872-00E0-97E9-B52616C5B42A}"/>
              </a:ext>
            </a:extLst>
          </p:cNvPr>
          <p:cNvSpPr>
            <a:spLocks noGrp="1"/>
          </p:cNvSpPr>
          <p:nvPr>
            <p:ph type="title"/>
          </p:nvPr>
        </p:nvSpPr>
        <p:spPr/>
        <p:txBody>
          <a:bodyPr vert="horz" lIns="91440" tIns="45720" rIns="91440" bIns="45720" rtlCol="0" anchor="ctr">
            <a:normAutofit/>
          </a:bodyPr>
          <a:lstStyle/>
          <a:p>
            <a:pPr>
              <a:spcAft>
                <a:spcPts val="600"/>
              </a:spcAft>
            </a:pPr>
            <a:r>
              <a:rPr lang="en-US" kern="1200" cap="all" spc="200" baseline="0">
                <a:solidFill>
                  <a:schemeClr val="tx1">
                    <a:lumMod val="95000"/>
                    <a:lumOff val="5000"/>
                  </a:schemeClr>
                </a:solidFill>
                <a:latin typeface="+mj-lt"/>
                <a:ea typeface="+mj-ea"/>
                <a:cs typeface="+mj-cs"/>
              </a:rPr>
              <a:t>1996-2015 Index performances as per the case study</a:t>
            </a:r>
          </a:p>
        </p:txBody>
      </p:sp>
      <p:pic>
        <p:nvPicPr>
          <p:cNvPr id="32" name="Picture 31">
            <a:extLst>
              <a:ext uri="{FF2B5EF4-FFF2-40B4-BE49-F238E27FC236}">
                <a16:creationId xmlns:a16="http://schemas.microsoft.com/office/drawing/2014/main" id="{F8D8FD4F-302C-7503-BA46-A1C470CE7DEA}"/>
              </a:ext>
            </a:extLst>
          </p:cNvPr>
          <p:cNvPicPr>
            <a:picLocks noChangeAspect="1"/>
          </p:cNvPicPr>
          <p:nvPr/>
        </p:nvPicPr>
        <p:blipFill rotWithShape="1">
          <a:blip r:embed="rId3"/>
          <a:srcRect t="5294"/>
          <a:stretch/>
        </p:blipFill>
        <p:spPr>
          <a:xfrm>
            <a:off x="2185218" y="1980022"/>
            <a:ext cx="7821564" cy="4292762"/>
          </a:xfrm>
          <a:prstGeom prst="rect">
            <a:avLst/>
          </a:prstGeom>
          <a:ln>
            <a:solidFill>
              <a:schemeClr val="accent5">
                <a:lumMod val="50000"/>
              </a:schemeClr>
            </a:solidFill>
          </a:ln>
        </p:spPr>
      </p:pic>
    </p:spTree>
    <p:extLst>
      <p:ext uri="{BB962C8B-B14F-4D97-AF65-F5344CB8AC3E}">
        <p14:creationId xmlns:p14="http://schemas.microsoft.com/office/powerpoint/2010/main" val="268993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9" name="Straight Connector 38">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5E2B603E-EFA4-CA77-D6C6-69DE1B62A391}"/>
              </a:ext>
            </a:extLst>
          </p:cNvPr>
          <p:cNvSpPr>
            <a:spLocks noGrp="1"/>
          </p:cNvSpPr>
          <p:nvPr>
            <p:ph type="title"/>
          </p:nvPr>
        </p:nvSpPr>
        <p:spPr>
          <a:xfrm>
            <a:off x="614443" y="5117415"/>
            <a:ext cx="7772400" cy="1463040"/>
          </a:xfrm>
        </p:spPr>
        <p:txBody>
          <a:bodyPr vert="horz" lIns="91440" tIns="45720" rIns="91440" bIns="45720" rtlCol="0" anchor="ctr">
            <a:normAutofit/>
          </a:bodyPr>
          <a:lstStyle/>
          <a:p>
            <a:pPr algn="r"/>
            <a:r>
              <a:rPr lang="en-US" kern="1200" cap="all" spc="200" baseline="0">
                <a:solidFill>
                  <a:schemeClr val="tx1">
                    <a:lumMod val="95000"/>
                    <a:lumOff val="5000"/>
                  </a:schemeClr>
                </a:solidFill>
                <a:latin typeface="+mj-lt"/>
                <a:ea typeface="+mj-ea"/>
                <a:cs typeface="+mj-cs"/>
              </a:rPr>
              <a:t>2024 Index Performances</a:t>
            </a:r>
          </a:p>
        </p:txBody>
      </p:sp>
      <p:sp useBgFill="1">
        <p:nvSpPr>
          <p:cNvPr id="41" name="Rectangle 40">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54AE90D3-36F5-AB5C-298B-298A94D8BCC4}"/>
              </a:ext>
            </a:extLst>
          </p:cNvPr>
          <p:cNvPicPr>
            <a:picLocks noChangeAspect="1"/>
          </p:cNvPicPr>
          <p:nvPr/>
        </p:nvPicPr>
        <p:blipFill>
          <a:blip r:embed="rId3"/>
          <a:stretch>
            <a:fillRect/>
          </a:stretch>
        </p:blipFill>
        <p:spPr>
          <a:xfrm>
            <a:off x="876152" y="287609"/>
            <a:ext cx="10436647" cy="4826951"/>
          </a:xfrm>
          <a:prstGeom prst="rect">
            <a:avLst/>
          </a:prstGeom>
        </p:spPr>
      </p:pic>
    </p:spTree>
    <p:extLst>
      <p:ext uri="{BB962C8B-B14F-4D97-AF65-F5344CB8AC3E}">
        <p14:creationId xmlns:p14="http://schemas.microsoft.com/office/powerpoint/2010/main" val="414388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680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FB4156-46FE-8669-ECB1-AB7BE05323D0}"/>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Pension and Pension Types</a:t>
            </a:r>
          </a:p>
        </p:txBody>
      </p:sp>
      <p:pic>
        <p:nvPicPr>
          <p:cNvPr id="6" name="Picture 5">
            <a:extLst>
              <a:ext uri="{FF2B5EF4-FFF2-40B4-BE49-F238E27FC236}">
                <a16:creationId xmlns:a16="http://schemas.microsoft.com/office/drawing/2014/main" id="{B8400821-B305-A69F-53FC-579CC2459328}"/>
              </a:ext>
            </a:extLst>
          </p:cNvPr>
          <p:cNvPicPr>
            <a:picLocks noChangeAspect="1"/>
          </p:cNvPicPr>
          <p:nvPr/>
        </p:nvPicPr>
        <p:blipFill rotWithShape="1">
          <a:blip r:embed="rId3"/>
          <a:srcRect t="12820" r="1" b="1"/>
          <a:stretch/>
        </p:blipFill>
        <p:spPr>
          <a:xfrm>
            <a:off x="327547" y="321733"/>
            <a:ext cx="7058306" cy="4107392"/>
          </a:xfrm>
          <a:prstGeom prst="rect">
            <a:avLst/>
          </a:prstGeom>
        </p:spPr>
      </p:pic>
      <p:sp>
        <p:nvSpPr>
          <p:cNvPr id="9" name="Rectangle 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B48FB4-966E-9F93-D5E4-D61340016C36}"/>
              </a:ext>
            </a:extLst>
          </p:cNvPr>
          <p:cNvSpPr>
            <a:spLocks noGrp="1"/>
          </p:cNvSpPr>
          <p:nvPr>
            <p:ph idx="1"/>
          </p:nvPr>
        </p:nvSpPr>
        <p:spPr>
          <a:xfrm>
            <a:off x="8029319" y="917725"/>
            <a:ext cx="3424739" cy="4852362"/>
          </a:xfrm>
        </p:spPr>
        <p:txBody>
          <a:bodyPr anchor="ctr">
            <a:normAutofit/>
          </a:bodyPr>
          <a:lstStyle/>
          <a:p>
            <a:r>
              <a:rPr lang="en-US">
                <a:solidFill>
                  <a:srgbClr val="FFFFFF"/>
                </a:solidFill>
              </a:rPr>
              <a:t>Pension: Payment to a retiree from and investment they or their employer contributed to</a:t>
            </a:r>
          </a:p>
          <a:p>
            <a:r>
              <a:rPr lang="en-US">
                <a:solidFill>
                  <a:srgbClr val="FFFFFF"/>
                </a:solidFill>
              </a:rPr>
              <a:t>Direct benefit: regular monthly payment during retirement based on service or salary (regular pension)</a:t>
            </a:r>
          </a:p>
          <a:p>
            <a:r>
              <a:rPr lang="en-US">
                <a:solidFill>
                  <a:srgbClr val="FFFFFF"/>
                </a:solidFill>
              </a:rPr>
              <a:t>Direct contribution: regular monthly payment during retirement based on employee and employer contributions and market (401k or Roth/Traditional IRA)</a:t>
            </a:r>
          </a:p>
        </p:txBody>
      </p:sp>
    </p:spTree>
    <p:extLst>
      <p:ext uri="{BB962C8B-B14F-4D97-AF65-F5344CB8AC3E}">
        <p14:creationId xmlns:p14="http://schemas.microsoft.com/office/powerpoint/2010/main" val="1642515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5A07AC3-F1C7-40F1-A0F0-BBA7ADFB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677A7-BEA0-6EEB-372C-A89355556280}"/>
              </a:ext>
            </a:extLst>
          </p:cNvPr>
          <p:cNvSpPr>
            <a:spLocks noGrp="1"/>
          </p:cNvSpPr>
          <p:nvPr>
            <p:ph type="title"/>
          </p:nvPr>
        </p:nvSpPr>
        <p:spPr>
          <a:xfrm>
            <a:off x="643468" y="643467"/>
            <a:ext cx="3415612" cy="5571066"/>
          </a:xfrm>
        </p:spPr>
        <p:txBody>
          <a:bodyPr>
            <a:normAutofit/>
          </a:bodyPr>
          <a:lstStyle/>
          <a:p>
            <a:r>
              <a:rPr lang="en-US">
                <a:solidFill>
                  <a:srgbClr val="FFFFFF"/>
                </a:solidFill>
              </a:rPr>
              <a:t>Employers move to direct contributions (DC)</a:t>
            </a:r>
          </a:p>
        </p:txBody>
      </p:sp>
      <p:graphicFrame>
        <p:nvGraphicFramePr>
          <p:cNvPr id="5" name="Content Placeholder 2">
            <a:extLst>
              <a:ext uri="{FF2B5EF4-FFF2-40B4-BE49-F238E27FC236}">
                <a16:creationId xmlns:a16="http://schemas.microsoft.com/office/drawing/2014/main" id="{022EBB9A-4CF9-7CED-1B8D-BDD5F2D5D308}"/>
              </a:ext>
            </a:extLst>
          </p:cNvPr>
          <p:cNvGraphicFramePr>
            <a:graphicFrameLocks noGrp="1"/>
          </p:cNvGraphicFramePr>
          <p:nvPr>
            <p:ph idx="1"/>
            <p:extLst>
              <p:ext uri="{D42A27DB-BD31-4B8C-83A1-F6EECF244321}">
                <p14:modId xmlns:p14="http://schemas.microsoft.com/office/powerpoint/2010/main" val="2382141341"/>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2325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9" name="Rectangle 2058">
            <a:extLst>
              <a:ext uri="{FF2B5EF4-FFF2-40B4-BE49-F238E27FC236}">
                <a16:creationId xmlns:a16="http://schemas.microsoft.com/office/drawing/2014/main" id="{D582E2B9-602B-4C89-AF2C-6108964717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061" name="Straight Connector 2060">
            <a:extLst>
              <a:ext uri="{FF2B5EF4-FFF2-40B4-BE49-F238E27FC236}">
                <a16:creationId xmlns:a16="http://schemas.microsoft.com/office/drawing/2014/main" id="{0C72E367-6E37-4C6B-AAC0-CBF9C4B396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063" name="Rectangle 2062">
            <a:extLst>
              <a:ext uri="{FF2B5EF4-FFF2-40B4-BE49-F238E27FC236}">
                <a16:creationId xmlns:a16="http://schemas.microsoft.com/office/drawing/2014/main" id="{0F04E475-549E-4F19-BFA8-370D39689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5769421-B708-6ED2-3999-726381FADB65}"/>
              </a:ext>
            </a:extLst>
          </p:cNvPr>
          <p:cNvSpPr>
            <a:spLocks noGrp="1"/>
          </p:cNvSpPr>
          <p:nvPr>
            <p:ph type="title"/>
          </p:nvPr>
        </p:nvSpPr>
        <p:spPr>
          <a:xfrm>
            <a:off x="613611" y="685893"/>
            <a:ext cx="3566407" cy="2989044"/>
          </a:xfrm>
        </p:spPr>
        <p:txBody>
          <a:bodyPr vert="horz" lIns="91440" tIns="45720" rIns="91440" bIns="45720" rtlCol="0" anchor="b">
            <a:normAutofit/>
          </a:bodyPr>
          <a:lstStyle/>
          <a:p>
            <a:pPr algn="r"/>
            <a:r>
              <a:rPr lang="en-US" sz="4400" spc="200"/>
              <a:t>Questions?</a:t>
            </a:r>
          </a:p>
        </p:txBody>
      </p:sp>
      <p:cxnSp>
        <p:nvCxnSpPr>
          <p:cNvPr id="2065" name="Straight Connector 2064">
            <a:extLst>
              <a:ext uri="{FF2B5EF4-FFF2-40B4-BE49-F238E27FC236}">
                <a16:creationId xmlns:a16="http://schemas.microsoft.com/office/drawing/2014/main" id="{1AE7F286-34A0-419F-BC33-A9FD7DE2A6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3610" y="3759161"/>
            <a:ext cx="3566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54" name="Picture 6" descr="Questions God asked women – When Women Speak">
            <a:extLst>
              <a:ext uri="{FF2B5EF4-FFF2-40B4-BE49-F238E27FC236}">
                <a16:creationId xmlns:a16="http://schemas.microsoft.com/office/drawing/2014/main" id="{C2C0F484-7687-4C3E-C733-8FA442438D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970" r="-2" b="-2"/>
          <a:stretch/>
        </p:blipFill>
        <p:spPr bwMode="auto">
          <a:xfrm>
            <a:off x="4654984" y="975"/>
            <a:ext cx="753374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23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6C38-2965-58E1-3498-AFB8F022DDA8}"/>
              </a:ext>
            </a:extLst>
          </p:cNvPr>
          <p:cNvSpPr>
            <a:spLocks noGrp="1"/>
          </p:cNvSpPr>
          <p:nvPr>
            <p:ph type="title"/>
          </p:nvPr>
        </p:nvSpPr>
        <p:spPr/>
        <p:txBody>
          <a:bodyPr/>
          <a:lstStyle/>
          <a:p>
            <a:r>
              <a:rPr lang="en-US"/>
              <a:t>Case Study Overview</a:t>
            </a:r>
          </a:p>
        </p:txBody>
      </p:sp>
      <p:graphicFrame>
        <p:nvGraphicFramePr>
          <p:cNvPr id="3" name="Content Placeholder 2">
            <a:extLst>
              <a:ext uri="{FF2B5EF4-FFF2-40B4-BE49-F238E27FC236}">
                <a16:creationId xmlns:a16="http://schemas.microsoft.com/office/drawing/2014/main" id="{201CB4E3-146A-DEDD-644E-6133C46A9DED}"/>
              </a:ext>
            </a:extLst>
          </p:cNvPr>
          <p:cNvGraphicFramePr>
            <a:graphicFrameLocks noGrp="1"/>
          </p:cNvGraphicFramePr>
          <p:nvPr>
            <p:ph idx="1"/>
            <p:extLst>
              <p:ext uri="{D42A27DB-BD31-4B8C-83A1-F6EECF244321}">
                <p14:modId xmlns:p14="http://schemas.microsoft.com/office/powerpoint/2010/main" val="1859971109"/>
              </p:ext>
            </p:extLst>
          </p:nvPr>
        </p:nvGraphicFramePr>
        <p:xfrm>
          <a:off x="1998726" y="1424485"/>
          <a:ext cx="11581923" cy="5346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1" name="Group 80">
            <a:extLst>
              <a:ext uri="{FF2B5EF4-FFF2-40B4-BE49-F238E27FC236}">
                <a16:creationId xmlns:a16="http://schemas.microsoft.com/office/drawing/2014/main" id="{9FBB825B-EEBE-3D0D-5A7C-A75FFAF841F2}"/>
              </a:ext>
            </a:extLst>
          </p:cNvPr>
          <p:cNvGrpSpPr/>
          <p:nvPr/>
        </p:nvGrpSpPr>
        <p:grpSpPr>
          <a:xfrm>
            <a:off x="1468905" y="2472755"/>
            <a:ext cx="2326070" cy="4385245"/>
            <a:chOff x="8858931" y="2162259"/>
            <a:chExt cx="2326070" cy="4385245"/>
          </a:xfrm>
        </p:grpSpPr>
        <p:grpSp>
          <p:nvGrpSpPr>
            <p:cNvPr id="79" name="Group 78">
              <a:extLst>
                <a:ext uri="{FF2B5EF4-FFF2-40B4-BE49-F238E27FC236}">
                  <a16:creationId xmlns:a16="http://schemas.microsoft.com/office/drawing/2014/main" id="{DAF2F780-A495-3708-F7A7-DFF61C7AE9A3}"/>
                </a:ext>
              </a:extLst>
            </p:cNvPr>
            <p:cNvGrpSpPr/>
            <p:nvPr/>
          </p:nvGrpSpPr>
          <p:grpSpPr>
            <a:xfrm>
              <a:off x="8858931" y="2162259"/>
              <a:ext cx="2326070" cy="4385245"/>
              <a:chOff x="8858931" y="2162259"/>
              <a:chExt cx="2326070" cy="4385245"/>
            </a:xfrm>
          </p:grpSpPr>
          <p:grpSp>
            <p:nvGrpSpPr>
              <p:cNvPr id="78" name="Group 77">
                <a:extLst>
                  <a:ext uri="{FF2B5EF4-FFF2-40B4-BE49-F238E27FC236}">
                    <a16:creationId xmlns:a16="http://schemas.microsoft.com/office/drawing/2014/main" id="{3ABD71B4-6770-6872-1475-AF0F299CEB2E}"/>
                  </a:ext>
                </a:extLst>
              </p:cNvPr>
              <p:cNvGrpSpPr/>
              <p:nvPr/>
            </p:nvGrpSpPr>
            <p:grpSpPr>
              <a:xfrm>
                <a:off x="8858931" y="2162259"/>
                <a:ext cx="2118877" cy="4385245"/>
                <a:chOff x="8858931" y="2162259"/>
                <a:chExt cx="2118877" cy="4385245"/>
              </a:xfrm>
            </p:grpSpPr>
            <p:sp>
              <p:nvSpPr>
                <p:cNvPr id="11" name="Freeform: Shape 10">
                  <a:extLst>
                    <a:ext uri="{FF2B5EF4-FFF2-40B4-BE49-F238E27FC236}">
                      <a16:creationId xmlns:a16="http://schemas.microsoft.com/office/drawing/2014/main" id="{280FD5CA-FB39-184C-6256-640B2A8D0B9C}"/>
                    </a:ext>
                  </a:extLst>
                </p:cNvPr>
                <p:cNvSpPr/>
                <p:nvPr/>
              </p:nvSpPr>
              <p:spPr>
                <a:xfrm>
                  <a:off x="9258164" y="2200569"/>
                  <a:ext cx="588455" cy="716176"/>
                </a:xfrm>
                <a:custGeom>
                  <a:avLst/>
                  <a:gdLst>
                    <a:gd name="connsiteX0" fmla="*/ 186889 w 529254"/>
                    <a:gd name="connsiteY0" fmla="*/ 40292 h 643981"/>
                    <a:gd name="connsiteX1" fmla="*/ 357482 w 529254"/>
                    <a:gd name="connsiteY1" fmla="*/ 1 h 643981"/>
                    <a:gd name="connsiteX2" fmla="*/ 516083 w 529254"/>
                    <a:gd name="connsiteY2" fmla="*/ 180776 h 643981"/>
                    <a:gd name="connsiteX3" fmla="*/ 524074 w 529254"/>
                    <a:gd name="connsiteY3" fmla="*/ 273178 h 643981"/>
                    <a:gd name="connsiteX4" fmla="*/ 524360 w 529254"/>
                    <a:gd name="connsiteY4" fmla="*/ 426921 h 643981"/>
                    <a:gd name="connsiteX5" fmla="*/ 429367 w 529254"/>
                    <a:gd name="connsiteY5" fmla="*/ 630508 h 643981"/>
                    <a:gd name="connsiteX6" fmla="*/ 149332 w 529254"/>
                    <a:gd name="connsiteY6" fmla="*/ 544783 h 643981"/>
                    <a:gd name="connsiteX7" fmla="*/ 52301 w 529254"/>
                    <a:gd name="connsiteY7" fmla="*/ 462344 h 643981"/>
                    <a:gd name="connsiteX8" fmla="*/ 16296 w 529254"/>
                    <a:gd name="connsiteY8" fmla="*/ 358331 h 643981"/>
                    <a:gd name="connsiteX9" fmla="*/ 186889 w 529254"/>
                    <a:gd name="connsiteY9" fmla="*/ 40292 h 64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9254" h="643981">
                      <a:moveTo>
                        <a:pt x="186889" y="40292"/>
                      </a:moveTo>
                      <a:cubicBezTo>
                        <a:pt x="186889" y="40292"/>
                        <a:pt x="274919" y="315"/>
                        <a:pt x="357482" y="1"/>
                      </a:cubicBezTo>
                      <a:cubicBezTo>
                        <a:pt x="441445" y="-323"/>
                        <a:pt x="508853" y="97118"/>
                        <a:pt x="516083" y="180776"/>
                      </a:cubicBezTo>
                      <a:lnTo>
                        <a:pt x="524074" y="273178"/>
                      </a:lnTo>
                      <a:lnTo>
                        <a:pt x="524360" y="426921"/>
                      </a:lnTo>
                      <a:cubicBezTo>
                        <a:pt x="524360" y="426921"/>
                        <a:pt x="561841" y="577778"/>
                        <a:pt x="429367" y="630508"/>
                      </a:cubicBezTo>
                      <a:cubicBezTo>
                        <a:pt x="296903" y="683239"/>
                        <a:pt x="162896" y="565605"/>
                        <a:pt x="149332" y="544783"/>
                      </a:cubicBezTo>
                      <a:cubicBezTo>
                        <a:pt x="135768" y="523971"/>
                        <a:pt x="52301" y="462344"/>
                        <a:pt x="52301" y="462344"/>
                      </a:cubicBezTo>
                      <a:cubicBezTo>
                        <a:pt x="52301" y="462344"/>
                        <a:pt x="26612" y="446352"/>
                        <a:pt x="16296" y="358331"/>
                      </a:cubicBezTo>
                      <a:cubicBezTo>
                        <a:pt x="5981" y="270311"/>
                        <a:pt x="-62399" y="59732"/>
                        <a:pt x="186889" y="40292"/>
                      </a:cubicBezTo>
                      <a:close/>
                    </a:path>
                  </a:pathLst>
                </a:custGeom>
                <a:solidFill>
                  <a:srgbClr val="FFFFFF"/>
                </a:solidFill>
                <a:ln w="9525" cap="flat">
                  <a:noFill/>
                  <a:prstDash val="solid"/>
                  <a:miter/>
                </a:ln>
              </p:spPr>
              <p:txBody>
                <a:bodyPr rtlCol="0" anchor="ctr"/>
                <a:lstStyle/>
                <a:p>
                  <a:endParaRPr lang="en-US"/>
                </a:p>
              </p:txBody>
            </p:sp>
            <p:grpSp>
              <p:nvGrpSpPr>
                <p:cNvPr id="77" name="Group 76">
                  <a:extLst>
                    <a:ext uri="{FF2B5EF4-FFF2-40B4-BE49-F238E27FC236}">
                      <a16:creationId xmlns:a16="http://schemas.microsoft.com/office/drawing/2014/main" id="{631B2227-AC61-A6C9-4994-108D24EEE4D1}"/>
                    </a:ext>
                  </a:extLst>
                </p:cNvPr>
                <p:cNvGrpSpPr/>
                <p:nvPr/>
              </p:nvGrpSpPr>
              <p:grpSpPr>
                <a:xfrm>
                  <a:off x="8858931" y="2162259"/>
                  <a:ext cx="2118877" cy="4385245"/>
                  <a:chOff x="8858931" y="2162259"/>
                  <a:chExt cx="2118877" cy="4385245"/>
                </a:xfrm>
              </p:grpSpPr>
              <p:grpSp>
                <p:nvGrpSpPr>
                  <p:cNvPr id="58" name="Content Placeholder 4" descr="A man lifting hand">
                    <a:extLst>
                      <a:ext uri="{FF2B5EF4-FFF2-40B4-BE49-F238E27FC236}">
                        <a16:creationId xmlns:a16="http://schemas.microsoft.com/office/drawing/2014/main" id="{7245A2A1-F9EF-C3DB-4101-D84B303CBD95}"/>
                      </a:ext>
                    </a:extLst>
                  </p:cNvPr>
                  <p:cNvGrpSpPr/>
                  <p:nvPr/>
                </p:nvGrpSpPr>
                <p:grpSpPr>
                  <a:xfrm>
                    <a:off x="8858931" y="2824191"/>
                    <a:ext cx="2118877" cy="3723313"/>
                    <a:chOff x="8858931" y="2824191"/>
                    <a:chExt cx="2118877" cy="3723313"/>
                  </a:xfrm>
                </p:grpSpPr>
                <p:sp>
                  <p:nvSpPr>
                    <p:cNvPr id="59" name="Freeform: Shape 58">
                      <a:extLst>
                        <a:ext uri="{FF2B5EF4-FFF2-40B4-BE49-F238E27FC236}">
                          <a16:creationId xmlns:a16="http://schemas.microsoft.com/office/drawing/2014/main" id="{D5437EB7-A402-2CC9-3352-DC1975A53F28}"/>
                        </a:ext>
                      </a:extLst>
                    </p:cNvPr>
                    <p:cNvSpPr/>
                    <p:nvPr/>
                  </p:nvSpPr>
                  <p:spPr>
                    <a:xfrm>
                      <a:off x="8870747" y="2826218"/>
                      <a:ext cx="2101171" cy="3711072"/>
                    </a:xfrm>
                    <a:custGeom>
                      <a:avLst/>
                      <a:gdLst>
                        <a:gd name="connsiteX0" fmla="*/ 1996942 w 2101171"/>
                        <a:gd name="connsiteY0" fmla="*/ 637156 h 3711072"/>
                        <a:gd name="connsiteX1" fmla="*/ 2101164 w 2101171"/>
                        <a:gd name="connsiteY1" fmla="*/ 580311 h 3711072"/>
                        <a:gd name="connsiteX2" fmla="*/ 2083267 w 2101171"/>
                        <a:gd name="connsiteY2" fmla="*/ 562937 h 3711072"/>
                        <a:gd name="connsiteX3" fmla="*/ 1973263 w 2101171"/>
                        <a:gd name="connsiteY3" fmla="*/ 578206 h 3711072"/>
                        <a:gd name="connsiteX4" fmla="*/ 2084848 w 2101171"/>
                        <a:gd name="connsiteY4" fmla="*/ 513464 h 3711072"/>
                        <a:gd name="connsiteX5" fmla="*/ 2062217 w 2101171"/>
                        <a:gd name="connsiteY5" fmla="*/ 491357 h 3711072"/>
                        <a:gd name="connsiteX6" fmla="*/ 1915360 w 2101171"/>
                        <a:gd name="connsiteY6" fmla="*/ 527676 h 3711072"/>
                        <a:gd name="connsiteX7" fmla="*/ 1884309 w 2101171"/>
                        <a:gd name="connsiteY7" fmla="*/ 525570 h 3711072"/>
                        <a:gd name="connsiteX8" fmla="*/ 1926152 w 2101171"/>
                        <a:gd name="connsiteY8" fmla="*/ 444779 h 3711072"/>
                        <a:gd name="connsiteX9" fmla="*/ 1927990 w 2101171"/>
                        <a:gd name="connsiteY9" fmla="*/ 397145 h 3711072"/>
                        <a:gd name="connsiteX10" fmla="*/ 1878775 w 2101171"/>
                        <a:gd name="connsiteY10" fmla="*/ 450047 h 3711072"/>
                        <a:gd name="connsiteX11" fmla="*/ 1806928 w 2101171"/>
                        <a:gd name="connsiteY11" fmla="*/ 517160 h 3711072"/>
                        <a:gd name="connsiteX12" fmla="*/ 1757979 w 2101171"/>
                        <a:gd name="connsiteY12" fmla="*/ 571900 h 3711072"/>
                        <a:gd name="connsiteX13" fmla="*/ 1510595 w 2101171"/>
                        <a:gd name="connsiteY13" fmla="*/ 583482 h 3711072"/>
                        <a:gd name="connsiteX14" fmla="*/ 1232675 w 2101171"/>
                        <a:gd name="connsiteY14" fmla="*/ 509007 h 3711072"/>
                        <a:gd name="connsiteX15" fmla="*/ 1223731 w 2101171"/>
                        <a:gd name="connsiteY15" fmla="*/ 491633 h 3711072"/>
                        <a:gd name="connsiteX16" fmla="*/ 1166095 w 2101171"/>
                        <a:gd name="connsiteY16" fmla="*/ 453476 h 3711072"/>
                        <a:gd name="connsiteX17" fmla="*/ 997131 w 2101171"/>
                        <a:gd name="connsiteY17" fmla="*/ 287941 h 3711072"/>
                        <a:gd name="connsiteX18" fmla="*/ 860809 w 2101171"/>
                        <a:gd name="connsiteY18" fmla="*/ 206359 h 3711072"/>
                        <a:gd name="connsiteX19" fmla="*/ 852123 w 2101171"/>
                        <a:gd name="connsiteY19" fmla="*/ 170307 h 3711072"/>
                        <a:gd name="connsiteX20" fmla="*/ 862514 w 2101171"/>
                        <a:gd name="connsiteY20" fmla="*/ 147228 h 3711072"/>
                        <a:gd name="connsiteX21" fmla="*/ 573412 w 2101171"/>
                        <a:gd name="connsiteY21" fmla="*/ 0 h 3711072"/>
                        <a:gd name="connsiteX22" fmla="*/ 561572 w 2101171"/>
                        <a:gd name="connsiteY22" fmla="*/ 73685 h 3711072"/>
                        <a:gd name="connsiteX23" fmla="*/ 454987 w 2101171"/>
                        <a:gd name="connsiteY23" fmla="*/ 144742 h 3711072"/>
                        <a:gd name="connsiteX24" fmla="*/ 202337 w 2101171"/>
                        <a:gd name="connsiteY24" fmla="*/ 260537 h 3711072"/>
                        <a:gd name="connsiteX25" fmla="*/ 111544 w 2101171"/>
                        <a:gd name="connsiteY25" fmla="*/ 459238 h 3711072"/>
                        <a:gd name="connsiteX26" fmla="*/ 16790 w 2101171"/>
                        <a:gd name="connsiteY26" fmla="*/ 731634 h 3711072"/>
                        <a:gd name="connsiteX27" fmla="*/ 52318 w 2101171"/>
                        <a:gd name="connsiteY27" fmla="*/ 760581 h 3711072"/>
                        <a:gd name="connsiteX28" fmla="*/ 4159 w 2101171"/>
                        <a:gd name="connsiteY28" fmla="*/ 1108243 h 3711072"/>
                        <a:gd name="connsiteX29" fmla="*/ 88379 w 2101171"/>
                        <a:gd name="connsiteY29" fmla="*/ 1423530 h 3711072"/>
                        <a:gd name="connsiteX30" fmla="*/ 178648 w 2101171"/>
                        <a:gd name="connsiteY30" fmla="*/ 1613278 h 3711072"/>
                        <a:gd name="connsiteX31" fmla="*/ 203651 w 2101171"/>
                        <a:gd name="connsiteY31" fmla="*/ 1793558 h 3711072"/>
                        <a:gd name="connsiteX32" fmla="*/ 224177 w 2101171"/>
                        <a:gd name="connsiteY32" fmla="*/ 1947777 h 3711072"/>
                        <a:gd name="connsiteX33" fmla="*/ 228911 w 2101171"/>
                        <a:gd name="connsiteY33" fmla="*/ 2331492 h 3711072"/>
                        <a:gd name="connsiteX34" fmla="*/ 194174 w 2101171"/>
                        <a:gd name="connsiteY34" fmla="*/ 2746782 h 3711072"/>
                        <a:gd name="connsiteX35" fmla="*/ 174171 w 2101171"/>
                        <a:gd name="connsiteY35" fmla="*/ 2952064 h 3711072"/>
                        <a:gd name="connsiteX36" fmla="*/ 212071 w 2101171"/>
                        <a:gd name="connsiteY36" fmla="*/ 3248930 h 3711072"/>
                        <a:gd name="connsiteX37" fmla="*/ 179438 w 2101171"/>
                        <a:gd name="connsiteY37" fmla="*/ 3439468 h 3711072"/>
                        <a:gd name="connsiteX38" fmla="*/ 229969 w 2101171"/>
                        <a:gd name="connsiteY38" fmla="*/ 3610537 h 3711072"/>
                        <a:gd name="connsiteX39" fmla="*/ 230492 w 2101171"/>
                        <a:gd name="connsiteY39" fmla="*/ 3640017 h 3711072"/>
                        <a:gd name="connsiteX40" fmla="*/ 283651 w 2101171"/>
                        <a:gd name="connsiteY40" fmla="*/ 3660543 h 3711072"/>
                        <a:gd name="connsiteX41" fmla="*/ 596310 w 2101171"/>
                        <a:gd name="connsiteY41" fmla="*/ 3692652 h 3711072"/>
                        <a:gd name="connsiteX42" fmla="*/ 603149 w 2101171"/>
                        <a:gd name="connsiteY42" fmla="*/ 3628959 h 3711072"/>
                        <a:gd name="connsiteX43" fmla="*/ 733689 w 2101171"/>
                        <a:gd name="connsiteY43" fmla="*/ 3645275 h 3711072"/>
                        <a:gd name="connsiteX44" fmla="*/ 764216 w 2101171"/>
                        <a:gd name="connsiteY44" fmla="*/ 3610537 h 3711072"/>
                        <a:gd name="connsiteX45" fmla="*/ 781056 w 2101171"/>
                        <a:gd name="connsiteY45" fmla="*/ 3643170 h 3711072"/>
                        <a:gd name="connsiteX46" fmla="*/ 1016867 w 2101171"/>
                        <a:gd name="connsiteY46" fmla="*/ 3657905 h 3711072"/>
                        <a:gd name="connsiteX47" fmla="*/ 1164771 w 2101171"/>
                        <a:gd name="connsiteY47" fmla="*/ 3616319 h 3711072"/>
                        <a:gd name="connsiteX48" fmla="*/ 1155294 w 2101171"/>
                        <a:gd name="connsiteY48" fmla="*/ 3525260 h 3711072"/>
                        <a:gd name="connsiteX49" fmla="*/ 934228 w 2101171"/>
                        <a:gd name="connsiteY49" fmla="*/ 3496313 h 3711072"/>
                        <a:gd name="connsiteX50" fmla="*/ 874221 w 2101171"/>
                        <a:gd name="connsiteY50" fmla="*/ 3420513 h 3711072"/>
                        <a:gd name="connsiteX51" fmla="*/ 936857 w 2101171"/>
                        <a:gd name="connsiteY51" fmla="*/ 3132068 h 3711072"/>
                        <a:gd name="connsiteX52" fmla="*/ 984758 w 2101171"/>
                        <a:gd name="connsiteY52" fmla="*/ 2964161 h 3711072"/>
                        <a:gd name="connsiteX53" fmla="*/ 1047395 w 2101171"/>
                        <a:gd name="connsiteY53" fmla="*/ 2703090 h 3711072"/>
                        <a:gd name="connsiteX54" fmla="*/ 1042661 w 2101171"/>
                        <a:gd name="connsiteY54" fmla="*/ 2566768 h 3711072"/>
                        <a:gd name="connsiteX55" fmla="*/ 1082666 w 2101171"/>
                        <a:gd name="connsiteY55" fmla="*/ 2114626 h 3711072"/>
                        <a:gd name="connsiteX56" fmla="*/ 1091086 w 2101171"/>
                        <a:gd name="connsiteY56" fmla="*/ 1757753 h 3711072"/>
                        <a:gd name="connsiteX57" fmla="*/ 1090029 w 2101171"/>
                        <a:gd name="connsiteY57" fmla="*/ 1437199 h 3711072"/>
                        <a:gd name="connsiteX58" fmla="*/ 1011076 w 2101171"/>
                        <a:gd name="connsiteY58" fmla="*/ 1271397 h 3711072"/>
                        <a:gd name="connsiteX59" fmla="*/ 999493 w 2101171"/>
                        <a:gd name="connsiteY59" fmla="*/ 1204027 h 3711072"/>
                        <a:gd name="connsiteX60" fmla="*/ 1035812 w 2101171"/>
                        <a:gd name="connsiteY60" fmla="*/ 1064019 h 3711072"/>
                        <a:gd name="connsiteX61" fmla="*/ 1041080 w 2101171"/>
                        <a:gd name="connsiteY61" fmla="*/ 794528 h 3711072"/>
                        <a:gd name="connsiteX62" fmla="*/ 1137930 w 2101171"/>
                        <a:gd name="connsiteY62" fmla="*/ 813473 h 3711072"/>
                        <a:gd name="connsiteX63" fmla="*/ 1171620 w 2101171"/>
                        <a:gd name="connsiteY63" fmla="*/ 764524 h 3711072"/>
                        <a:gd name="connsiteX64" fmla="*/ 1805356 w 2101171"/>
                        <a:gd name="connsiteY64" fmla="*/ 717156 h 3711072"/>
                        <a:gd name="connsiteX65" fmla="*/ 1903254 w 2101171"/>
                        <a:gd name="connsiteY65" fmla="*/ 724529 h 3711072"/>
                        <a:gd name="connsiteX66" fmla="*/ 2014315 w 2101171"/>
                        <a:gd name="connsiteY66" fmla="*/ 749265 h 3711072"/>
                        <a:gd name="connsiteX67" fmla="*/ 2036947 w 2101171"/>
                        <a:gd name="connsiteY67" fmla="*/ 727681 h 3711072"/>
                        <a:gd name="connsiteX68" fmla="*/ 1962204 w 2101171"/>
                        <a:gd name="connsiteY68" fmla="*/ 683990 h 3711072"/>
                        <a:gd name="connsiteX69" fmla="*/ 2088001 w 2101171"/>
                        <a:gd name="connsiteY69" fmla="*/ 666093 h 3711072"/>
                        <a:gd name="connsiteX70" fmla="*/ 1996942 w 2101171"/>
                        <a:gd name="connsiteY70" fmla="*/ 637156 h 3711072"/>
                        <a:gd name="connsiteX71" fmla="*/ 259020 w 2101171"/>
                        <a:gd name="connsiteY71" fmla="*/ 1079687 h 3711072"/>
                        <a:gd name="connsiteX72" fmla="*/ 275708 w 2101171"/>
                        <a:gd name="connsiteY72" fmla="*/ 1161031 h 3711072"/>
                        <a:gd name="connsiteX73" fmla="*/ 275708 w 2101171"/>
                        <a:gd name="connsiteY73" fmla="*/ 1161031 h 3711072"/>
                        <a:gd name="connsiteX74" fmla="*/ 271821 w 2101171"/>
                        <a:gd name="connsiteY74" fmla="*/ 1195273 h 3711072"/>
                        <a:gd name="connsiteX75" fmla="*/ 261553 w 2101171"/>
                        <a:gd name="connsiteY75" fmla="*/ 1219829 h 3711072"/>
                        <a:gd name="connsiteX76" fmla="*/ 237865 w 2101171"/>
                        <a:gd name="connsiteY76" fmla="*/ 1250090 h 3711072"/>
                        <a:gd name="connsiteX77" fmla="*/ 265497 w 2101171"/>
                        <a:gd name="connsiteY77" fmla="*/ 909276 h 3711072"/>
                        <a:gd name="connsiteX78" fmla="*/ 306292 w 2101171"/>
                        <a:gd name="connsiteY78" fmla="*/ 959282 h 3711072"/>
                        <a:gd name="connsiteX79" fmla="*/ 259020 w 2101171"/>
                        <a:gd name="connsiteY79" fmla="*/ 1079687 h 3711072"/>
                        <a:gd name="connsiteX80" fmla="*/ 590376 w 2101171"/>
                        <a:gd name="connsiteY80" fmla="*/ 3054744 h 3711072"/>
                        <a:gd name="connsiteX81" fmla="*/ 521443 w 2101171"/>
                        <a:gd name="connsiteY81" fmla="*/ 3388690 h 3711072"/>
                        <a:gd name="connsiteX82" fmla="*/ 466932 w 2101171"/>
                        <a:gd name="connsiteY82" fmla="*/ 3311947 h 3711072"/>
                        <a:gd name="connsiteX83" fmla="*/ 522719 w 2101171"/>
                        <a:gd name="connsiteY83" fmla="*/ 2914688 h 3711072"/>
                        <a:gd name="connsiteX84" fmla="*/ 605901 w 2101171"/>
                        <a:gd name="connsiteY84" fmla="*/ 2655932 h 3711072"/>
                        <a:gd name="connsiteX85" fmla="*/ 590376 w 2101171"/>
                        <a:gd name="connsiteY85" fmla="*/ 3054744 h 371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101171" h="3711072">
                          <a:moveTo>
                            <a:pt x="1996942" y="637156"/>
                          </a:moveTo>
                          <a:cubicBezTo>
                            <a:pt x="1995361" y="630841"/>
                            <a:pt x="2102212" y="606104"/>
                            <a:pt x="2101164" y="580311"/>
                          </a:cubicBezTo>
                          <a:cubicBezTo>
                            <a:pt x="2100345" y="560318"/>
                            <a:pt x="2083267" y="562937"/>
                            <a:pt x="2083267" y="562937"/>
                          </a:cubicBezTo>
                          <a:cubicBezTo>
                            <a:pt x="2083267" y="562937"/>
                            <a:pt x="1973787" y="585045"/>
                            <a:pt x="1973263" y="578206"/>
                          </a:cubicBezTo>
                          <a:cubicBezTo>
                            <a:pt x="1972739" y="571367"/>
                            <a:pt x="2083372" y="542239"/>
                            <a:pt x="2084848" y="513464"/>
                          </a:cubicBezTo>
                          <a:cubicBezTo>
                            <a:pt x="2085905" y="492938"/>
                            <a:pt x="2062217" y="491357"/>
                            <a:pt x="2062217" y="491357"/>
                          </a:cubicBezTo>
                          <a:lnTo>
                            <a:pt x="1915360" y="527676"/>
                          </a:lnTo>
                          <a:cubicBezTo>
                            <a:pt x="1915360" y="527676"/>
                            <a:pt x="1888519" y="532409"/>
                            <a:pt x="1884309" y="525570"/>
                          </a:cubicBezTo>
                          <a:cubicBezTo>
                            <a:pt x="1880099" y="518732"/>
                            <a:pt x="1926152" y="444779"/>
                            <a:pt x="1926152" y="444779"/>
                          </a:cubicBezTo>
                          <a:cubicBezTo>
                            <a:pt x="1926152" y="444779"/>
                            <a:pt x="1944307" y="400831"/>
                            <a:pt x="1927990" y="397145"/>
                          </a:cubicBezTo>
                          <a:cubicBezTo>
                            <a:pt x="1912588" y="393668"/>
                            <a:pt x="1897987" y="421881"/>
                            <a:pt x="1878775" y="450047"/>
                          </a:cubicBezTo>
                          <a:cubicBezTo>
                            <a:pt x="1859563" y="478203"/>
                            <a:pt x="1806928" y="517160"/>
                            <a:pt x="1806928" y="517160"/>
                          </a:cubicBezTo>
                          <a:lnTo>
                            <a:pt x="1757979" y="571900"/>
                          </a:lnTo>
                          <a:cubicBezTo>
                            <a:pt x="1757979" y="571900"/>
                            <a:pt x="1664548" y="583482"/>
                            <a:pt x="1510595" y="583482"/>
                          </a:cubicBezTo>
                          <a:cubicBezTo>
                            <a:pt x="1356643" y="583482"/>
                            <a:pt x="1232675" y="509007"/>
                            <a:pt x="1232675" y="509007"/>
                          </a:cubicBezTo>
                          <a:lnTo>
                            <a:pt x="1223731" y="491633"/>
                          </a:lnTo>
                          <a:cubicBezTo>
                            <a:pt x="1223731" y="491633"/>
                            <a:pt x="1221359" y="482422"/>
                            <a:pt x="1166095" y="453476"/>
                          </a:cubicBezTo>
                          <a:cubicBezTo>
                            <a:pt x="1110831" y="424529"/>
                            <a:pt x="1054148" y="355644"/>
                            <a:pt x="997131" y="287941"/>
                          </a:cubicBezTo>
                          <a:cubicBezTo>
                            <a:pt x="959231" y="242935"/>
                            <a:pt x="860809" y="206359"/>
                            <a:pt x="860809" y="206359"/>
                          </a:cubicBezTo>
                          <a:lnTo>
                            <a:pt x="852123" y="170307"/>
                          </a:lnTo>
                          <a:cubicBezTo>
                            <a:pt x="852123" y="170307"/>
                            <a:pt x="863562" y="149447"/>
                            <a:pt x="862514" y="147228"/>
                          </a:cubicBezTo>
                          <a:cubicBezTo>
                            <a:pt x="795392" y="5105"/>
                            <a:pt x="573412" y="0"/>
                            <a:pt x="573412" y="0"/>
                          </a:cubicBezTo>
                          <a:lnTo>
                            <a:pt x="561572" y="73685"/>
                          </a:lnTo>
                          <a:cubicBezTo>
                            <a:pt x="485248" y="52635"/>
                            <a:pt x="454987" y="144742"/>
                            <a:pt x="454987" y="144742"/>
                          </a:cubicBezTo>
                          <a:cubicBezTo>
                            <a:pt x="454987" y="144742"/>
                            <a:pt x="273393" y="230276"/>
                            <a:pt x="202337" y="260537"/>
                          </a:cubicBezTo>
                          <a:cubicBezTo>
                            <a:pt x="131280" y="290798"/>
                            <a:pt x="111544" y="459238"/>
                            <a:pt x="111544" y="459238"/>
                          </a:cubicBezTo>
                          <a:lnTo>
                            <a:pt x="16790" y="731634"/>
                          </a:lnTo>
                          <a:lnTo>
                            <a:pt x="52318" y="760581"/>
                          </a:lnTo>
                          <a:cubicBezTo>
                            <a:pt x="-6899" y="836905"/>
                            <a:pt x="-3480" y="1038501"/>
                            <a:pt x="4159" y="1108243"/>
                          </a:cubicBezTo>
                          <a:cubicBezTo>
                            <a:pt x="8598" y="1148810"/>
                            <a:pt x="55213" y="1325099"/>
                            <a:pt x="88379" y="1423530"/>
                          </a:cubicBezTo>
                          <a:cubicBezTo>
                            <a:pt x="121536" y="1521962"/>
                            <a:pt x="178648" y="1613278"/>
                            <a:pt x="178648" y="1613278"/>
                          </a:cubicBezTo>
                          <a:lnTo>
                            <a:pt x="203651" y="1793558"/>
                          </a:lnTo>
                          <a:lnTo>
                            <a:pt x="224177" y="1947777"/>
                          </a:lnTo>
                          <a:cubicBezTo>
                            <a:pt x="224177" y="1947777"/>
                            <a:pt x="232074" y="2181482"/>
                            <a:pt x="228911" y="2331492"/>
                          </a:cubicBezTo>
                          <a:cubicBezTo>
                            <a:pt x="225749" y="2481501"/>
                            <a:pt x="194174" y="2746782"/>
                            <a:pt x="194174" y="2746782"/>
                          </a:cubicBezTo>
                          <a:cubicBezTo>
                            <a:pt x="194174" y="2746782"/>
                            <a:pt x="175752" y="2874683"/>
                            <a:pt x="174171" y="2952064"/>
                          </a:cubicBezTo>
                          <a:cubicBezTo>
                            <a:pt x="172590" y="3029445"/>
                            <a:pt x="211538" y="3209982"/>
                            <a:pt x="212071" y="3248930"/>
                          </a:cubicBezTo>
                          <a:cubicBezTo>
                            <a:pt x="212595" y="3287878"/>
                            <a:pt x="193916" y="3368412"/>
                            <a:pt x="179438" y="3439468"/>
                          </a:cubicBezTo>
                          <a:cubicBezTo>
                            <a:pt x="164960" y="3510525"/>
                            <a:pt x="229969" y="3610537"/>
                            <a:pt x="229969" y="3610537"/>
                          </a:cubicBezTo>
                          <a:lnTo>
                            <a:pt x="230492" y="3640017"/>
                          </a:lnTo>
                          <a:lnTo>
                            <a:pt x="283651" y="3660543"/>
                          </a:lnTo>
                          <a:cubicBezTo>
                            <a:pt x="298387" y="3735810"/>
                            <a:pt x="583937" y="3709235"/>
                            <a:pt x="596310" y="3692652"/>
                          </a:cubicBezTo>
                          <a:cubicBezTo>
                            <a:pt x="608683" y="3676069"/>
                            <a:pt x="603149" y="3628959"/>
                            <a:pt x="603149" y="3628959"/>
                          </a:cubicBezTo>
                          <a:cubicBezTo>
                            <a:pt x="603149" y="3628959"/>
                            <a:pt x="697370" y="3657381"/>
                            <a:pt x="733689" y="3645275"/>
                          </a:cubicBezTo>
                          <a:cubicBezTo>
                            <a:pt x="749110" y="3640131"/>
                            <a:pt x="752110" y="3608956"/>
                            <a:pt x="764216" y="3610537"/>
                          </a:cubicBezTo>
                          <a:cubicBezTo>
                            <a:pt x="776323" y="3612118"/>
                            <a:pt x="770531" y="3638960"/>
                            <a:pt x="781056" y="3643170"/>
                          </a:cubicBezTo>
                          <a:cubicBezTo>
                            <a:pt x="791582" y="3647380"/>
                            <a:pt x="939229" y="3657905"/>
                            <a:pt x="1016867" y="3657905"/>
                          </a:cubicBezTo>
                          <a:cubicBezTo>
                            <a:pt x="1094505" y="3657905"/>
                            <a:pt x="1157932" y="3636321"/>
                            <a:pt x="1164771" y="3616319"/>
                          </a:cubicBezTo>
                          <a:cubicBezTo>
                            <a:pt x="1184174" y="3559597"/>
                            <a:pt x="1167933" y="3532632"/>
                            <a:pt x="1155294" y="3525260"/>
                          </a:cubicBezTo>
                          <a:cubicBezTo>
                            <a:pt x="1142664" y="3517887"/>
                            <a:pt x="934228" y="3496313"/>
                            <a:pt x="934228" y="3496313"/>
                          </a:cubicBezTo>
                          <a:lnTo>
                            <a:pt x="874221" y="3420513"/>
                          </a:lnTo>
                          <a:cubicBezTo>
                            <a:pt x="979491" y="3305766"/>
                            <a:pt x="955802" y="3216812"/>
                            <a:pt x="936857" y="3132068"/>
                          </a:cubicBezTo>
                          <a:cubicBezTo>
                            <a:pt x="918578" y="3050343"/>
                            <a:pt x="984758" y="2964161"/>
                            <a:pt x="984758" y="2964161"/>
                          </a:cubicBezTo>
                          <a:cubicBezTo>
                            <a:pt x="1053186" y="2911526"/>
                            <a:pt x="1047395" y="2703090"/>
                            <a:pt x="1047395" y="2703090"/>
                          </a:cubicBezTo>
                          <a:lnTo>
                            <a:pt x="1042661" y="2566768"/>
                          </a:lnTo>
                          <a:lnTo>
                            <a:pt x="1082666" y="2114626"/>
                          </a:lnTo>
                          <a:cubicBezTo>
                            <a:pt x="1082666" y="2114626"/>
                            <a:pt x="1084504" y="1857766"/>
                            <a:pt x="1091086" y="1757753"/>
                          </a:cubicBezTo>
                          <a:cubicBezTo>
                            <a:pt x="1097668" y="1657750"/>
                            <a:pt x="1123195" y="1546155"/>
                            <a:pt x="1090029" y="1437199"/>
                          </a:cubicBezTo>
                          <a:cubicBezTo>
                            <a:pt x="1073026" y="1381325"/>
                            <a:pt x="1011076" y="1271397"/>
                            <a:pt x="1011076" y="1271397"/>
                          </a:cubicBezTo>
                          <a:lnTo>
                            <a:pt x="999493" y="1204027"/>
                          </a:lnTo>
                          <a:cubicBezTo>
                            <a:pt x="999493" y="1204027"/>
                            <a:pt x="1026868" y="1148763"/>
                            <a:pt x="1035812" y="1064019"/>
                          </a:cubicBezTo>
                          <a:cubicBezTo>
                            <a:pt x="1042042" y="1005002"/>
                            <a:pt x="1041080" y="794528"/>
                            <a:pt x="1041080" y="794528"/>
                          </a:cubicBezTo>
                          <a:cubicBezTo>
                            <a:pt x="1075055" y="804758"/>
                            <a:pt x="1118985" y="822950"/>
                            <a:pt x="1137930" y="813473"/>
                          </a:cubicBezTo>
                          <a:cubicBezTo>
                            <a:pt x="1156875" y="803996"/>
                            <a:pt x="1171620" y="764524"/>
                            <a:pt x="1171620" y="764524"/>
                          </a:cubicBezTo>
                          <a:cubicBezTo>
                            <a:pt x="1372683" y="847163"/>
                            <a:pt x="1805356" y="717156"/>
                            <a:pt x="1805356" y="717156"/>
                          </a:cubicBezTo>
                          <a:cubicBezTo>
                            <a:pt x="1805356" y="717156"/>
                            <a:pt x="1830626" y="727158"/>
                            <a:pt x="1903254" y="724529"/>
                          </a:cubicBezTo>
                          <a:cubicBezTo>
                            <a:pt x="1944316" y="723043"/>
                            <a:pt x="1990646" y="750256"/>
                            <a:pt x="2014315" y="749265"/>
                          </a:cubicBezTo>
                          <a:cubicBezTo>
                            <a:pt x="2052215" y="747684"/>
                            <a:pt x="2036947" y="727681"/>
                            <a:pt x="2036947" y="727681"/>
                          </a:cubicBezTo>
                          <a:cubicBezTo>
                            <a:pt x="2036947" y="727681"/>
                            <a:pt x="1960623" y="690315"/>
                            <a:pt x="1962204" y="683990"/>
                          </a:cubicBezTo>
                          <a:cubicBezTo>
                            <a:pt x="1963785" y="677675"/>
                            <a:pt x="2084315" y="706622"/>
                            <a:pt x="2088001" y="666093"/>
                          </a:cubicBezTo>
                          <a:cubicBezTo>
                            <a:pt x="2090201" y="641975"/>
                            <a:pt x="1998523" y="643471"/>
                            <a:pt x="1996942" y="637156"/>
                          </a:cubicBezTo>
                          <a:close/>
                          <a:moveTo>
                            <a:pt x="259020" y="1079687"/>
                          </a:moveTo>
                          <a:cubicBezTo>
                            <a:pt x="250733" y="1104671"/>
                            <a:pt x="259934" y="1139962"/>
                            <a:pt x="275708" y="1161031"/>
                          </a:cubicBezTo>
                          <a:lnTo>
                            <a:pt x="275708" y="1161031"/>
                          </a:lnTo>
                          <a:cubicBezTo>
                            <a:pt x="283775" y="1171804"/>
                            <a:pt x="274603" y="1182186"/>
                            <a:pt x="271821" y="1195273"/>
                          </a:cubicBezTo>
                          <a:lnTo>
                            <a:pt x="261553" y="1219829"/>
                          </a:lnTo>
                          <a:lnTo>
                            <a:pt x="237865" y="1250090"/>
                          </a:lnTo>
                          <a:cubicBezTo>
                            <a:pt x="237865" y="1250090"/>
                            <a:pt x="201022" y="989543"/>
                            <a:pt x="265497" y="909276"/>
                          </a:cubicBezTo>
                          <a:lnTo>
                            <a:pt x="306292" y="959282"/>
                          </a:lnTo>
                          <a:lnTo>
                            <a:pt x="259020" y="1079687"/>
                          </a:lnTo>
                          <a:close/>
                          <a:moveTo>
                            <a:pt x="590376" y="3054744"/>
                          </a:moveTo>
                          <a:cubicBezTo>
                            <a:pt x="584441" y="3206677"/>
                            <a:pt x="521443" y="3388690"/>
                            <a:pt x="521443" y="3388690"/>
                          </a:cubicBezTo>
                          <a:lnTo>
                            <a:pt x="466932" y="3311947"/>
                          </a:lnTo>
                          <a:cubicBezTo>
                            <a:pt x="559515" y="3177445"/>
                            <a:pt x="541712" y="3021511"/>
                            <a:pt x="522719" y="2914688"/>
                          </a:cubicBezTo>
                          <a:cubicBezTo>
                            <a:pt x="503727" y="2807865"/>
                            <a:pt x="605901" y="2655932"/>
                            <a:pt x="605901" y="2655932"/>
                          </a:cubicBezTo>
                          <a:cubicBezTo>
                            <a:pt x="559705" y="2937234"/>
                            <a:pt x="596310" y="2902810"/>
                            <a:pt x="590376" y="3054744"/>
                          </a:cubicBezTo>
                          <a:close/>
                        </a:path>
                      </a:pathLst>
                    </a:custGeom>
                    <a:solidFill>
                      <a:srgbClr val="FFFFFF"/>
                    </a:solidFill>
                    <a:ln w="9525" cap="flat">
                      <a:noFill/>
                      <a:prstDash val="solid"/>
                      <a:miter/>
                    </a:ln>
                  </p:spPr>
                  <p:txBody>
                    <a:bodyPr rtlCol="0" anchor="ctr"/>
                    <a:lstStyle/>
                    <a:p>
                      <a:endParaRPr lang="en-US"/>
                    </a:p>
                  </p:txBody>
                </p:sp>
                <p:grpSp>
                  <p:nvGrpSpPr>
                    <p:cNvPr id="60" name="Content Placeholder 4" descr="A man lifting hand">
                      <a:extLst>
                        <a:ext uri="{FF2B5EF4-FFF2-40B4-BE49-F238E27FC236}">
                          <a16:creationId xmlns:a16="http://schemas.microsoft.com/office/drawing/2014/main" id="{BD7A7073-C371-FFBD-BB02-B7B07AAD5039}"/>
                        </a:ext>
                      </a:extLst>
                    </p:cNvPr>
                    <p:cNvGrpSpPr/>
                    <p:nvPr/>
                  </p:nvGrpSpPr>
                  <p:grpSpPr>
                    <a:xfrm>
                      <a:off x="9101066" y="6321922"/>
                      <a:ext cx="944003" cy="216897"/>
                      <a:chOff x="9101066" y="6321922"/>
                      <a:chExt cx="944003" cy="216897"/>
                    </a:xfrm>
                    <a:solidFill>
                      <a:srgbClr val="FFFFFF"/>
                    </a:solidFill>
                  </p:grpSpPr>
                  <p:sp>
                    <p:nvSpPr>
                      <p:cNvPr id="61" name="Freeform: Shape 60">
                        <a:extLst>
                          <a:ext uri="{FF2B5EF4-FFF2-40B4-BE49-F238E27FC236}">
                            <a16:creationId xmlns:a16="http://schemas.microsoft.com/office/drawing/2014/main" id="{1DC93085-99EE-FB68-EA35-E4B4D2CC42C1}"/>
                          </a:ext>
                        </a:extLst>
                      </p:cNvPr>
                      <p:cNvSpPr/>
                      <p:nvPr/>
                    </p:nvSpPr>
                    <p:spPr>
                      <a:xfrm>
                        <a:off x="9101066" y="6368526"/>
                        <a:ext cx="371259" cy="170293"/>
                      </a:xfrm>
                      <a:custGeom>
                        <a:avLst/>
                        <a:gdLst>
                          <a:gd name="connsiteX0" fmla="*/ 173 w 371259"/>
                          <a:gd name="connsiteY0" fmla="*/ 88232 h 170293"/>
                          <a:gd name="connsiteX1" fmla="*/ 54913 w 371259"/>
                          <a:gd name="connsiteY1" fmla="*/ 113502 h 170293"/>
                          <a:gd name="connsiteX2" fmla="*/ 72811 w 371259"/>
                          <a:gd name="connsiteY2" fmla="*/ 145610 h 170293"/>
                          <a:gd name="connsiteX3" fmla="*/ 370200 w 371259"/>
                          <a:gd name="connsiteY3" fmla="*/ 146134 h 170293"/>
                          <a:gd name="connsiteX4" fmla="*/ 366514 w 371259"/>
                          <a:gd name="connsiteY4" fmla="*/ 62448 h 170293"/>
                          <a:gd name="connsiteX5" fmla="*/ 314155 w 371259"/>
                          <a:gd name="connsiteY5" fmla="*/ 2697 h 170293"/>
                          <a:gd name="connsiteX6" fmla="*/ 74392 w 371259"/>
                          <a:gd name="connsiteY6" fmla="*/ 30339 h 170293"/>
                          <a:gd name="connsiteX7" fmla="*/ 173 w 371259"/>
                          <a:gd name="connsiteY7" fmla="*/ 88232 h 170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259" h="170293">
                            <a:moveTo>
                              <a:pt x="173" y="88232"/>
                            </a:moveTo>
                            <a:cubicBezTo>
                              <a:pt x="5964" y="111387"/>
                              <a:pt x="54913" y="113502"/>
                              <a:pt x="54913" y="113502"/>
                            </a:cubicBezTo>
                            <a:cubicBezTo>
                              <a:pt x="54913" y="113502"/>
                              <a:pt x="59504" y="129713"/>
                              <a:pt x="72811" y="145610"/>
                            </a:cubicBezTo>
                            <a:cubicBezTo>
                              <a:pt x="91756" y="168242"/>
                              <a:pt x="331157" y="187197"/>
                              <a:pt x="370200" y="146134"/>
                            </a:cubicBezTo>
                            <a:cubicBezTo>
                              <a:pt x="370200" y="146134"/>
                              <a:pt x="374249" y="82174"/>
                              <a:pt x="366514" y="62448"/>
                            </a:cubicBezTo>
                            <a:cubicBezTo>
                              <a:pt x="358780" y="42712"/>
                              <a:pt x="314155" y="2697"/>
                              <a:pt x="314155" y="2697"/>
                            </a:cubicBezTo>
                            <a:cubicBezTo>
                              <a:pt x="314155" y="2697"/>
                              <a:pt x="167766" y="-12762"/>
                              <a:pt x="74392" y="30339"/>
                            </a:cubicBezTo>
                            <a:cubicBezTo>
                              <a:pt x="43683" y="44512"/>
                              <a:pt x="-3208" y="74697"/>
                              <a:pt x="173" y="88232"/>
                            </a:cubicBezTo>
                            <a:close/>
                          </a:path>
                        </a:pathLst>
                      </a:custGeom>
                      <a:solidFill>
                        <a:srgbClr val="FFFFFF"/>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3C4E629-E1ED-9415-B45D-2CCEE0E65E57}"/>
                          </a:ext>
                        </a:extLst>
                      </p:cNvPr>
                      <p:cNvSpPr/>
                      <p:nvPr/>
                    </p:nvSpPr>
                    <p:spPr>
                      <a:xfrm>
                        <a:off x="9470216" y="6321922"/>
                        <a:ext cx="574853" cy="159340"/>
                      </a:xfrm>
                      <a:custGeom>
                        <a:avLst/>
                        <a:gdLst>
                          <a:gd name="connsiteX0" fmla="*/ 3 w 574853"/>
                          <a:gd name="connsiteY0" fmla="*/ 119053 h 159340"/>
                          <a:gd name="connsiteX1" fmla="*/ 97377 w 574853"/>
                          <a:gd name="connsiteY1" fmla="*/ 101680 h 159340"/>
                          <a:gd name="connsiteX2" fmla="*/ 332511 w 574853"/>
                          <a:gd name="connsiteY2" fmla="*/ 0 h 159340"/>
                          <a:gd name="connsiteX3" fmla="*/ 432142 w 574853"/>
                          <a:gd name="connsiteY3" fmla="*/ 15354 h 159340"/>
                          <a:gd name="connsiteX4" fmla="*/ 574789 w 574853"/>
                          <a:gd name="connsiteY4" fmla="*/ 57465 h 159340"/>
                          <a:gd name="connsiteX5" fmla="*/ 561625 w 574853"/>
                          <a:gd name="connsiteY5" fmla="*/ 127997 h 159340"/>
                          <a:gd name="connsiteX6" fmla="*/ 181597 w 574853"/>
                          <a:gd name="connsiteY6" fmla="*/ 145895 h 159340"/>
                          <a:gd name="connsiteX7" fmla="*/ 163699 w 574853"/>
                          <a:gd name="connsiteY7" fmla="*/ 113786 h 159340"/>
                          <a:gd name="connsiteX8" fmla="*/ 136858 w 574853"/>
                          <a:gd name="connsiteY8" fmla="*/ 146418 h 159340"/>
                          <a:gd name="connsiteX9" fmla="*/ 43170 w 574853"/>
                          <a:gd name="connsiteY9" fmla="*/ 143256 h 159340"/>
                          <a:gd name="connsiteX10" fmla="*/ 3 w 574853"/>
                          <a:gd name="connsiteY10" fmla="*/ 119053 h 15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4853" h="159340">
                            <a:moveTo>
                              <a:pt x="3" y="119053"/>
                            </a:moveTo>
                            <a:cubicBezTo>
                              <a:pt x="-397" y="115043"/>
                              <a:pt x="42370" y="113147"/>
                              <a:pt x="97377" y="101680"/>
                            </a:cubicBezTo>
                            <a:cubicBezTo>
                              <a:pt x="186750" y="83048"/>
                              <a:pt x="307317" y="42929"/>
                              <a:pt x="332511" y="0"/>
                            </a:cubicBezTo>
                            <a:cubicBezTo>
                              <a:pt x="332511" y="0"/>
                              <a:pt x="379745" y="9716"/>
                              <a:pt x="432142" y="15354"/>
                            </a:cubicBezTo>
                            <a:cubicBezTo>
                              <a:pt x="499760" y="22631"/>
                              <a:pt x="577418" y="20622"/>
                              <a:pt x="574789" y="57465"/>
                            </a:cubicBezTo>
                            <a:cubicBezTo>
                              <a:pt x="573398" y="76914"/>
                              <a:pt x="575789" y="120396"/>
                              <a:pt x="561625" y="127997"/>
                            </a:cubicBezTo>
                            <a:cubicBezTo>
                              <a:pt x="460565" y="182213"/>
                              <a:pt x="193370" y="150657"/>
                              <a:pt x="181597" y="145895"/>
                            </a:cubicBezTo>
                            <a:cubicBezTo>
                              <a:pt x="169824" y="141132"/>
                              <a:pt x="175806" y="114310"/>
                              <a:pt x="163699" y="113786"/>
                            </a:cubicBezTo>
                            <a:cubicBezTo>
                              <a:pt x="151593" y="113262"/>
                              <a:pt x="148431" y="141161"/>
                              <a:pt x="136858" y="146418"/>
                            </a:cubicBezTo>
                            <a:cubicBezTo>
                              <a:pt x="125276" y="151686"/>
                              <a:pt x="43170" y="143256"/>
                              <a:pt x="43170" y="143256"/>
                            </a:cubicBezTo>
                            <a:cubicBezTo>
                              <a:pt x="43170" y="143256"/>
                              <a:pt x="1051" y="129578"/>
                              <a:pt x="3" y="119053"/>
                            </a:cubicBezTo>
                            <a:close/>
                          </a:path>
                        </a:pathLst>
                      </a:custGeom>
                      <a:solidFill>
                        <a:srgbClr val="FFFFFF"/>
                      </a:solidFill>
                      <a:ln w="9525" cap="flat">
                        <a:noFill/>
                        <a:prstDash val="solid"/>
                        <a:miter/>
                      </a:ln>
                    </p:spPr>
                    <p:txBody>
                      <a:bodyPr rtlCol="0" anchor="ctr"/>
                      <a:lstStyle/>
                      <a:p>
                        <a:endParaRPr lang="en-US"/>
                      </a:p>
                    </p:txBody>
                  </p:sp>
                </p:grpSp>
                <p:grpSp>
                  <p:nvGrpSpPr>
                    <p:cNvPr id="63" name="Content Placeholder 4" descr="A man lifting hand">
                      <a:extLst>
                        <a:ext uri="{FF2B5EF4-FFF2-40B4-BE49-F238E27FC236}">
                          <a16:creationId xmlns:a16="http://schemas.microsoft.com/office/drawing/2014/main" id="{0B1DEEC2-76D5-EB36-4974-A964784E2A44}"/>
                        </a:ext>
                      </a:extLst>
                    </p:cNvPr>
                    <p:cNvGrpSpPr/>
                    <p:nvPr/>
                  </p:nvGrpSpPr>
                  <p:grpSpPr>
                    <a:xfrm>
                      <a:off x="9136707" y="3993366"/>
                      <a:ext cx="741439" cy="156743"/>
                      <a:chOff x="9136707" y="3993366"/>
                      <a:chExt cx="741439" cy="156743"/>
                    </a:xfrm>
                    <a:solidFill>
                      <a:srgbClr val="FFFFFF"/>
                    </a:solidFill>
                  </p:grpSpPr>
                  <p:sp>
                    <p:nvSpPr>
                      <p:cNvPr id="64" name="Freeform: Shape 63">
                        <a:extLst>
                          <a:ext uri="{FF2B5EF4-FFF2-40B4-BE49-F238E27FC236}">
                            <a16:creationId xmlns:a16="http://schemas.microsoft.com/office/drawing/2014/main" id="{BE398430-574A-C482-770D-FA343EA7B51B}"/>
                          </a:ext>
                        </a:extLst>
                      </p:cNvPr>
                      <p:cNvSpPr/>
                      <p:nvPr/>
                    </p:nvSpPr>
                    <p:spPr>
                      <a:xfrm>
                        <a:off x="9136707" y="3993366"/>
                        <a:ext cx="244070" cy="136774"/>
                      </a:xfrm>
                      <a:custGeom>
                        <a:avLst/>
                        <a:gdLst>
                          <a:gd name="connsiteX0" fmla="*/ 18748 w 244070"/>
                          <a:gd name="connsiteY0" fmla="*/ 46 h 136774"/>
                          <a:gd name="connsiteX1" fmla="*/ 1480 w 244070"/>
                          <a:gd name="connsiteY1" fmla="*/ 64769 h 136774"/>
                          <a:gd name="connsiteX2" fmla="*/ 232975 w 244070"/>
                          <a:gd name="connsiteY2" fmla="*/ 134797 h 136774"/>
                          <a:gd name="connsiteX3" fmla="*/ 244024 w 244070"/>
                          <a:gd name="connsiteY3" fmla="*/ 54787 h 136774"/>
                          <a:gd name="connsiteX4" fmla="*/ 106121 w 244070"/>
                          <a:gd name="connsiteY4" fmla="*/ 36365 h 136774"/>
                          <a:gd name="connsiteX5" fmla="*/ 18748 w 244070"/>
                          <a:gd name="connsiteY5" fmla="*/ 46 h 13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070" h="136774">
                            <a:moveTo>
                              <a:pt x="18748" y="46"/>
                            </a:moveTo>
                            <a:cubicBezTo>
                              <a:pt x="7557" y="3399"/>
                              <a:pt x="-4207" y="57377"/>
                              <a:pt x="1480" y="64769"/>
                            </a:cubicBezTo>
                            <a:cubicBezTo>
                              <a:pt x="7166" y="72160"/>
                              <a:pt x="189817" y="150065"/>
                              <a:pt x="232975" y="134797"/>
                            </a:cubicBezTo>
                            <a:cubicBezTo>
                              <a:pt x="245415" y="130396"/>
                              <a:pt x="244024" y="54787"/>
                              <a:pt x="244024" y="54787"/>
                            </a:cubicBezTo>
                            <a:cubicBezTo>
                              <a:pt x="244024" y="54787"/>
                              <a:pt x="168758" y="35841"/>
                              <a:pt x="106121" y="36365"/>
                            </a:cubicBezTo>
                            <a:cubicBezTo>
                              <a:pt x="52638" y="36823"/>
                              <a:pt x="23959" y="-1516"/>
                              <a:pt x="18748" y="46"/>
                            </a:cubicBezTo>
                            <a:close/>
                          </a:path>
                        </a:pathLst>
                      </a:custGeom>
                      <a:solidFill>
                        <a:srgbClr val="FFFFFF"/>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D89F2F2-A8EA-C89F-8C7E-CF38E65D5569}"/>
                          </a:ext>
                        </a:extLst>
                      </p:cNvPr>
                      <p:cNvSpPr/>
                      <p:nvPr/>
                    </p:nvSpPr>
                    <p:spPr>
                      <a:xfrm>
                        <a:off x="9431662" y="4064202"/>
                        <a:ext cx="233305" cy="85907"/>
                      </a:xfrm>
                      <a:custGeom>
                        <a:avLst/>
                        <a:gdLst>
                          <a:gd name="connsiteX0" fmla="*/ 2515 w 233305"/>
                          <a:gd name="connsiteY0" fmla="*/ 0 h 85907"/>
                          <a:gd name="connsiteX1" fmla="*/ 0 w 233305"/>
                          <a:gd name="connsiteY1" fmla="*/ 74619 h 85907"/>
                          <a:gd name="connsiteX2" fmla="*/ 233305 w 233305"/>
                          <a:gd name="connsiteY2" fmla="*/ 75009 h 85907"/>
                          <a:gd name="connsiteX3" fmla="*/ 230143 w 233305"/>
                          <a:gd name="connsiteY3" fmla="*/ 8687 h 85907"/>
                          <a:gd name="connsiteX4" fmla="*/ 2515 w 233305"/>
                          <a:gd name="connsiteY4" fmla="*/ 0 h 85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05" h="85907">
                            <a:moveTo>
                              <a:pt x="2515" y="0"/>
                            </a:moveTo>
                            <a:lnTo>
                              <a:pt x="0" y="74619"/>
                            </a:lnTo>
                            <a:cubicBezTo>
                              <a:pt x="0" y="74619"/>
                              <a:pt x="152248" y="99755"/>
                              <a:pt x="233305" y="75009"/>
                            </a:cubicBezTo>
                            <a:lnTo>
                              <a:pt x="230143" y="8687"/>
                            </a:lnTo>
                            <a:cubicBezTo>
                              <a:pt x="230153" y="8696"/>
                              <a:pt x="87506" y="11849"/>
                              <a:pt x="2515" y="0"/>
                            </a:cubicBezTo>
                            <a:close/>
                          </a:path>
                        </a:pathLst>
                      </a:custGeom>
                      <a:solidFill>
                        <a:srgbClr val="FFFFFF"/>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1974E9C-FE67-AA50-F80D-16D73D14282C}"/>
                          </a:ext>
                        </a:extLst>
                      </p:cNvPr>
                      <p:cNvSpPr/>
                      <p:nvPr/>
                    </p:nvSpPr>
                    <p:spPr>
                      <a:xfrm>
                        <a:off x="9788659" y="4035531"/>
                        <a:ext cx="89487" cy="93688"/>
                      </a:xfrm>
                      <a:custGeom>
                        <a:avLst/>
                        <a:gdLst>
                          <a:gd name="connsiteX0" fmla="*/ 0 w 89487"/>
                          <a:gd name="connsiteY0" fmla="*/ 21050 h 93688"/>
                          <a:gd name="connsiteX1" fmla="*/ 9477 w 89487"/>
                          <a:gd name="connsiteY1" fmla="*/ 93688 h 93688"/>
                          <a:gd name="connsiteX2" fmla="*/ 89487 w 89487"/>
                          <a:gd name="connsiteY2" fmla="*/ 56845 h 93688"/>
                          <a:gd name="connsiteX3" fmla="*/ 79486 w 89487"/>
                          <a:gd name="connsiteY3" fmla="*/ 0 h 93688"/>
                          <a:gd name="connsiteX4" fmla="*/ 0 w 89487"/>
                          <a:gd name="connsiteY4" fmla="*/ 21050 h 93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87" h="93688">
                            <a:moveTo>
                              <a:pt x="0" y="21050"/>
                            </a:moveTo>
                            <a:lnTo>
                              <a:pt x="9477" y="93688"/>
                            </a:lnTo>
                            <a:cubicBezTo>
                              <a:pt x="9477" y="93688"/>
                              <a:pt x="75848" y="86020"/>
                              <a:pt x="89487" y="56845"/>
                            </a:cubicBezTo>
                            <a:lnTo>
                              <a:pt x="79486" y="0"/>
                            </a:lnTo>
                            <a:lnTo>
                              <a:pt x="0" y="21050"/>
                            </a:lnTo>
                            <a:close/>
                          </a:path>
                        </a:pathLst>
                      </a:custGeom>
                      <a:solidFill>
                        <a:srgbClr val="FFFFFF"/>
                      </a:solidFill>
                      <a:ln w="9525" cap="flat">
                        <a:noFill/>
                        <a:prstDash val="solid"/>
                        <a:miter/>
                      </a:ln>
                    </p:spPr>
                    <p:txBody>
                      <a:bodyPr rtlCol="0" anchor="ctr"/>
                      <a:lstStyle/>
                      <a:p>
                        <a:endParaRPr lang="en-US"/>
                      </a:p>
                    </p:txBody>
                  </p:sp>
                </p:grpSp>
                <p:sp>
                  <p:nvSpPr>
                    <p:cNvPr id="67" name="Freeform: Shape 66">
                      <a:extLst>
                        <a:ext uri="{FF2B5EF4-FFF2-40B4-BE49-F238E27FC236}">
                          <a16:creationId xmlns:a16="http://schemas.microsoft.com/office/drawing/2014/main" id="{BFC3CDB7-C6C1-1E09-AFDE-5AB0CA2E10BA}"/>
                        </a:ext>
                      </a:extLst>
                    </p:cNvPr>
                    <p:cNvSpPr/>
                    <p:nvPr/>
                  </p:nvSpPr>
                  <p:spPr>
                    <a:xfrm>
                      <a:off x="9049157" y="4055762"/>
                      <a:ext cx="925957" cy="2370563"/>
                    </a:xfrm>
                    <a:custGeom>
                      <a:avLst/>
                      <a:gdLst>
                        <a:gd name="connsiteX0" fmla="*/ 915734 w 925957"/>
                        <a:gd name="connsiteY0" fmla="*/ 234239 h 2370563"/>
                        <a:gd name="connsiteX1" fmla="*/ 832161 w 925957"/>
                        <a:gd name="connsiteY1" fmla="*/ 48644 h 2370563"/>
                        <a:gd name="connsiteX2" fmla="*/ 826865 w 925957"/>
                        <a:gd name="connsiteY2" fmla="*/ 50054 h 2370563"/>
                        <a:gd name="connsiteX3" fmla="*/ 771392 w 925957"/>
                        <a:gd name="connsiteY3" fmla="*/ 74476 h 2370563"/>
                        <a:gd name="connsiteX4" fmla="*/ 379466 w 925957"/>
                        <a:gd name="connsiteY4" fmla="*/ 80324 h 2370563"/>
                        <a:gd name="connsiteX5" fmla="*/ 381905 w 925957"/>
                        <a:gd name="connsiteY5" fmla="*/ 12983 h 2370563"/>
                        <a:gd name="connsiteX6" fmla="*/ 377123 w 925957"/>
                        <a:gd name="connsiteY6" fmla="*/ 6382 h 2370563"/>
                        <a:gd name="connsiteX7" fmla="*/ 346901 w 925957"/>
                        <a:gd name="connsiteY7" fmla="*/ 238 h 2370563"/>
                        <a:gd name="connsiteX8" fmla="*/ 339690 w 925957"/>
                        <a:gd name="connsiteY8" fmla="*/ 5944 h 2370563"/>
                        <a:gd name="connsiteX9" fmla="*/ 331394 w 925957"/>
                        <a:gd name="connsiteY9" fmla="*/ 77134 h 2370563"/>
                        <a:gd name="connsiteX10" fmla="*/ 326250 w 925957"/>
                        <a:gd name="connsiteY10" fmla="*/ 81753 h 2370563"/>
                        <a:gd name="connsiteX11" fmla="*/ 88516 w 925957"/>
                        <a:gd name="connsiteY11" fmla="*/ 3296 h 2370563"/>
                        <a:gd name="connsiteX12" fmla="*/ 78819 w 925957"/>
                        <a:gd name="connsiteY12" fmla="*/ 1886 h 2370563"/>
                        <a:gd name="connsiteX13" fmla="*/ 72200 w 925957"/>
                        <a:gd name="connsiteY13" fmla="*/ 12278 h 2370563"/>
                        <a:gd name="connsiteX14" fmla="*/ 67675 w 925957"/>
                        <a:gd name="connsiteY14" fmla="*/ 18983 h 2370563"/>
                        <a:gd name="connsiteX15" fmla="*/ 112690 w 925957"/>
                        <a:gd name="connsiteY15" fmla="*/ 304800 h 2370563"/>
                        <a:gd name="connsiteX16" fmla="*/ 116729 w 925957"/>
                        <a:gd name="connsiteY16" fmla="*/ 308686 h 2370563"/>
                        <a:gd name="connsiteX17" fmla="*/ 194653 w 925957"/>
                        <a:gd name="connsiteY17" fmla="*/ 395678 h 2370563"/>
                        <a:gd name="connsiteX18" fmla="*/ 246155 w 925957"/>
                        <a:gd name="connsiteY18" fmla="*/ 517693 h 2370563"/>
                        <a:gd name="connsiteX19" fmla="*/ 223999 w 925957"/>
                        <a:gd name="connsiteY19" fmla="*/ 522789 h 2370563"/>
                        <a:gd name="connsiteX20" fmla="*/ 182385 w 925957"/>
                        <a:gd name="connsiteY20" fmla="*/ 514322 h 2370563"/>
                        <a:gd name="connsiteX21" fmla="*/ 175050 w 925957"/>
                        <a:gd name="connsiteY21" fmla="*/ 512826 h 2370563"/>
                        <a:gd name="connsiteX22" fmla="*/ 172117 w 925957"/>
                        <a:gd name="connsiteY22" fmla="*/ 519722 h 2370563"/>
                        <a:gd name="connsiteX23" fmla="*/ 225276 w 925957"/>
                        <a:gd name="connsiteY23" fmla="*/ 668522 h 2370563"/>
                        <a:gd name="connsiteX24" fmla="*/ 221980 w 925957"/>
                        <a:gd name="connsiteY24" fmla="*/ 707908 h 2370563"/>
                        <a:gd name="connsiteX25" fmla="*/ 189052 w 925957"/>
                        <a:gd name="connsiteY25" fmla="*/ 682171 h 2370563"/>
                        <a:gd name="connsiteX26" fmla="*/ 123615 w 925957"/>
                        <a:gd name="connsiteY26" fmla="*/ 650081 h 2370563"/>
                        <a:gd name="connsiteX27" fmla="*/ 117519 w 925957"/>
                        <a:gd name="connsiteY27" fmla="*/ 647919 h 2370563"/>
                        <a:gd name="connsiteX28" fmla="*/ 93183 w 925957"/>
                        <a:gd name="connsiteY28" fmla="*/ 628536 h 2370563"/>
                        <a:gd name="connsiteX29" fmla="*/ 86630 w 925957"/>
                        <a:gd name="connsiteY29" fmla="*/ 632317 h 2370563"/>
                        <a:gd name="connsiteX30" fmla="*/ 53616 w 925957"/>
                        <a:gd name="connsiteY30" fmla="*/ 608991 h 2370563"/>
                        <a:gd name="connsiteX31" fmla="*/ 39300 w 925957"/>
                        <a:gd name="connsiteY31" fmla="*/ 605800 h 2370563"/>
                        <a:gd name="connsiteX32" fmla="*/ 46015 w 925957"/>
                        <a:gd name="connsiteY32" fmla="*/ 1199788 h 2370563"/>
                        <a:gd name="connsiteX33" fmla="*/ 0 w 925957"/>
                        <a:gd name="connsiteY33" fmla="*/ 1769926 h 2370563"/>
                        <a:gd name="connsiteX34" fmla="*/ 36719 w 925957"/>
                        <a:gd name="connsiteY34" fmla="*/ 2046056 h 2370563"/>
                        <a:gd name="connsiteX35" fmla="*/ 54683 w 925957"/>
                        <a:gd name="connsiteY35" fmla="*/ 2370563 h 2370563"/>
                        <a:gd name="connsiteX36" fmla="*/ 74143 w 925957"/>
                        <a:gd name="connsiteY36" fmla="*/ 2363572 h 2370563"/>
                        <a:gd name="connsiteX37" fmla="*/ 349187 w 925957"/>
                        <a:gd name="connsiteY37" fmla="*/ 2306736 h 2370563"/>
                        <a:gd name="connsiteX38" fmla="*/ 376057 w 925957"/>
                        <a:gd name="connsiteY38" fmla="*/ 2275761 h 2370563"/>
                        <a:gd name="connsiteX39" fmla="*/ 341281 w 925957"/>
                        <a:gd name="connsiteY39" fmla="*/ 2154041 h 2370563"/>
                        <a:gd name="connsiteX40" fmla="*/ 290484 w 925957"/>
                        <a:gd name="connsiteY40" fmla="*/ 2072021 h 2370563"/>
                        <a:gd name="connsiteX41" fmla="*/ 295942 w 925957"/>
                        <a:gd name="connsiteY41" fmla="*/ 2057410 h 2370563"/>
                        <a:gd name="connsiteX42" fmla="*/ 348348 w 925957"/>
                        <a:gd name="connsiteY42" fmla="*/ 1779432 h 2370563"/>
                        <a:gd name="connsiteX43" fmla="*/ 382276 w 925957"/>
                        <a:gd name="connsiteY43" fmla="*/ 1482319 h 2370563"/>
                        <a:gd name="connsiteX44" fmla="*/ 436302 w 925957"/>
                        <a:gd name="connsiteY44" fmla="*/ 1441028 h 2370563"/>
                        <a:gd name="connsiteX45" fmla="*/ 415776 w 925957"/>
                        <a:gd name="connsiteY45" fmla="*/ 1768164 h 2370563"/>
                        <a:gd name="connsiteX46" fmla="*/ 355625 w 925957"/>
                        <a:gd name="connsiteY46" fmla="*/ 2160204 h 2370563"/>
                        <a:gd name="connsiteX47" fmla="*/ 372161 w 925957"/>
                        <a:gd name="connsiteY47" fmla="*/ 2310499 h 2370563"/>
                        <a:gd name="connsiteX48" fmla="*/ 371713 w 925957"/>
                        <a:gd name="connsiteY48" fmla="*/ 2317661 h 2370563"/>
                        <a:gd name="connsiteX49" fmla="*/ 422062 w 925957"/>
                        <a:gd name="connsiteY49" fmla="*/ 2365944 h 2370563"/>
                        <a:gd name="connsiteX50" fmla="*/ 427301 w 925957"/>
                        <a:gd name="connsiteY50" fmla="*/ 2369325 h 2370563"/>
                        <a:gd name="connsiteX51" fmla="*/ 653558 w 925957"/>
                        <a:gd name="connsiteY51" fmla="*/ 2319195 h 2370563"/>
                        <a:gd name="connsiteX52" fmla="*/ 745369 w 925957"/>
                        <a:gd name="connsiteY52" fmla="*/ 2268694 h 2370563"/>
                        <a:gd name="connsiteX53" fmla="*/ 743683 w 925957"/>
                        <a:gd name="connsiteY53" fmla="*/ 2264474 h 2370563"/>
                        <a:gd name="connsiteX54" fmla="*/ 689534 w 925957"/>
                        <a:gd name="connsiteY54" fmla="*/ 2199294 h 2370563"/>
                        <a:gd name="connsiteX55" fmla="*/ 690763 w 925957"/>
                        <a:gd name="connsiteY55" fmla="*/ 2180978 h 2370563"/>
                        <a:gd name="connsiteX56" fmla="*/ 768877 w 925957"/>
                        <a:gd name="connsiteY56" fmla="*/ 2009889 h 2370563"/>
                        <a:gd name="connsiteX57" fmla="*/ 805472 w 925957"/>
                        <a:gd name="connsiteY57" fmla="*/ 1726864 h 2370563"/>
                        <a:gd name="connsiteX58" fmla="*/ 858326 w 925957"/>
                        <a:gd name="connsiteY58" fmla="*/ 1425416 h 2370563"/>
                        <a:gd name="connsiteX59" fmla="*/ 874119 w 925957"/>
                        <a:gd name="connsiteY59" fmla="*/ 1188377 h 2370563"/>
                        <a:gd name="connsiteX60" fmla="*/ 909676 w 925957"/>
                        <a:gd name="connsiteY60" fmla="*/ 544202 h 2370563"/>
                        <a:gd name="connsiteX61" fmla="*/ 915734 w 925957"/>
                        <a:gd name="connsiteY61" fmla="*/ 234239 h 2370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5957" h="2370563">
                          <a:moveTo>
                            <a:pt x="915734" y="234239"/>
                          </a:moveTo>
                          <a:cubicBezTo>
                            <a:pt x="897122" y="166440"/>
                            <a:pt x="865918" y="105394"/>
                            <a:pt x="832161" y="48644"/>
                          </a:cubicBezTo>
                          <a:cubicBezTo>
                            <a:pt x="830266" y="48225"/>
                            <a:pt x="828294" y="48749"/>
                            <a:pt x="826865" y="50054"/>
                          </a:cubicBezTo>
                          <a:cubicBezTo>
                            <a:pt x="811978" y="63675"/>
                            <a:pt x="785432" y="72543"/>
                            <a:pt x="771392" y="74476"/>
                          </a:cubicBezTo>
                          <a:cubicBezTo>
                            <a:pt x="641509" y="91307"/>
                            <a:pt x="504634" y="116348"/>
                            <a:pt x="379466" y="80324"/>
                          </a:cubicBezTo>
                          <a:cubicBezTo>
                            <a:pt x="364703" y="70142"/>
                            <a:pt x="379438" y="31423"/>
                            <a:pt x="381905" y="12983"/>
                          </a:cubicBezTo>
                          <a:cubicBezTo>
                            <a:pt x="382324" y="9859"/>
                            <a:pt x="380219" y="6963"/>
                            <a:pt x="377123" y="6382"/>
                          </a:cubicBezTo>
                          <a:cubicBezTo>
                            <a:pt x="365903" y="4286"/>
                            <a:pt x="356016" y="2286"/>
                            <a:pt x="346901" y="238"/>
                          </a:cubicBezTo>
                          <a:cubicBezTo>
                            <a:pt x="343367" y="-628"/>
                            <a:pt x="339633" y="2286"/>
                            <a:pt x="339690" y="5944"/>
                          </a:cubicBezTo>
                          <a:cubicBezTo>
                            <a:pt x="339804" y="27413"/>
                            <a:pt x="333956" y="54216"/>
                            <a:pt x="331394" y="77134"/>
                          </a:cubicBezTo>
                          <a:cubicBezTo>
                            <a:pt x="329222" y="78077"/>
                            <a:pt x="328917" y="84839"/>
                            <a:pt x="326250" y="81753"/>
                          </a:cubicBezTo>
                          <a:cubicBezTo>
                            <a:pt x="237401" y="67170"/>
                            <a:pt x="155639" y="43929"/>
                            <a:pt x="88516" y="3296"/>
                          </a:cubicBezTo>
                          <a:cubicBezTo>
                            <a:pt x="86858" y="-324"/>
                            <a:pt x="81448" y="-1209"/>
                            <a:pt x="78819" y="1886"/>
                          </a:cubicBezTo>
                          <a:cubicBezTo>
                            <a:pt x="75857" y="3686"/>
                            <a:pt x="74790" y="11011"/>
                            <a:pt x="72200" y="12278"/>
                          </a:cubicBezTo>
                          <a:cubicBezTo>
                            <a:pt x="69161" y="12973"/>
                            <a:pt x="67189" y="15907"/>
                            <a:pt x="67675" y="18983"/>
                          </a:cubicBezTo>
                          <a:cubicBezTo>
                            <a:pt x="82801" y="114395"/>
                            <a:pt x="82820" y="211560"/>
                            <a:pt x="112690" y="304800"/>
                          </a:cubicBezTo>
                          <a:cubicBezTo>
                            <a:pt x="113300" y="306686"/>
                            <a:pt x="114814" y="308153"/>
                            <a:pt x="116729" y="308686"/>
                          </a:cubicBezTo>
                          <a:cubicBezTo>
                            <a:pt x="186366" y="324326"/>
                            <a:pt x="180670" y="342071"/>
                            <a:pt x="194653" y="395678"/>
                          </a:cubicBezTo>
                          <a:cubicBezTo>
                            <a:pt x="205492" y="423101"/>
                            <a:pt x="256965" y="488471"/>
                            <a:pt x="246155" y="517693"/>
                          </a:cubicBezTo>
                          <a:cubicBezTo>
                            <a:pt x="243573" y="522694"/>
                            <a:pt x="234125" y="523513"/>
                            <a:pt x="223999" y="522789"/>
                          </a:cubicBezTo>
                          <a:cubicBezTo>
                            <a:pt x="203225" y="526714"/>
                            <a:pt x="190395" y="524104"/>
                            <a:pt x="182385" y="514322"/>
                          </a:cubicBezTo>
                          <a:cubicBezTo>
                            <a:pt x="180604" y="512140"/>
                            <a:pt x="177537" y="511521"/>
                            <a:pt x="175050" y="512826"/>
                          </a:cubicBezTo>
                          <a:cubicBezTo>
                            <a:pt x="172564" y="514131"/>
                            <a:pt x="171336" y="517017"/>
                            <a:pt x="172117" y="519722"/>
                          </a:cubicBezTo>
                          <a:cubicBezTo>
                            <a:pt x="188024" y="574405"/>
                            <a:pt x="205064" y="622430"/>
                            <a:pt x="225276" y="668522"/>
                          </a:cubicBezTo>
                          <a:cubicBezTo>
                            <a:pt x="232219" y="681800"/>
                            <a:pt x="237649" y="701945"/>
                            <a:pt x="221980" y="707908"/>
                          </a:cubicBezTo>
                          <a:cubicBezTo>
                            <a:pt x="211265" y="706622"/>
                            <a:pt x="198301" y="689982"/>
                            <a:pt x="189052" y="682171"/>
                          </a:cubicBezTo>
                          <a:cubicBezTo>
                            <a:pt x="167869" y="677266"/>
                            <a:pt x="133693" y="665798"/>
                            <a:pt x="123615" y="650081"/>
                          </a:cubicBezTo>
                          <a:cubicBezTo>
                            <a:pt x="122196" y="648215"/>
                            <a:pt x="119805" y="647357"/>
                            <a:pt x="117519" y="647919"/>
                          </a:cubicBezTo>
                          <a:cubicBezTo>
                            <a:pt x="109014" y="650558"/>
                            <a:pt x="102851" y="628374"/>
                            <a:pt x="93183" y="628536"/>
                          </a:cubicBezTo>
                          <a:cubicBezTo>
                            <a:pt x="90345" y="628441"/>
                            <a:pt x="89040" y="632136"/>
                            <a:pt x="86630" y="632317"/>
                          </a:cubicBezTo>
                          <a:cubicBezTo>
                            <a:pt x="80639" y="632755"/>
                            <a:pt x="69523" y="624907"/>
                            <a:pt x="53616" y="608991"/>
                          </a:cubicBezTo>
                          <a:cubicBezTo>
                            <a:pt x="51483" y="606371"/>
                            <a:pt x="42539" y="604142"/>
                            <a:pt x="39300" y="605800"/>
                          </a:cubicBezTo>
                          <a:cubicBezTo>
                            <a:pt x="64875" y="804605"/>
                            <a:pt x="59503" y="1002411"/>
                            <a:pt x="46015" y="1199788"/>
                          </a:cubicBezTo>
                          <a:cubicBezTo>
                            <a:pt x="32937" y="1391288"/>
                            <a:pt x="7496" y="1578664"/>
                            <a:pt x="0" y="1769926"/>
                          </a:cubicBezTo>
                          <a:cubicBezTo>
                            <a:pt x="8496" y="1861585"/>
                            <a:pt x="42110" y="1952968"/>
                            <a:pt x="36719" y="2046056"/>
                          </a:cubicBezTo>
                          <a:cubicBezTo>
                            <a:pt x="21479" y="2155479"/>
                            <a:pt x="-26308" y="2277390"/>
                            <a:pt x="54683" y="2370563"/>
                          </a:cubicBezTo>
                          <a:cubicBezTo>
                            <a:pt x="60503" y="2369573"/>
                            <a:pt x="70523" y="2365772"/>
                            <a:pt x="74143" y="2363572"/>
                          </a:cubicBezTo>
                          <a:cubicBezTo>
                            <a:pt x="196891" y="2278761"/>
                            <a:pt x="260309" y="2313737"/>
                            <a:pt x="349187" y="2306736"/>
                          </a:cubicBezTo>
                          <a:cubicBezTo>
                            <a:pt x="364169" y="2302841"/>
                            <a:pt x="372713" y="2293001"/>
                            <a:pt x="376057" y="2275761"/>
                          </a:cubicBezTo>
                          <a:cubicBezTo>
                            <a:pt x="389515" y="2225678"/>
                            <a:pt x="364998" y="2189264"/>
                            <a:pt x="341281" y="2154041"/>
                          </a:cubicBezTo>
                          <a:cubicBezTo>
                            <a:pt x="325241" y="2129990"/>
                            <a:pt x="307076" y="2102320"/>
                            <a:pt x="290484" y="2072021"/>
                          </a:cubicBezTo>
                          <a:cubicBezTo>
                            <a:pt x="289436" y="2070106"/>
                            <a:pt x="293703" y="2057496"/>
                            <a:pt x="295942" y="2057410"/>
                          </a:cubicBezTo>
                          <a:cubicBezTo>
                            <a:pt x="346548" y="1976542"/>
                            <a:pt x="357035" y="1870472"/>
                            <a:pt x="348348" y="1779432"/>
                          </a:cubicBezTo>
                          <a:cubicBezTo>
                            <a:pt x="326612" y="1662703"/>
                            <a:pt x="330356" y="1593980"/>
                            <a:pt x="382276" y="1482319"/>
                          </a:cubicBezTo>
                          <a:cubicBezTo>
                            <a:pt x="428444" y="1383040"/>
                            <a:pt x="444132" y="1410872"/>
                            <a:pt x="436302" y="1441028"/>
                          </a:cubicBezTo>
                          <a:cubicBezTo>
                            <a:pt x="408708" y="1550280"/>
                            <a:pt x="401803" y="1660341"/>
                            <a:pt x="415776" y="1768164"/>
                          </a:cubicBezTo>
                          <a:cubicBezTo>
                            <a:pt x="426244" y="1911496"/>
                            <a:pt x="382591" y="2050942"/>
                            <a:pt x="355625" y="2160204"/>
                          </a:cubicBezTo>
                          <a:cubicBezTo>
                            <a:pt x="386991" y="2205885"/>
                            <a:pt x="407813" y="2269360"/>
                            <a:pt x="372161" y="2310499"/>
                          </a:cubicBezTo>
                          <a:cubicBezTo>
                            <a:pt x="370418" y="2312508"/>
                            <a:pt x="370227" y="2315442"/>
                            <a:pt x="371713" y="2317661"/>
                          </a:cubicBezTo>
                          <a:cubicBezTo>
                            <a:pt x="384734" y="2338169"/>
                            <a:pt x="411490" y="2344607"/>
                            <a:pt x="422062" y="2365944"/>
                          </a:cubicBezTo>
                          <a:cubicBezTo>
                            <a:pt x="423024" y="2367972"/>
                            <a:pt x="425053" y="2369287"/>
                            <a:pt x="427301" y="2369325"/>
                          </a:cubicBezTo>
                          <a:cubicBezTo>
                            <a:pt x="506530" y="2371754"/>
                            <a:pt x="570852" y="2345779"/>
                            <a:pt x="653558" y="2319195"/>
                          </a:cubicBezTo>
                          <a:cubicBezTo>
                            <a:pt x="685276" y="2307270"/>
                            <a:pt x="724767" y="2297164"/>
                            <a:pt x="745369" y="2268694"/>
                          </a:cubicBezTo>
                          <a:cubicBezTo>
                            <a:pt x="745388" y="2267112"/>
                            <a:pt x="744788" y="2265598"/>
                            <a:pt x="743683" y="2264474"/>
                          </a:cubicBezTo>
                          <a:cubicBezTo>
                            <a:pt x="724129" y="2244405"/>
                            <a:pt x="706736" y="2221411"/>
                            <a:pt x="689534" y="2199294"/>
                          </a:cubicBezTo>
                          <a:cubicBezTo>
                            <a:pt x="686343" y="2195189"/>
                            <a:pt x="684000" y="2189807"/>
                            <a:pt x="690763" y="2180978"/>
                          </a:cubicBezTo>
                          <a:cubicBezTo>
                            <a:pt x="728015" y="2137963"/>
                            <a:pt x="770506" y="2079670"/>
                            <a:pt x="768877" y="2009889"/>
                          </a:cubicBezTo>
                          <a:cubicBezTo>
                            <a:pt x="752942" y="1877063"/>
                            <a:pt x="726177" y="1851574"/>
                            <a:pt x="805472" y="1726864"/>
                          </a:cubicBezTo>
                          <a:cubicBezTo>
                            <a:pt x="869461" y="1613840"/>
                            <a:pt x="865546" y="1546841"/>
                            <a:pt x="858326" y="1425416"/>
                          </a:cubicBezTo>
                          <a:cubicBezTo>
                            <a:pt x="855859" y="1346121"/>
                            <a:pt x="865137" y="1265930"/>
                            <a:pt x="874119" y="1188377"/>
                          </a:cubicBezTo>
                          <a:cubicBezTo>
                            <a:pt x="902475" y="974055"/>
                            <a:pt x="900255" y="759086"/>
                            <a:pt x="909676" y="544202"/>
                          </a:cubicBezTo>
                          <a:cubicBezTo>
                            <a:pt x="918191" y="441389"/>
                            <a:pt x="938012" y="337071"/>
                            <a:pt x="915734" y="234239"/>
                          </a:cubicBezTo>
                          <a:close/>
                        </a:path>
                      </a:pathLst>
                    </a:custGeom>
                    <a:solidFill>
                      <a:srgbClr val="FFFFFF"/>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6487069C-0D89-B3BD-4190-7E4085579C82}"/>
                        </a:ext>
                      </a:extLst>
                    </p:cNvPr>
                    <p:cNvSpPr/>
                    <p:nvPr/>
                  </p:nvSpPr>
                  <p:spPr>
                    <a:xfrm>
                      <a:off x="9667753" y="4061492"/>
                      <a:ext cx="120600" cy="79188"/>
                    </a:xfrm>
                    <a:custGeom>
                      <a:avLst/>
                      <a:gdLst>
                        <a:gd name="connsiteX0" fmla="*/ 120524 w 120600"/>
                        <a:gd name="connsiteY0" fmla="*/ 59088 h 79188"/>
                        <a:gd name="connsiteX1" fmla="*/ 115552 w 120600"/>
                        <a:gd name="connsiteY1" fmla="*/ 14587 h 79188"/>
                        <a:gd name="connsiteX2" fmla="*/ 107980 w 120600"/>
                        <a:gd name="connsiteY2" fmla="*/ 71 h 79188"/>
                        <a:gd name="connsiteX3" fmla="*/ 1357 w 120600"/>
                        <a:gd name="connsiteY3" fmla="*/ 15445 h 79188"/>
                        <a:gd name="connsiteX4" fmla="*/ 1348 w 120600"/>
                        <a:gd name="connsiteY4" fmla="*/ 30885 h 79188"/>
                        <a:gd name="connsiteX5" fmla="*/ 2129 w 120600"/>
                        <a:gd name="connsiteY5" fmla="*/ 71985 h 79188"/>
                        <a:gd name="connsiteX6" fmla="*/ 7910 w 120600"/>
                        <a:gd name="connsiteY6" fmla="*/ 79186 h 79188"/>
                        <a:gd name="connsiteX7" fmla="*/ 112447 w 120600"/>
                        <a:gd name="connsiteY7" fmla="*/ 66156 h 79188"/>
                        <a:gd name="connsiteX8" fmla="*/ 120524 w 120600"/>
                        <a:gd name="connsiteY8" fmla="*/ 59088 h 7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00" h="79188">
                          <a:moveTo>
                            <a:pt x="120524" y="59088"/>
                          </a:moveTo>
                          <a:cubicBezTo>
                            <a:pt x="118534" y="44143"/>
                            <a:pt x="117086" y="29789"/>
                            <a:pt x="115552" y="14587"/>
                          </a:cubicBezTo>
                          <a:cubicBezTo>
                            <a:pt x="114686" y="9015"/>
                            <a:pt x="116448" y="-938"/>
                            <a:pt x="107980" y="71"/>
                          </a:cubicBezTo>
                          <a:cubicBezTo>
                            <a:pt x="71499" y="8177"/>
                            <a:pt x="34257" y="8025"/>
                            <a:pt x="1357" y="15445"/>
                          </a:cubicBezTo>
                          <a:cubicBezTo>
                            <a:pt x="-1681" y="19893"/>
                            <a:pt x="1329" y="25903"/>
                            <a:pt x="1348" y="30885"/>
                          </a:cubicBezTo>
                          <a:cubicBezTo>
                            <a:pt x="3129" y="44791"/>
                            <a:pt x="4977" y="59164"/>
                            <a:pt x="2129" y="71985"/>
                          </a:cubicBezTo>
                          <a:cubicBezTo>
                            <a:pt x="1243" y="75548"/>
                            <a:pt x="4243" y="79291"/>
                            <a:pt x="7910" y="79186"/>
                          </a:cubicBezTo>
                          <a:cubicBezTo>
                            <a:pt x="42915" y="75947"/>
                            <a:pt x="78262" y="70918"/>
                            <a:pt x="112447" y="66156"/>
                          </a:cubicBezTo>
                          <a:cubicBezTo>
                            <a:pt x="116533" y="66127"/>
                            <a:pt x="121258" y="63908"/>
                            <a:pt x="120524" y="59088"/>
                          </a:cubicBezTo>
                          <a:close/>
                        </a:path>
                      </a:pathLst>
                    </a:custGeom>
                    <a:solidFill>
                      <a:srgbClr val="FFFFFF"/>
                    </a:solidFill>
                    <a:ln w="9525" cap="flat">
                      <a:noFill/>
                      <a:prstDash val="solid"/>
                      <a:miter/>
                    </a:ln>
                  </p:spPr>
                  <p:txBody>
                    <a:bodyPr rtlCol="0" anchor="ctr"/>
                    <a:lstStyle/>
                    <a:p>
                      <a:endParaRPr lang="en-US"/>
                    </a:p>
                  </p:txBody>
                </p:sp>
                <p:grpSp>
                  <p:nvGrpSpPr>
                    <p:cNvPr id="69" name="Content Placeholder 4" descr="A man lifting hand">
                      <a:extLst>
                        <a:ext uri="{FF2B5EF4-FFF2-40B4-BE49-F238E27FC236}">
                          <a16:creationId xmlns:a16="http://schemas.microsoft.com/office/drawing/2014/main" id="{2C1842CD-F613-F667-619B-1793AB3ECF6D}"/>
                        </a:ext>
                      </a:extLst>
                    </p:cNvPr>
                    <p:cNvGrpSpPr/>
                    <p:nvPr/>
                  </p:nvGrpSpPr>
                  <p:grpSpPr>
                    <a:xfrm>
                      <a:off x="8858931" y="2824191"/>
                      <a:ext cx="2118877" cy="3723313"/>
                      <a:chOff x="8858931" y="2824191"/>
                      <a:chExt cx="2118877" cy="3723313"/>
                    </a:xfrm>
                  </p:grpSpPr>
                  <p:sp>
                    <p:nvSpPr>
                      <p:cNvPr id="70" name="Freeform: Shape 69">
                        <a:extLst>
                          <a:ext uri="{FF2B5EF4-FFF2-40B4-BE49-F238E27FC236}">
                            <a16:creationId xmlns:a16="http://schemas.microsoft.com/office/drawing/2014/main" id="{F60B2D6F-C4FC-0C47-1A7D-BAD84B284674}"/>
                          </a:ext>
                        </a:extLst>
                      </p:cNvPr>
                      <p:cNvSpPr/>
                      <p:nvPr/>
                    </p:nvSpPr>
                    <p:spPr>
                      <a:xfrm>
                        <a:off x="8858931" y="2824191"/>
                        <a:ext cx="2118877" cy="3723313"/>
                      </a:xfrm>
                      <a:custGeom>
                        <a:avLst/>
                        <a:gdLst>
                          <a:gd name="connsiteX0" fmla="*/ 2087254 w 2118877"/>
                          <a:gd name="connsiteY0" fmla="*/ 558583 h 3723313"/>
                          <a:gd name="connsiteX1" fmla="*/ 2027332 w 2118877"/>
                          <a:gd name="connsiteY1" fmla="*/ 571271 h 3723313"/>
                          <a:gd name="connsiteX2" fmla="*/ 2098817 w 2118877"/>
                          <a:gd name="connsiteY2" fmla="*/ 527960 h 3723313"/>
                          <a:gd name="connsiteX3" fmla="*/ 2071271 w 2118877"/>
                          <a:gd name="connsiteY3" fmla="*/ 487003 h 3723313"/>
                          <a:gd name="connsiteX4" fmla="*/ 1904755 w 2118877"/>
                          <a:gd name="connsiteY4" fmla="*/ 524122 h 3723313"/>
                          <a:gd name="connsiteX5" fmla="*/ 1956142 w 2118877"/>
                          <a:gd name="connsiteY5" fmla="*/ 414099 h 3723313"/>
                          <a:gd name="connsiteX6" fmla="*/ 1908946 w 2118877"/>
                          <a:gd name="connsiteY6" fmla="*/ 409031 h 3723313"/>
                          <a:gd name="connsiteX7" fmla="*/ 1859892 w 2118877"/>
                          <a:gd name="connsiteY7" fmla="*/ 471725 h 3723313"/>
                          <a:gd name="connsiteX8" fmla="*/ 1768195 w 2118877"/>
                          <a:gd name="connsiteY8" fmla="*/ 562679 h 3723313"/>
                          <a:gd name="connsiteX9" fmla="*/ 1250149 w 2118877"/>
                          <a:gd name="connsiteY9" fmla="*/ 502633 h 3723313"/>
                          <a:gd name="connsiteX10" fmla="*/ 1194323 w 2118877"/>
                          <a:gd name="connsiteY10" fmla="*/ 452322 h 3723313"/>
                          <a:gd name="connsiteX11" fmla="*/ 1119552 w 2118877"/>
                          <a:gd name="connsiteY11" fmla="*/ 398030 h 3723313"/>
                          <a:gd name="connsiteX12" fmla="*/ 1060078 w 2118877"/>
                          <a:gd name="connsiteY12" fmla="*/ 330040 h 3723313"/>
                          <a:gd name="connsiteX13" fmla="*/ 880969 w 2118877"/>
                          <a:gd name="connsiteY13" fmla="*/ 199500 h 3723313"/>
                          <a:gd name="connsiteX14" fmla="*/ 874283 w 2118877"/>
                          <a:gd name="connsiteY14" fmla="*/ 173087 h 3723313"/>
                          <a:gd name="connsiteX15" fmla="*/ 875064 w 2118877"/>
                          <a:gd name="connsiteY15" fmla="*/ 143246 h 3723313"/>
                          <a:gd name="connsiteX16" fmla="*/ 860367 w 2118877"/>
                          <a:gd name="connsiteY16" fmla="*/ 156057 h 3723313"/>
                          <a:gd name="connsiteX17" fmla="*/ 827191 w 2118877"/>
                          <a:gd name="connsiteY17" fmla="*/ 219941 h 3723313"/>
                          <a:gd name="connsiteX18" fmla="*/ 815037 w 2118877"/>
                          <a:gd name="connsiteY18" fmla="*/ 237724 h 3723313"/>
                          <a:gd name="connsiteX19" fmla="*/ 804017 w 2118877"/>
                          <a:gd name="connsiteY19" fmla="*/ 254288 h 3723313"/>
                          <a:gd name="connsiteX20" fmla="*/ 758688 w 2118877"/>
                          <a:gd name="connsiteY20" fmla="*/ 331069 h 3723313"/>
                          <a:gd name="connsiteX21" fmla="*/ 727084 w 2118877"/>
                          <a:gd name="connsiteY21" fmla="*/ 260879 h 3723313"/>
                          <a:gd name="connsiteX22" fmla="*/ 670334 w 2118877"/>
                          <a:gd name="connsiteY22" fmla="*/ 216255 h 3723313"/>
                          <a:gd name="connsiteX23" fmla="*/ 576417 w 2118877"/>
                          <a:gd name="connsiteY23" fmla="*/ 154085 h 3723313"/>
                          <a:gd name="connsiteX24" fmla="*/ 553948 w 2118877"/>
                          <a:gd name="connsiteY24" fmla="*/ 133740 h 3723313"/>
                          <a:gd name="connsiteX25" fmla="*/ 586199 w 2118877"/>
                          <a:gd name="connsiteY25" fmla="*/ 41519 h 3723313"/>
                          <a:gd name="connsiteX26" fmla="*/ 591343 w 2118877"/>
                          <a:gd name="connsiteY26" fmla="*/ 2685 h 3723313"/>
                          <a:gd name="connsiteX27" fmla="*/ 574188 w 2118877"/>
                          <a:gd name="connsiteY27" fmla="*/ 34251 h 3723313"/>
                          <a:gd name="connsiteX28" fmla="*/ 566730 w 2118877"/>
                          <a:gd name="connsiteY28" fmla="*/ 66369 h 3723313"/>
                          <a:gd name="connsiteX29" fmla="*/ 459783 w 2118877"/>
                          <a:gd name="connsiteY29" fmla="*/ 142960 h 3723313"/>
                          <a:gd name="connsiteX30" fmla="*/ 373192 w 2118877"/>
                          <a:gd name="connsiteY30" fmla="*/ 178469 h 3723313"/>
                          <a:gd name="connsiteX31" fmla="*/ 193693 w 2118877"/>
                          <a:gd name="connsiteY31" fmla="*/ 273957 h 3723313"/>
                          <a:gd name="connsiteX32" fmla="*/ 101034 w 2118877"/>
                          <a:gd name="connsiteY32" fmla="*/ 465105 h 3723313"/>
                          <a:gd name="connsiteX33" fmla="*/ 31463 w 2118877"/>
                          <a:gd name="connsiteY33" fmla="*/ 690552 h 3723313"/>
                          <a:gd name="connsiteX34" fmla="*/ 44560 w 2118877"/>
                          <a:gd name="connsiteY34" fmla="*/ 764476 h 3723313"/>
                          <a:gd name="connsiteX35" fmla="*/ 49418 w 2118877"/>
                          <a:gd name="connsiteY35" fmla="*/ 1289494 h 3723313"/>
                          <a:gd name="connsiteX36" fmla="*/ 184320 w 2118877"/>
                          <a:gd name="connsiteY36" fmla="*/ 1621135 h 3723313"/>
                          <a:gd name="connsiteX37" fmla="*/ 199246 w 2118877"/>
                          <a:gd name="connsiteY37" fmla="*/ 1759009 h 3723313"/>
                          <a:gd name="connsiteX38" fmla="*/ 205542 w 2118877"/>
                          <a:gd name="connsiteY38" fmla="*/ 1784813 h 3723313"/>
                          <a:gd name="connsiteX39" fmla="*/ 208162 w 2118877"/>
                          <a:gd name="connsiteY39" fmla="*/ 1827199 h 3723313"/>
                          <a:gd name="connsiteX40" fmla="*/ 213610 w 2118877"/>
                          <a:gd name="connsiteY40" fmla="*/ 1870271 h 3723313"/>
                          <a:gd name="connsiteX41" fmla="*/ 178958 w 2118877"/>
                          <a:gd name="connsiteY41" fmla="*/ 2869539 h 3723313"/>
                          <a:gd name="connsiteX42" fmla="*/ 209466 w 2118877"/>
                          <a:gd name="connsiteY42" fmla="*/ 3244462 h 3723313"/>
                          <a:gd name="connsiteX43" fmla="*/ 181501 w 2118877"/>
                          <a:gd name="connsiteY43" fmla="*/ 3424885 h 3723313"/>
                          <a:gd name="connsiteX44" fmla="*/ 233336 w 2118877"/>
                          <a:gd name="connsiteY44" fmla="*/ 3627072 h 3723313"/>
                          <a:gd name="connsiteX45" fmla="*/ 240423 w 2118877"/>
                          <a:gd name="connsiteY45" fmla="*/ 3655399 h 3723313"/>
                          <a:gd name="connsiteX46" fmla="*/ 288943 w 2118877"/>
                          <a:gd name="connsiteY46" fmla="*/ 3670849 h 3723313"/>
                          <a:gd name="connsiteX47" fmla="*/ 356047 w 2118877"/>
                          <a:gd name="connsiteY47" fmla="*/ 3713473 h 3723313"/>
                          <a:gd name="connsiteX48" fmla="*/ 595896 w 2118877"/>
                          <a:gd name="connsiteY48" fmla="*/ 3709644 h 3723313"/>
                          <a:gd name="connsiteX49" fmla="*/ 625804 w 2118877"/>
                          <a:gd name="connsiteY49" fmla="*/ 3673096 h 3723313"/>
                          <a:gd name="connsiteX50" fmla="*/ 626280 w 2118877"/>
                          <a:gd name="connsiteY50" fmla="*/ 3646207 h 3723313"/>
                          <a:gd name="connsiteX51" fmla="*/ 654627 w 2118877"/>
                          <a:gd name="connsiteY51" fmla="*/ 3653456 h 3723313"/>
                          <a:gd name="connsiteX52" fmla="*/ 700718 w 2118877"/>
                          <a:gd name="connsiteY52" fmla="*/ 3658504 h 3723313"/>
                          <a:gd name="connsiteX53" fmla="*/ 773699 w 2118877"/>
                          <a:gd name="connsiteY53" fmla="*/ 3629643 h 3723313"/>
                          <a:gd name="connsiteX54" fmla="*/ 810884 w 2118877"/>
                          <a:gd name="connsiteY54" fmla="*/ 3657475 h 3723313"/>
                          <a:gd name="connsiteX55" fmla="*/ 949397 w 2118877"/>
                          <a:gd name="connsiteY55" fmla="*/ 3665343 h 3723313"/>
                          <a:gd name="connsiteX56" fmla="*/ 1157109 w 2118877"/>
                          <a:gd name="connsiteY56" fmla="*/ 3643559 h 3723313"/>
                          <a:gd name="connsiteX57" fmla="*/ 1181902 w 2118877"/>
                          <a:gd name="connsiteY57" fmla="*/ 3632596 h 3723313"/>
                          <a:gd name="connsiteX58" fmla="*/ 1198152 w 2118877"/>
                          <a:gd name="connsiteY58" fmla="*/ 3566026 h 3723313"/>
                          <a:gd name="connsiteX59" fmla="*/ 1097701 w 2118877"/>
                          <a:gd name="connsiteY59" fmla="*/ 3507085 h 3723313"/>
                          <a:gd name="connsiteX60" fmla="*/ 957741 w 2118877"/>
                          <a:gd name="connsiteY60" fmla="*/ 3489369 h 3723313"/>
                          <a:gd name="connsiteX61" fmla="*/ 905506 w 2118877"/>
                          <a:gd name="connsiteY61" fmla="*/ 3420741 h 3723313"/>
                          <a:gd name="connsiteX62" fmla="*/ 991507 w 2118877"/>
                          <a:gd name="connsiteY62" fmla="*/ 3000508 h 3723313"/>
                          <a:gd name="connsiteX63" fmla="*/ 1055448 w 2118877"/>
                          <a:gd name="connsiteY63" fmla="*/ 2872768 h 3723313"/>
                          <a:gd name="connsiteX64" fmla="*/ 1071489 w 2118877"/>
                          <a:gd name="connsiteY64" fmla="*/ 2533173 h 3723313"/>
                          <a:gd name="connsiteX65" fmla="*/ 1107560 w 2118877"/>
                          <a:gd name="connsiteY65" fmla="*/ 1822170 h 3723313"/>
                          <a:gd name="connsiteX66" fmla="*/ 1115513 w 2118877"/>
                          <a:gd name="connsiteY66" fmla="*/ 1751647 h 3723313"/>
                          <a:gd name="connsiteX67" fmla="*/ 1089234 w 2118877"/>
                          <a:gd name="connsiteY67" fmla="*/ 1378295 h 3723313"/>
                          <a:gd name="connsiteX68" fmla="*/ 1064307 w 2118877"/>
                          <a:gd name="connsiteY68" fmla="*/ 1326689 h 3723313"/>
                          <a:gd name="connsiteX69" fmla="*/ 1031455 w 2118877"/>
                          <a:gd name="connsiteY69" fmla="*/ 1271939 h 3723313"/>
                          <a:gd name="connsiteX70" fmla="*/ 1027283 w 2118877"/>
                          <a:gd name="connsiteY70" fmla="*/ 1232001 h 3723313"/>
                          <a:gd name="connsiteX71" fmla="*/ 1025426 w 2118877"/>
                          <a:gd name="connsiteY71" fmla="*/ 1198101 h 3723313"/>
                          <a:gd name="connsiteX72" fmla="*/ 1062221 w 2118877"/>
                          <a:gd name="connsiteY72" fmla="*/ 815044 h 3723313"/>
                          <a:gd name="connsiteX73" fmla="*/ 1124181 w 2118877"/>
                          <a:gd name="connsiteY73" fmla="*/ 830312 h 3723313"/>
                          <a:gd name="connsiteX74" fmla="*/ 1196371 w 2118877"/>
                          <a:gd name="connsiteY74" fmla="*/ 779449 h 3723313"/>
                          <a:gd name="connsiteX75" fmla="*/ 1775091 w 2118877"/>
                          <a:gd name="connsiteY75" fmla="*/ 741987 h 3723313"/>
                          <a:gd name="connsiteX76" fmla="*/ 1820344 w 2118877"/>
                          <a:gd name="connsiteY76" fmla="*/ 728500 h 3723313"/>
                          <a:gd name="connsiteX77" fmla="*/ 1960371 w 2118877"/>
                          <a:gd name="connsiteY77" fmla="*/ 741692 h 3723313"/>
                          <a:gd name="connsiteX78" fmla="*/ 2034095 w 2118877"/>
                          <a:gd name="connsiteY78" fmla="*/ 756799 h 3723313"/>
                          <a:gd name="connsiteX79" fmla="*/ 2058412 w 2118877"/>
                          <a:gd name="connsiteY79" fmla="*/ 739892 h 3723313"/>
                          <a:gd name="connsiteX80" fmla="*/ 2043181 w 2118877"/>
                          <a:gd name="connsiteY80" fmla="*/ 717927 h 3723313"/>
                          <a:gd name="connsiteX81" fmla="*/ 1992423 w 2118877"/>
                          <a:gd name="connsiteY81" fmla="*/ 693495 h 3723313"/>
                          <a:gd name="connsiteX82" fmla="*/ 2085834 w 2118877"/>
                          <a:gd name="connsiteY82" fmla="*/ 693152 h 3723313"/>
                          <a:gd name="connsiteX83" fmla="*/ 2101732 w 2118877"/>
                          <a:gd name="connsiteY83" fmla="*/ 653405 h 3723313"/>
                          <a:gd name="connsiteX84" fmla="*/ 2029561 w 2118877"/>
                          <a:gd name="connsiteY84" fmla="*/ 636726 h 3723313"/>
                          <a:gd name="connsiteX85" fmla="*/ 2095769 w 2118877"/>
                          <a:gd name="connsiteY85" fmla="*/ 609437 h 3723313"/>
                          <a:gd name="connsiteX86" fmla="*/ 2087254 w 2118877"/>
                          <a:gd name="connsiteY86" fmla="*/ 558583 h 3723313"/>
                          <a:gd name="connsiteX87" fmla="*/ 940215 w 2118877"/>
                          <a:gd name="connsiteY87" fmla="*/ 1239230 h 3723313"/>
                          <a:gd name="connsiteX88" fmla="*/ 1003528 w 2118877"/>
                          <a:gd name="connsiteY88" fmla="*/ 1220799 h 3723313"/>
                          <a:gd name="connsiteX89" fmla="*/ 1011176 w 2118877"/>
                          <a:gd name="connsiteY89" fmla="*/ 1266110 h 3723313"/>
                          <a:gd name="connsiteX90" fmla="*/ 947873 w 2118877"/>
                          <a:gd name="connsiteY90" fmla="*/ 1293742 h 3723313"/>
                          <a:gd name="connsiteX91" fmla="*/ 941701 w 2118877"/>
                          <a:gd name="connsiteY91" fmla="*/ 1246707 h 3723313"/>
                          <a:gd name="connsiteX92" fmla="*/ 940967 w 2118877"/>
                          <a:gd name="connsiteY92" fmla="*/ 1247003 h 3723313"/>
                          <a:gd name="connsiteX93" fmla="*/ 940215 w 2118877"/>
                          <a:gd name="connsiteY93" fmla="*/ 1239230 h 3723313"/>
                          <a:gd name="connsiteX94" fmla="*/ 814733 w 2118877"/>
                          <a:gd name="connsiteY94" fmla="*/ 1256537 h 3723313"/>
                          <a:gd name="connsiteX95" fmla="*/ 917841 w 2118877"/>
                          <a:gd name="connsiteY95" fmla="*/ 1243202 h 3723313"/>
                          <a:gd name="connsiteX96" fmla="*/ 918374 w 2118877"/>
                          <a:gd name="connsiteY96" fmla="*/ 1251356 h 3723313"/>
                          <a:gd name="connsiteX97" fmla="*/ 923480 w 2118877"/>
                          <a:gd name="connsiteY97" fmla="*/ 1297161 h 3723313"/>
                          <a:gd name="connsiteX98" fmla="*/ 816733 w 2118877"/>
                          <a:gd name="connsiteY98" fmla="*/ 1310553 h 3723313"/>
                          <a:gd name="connsiteX99" fmla="*/ 814733 w 2118877"/>
                          <a:gd name="connsiteY99" fmla="*/ 1256537 h 3723313"/>
                          <a:gd name="connsiteX100" fmla="*/ 301287 w 2118877"/>
                          <a:gd name="connsiteY100" fmla="*/ 962596 h 3723313"/>
                          <a:gd name="connsiteX101" fmla="*/ 280504 w 2118877"/>
                          <a:gd name="connsiteY101" fmla="*/ 1009773 h 3723313"/>
                          <a:gd name="connsiteX102" fmla="*/ 256110 w 2118877"/>
                          <a:gd name="connsiteY102" fmla="*/ 1134865 h 3723313"/>
                          <a:gd name="connsiteX103" fmla="*/ 286295 w 2118877"/>
                          <a:gd name="connsiteY103" fmla="*/ 1173708 h 3723313"/>
                          <a:gd name="connsiteX104" fmla="*/ 273341 w 2118877"/>
                          <a:gd name="connsiteY104" fmla="*/ 1221628 h 3723313"/>
                          <a:gd name="connsiteX105" fmla="*/ 261140 w 2118877"/>
                          <a:gd name="connsiteY105" fmla="*/ 1230039 h 3723313"/>
                          <a:gd name="connsiteX106" fmla="*/ 276418 w 2118877"/>
                          <a:gd name="connsiteY106" fmla="*/ 931763 h 3723313"/>
                          <a:gd name="connsiteX107" fmla="*/ 301287 w 2118877"/>
                          <a:gd name="connsiteY107" fmla="*/ 962596 h 3723313"/>
                          <a:gd name="connsiteX108" fmla="*/ 291858 w 2118877"/>
                          <a:gd name="connsiteY108" fmla="*/ 1177908 h 3723313"/>
                          <a:gd name="connsiteX109" fmla="*/ 335339 w 2118877"/>
                          <a:gd name="connsiteY109" fmla="*/ 1204588 h 3723313"/>
                          <a:gd name="connsiteX110" fmla="*/ 384860 w 2118877"/>
                          <a:gd name="connsiteY110" fmla="*/ 1213570 h 3723313"/>
                          <a:gd name="connsiteX111" fmla="*/ 511504 w 2118877"/>
                          <a:gd name="connsiteY111" fmla="*/ 1231648 h 3723313"/>
                          <a:gd name="connsiteX112" fmla="*/ 507351 w 2118877"/>
                          <a:gd name="connsiteY112" fmla="*/ 1294780 h 3723313"/>
                          <a:gd name="connsiteX113" fmla="*/ 286495 w 2118877"/>
                          <a:gd name="connsiteY113" fmla="*/ 1227962 h 3723313"/>
                          <a:gd name="connsiteX114" fmla="*/ 291858 w 2118877"/>
                          <a:gd name="connsiteY114" fmla="*/ 1177908 h 3723313"/>
                          <a:gd name="connsiteX115" fmla="*/ 583056 w 2118877"/>
                          <a:gd name="connsiteY115" fmla="*/ 1246726 h 3723313"/>
                          <a:gd name="connsiteX116" fmla="*/ 794844 w 2118877"/>
                          <a:gd name="connsiteY116" fmla="*/ 1257899 h 3723313"/>
                          <a:gd name="connsiteX117" fmla="*/ 794359 w 2118877"/>
                          <a:gd name="connsiteY117" fmla="*/ 1291989 h 3723313"/>
                          <a:gd name="connsiteX118" fmla="*/ 797464 w 2118877"/>
                          <a:gd name="connsiteY118" fmla="*/ 1312277 h 3723313"/>
                          <a:gd name="connsiteX119" fmla="*/ 580646 w 2118877"/>
                          <a:gd name="connsiteY119" fmla="*/ 1309296 h 3723313"/>
                          <a:gd name="connsiteX120" fmla="*/ 583056 w 2118877"/>
                          <a:gd name="connsiteY120" fmla="*/ 1246726 h 3723313"/>
                          <a:gd name="connsiteX121" fmla="*/ 198713 w 2118877"/>
                          <a:gd name="connsiteY121" fmla="*/ 1619354 h 3723313"/>
                          <a:gd name="connsiteX122" fmla="*/ 158089 w 2118877"/>
                          <a:gd name="connsiteY122" fmla="*/ 1536582 h 3723313"/>
                          <a:gd name="connsiteX123" fmla="*/ 74240 w 2118877"/>
                          <a:gd name="connsiteY123" fmla="*/ 1304391 h 3723313"/>
                          <a:gd name="connsiteX124" fmla="*/ 56752 w 2118877"/>
                          <a:gd name="connsiteY124" fmla="*/ 770324 h 3723313"/>
                          <a:gd name="connsiteX125" fmla="*/ 286495 w 2118877"/>
                          <a:gd name="connsiteY125" fmla="*/ 821588 h 3723313"/>
                          <a:gd name="connsiteX126" fmla="*/ 231412 w 2118877"/>
                          <a:gd name="connsiteY126" fmla="*/ 1097641 h 3723313"/>
                          <a:gd name="connsiteX127" fmla="*/ 261359 w 2118877"/>
                          <a:gd name="connsiteY127" fmla="*/ 1396679 h 3723313"/>
                          <a:gd name="connsiteX128" fmla="*/ 288819 w 2118877"/>
                          <a:gd name="connsiteY128" fmla="*/ 1541020 h 3723313"/>
                          <a:gd name="connsiteX129" fmla="*/ 302316 w 2118877"/>
                          <a:gd name="connsiteY129" fmla="*/ 1552622 h 3723313"/>
                          <a:gd name="connsiteX130" fmla="*/ 356237 w 2118877"/>
                          <a:gd name="connsiteY130" fmla="*/ 1585540 h 3723313"/>
                          <a:gd name="connsiteX131" fmla="*/ 378754 w 2118877"/>
                          <a:gd name="connsiteY131" fmla="*/ 1649100 h 3723313"/>
                          <a:gd name="connsiteX132" fmla="*/ 423579 w 2118877"/>
                          <a:gd name="connsiteY132" fmla="*/ 1740493 h 3723313"/>
                          <a:gd name="connsiteX133" fmla="*/ 397900 w 2118877"/>
                          <a:gd name="connsiteY133" fmla="*/ 1743341 h 3723313"/>
                          <a:gd name="connsiteX134" fmla="*/ 354923 w 2118877"/>
                          <a:gd name="connsiteY134" fmla="*/ 1688229 h 3723313"/>
                          <a:gd name="connsiteX135" fmla="*/ 354723 w 2118877"/>
                          <a:gd name="connsiteY135" fmla="*/ 1675999 h 3723313"/>
                          <a:gd name="connsiteX136" fmla="*/ 340064 w 2118877"/>
                          <a:gd name="connsiteY136" fmla="*/ 1672027 h 3723313"/>
                          <a:gd name="connsiteX137" fmla="*/ 337797 w 2118877"/>
                          <a:gd name="connsiteY137" fmla="*/ 1705450 h 3723313"/>
                          <a:gd name="connsiteX138" fmla="*/ 394242 w 2118877"/>
                          <a:gd name="connsiteY138" fmla="*/ 1872043 h 3723313"/>
                          <a:gd name="connsiteX139" fmla="*/ 411244 w 2118877"/>
                          <a:gd name="connsiteY139" fmla="*/ 1929078 h 3723313"/>
                          <a:gd name="connsiteX140" fmla="*/ 297849 w 2118877"/>
                          <a:gd name="connsiteY140" fmla="*/ 1771697 h 3723313"/>
                          <a:gd name="connsiteX141" fmla="*/ 287943 w 2118877"/>
                          <a:gd name="connsiteY141" fmla="*/ 1777488 h 3723313"/>
                          <a:gd name="connsiteX142" fmla="*/ 356847 w 2118877"/>
                          <a:gd name="connsiteY142" fmla="*/ 1897589 h 3723313"/>
                          <a:gd name="connsiteX143" fmla="*/ 306250 w 2118877"/>
                          <a:gd name="connsiteY143" fmla="*/ 1858270 h 3723313"/>
                          <a:gd name="connsiteX144" fmla="*/ 254777 w 2118877"/>
                          <a:gd name="connsiteY144" fmla="*/ 1771211 h 3723313"/>
                          <a:gd name="connsiteX145" fmla="*/ 247586 w 2118877"/>
                          <a:gd name="connsiteY145" fmla="*/ 1775412 h 3723313"/>
                          <a:gd name="connsiteX146" fmla="*/ 275322 w 2118877"/>
                          <a:gd name="connsiteY146" fmla="*/ 1832647 h 3723313"/>
                          <a:gd name="connsiteX147" fmla="*/ 233117 w 2118877"/>
                          <a:gd name="connsiteY147" fmla="*/ 1778412 h 3723313"/>
                          <a:gd name="connsiteX148" fmla="*/ 226564 w 2118877"/>
                          <a:gd name="connsiteY148" fmla="*/ 1782241 h 3723313"/>
                          <a:gd name="connsiteX149" fmla="*/ 260749 w 2118877"/>
                          <a:gd name="connsiteY149" fmla="*/ 1836457 h 3723313"/>
                          <a:gd name="connsiteX150" fmla="*/ 198713 w 2118877"/>
                          <a:gd name="connsiteY150" fmla="*/ 1619354 h 3723313"/>
                          <a:gd name="connsiteX151" fmla="*/ 255072 w 2118877"/>
                          <a:gd name="connsiteY151" fmla="*/ 3633625 h 3723313"/>
                          <a:gd name="connsiteX152" fmla="*/ 255186 w 2118877"/>
                          <a:gd name="connsiteY152" fmla="*/ 3630939 h 3723313"/>
                          <a:gd name="connsiteX153" fmla="*/ 273246 w 2118877"/>
                          <a:gd name="connsiteY153" fmla="*/ 3616985 h 3723313"/>
                          <a:gd name="connsiteX154" fmla="*/ 287171 w 2118877"/>
                          <a:gd name="connsiteY154" fmla="*/ 3634520 h 3723313"/>
                          <a:gd name="connsiteX155" fmla="*/ 287286 w 2118877"/>
                          <a:gd name="connsiteY155" fmla="*/ 3645684 h 3723313"/>
                          <a:gd name="connsiteX156" fmla="*/ 255072 w 2118877"/>
                          <a:gd name="connsiteY156" fmla="*/ 3633625 h 3723313"/>
                          <a:gd name="connsiteX157" fmla="*/ 292277 w 2118877"/>
                          <a:gd name="connsiteY157" fmla="*/ 3604383 h 3723313"/>
                          <a:gd name="connsiteX158" fmla="*/ 482691 w 2118877"/>
                          <a:gd name="connsiteY158" fmla="*/ 3559968 h 3723313"/>
                          <a:gd name="connsiteX159" fmla="*/ 551509 w 2118877"/>
                          <a:gd name="connsiteY159" fmla="*/ 3557834 h 3723313"/>
                          <a:gd name="connsiteX160" fmla="*/ 601449 w 2118877"/>
                          <a:gd name="connsiteY160" fmla="*/ 3622661 h 3723313"/>
                          <a:gd name="connsiteX161" fmla="*/ 590343 w 2118877"/>
                          <a:gd name="connsiteY161" fmla="*/ 3623023 h 3723313"/>
                          <a:gd name="connsiteX162" fmla="*/ 565997 w 2118877"/>
                          <a:gd name="connsiteY162" fmla="*/ 3620985 h 3723313"/>
                          <a:gd name="connsiteX163" fmla="*/ 469023 w 2118877"/>
                          <a:gd name="connsiteY163" fmla="*/ 3622471 h 3723313"/>
                          <a:gd name="connsiteX164" fmla="*/ 441095 w 2118877"/>
                          <a:gd name="connsiteY164" fmla="*/ 3648398 h 3723313"/>
                          <a:gd name="connsiteX165" fmla="*/ 311698 w 2118877"/>
                          <a:gd name="connsiteY165" fmla="*/ 3625043 h 3723313"/>
                          <a:gd name="connsiteX166" fmla="*/ 292277 w 2118877"/>
                          <a:gd name="connsiteY166" fmla="*/ 3604383 h 3723313"/>
                          <a:gd name="connsiteX167" fmla="*/ 601639 w 2118877"/>
                          <a:gd name="connsiteY167" fmla="*/ 3684241 h 3723313"/>
                          <a:gd name="connsiteX168" fmla="*/ 594972 w 2118877"/>
                          <a:gd name="connsiteY168" fmla="*/ 3690927 h 3723313"/>
                          <a:gd name="connsiteX169" fmla="*/ 570969 w 2118877"/>
                          <a:gd name="connsiteY169" fmla="*/ 3695375 h 3723313"/>
                          <a:gd name="connsiteX170" fmla="*/ 320576 w 2118877"/>
                          <a:gd name="connsiteY170" fmla="*/ 3680621 h 3723313"/>
                          <a:gd name="connsiteX171" fmla="*/ 313127 w 2118877"/>
                          <a:gd name="connsiteY171" fmla="*/ 3650475 h 3723313"/>
                          <a:gd name="connsiteX172" fmla="*/ 338006 w 2118877"/>
                          <a:gd name="connsiteY172" fmla="*/ 3659171 h 3723313"/>
                          <a:gd name="connsiteX173" fmla="*/ 458888 w 2118877"/>
                          <a:gd name="connsiteY173" fmla="*/ 3665791 h 3723313"/>
                          <a:gd name="connsiteX174" fmla="*/ 468604 w 2118877"/>
                          <a:gd name="connsiteY174" fmla="*/ 3653027 h 3723313"/>
                          <a:gd name="connsiteX175" fmla="*/ 469528 w 2118877"/>
                          <a:gd name="connsiteY175" fmla="*/ 3645388 h 3723313"/>
                          <a:gd name="connsiteX176" fmla="*/ 591619 w 2118877"/>
                          <a:gd name="connsiteY176" fmla="*/ 3643521 h 3723313"/>
                          <a:gd name="connsiteX177" fmla="*/ 601611 w 2118877"/>
                          <a:gd name="connsiteY177" fmla="*/ 3644788 h 3723313"/>
                          <a:gd name="connsiteX178" fmla="*/ 601639 w 2118877"/>
                          <a:gd name="connsiteY178" fmla="*/ 3684241 h 3723313"/>
                          <a:gd name="connsiteX179" fmla="*/ 1167081 w 2118877"/>
                          <a:gd name="connsiteY179" fmla="*/ 3619671 h 3723313"/>
                          <a:gd name="connsiteX180" fmla="*/ 1103635 w 2118877"/>
                          <a:gd name="connsiteY180" fmla="*/ 3639864 h 3723313"/>
                          <a:gd name="connsiteX181" fmla="*/ 952064 w 2118877"/>
                          <a:gd name="connsiteY181" fmla="*/ 3646274 h 3723313"/>
                          <a:gd name="connsiteX182" fmla="*/ 816171 w 2118877"/>
                          <a:gd name="connsiteY182" fmla="*/ 3639311 h 3723313"/>
                          <a:gd name="connsiteX183" fmla="*/ 795692 w 2118877"/>
                          <a:gd name="connsiteY183" fmla="*/ 3634120 h 3723313"/>
                          <a:gd name="connsiteX184" fmla="*/ 794111 w 2118877"/>
                          <a:gd name="connsiteY184" fmla="*/ 3621538 h 3723313"/>
                          <a:gd name="connsiteX185" fmla="*/ 768851 w 2118877"/>
                          <a:gd name="connsiteY185" fmla="*/ 3603088 h 3723313"/>
                          <a:gd name="connsiteX186" fmla="*/ 753058 w 2118877"/>
                          <a:gd name="connsiteY186" fmla="*/ 3621338 h 3723313"/>
                          <a:gd name="connsiteX187" fmla="*/ 743933 w 2118877"/>
                          <a:gd name="connsiteY187" fmla="*/ 3635549 h 3723313"/>
                          <a:gd name="connsiteX188" fmla="*/ 694518 w 2118877"/>
                          <a:gd name="connsiteY188" fmla="*/ 3634739 h 3723313"/>
                          <a:gd name="connsiteX189" fmla="*/ 629157 w 2118877"/>
                          <a:gd name="connsiteY189" fmla="*/ 3620033 h 3723313"/>
                          <a:gd name="connsiteX190" fmla="*/ 819000 w 2118877"/>
                          <a:gd name="connsiteY190" fmla="*/ 3582180 h 3723313"/>
                          <a:gd name="connsiteX191" fmla="*/ 936986 w 2118877"/>
                          <a:gd name="connsiteY191" fmla="*/ 3608631 h 3723313"/>
                          <a:gd name="connsiteX192" fmla="*/ 1069212 w 2118877"/>
                          <a:gd name="connsiteY192" fmla="*/ 3612403 h 3723313"/>
                          <a:gd name="connsiteX193" fmla="*/ 1107407 w 2118877"/>
                          <a:gd name="connsiteY193" fmla="*/ 3609327 h 3723313"/>
                          <a:gd name="connsiteX194" fmla="*/ 1148050 w 2118877"/>
                          <a:gd name="connsiteY194" fmla="*/ 3602392 h 3723313"/>
                          <a:gd name="connsiteX195" fmla="*/ 1153137 w 2118877"/>
                          <a:gd name="connsiteY195" fmla="*/ 3592648 h 3723313"/>
                          <a:gd name="connsiteX196" fmla="*/ 1176302 w 2118877"/>
                          <a:gd name="connsiteY196" fmla="*/ 3576589 h 3723313"/>
                          <a:gd name="connsiteX197" fmla="*/ 1167081 w 2118877"/>
                          <a:gd name="connsiteY197" fmla="*/ 3619671 h 3723313"/>
                          <a:gd name="connsiteX198" fmla="*/ 952074 w 2118877"/>
                          <a:gd name="connsiteY198" fmla="*/ 3513191 h 3723313"/>
                          <a:gd name="connsiteX199" fmla="*/ 957827 w 2118877"/>
                          <a:gd name="connsiteY199" fmla="*/ 3509133 h 3723313"/>
                          <a:gd name="connsiteX200" fmla="*/ 1011795 w 2118877"/>
                          <a:gd name="connsiteY200" fmla="*/ 3519239 h 3723313"/>
                          <a:gd name="connsiteX201" fmla="*/ 1079766 w 2118877"/>
                          <a:gd name="connsiteY201" fmla="*/ 3528050 h 3723313"/>
                          <a:gd name="connsiteX202" fmla="*/ 1167510 w 2118877"/>
                          <a:gd name="connsiteY202" fmla="*/ 3550157 h 3723313"/>
                          <a:gd name="connsiteX203" fmla="*/ 1168005 w 2118877"/>
                          <a:gd name="connsiteY203" fmla="*/ 3557663 h 3723313"/>
                          <a:gd name="connsiteX204" fmla="*/ 1132706 w 2118877"/>
                          <a:gd name="connsiteY204" fmla="*/ 3586552 h 3723313"/>
                          <a:gd name="connsiteX205" fmla="*/ 1080232 w 2118877"/>
                          <a:gd name="connsiteY205" fmla="*/ 3591115 h 3723313"/>
                          <a:gd name="connsiteX206" fmla="*/ 840688 w 2118877"/>
                          <a:gd name="connsiteY206" fmla="*/ 3574827 h 3723313"/>
                          <a:gd name="connsiteX207" fmla="*/ 952074 w 2118877"/>
                          <a:gd name="connsiteY207" fmla="*/ 3513191 h 3723313"/>
                          <a:gd name="connsiteX208" fmla="*/ 1041599 w 2118877"/>
                          <a:gd name="connsiteY208" fmla="*/ 1327565 h 3723313"/>
                          <a:gd name="connsiteX209" fmla="*/ 1097539 w 2118877"/>
                          <a:gd name="connsiteY209" fmla="*/ 1467068 h 3723313"/>
                          <a:gd name="connsiteX210" fmla="*/ 1091329 w 2118877"/>
                          <a:gd name="connsiteY210" fmla="*/ 1775364 h 3723313"/>
                          <a:gd name="connsiteX211" fmla="*/ 1070174 w 2118877"/>
                          <a:gd name="connsiteY211" fmla="*/ 2307211 h 3723313"/>
                          <a:gd name="connsiteX212" fmla="*/ 1042599 w 2118877"/>
                          <a:gd name="connsiteY212" fmla="*/ 2657246 h 3723313"/>
                          <a:gd name="connsiteX213" fmla="*/ 990574 w 2118877"/>
                          <a:gd name="connsiteY213" fmla="*/ 2955378 h 3723313"/>
                          <a:gd name="connsiteX214" fmla="*/ 936110 w 2118877"/>
                          <a:gd name="connsiteY214" fmla="*/ 3083613 h 3723313"/>
                          <a:gd name="connsiteX215" fmla="*/ 953140 w 2118877"/>
                          <a:gd name="connsiteY215" fmla="*/ 3241661 h 3723313"/>
                          <a:gd name="connsiteX216" fmla="*/ 876359 w 2118877"/>
                          <a:gd name="connsiteY216" fmla="*/ 3408797 h 3723313"/>
                          <a:gd name="connsiteX217" fmla="*/ 875045 w 2118877"/>
                          <a:gd name="connsiteY217" fmla="*/ 3434495 h 3723313"/>
                          <a:gd name="connsiteX218" fmla="*/ 929623 w 2118877"/>
                          <a:gd name="connsiteY218" fmla="*/ 3500170 h 3723313"/>
                          <a:gd name="connsiteX219" fmla="*/ 833125 w 2118877"/>
                          <a:gd name="connsiteY219" fmla="*/ 3548138 h 3723313"/>
                          <a:gd name="connsiteX220" fmla="*/ 692574 w 2118877"/>
                          <a:gd name="connsiteY220" fmla="*/ 3588876 h 3723313"/>
                          <a:gd name="connsiteX221" fmla="*/ 617594 w 2118877"/>
                          <a:gd name="connsiteY221" fmla="*/ 3594982 h 3723313"/>
                          <a:gd name="connsiteX222" fmla="*/ 566835 w 2118877"/>
                          <a:gd name="connsiteY222" fmla="*/ 3545947 h 3723313"/>
                          <a:gd name="connsiteX223" fmla="*/ 550709 w 2118877"/>
                          <a:gd name="connsiteY223" fmla="*/ 3388423 h 3723313"/>
                          <a:gd name="connsiteX224" fmla="*/ 611879 w 2118877"/>
                          <a:gd name="connsiteY224" fmla="*/ 2999193 h 3723313"/>
                          <a:gd name="connsiteX225" fmla="*/ 632243 w 2118877"/>
                          <a:gd name="connsiteY225" fmla="*/ 2674057 h 3723313"/>
                          <a:gd name="connsiteX226" fmla="*/ 650741 w 2118877"/>
                          <a:gd name="connsiteY226" fmla="*/ 2577283 h 3723313"/>
                          <a:gd name="connsiteX227" fmla="*/ 877760 w 2118877"/>
                          <a:gd name="connsiteY227" fmla="*/ 1860022 h 3723313"/>
                          <a:gd name="connsiteX228" fmla="*/ 891876 w 2118877"/>
                          <a:gd name="connsiteY228" fmla="*/ 1351444 h 3723313"/>
                          <a:gd name="connsiteX229" fmla="*/ 878341 w 2118877"/>
                          <a:gd name="connsiteY229" fmla="*/ 1354168 h 3723313"/>
                          <a:gd name="connsiteX230" fmla="*/ 855090 w 2118877"/>
                          <a:gd name="connsiteY230" fmla="*/ 1865289 h 3723313"/>
                          <a:gd name="connsiteX231" fmla="*/ 567206 w 2118877"/>
                          <a:gd name="connsiteY231" fmla="*/ 2711205 h 3723313"/>
                          <a:gd name="connsiteX232" fmla="*/ 532659 w 2118877"/>
                          <a:gd name="connsiteY232" fmla="*/ 3011699 h 3723313"/>
                          <a:gd name="connsiteX233" fmla="*/ 486034 w 2118877"/>
                          <a:gd name="connsiteY233" fmla="*/ 3283067 h 3723313"/>
                          <a:gd name="connsiteX234" fmla="*/ 438667 w 2118877"/>
                          <a:gd name="connsiteY234" fmla="*/ 3173453 h 3723313"/>
                          <a:gd name="connsiteX235" fmla="*/ 426598 w 2118877"/>
                          <a:gd name="connsiteY235" fmla="*/ 3181149 h 3723313"/>
                          <a:gd name="connsiteX236" fmla="*/ 524430 w 2118877"/>
                          <a:gd name="connsiteY236" fmla="*/ 3385737 h 3723313"/>
                          <a:gd name="connsiteX237" fmla="*/ 560482 w 2118877"/>
                          <a:gd name="connsiteY237" fmla="*/ 3506009 h 3723313"/>
                          <a:gd name="connsiteX238" fmla="*/ 260930 w 2118877"/>
                          <a:gd name="connsiteY238" fmla="*/ 3590305 h 3723313"/>
                          <a:gd name="connsiteX239" fmla="*/ 244880 w 2118877"/>
                          <a:gd name="connsiteY239" fmla="*/ 3596201 h 3723313"/>
                          <a:gd name="connsiteX240" fmla="*/ 232822 w 2118877"/>
                          <a:gd name="connsiteY240" fmla="*/ 3278161 h 3723313"/>
                          <a:gd name="connsiteX241" fmla="*/ 200837 w 2118877"/>
                          <a:gd name="connsiteY241" fmla="*/ 3004832 h 3723313"/>
                          <a:gd name="connsiteX242" fmla="*/ 220582 w 2118877"/>
                          <a:gd name="connsiteY242" fmla="*/ 2724483 h 3723313"/>
                          <a:gd name="connsiteX243" fmla="*/ 238003 w 2118877"/>
                          <a:gd name="connsiteY243" fmla="*/ 1843125 h 3723313"/>
                          <a:gd name="connsiteX244" fmla="*/ 284047 w 2118877"/>
                          <a:gd name="connsiteY244" fmla="*/ 1866004 h 3723313"/>
                          <a:gd name="connsiteX245" fmla="*/ 309117 w 2118877"/>
                          <a:gd name="connsiteY245" fmla="*/ 1885254 h 3723313"/>
                          <a:gd name="connsiteX246" fmla="*/ 353370 w 2118877"/>
                          <a:gd name="connsiteY246" fmla="*/ 1912200 h 3723313"/>
                          <a:gd name="connsiteX247" fmla="*/ 375059 w 2118877"/>
                          <a:gd name="connsiteY247" fmla="*/ 1917915 h 3723313"/>
                          <a:gd name="connsiteX248" fmla="*/ 389803 w 2118877"/>
                          <a:gd name="connsiteY248" fmla="*/ 1931679 h 3723313"/>
                          <a:gd name="connsiteX249" fmla="*/ 424084 w 2118877"/>
                          <a:gd name="connsiteY249" fmla="*/ 1937375 h 3723313"/>
                          <a:gd name="connsiteX250" fmla="*/ 419321 w 2118877"/>
                          <a:gd name="connsiteY250" fmla="*/ 1894150 h 3723313"/>
                          <a:gd name="connsiteX251" fmla="*/ 368020 w 2118877"/>
                          <a:gd name="connsiteY251" fmla="*/ 1749646 h 3723313"/>
                          <a:gd name="connsiteX252" fmla="*/ 415311 w 2118877"/>
                          <a:gd name="connsiteY252" fmla="*/ 1760181 h 3723313"/>
                          <a:gd name="connsiteX253" fmla="*/ 390451 w 2118877"/>
                          <a:gd name="connsiteY253" fmla="*/ 1625259 h 3723313"/>
                          <a:gd name="connsiteX254" fmla="*/ 308545 w 2118877"/>
                          <a:gd name="connsiteY254" fmla="*/ 1534562 h 3723313"/>
                          <a:gd name="connsiteX255" fmla="*/ 263740 w 2118877"/>
                          <a:gd name="connsiteY255" fmla="*/ 1249632 h 3723313"/>
                          <a:gd name="connsiteX256" fmla="*/ 273398 w 2118877"/>
                          <a:gd name="connsiteY256" fmla="*/ 1237468 h 3723313"/>
                          <a:gd name="connsiteX257" fmla="*/ 279713 w 2118877"/>
                          <a:gd name="connsiteY257" fmla="*/ 1240726 h 3723313"/>
                          <a:gd name="connsiteX258" fmla="*/ 511323 w 2118877"/>
                          <a:gd name="connsiteY258" fmla="*/ 1316278 h 3723313"/>
                          <a:gd name="connsiteX259" fmla="*/ 525296 w 2118877"/>
                          <a:gd name="connsiteY259" fmla="*/ 1313344 h 3723313"/>
                          <a:gd name="connsiteX260" fmla="*/ 528859 w 2118877"/>
                          <a:gd name="connsiteY260" fmla="*/ 1296352 h 3723313"/>
                          <a:gd name="connsiteX261" fmla="*/ 535831 w 2118877"/>
                          <a:gd name="connsiteY261" fmla="*/ 1237601 h 3723313"/>
                          <a:gd name="connsiteX262" fmla="*/ 566263 w 2118877"/>
                          <a:gd name="connsiteY262" fmla="*/ 1243783 h 3723313"/>
                          <a:gd name="connsiteX263" fmla="*/ 567349 w 2118877"/>
                          <a:gd name="connsiteY263" fmla="*/ 1317392 h 3723313"/>
                          <a:gd name="connsiteX264" fmla="*/ 962380 w 2118877"/>
                          <a:gd name="connsiteY264" fmla="*/ 1311925 h 3723313"/>
                          <a:gd name="connsiteX265" fmla="*/ 1021092 w 2118877"/>
                          <a:gd name="connsiteY265" fmla="*/ 1285998 h 3723313"/>
                          <a:gd name="connsiteX266" fmla="*/ 1041599 w 2118877"/>
                          <a:gd name="connsiteY266" fmla="*/ 1327565 h 3723313"/>
                          <a:gd name="connsiteX267" fmla="*/ 557948 w 2118877"/>
                          <a:gd name="connsiteY267" fmla="*/ 3054981 h 3723313"/>
                          <a:gd name="connsiteX268" fmla="*/ 608916 w 2118877"/>
                          <a:gd name="connsiteY268" fmla="*/ 2674086 h 3723313"/>
                          <a:gd name="connsiteX269" fmla="*/ 581389 w 2118877"/>
                          <a:gd name="connsiteY269" fmla="*/ 2810531 h 3723313"/>
                          <a:gd name="connsiteX270" fmla="*/ 584904 w 2118877"/>
                          <a:gd name="connsiteY270" fmla="*/ 3054543 h 3723313"/>
                          <a:gd name="connsiteX271" fmla="*/ 529554 w 2118877"/>
                          <a:gd name="connsiteY271" fmla="*/ 3356552 h 3723313"/>
                          <a:gd name="connsiteX272" fmla="*/ 496064 w 2118877"/>
                          <a:gd name="connsiteY272" fmla="*/ 3301888 h 3723313"/>
                          <a:gd name="connsiteX273" fmla="*/ 557948 w 2118877"/>
                          <a:gd name="connsiteY273" fmla="*/ 3054981 h 3723313"/>
                          <a:gd name="connsiteX274" fmla="*/ 2004710 w 2118877"/>
                          <a:gd name="connsiteY274" fmla="*/ 621229 h 3723313"/>
                          <a:gd name="connsiteX275" fmla="*/ 1967467 w 2118877"/>
                          <a:gd name="connsiteY275" fmla="*/ 623201 h 3723313"/>
                          <a:gd name="connsiteX276" fmla="*/ 1966296 w 2118877"/>
                          <a:gd name="connsiteY276" fmla="*/ 643670 h 3723313"/>
                          <a:gd name="connsiteX277" fmla="*/ 2070842 w 2118877"/>
                          <a:gd name="connsiteY277" fmla="*/ 658767 h 3723313"/>
                          <a:gd name="connsiteX278" fmla="*/ 2068127 w 2118877"/>
                          <a:gd name="connsiteY278" fmla="*/ 678998 h 3723313"/>
                          <a:gd name="connsiteX279" fmla="*/ 1999671 w 2118877"/>
                          <a:gd name="connsiteY279" fmla="*/ 674750 h 3723313"/>
                          <a:gd name="connsiteX280" fmla="*/ 1954437 w 2118877"/>
                          <a:gd name="connsiteY280" fmla="*/ 678589 h 3723313"/>
                          <a:gd name="connsiteX281" fmla="*/ 1955313 w 2118877"/>
                          <a:gd name="connsiteY281" fmla="*/ 683999 h 3723313"/>
                          <a:gd name="connsiteX282" fmla="*/ 2043467 w 2118877"/>
                          <a:gd name="connsiteY282" fmla="*/ 734977 h 3723313"/>
                          <a:gd name="connsiteX283" fmla="*/ 2021245 w 2118877"/>
                          <a:gd name="connsiteY283" fmla="*/ 743121 h 3723313"/>
                          <a:gd name="connsiteX284" fmla="*/ 1955952 w 2118877"/>
                          <a:gd name="connsiteY284" fmla="*/ 723594 h 3723313"/>
                          <a:gd name="connsiteX285" fmla="*/ 1888924 w 2118877"/>
                          <a:gd name="connsiteY285" fmla="*/ 717117 h 3723313"/>
                          <a:gd name="connsiteX286" fmla="*/ 1851291 w 2118877"/>
                          <a:gd name="connsiteY286" fmla="*/ 714136 h 3723313"/>
                          <a:gd name="connsiteX287" fmla="*/ 1803475 w 2118877"/>
                          <a:gd name="connsiteY287" fmla="*/ 715984 h 3723313"/>
                          <a:gd name="connsiteX288" fmla="*/ 1201733 w 2118877"/>
                          <a:gd name="connsiteY288" fmla="*/ 766657 h 3723313"/>
                          <a:gd name="connsiteX289" fmla="*/ 1254931 w 2118877"/>
                          <a:gd name="connsiteY289" fmla="*/ 527856 h 3723313"/>
                          <a:gd name="connsiteX290" fmla="*/ 1741201 w 2118877"/>
                          <a:gd name="connsiteY290" fmla="*/ 591949 h 3723313"/>
                          <a:gd name="connsiteX291" fmla="*/ 1781320 w 2118877"/>
                          <a:gd name="connsiteY291" fmla="*/ 574395 h 3723313"/>
                          <a:gd name="connsiteX292" fmla="*/ 1889038 w 2118877"/>
                          <a:gd name="connsiteY292" fmla="*/ 469067 h 3723313"/>
                          <a:gd name="connsiteX293" fmla="*/ 1929796 w 2118877"/>
                          <a:gd name="connsiteY293" fmla="*/ 413346 h 3723313"/>
                          <a:gd name="connsiteX294" fmla="*/ 1939102 w 2118877"/>
                          <a:gd name="connsiteY294" fmla="*/ 415175 h 3723313"/>
                          <a:gd name="connsiteX295" fmla="*/ 1933549 w 2118877"/>
                          <a:gd name="connsiteY295" fmla="*/ 435587 h 3723313"/>
                          <a:gd name="connsiteX296" fmla="*/ 1899144 w 2118877"/>
                          <a:gd name="connsiteY296" fmla="*/ 497718 h 3723313"/>
                          <a:gd name="connsiteX297" fmla="*/ 1879542 w 2118877"/>
                          <a:gd name="connsiteY297" fmla="*/ 542705 h 3723313"/>
                          <a:gd name="connsiteX298" fmla="*/ 1874779 w 2118877"/>
                          <a:gd name="connsiteY298" fmla="*/ 567003 h 3723313"/>
                          <a:gd name="connsiteX299" fmla="*/ 1865950 w 2118877"/>
                          <a:gd name="connsiteY299" fmla="*/ 591883 h 3723313"/>
                          <a:gd name="connsiteX300" fmla="*/ 1876951 w 2118877"/>
                          <a:gd name="connsiteY300" fmla="*/ 598198 h 3723313"/>
                          <a:gd name="connsiteX301" fmla="*/ 1899840 w 2118877"/>
                          <a:gd name="connsiteY301" fmla="*/ 536438 h 3723313"/>
                          <a:gd name="connsiteX302" fmla="*/ 1966429 w 2118877"/>
                          <a:gd name="connsiteY302" fmla="*/ 529456 h 3723313"/>
                          <a:gd name="connsiteX303" fmla="*/ 2040343 w 2118877"/>
                          <a:gd name="connsiteY303" fmla="*/ 510949 h 3723313"/>
                          <a:gd name="connsiteX304" fmla="*/ 2076062 w 2118877"/>
                          <a:gd name="connsiteY304" fmla="*/ 503757 h 3723313"/>
                          <a:gd name="connsiteX305" fmla="*/ 2086406 w 2118877"/>
                          <a:gd name="connsiteY305" fmla="*/ 519969 h 3723313"/>
                          <a:gd name="connsiteX306" fmla="*/ 1995594 w 2118877"/>
                          <a:gd name="connsiteY306" fmla="*/ 563384 h 3723313"/>
                          <a:gd name="connsiteX307" fmla="*/ 1960009 w 2118877"/>
                          <a:gd name="connsiteY307" fmla="*/ 576624 h 3723313"/>
                          <a:gd name="connsiteX308" fmla="*/ 1967839 w 2118877"/>
                          <a:gd name="connsiteY308" fmla="*/ 590073 h 3723313"/>
                          <a:gd name="connsiteX309" fmla="*/ 1977411 w 2118877"/>
                          <a:gd name="connsiteY309" fmla="*/ 586482 h 3723313"/>
                          <a:gd name="connsiteX310" fmla="*/ 2042229 w 2118877"/>
                          <a:gd name="connsiteY310" fmla="*/ 580510 h 3723313"/>
                          <a:gd name="connsiteX311" fmla="*/ 2082720 w 2118877"/>
                          <a:gd name="connsiteY311" fmla="*/ 572995 h 3723313"/>
                          <a:gd name="connsiteX312" fmla="*/ 2101227 w 2118877"/>
                          <a:gd name="connsiteY312" fmla="*/ 572290 h 3723313"/>
                          <a:gd name="connsiteX313" fmla="*/ 2075652 w 2118877"/>
                          <a:gd name="connsiteY313" fmla="*/ 602951 h 3723313"/>
                          <a:gd name="connsiteX314" fmla="*/ 2004710 w 2118877"/>
                          <a:gd name="connsiteY314" fmla="*/ 621229 h 372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2118877" h="3723313">
                            <a:moveTo>
                              <a:pt x="2087254" y="558583"/>
                            </a:moveTo>
                            <a:cubicBezTo>
                              <a:pt x="2067213" y="562260"/>
                              <a:pt x="2047515" y="568175"/>
                              <a:pt x="2027332" y="571271"/>
                            </a:cubicBezTo>
                            <a:cubicBezTo>
                              <a:pt x="2053449" y="561927"/>
                              <a:pt x="2079538" y="548220"/>
                              <a:pt x="2098817" y="527960"/>
                            </a:cubicBezTo>
                            <a:cubicBezTo>
                              <a:pt x="2114762" y="509044"/>
                              <a:pt x="2093169" y="483507"/>
                              <a:pt x="2071271" y="487003"/>
                            </a:cubicBezTo>
                            <a:cubicBezTo>
                              <a:pt x="2015216" y="495394"/>
                              <a:pt x="1961543" y="519702"/>
                              <a:pt x="1904755" y="524122"/>
                            </a:cubicBezTo>
                            <a:cubicBezTo>
                              <a:pt x="1924176" y="489451"/>
                              <a:pt x="1953808" y="455247"/>
                              <a:pt x="1956142" y="414099"/>
                            </a:cubicBezTo>
                            <a:cubicBezTo>
                              <a:pt x="1950856" y="382952"/>
                              <a:pt x="1924462" y="386371"/>
                              <a:pt x="1908946" y="409031"/>
                            </a:cubicBezTo>
                            <a:cubicBezTo>
                              <a:pt x="1891067" y="428729"/>
                              <a:pt x="1877751" y="452008"/>
                              <a:pt x="1859892" y="471725"/>
                            </a:cubicBezTo>
                            <a:cubicBezTo>
                              <a:pt x="1831174" y="503853"/>
                              <a:pt x="1791178" y="525484"/>
                              <a:pt x="1768195" y="562679"/>
                            </a:cubicBezTo>
                            <a:cubicBezTo>
                              <a:pt x="1594725" y="578300"/>
                              <a:pt x="1406902" y="595045"/>
                              <a:pt x="1250149" y="502633"/>
                            </a:cubicBezTo>
                            <a:cubicBezTo>
                              <a:pt x="1241986" y="477144"/>
                              <a:pt x="1215649" y="465143"/>
                              <a:pt x="1194323" y="452322"/>
                            </a:cubicBezTo>
                            <a:cubicBezTo>
                              <a:pt x="1167929" y="436225"/>
                              <a:pt x="1142650" y="418623"/>
                              <a:pt x="1119552" y="398030"/>
                            </a:cubicBezTo>
                            <a:cubicBezTo>
                              <a:pt x="1096844" y="378018"/>
                              <a:pt x="1078013" y="354301"/>
                              <a:pt x="1060078" y="330040"/>
                            </a:cubicBezTo>
                            <a:cubicBezTo>
                              <a:pt x="1016329" y="269414"/>
                              <a:pt x="951750" y="223141"/>
                              <a:pt x="880969" y="199500"/>
                            </a:cubicBezTo>
                            <a:cubicBezTo>
                              <a:pt x="879703" y="190490"/>
                              <a:pt x="877474" y="181622"/>
                              <a:pt x="874283" y="173087"/>
                            </a:cubicBezTo>
                            <a:cubicBezTo>
                              <a:pt x="877312" y="164848"/>
                              <a:pt x="885884" y="148989"/>
                              <a:pt x="875064" y="143246"/>
                            </a:cubicBezTo>
                            <a:cubicBezTo>
                              <a:pt x="867025" y="140150"/>
                              <a:pt x="862986" y="150542"/>
                              <a:pt x="860367" y="156057"/>
                            </a:cubicBezTo>
                            <a:cubicBezTo>
                              <a:pt x="849937" y="177678"/>
                              <a:pt x="835449" y="197329"/>
                              <a:pt x="827191" y="219941"/>
                            </a:cubicBezTo>
                            <a:cubicBezTo>
                              <a:pt x="821114" y="223284"/>
                              <a:pt x="818524" y="232000"/>
                              <a:pt x="815037" y="237724"/>
                            </a:cubicBezTo>
                            <a:cubicBezTo>
                              <a:pt x="811599" y="243401"/>
                              <a:pt x="807856" y="248878"/>
                              <a:pt x="804017" y="254288"/>
                            </a:cubicBezTo>
                            <a:cubicBezTo>
                              <a:pt x="788482" y="279120"/>
                              <a:pt x="764383" y="301208"/>
                              <a:pt x="758688" y="331069"/>
                            </a:cubicBezTo>
                            <a:cubicBezTo>
                              <a:pt x="735485" y="315067"/>
                              <a:pt x="735685" y="285273"/>
                              <a:pt x="727084" y="260879"/>
                            </a:cubicBezTo>
                            <a:cubicBezTo>
                              <a:pt x="717892" y="236229"/>
                              <a:pt x="690879" y="228809"/>
                              <a:pt x="670334" y="216255"/>
                            </a:cubicBezTo>
                            <a:cubicBezTo>
                              <a:pt x="638063" y="197081"/>
                              <a:pt x="607421" y="175212"/>
                              <a:pt x="576417" y="154085"/>
                            </a:cubicBezTo>
                            <a:cubicBezTo>
                              <a:pt x="567873" y="148065"/>
                              <a:pt x="560415" y="141293"/>
                              <a:pt x="553948" y="133740"/>
                            </a:cubicBezTo>
                            <a:cubicBezTo>
                              <a:pt x="575541" y="108632"/>
                              <a:pt x="577617" y="72522"/>
                              <a:pt x="586199" y="41519"/>
                            </a:cubicBezTo>
                            <a:cubicBezTo>
                              <a:pt x="588019" y="28765"/>
                              <a:pt x="594857" y="15534"/>
                              <a:pt x="591343" y="2685"/>
                            </a:cubicBezTo>
                            <a:cubicBezTo>
                              <a:pt x="580837" y="-10393"/>
                              <a:pt x="575207" y="28231"/>
                              <a:pt x="574188" y="34251"/>
                            </a:cubicBezTo>
                            <a:cubicBezTo>
                              <a:pt x="571778" y="44976"/>
                              <a:pt x="569254" y="55673"/>
                              <a:pt x="566730" y="66369"/>
                            </a:cubicBezTo>
                            <a:cubicBezTo>
                              <a:pt x="512657" y="63207"/>
                              <a:pt x="473785" y="90563"/>
                              <a:pt x="459783" y="142960"/>
                            </a:cubicBezTo>
                            <a:cubicBezTo>
                              <a:pt x="430304" y="153294"/>
                              <a:pt x="401614" y="165534"/>
                              <a:pt x="373192" y="178469"/>
                            </a:cubicBezTo>
                            <a:cubicBezTo>
                              <a:pt x="311546" y="206053"/>
                              <a:pt x="246509" y="230828"/>
                              <a:pt x="193693" y="273957"/>
                            </a:cubicBezTo>
                            <a:cubicBezTo>
                              <a:pt x="139286" y="322887"/>
                              <a:pt x="123989" y="398573"/>
                              <a:pt x="101034" y="465105"/>
                            </a:cubicBezTo>
                            <a:cubicBezTo>
                              <a:pt x="77679" y="540200"/>
                              <a:pt x="54704" y="615419"/>
                              <a:pt x="31463" y="690552"/>
                            </a:cubicBezTo>
                            <a:cubicBezTo>
                              <a:pt x="22129" y="719260"/>
                              <a:pt x="8984" y="747855"/>
                              <a:pt x="44560" y="764476"/>
                            </a:cubicBezTo>
                            <a:cubicBezTo>
                              <a:pt x="-22363" y="971244"/>
                              <a:pt x="-8246" y="1084649"/>
                              <a:pt x="49418" y="1289494"/>
                            </a:cubicBezTo>
                            <a:cubicBezTo>
                              <a:pt x="80469" y="1404175"/>
                              <a:pt x="114378" y="1523609"/>
                              <a:pt x="184320" y="1621135"/>
                            </a:cubicBezTo>
                            <a:cubicBezTo>
                              <a:pt x="191417" y="1666855"/>
                              <a:pt x="192007" y="1713328"/>
                              <a:pt x="199246" y="1759009"/>
                            </a:cubicBezTo>
                            <a:cubicBezTo>
                              <a:pt x="200723" y="1767639"/>
                              <a:pt x="202828" y="1776297"/>
                              <a:pt x="205542" y="1784813"/>
                            </a:cubicBezTo>
                            <a:cubicBezTo>
                              <a:pt x="205695" y="1799215"/>
                              <a:pt x="206152" y="1812893"/>
                              <a:pt x="208162" y="1827199"/>
                            </a:cubicBezTo>
                            <a:cubicBezTo>
                              <a:pt x="210171" y="1841534"/>
                              <a:pt x="211962" y="1855898"/>
                              <a:pt x="213610" y="1870271"/>
                            </a:cubicBezTo>
                            <a:cubicBezTo>
                              <a:pt x="254005" y="2203065"/>
                              <a:pt x="215810" y="2538279"/>
                              <a:pt x="178958" y="2869539"/>
                            </a:cubicBezTo>
                            <a:cubicBezTo>
                              <a:pt x="158174" y="2996564"/>
                              <a:pt x="198141" y="3119132"/>
                              <a:pt x="209466" y="3244462"/>
                            </a:cubicBezTo>
                            <a:cubicBezTo>
                              <a:pt x="214543" y="3306479"/>
                              <a:pt x="189874" y="3364429"/>
                              <a:pt x="181501" y="3424885"/>
                            </a:cubicBezTo>
                            <a:cubicBezTo>
                              <a:pt x="173319" y="3495531"/>
                              <a:pt x="192664" y="3568912"/>
                              <a:pt x="233336" y="3627072"/>
                            </a:cubicBezTo>
                            <a:cubicBezTo>
                              <a:pt x="233784" y="3636263"/>
                              <a:pt x="230736" y="3649894"/>
                              <a:pt x="240423" y="3655399"/>
                            </a:cubicBezTo>
                            <a:cubicBezTo>
                              <a:pt x="255291" y="3662028"/>
                              <a:pt x="272189" y="3668544"/>
                              <a:pt x="288943" y="3670849"/>
                            </a:cubicBezTo>
                            <a:cubicBezTo>
                              <a:pt x="294563" y="3702157"/>
                              <a:pt x="329882" y="3708044"/>
                              <a:pt x="356047" y="3713473"/>
                            </a:cubicBezTo>
                            <a:cubicBezTo>
                              <a:pt x="435161" y="3729256"/>
                              <a:pt x="517067" y="3724636"/>
                              <a:pt x="595896" y="3709644"/>
                            </a:cubicBezTo>
                            <a:cubicBezTo>
                              <a:pt x="615593" y="3707167"/>
                              <a:pt x="627166" y="3692937"/>
                              <a:pt x="625804" y="3673096"/>
                            </a:cubicBezTo>
                            <a:cubicBezTo>
                              <a:pt x="626985" y="3663048"/>
                              <a:pt x="627862" y="3655866"/>
                              <a:pt x="626280" y="3646207"/>
                            </a:cubicBezTo>
                            <a:cubicBezTo>
                              <a:pt x="634662" y="3651922"/>
                              <a:pt x="644969" y="3651837"/>
                              <a:pt x="654627" y="3653456"/>
                            </a:cubicBezTo>
                            <a:cubicBezTo>
                              <a:pt x="671677" y="3655894"/>
                              <a:pt x="683516" y="3657456"/>
                              <a:pt x="700718" y="3658504"/>
                            </a:cubicBezTo>
                            <a:cubicBezTo>
                              <a:pt x="737580" y="3660781"/>
                              <a:pt x="754173" y="3666029"/>
                              <a:pt x="773699" y="3629643"/>
                            </a:cubicBezTo>
                            <a:cubicBezTo>
                              <a:pt x="774118" y="3652570"/>
                              <a:pt x="791244" y="3657656"/>
                              <a:pt x="810884" y="3657475"/>
                            </a:cubicBezTo>
                            <a:cubicBezTo>
                              <a:pt x="857052" y="3660104"/>
                              <a:pt x="903220" y="3662724"/>
                              <a:pt x="949397" y="3665343"/>
                            </a:cubicBezTo>
                            <a:cubicBezTo>
                              <a:pt x="1019234" y="3670296"/>
                              <a:pt x="1091015" y="3669201"/>
                              <a:pt x="1157109" y="3643559"/>
                            </a:cubicBezTo>
                            <a:cubicBezTo>
                              <a:pt x="1165395" y="3640835"/>
                              <a:pt x="1175273" y="3638597"/>
                              <a:pt x="1181902" y="3632596"/>
                            </a:cubicBezTo>
                            <a:cubicBezTo>
                              <a:pt x="1195780" y="3617118"/>
                              <a:pt x="1192237" y="3586085"/>
                              <a:pt x="1198152" y="3566026"/>
                            </a:cubicBezTo>
                            <a:cubicBezTo>
                              <a:pt x="1195923" y="3511933"/>
                              <a:pt x="1139926" y="3509286"/>
                              <a:pt x="1097701" y="3507085"/>
                            </a:cubicBezTo>
                            <a:cubicBezTo>
                              <a:pt x="1050800" y="3503094"/>
                              <a:pt x="1004432" y="3494703"/>
                              <a:pt x="957741" y="3489369"/>
                            </a:cubicBezTo>
                            <a:cubicBezTo>
                              <a:pt x="943149" y="3464918"/>
                              <a:pt x="923870" y="3442449"/>
                              <a:pt x="905506" y="3420741"/>
                            </a:cubicBezTo>
                            <a:cubicBezTo>
                              <a:pt x="1064897" y="3215373"/>
                              <a:pt x="895533" y="3171986"/>
                              <a:pt x="991507" y="3000508"/>
                            </a:cubicBezTo>
                            <a:cubicBezTo>
                              <a:pt x="1014539" y="2958788"/>
                              <a:pt x="1041056" y="2918621"/>
                              <a:pt x="1055448" y="2872768"/>
                            </a:cubicBezTo>
                            <a:cubicBezTo>
                              <a:pt x="1089634" y="2762687"/>
                              <a:pt x="1057325" y="2646006"/>
                              <a:pt x="1071489" y="2533173"/>
                            </a:cubicBezTo>
                            <a:cubicBezTo>
                              <a:pt x="1099292" y="2297220"/>
                              <a:pt x="1114503" y="2059866"/>
                              <a:pt x="1107560" y="1822170"/>
                            </a:cubicBezTo>
                            <a:cubicBezTo>
                              <a:pt x="1105674" y="1798234"/>
                              <a:pt x="1114437" y="1775526"/>
                              <a:pt x="1115513" y="1751647"/>
                            </a:cubicBezTo>
                            <a:cubicBezTo>
                              <a:pt x="1124286" y="1626679"/>
                              <a:pt x="1148308" y="1495158"/>
                              <a:pt x="1089234" y="1378295"/>
                            </a:cubicBezTo>
                            <a:cubicBezTo>
                              <a:pt x="1081547" y="1360807"/>
                              <a:pt x="1073079" y="1343662"/>
                              <a:pt x="1064307" y="1326689"/>
                            </a:cubicBezTo>
                            <a:cubicBezTo>
                              <a:pt x="1053943" y="1308506"/>
                              <a:pt x="1046523" y="1286522"/>
                              <a:pt x="1031455" y="1271939"/>
                            </a:cubicBezTo>
                            <a:cubicBezTo>
                              <a:pt x="1037513" y="1259995"/>
                              <a:pt x="1027264" y="1245193"/>
                              <a:pt x="1027283" y="1232001"/>
                            </a:cubicBezTo>
                            <a:cubicBezTo>
                              <a:pt x="1025045" y="1221152"/>
                              <a:pt x="1029940" y="1207969"/>
                              <a:pt x="1025426" y="1198101"/>
                            </a:cubicBezTo>
                            <a:cubicBezTo>
                              <a:pt x="1077651" y="1078667"/>
                              <a:pt x="1063973" y="942326"/>
                              <a:pt x="1062221" y="815044"/>
                            </a:cubicBezTo>
                            <a:cubicBezTo>
                              <a:pt x="1081175" y="820616"/>
                              <a:pt x="1108055" y="828903"/>
                              <a:pt x="1124181" y="830312"/>
                            </a:cubicBezTo>
                            <a:cubicBezTo>
                              <a:pt x="1165319" y="839514"/>
                              <a:pt x="1181607" y="812701"/>
                              <a:pt x="1196371" y="779449"/>
                            </a:cubicBezTo>
                            <a:cubicBezTo>
                              <a:pt x="1386090" y="836218"/>
                              <a:pt x="1587058" y="781297"/>
                              <a:pt x="1775091" y="741987"/>
                            </a:cubicBezTo>
                            <a:cubicBezTo>
                              <a:pt x="1790455" y="739082"/>
                              <a:pt x="1806933" y="736853"/>
                              <a:pt x="1820344" y="728500"/>
                            </a:cubicBezTo>
                            <a:cubicBezTo>
                              <a:pt x="1866074" y="741644"/>
                              <a:pt x="1914832" y="726728"/>
                              <a:pt x="1960371" y="741692"/>
                            </a:cubicBezTo>
                            <a:cubicBezTo>
                              <a:pt x="1984222" y="749169"/>
                              <a:pt x="2008463" y="760447"/>
                              <a:pt x="2034095" y="756799"/>
                            </a:cubicBezTo>
                            <a:cubicBezTo>
                              <a:pt x="2043886" y="755408"/>
                              <a:pt x="2055126" y="750102"/>
                              <a:pt x="2058412" y="739892"/>
                            </a:cubicBezTo>
                            <a:cubicBezTo>
                              <a:pt x="2062098" y="728424"/>
                              <a:pt x="2052478" y="721623"/>
                              <a:pt x="2043181" y="717927"/>
                            </a:cubicBezTo>
                            <a:cubicBezTo>
                              <a:pt x="2025598" y="710926"/>
                              <a:pt x="2008930" y="702401"/>
                              <a:pt x="1992423" y="693495"/>
                            </a:cubicBezTo>
                            <a:cubicBezTo>
                              <a:pt x="2023541" y="697353"/>
                              <a:pt x="2055078" y="699353"/>
                              <a:pt x="2085834" y="693152"/>
                            </a:cubicBezTo>
                            <a:cubicBezTo>
                              <a:pt x="2102255" y="688666"/>
                              <a:pt x="2115267" y="667940"/>
                              <a:pt x="2101732" y="653405"/>
                            </a:cubicBezTo>
                            <a:cubicBezTo>
                              <a:pt x="2086139" y="638850"/>
                              <a:pt x="2050592" y="640746"/>
                              <a:pt x="2029561" y="636726"/>
                            </a:cubicBezTo>
                            <a:cubicBezTo>
                              <a:pt x="2053002" y="631316"/>
                              <a:pt x="2075262" y="622010"/>
                              <a:pt x="2095769" y="609437"/>
                            </a:cubicBezTo>
                            <a:cubicBezTo>
                              <a:pt x="2126278" y="593121"/>
                              <a:pt x="2129630" y="554449"/>
                              <a:pt x="2087254" y="558583"/>
                            </a:cubicBezTo>
                            <a:close/>
                            <a:moveTo>
                              <a:pt x="940215" y="1239230"/>
                            </a:moveTo>
                            <a:cubicBezTo>
                              <a:pt x="961941" y="1235363"/>
                              <a:pt x="984459" y="1231515"/>
                              <a:pt x="1003528" y="1220799"/>
                            </a:cubicBezTo>
                            <a:cubicBezTo>
                              <a:pt x="1004213" y="1235754"/>
                              <a:pt x="1003451" y="1252813"/>
                              <a:pt x="1011176" y="1266110"/>
                            </a:cubicBezTo>
                            <a:cubicBezTo>
                              <a:pt x="995603" y="1283807"/>
                              <a:pt x="970790" y="1291580"/>
                              <a:pt x="947873" y="1293742"/>
                            </a:cubicBezTo>
                            <a:cubicBezTo>
                              <a:pt x="945997" y="1277235"/>
                              <a:pt x="943558" y="1262595"/>
                              <a:pt x="941701" y="1246707"/>
                            </a:cubicBezTo>
                            <a:cubicBezTo>
                              <a:pt x="941463" y="1244755"/>
                              <a:pt x="941806" y="1241554"/>
                              <a:pt x="940967" y="1247003"/>
                            </a:cubicBezTo>
                            <a:cubicBezTo>
                              <a:pt x="941377" y="1244307"/>
                              <a:pt x="941139" y="1241602"/>
                              <a:pt x="940215" y="1239230"/>
                            </a:cubicBezTo>
                            <a:close/>
                            <a:moveTo>
                              <a:pt x="814733" y="1256537"/>
                            </a:moveTo>
                            <a:cubicBezTo>
                              <a:pt x="849289" y="1253823"/>
                              <a:pt x="883703" y="1249232"/>
                              <a:pt x="917841" y="1243202"/>
                            </a:cubicBezTo>
                            <a:cubicBezTo>
                              <a:pt x="917707" y="1245917"/>
                              <a:pt x="918098" y="1248584"/>
                              <a:pt x="918374" y="1251356"/>
                            </a:cubicBezTo>
                            <a:cubicBezTo>
                              <a:pt x="919936" y="1266758"/>
                              <a:pt x="921432" y="1281759"/>
                              <a:pt x="923480" y="1297161"/>
                            </a:cubicBezTo>
                            <a:cubicBezTo>
                              <a:pt x="887970" y="1302133"/>
                              <a:pt x="852423" y="1307163"/>
                              <a:pt x="816733" y="1310553"/>
                            </a:cubicBezTo>
                            <a:cubicBezTo>
                              <a:pt x="820581" y="1293208"/>
                              <a:pt x="816590" y="1274111"/>
                              <a:pt x="814733" y="1256537"/>
                            </a:cubicBezTo>
                            <a:close/>
                            <a:moveTo>
                              <a:pt x="301287" y="962596"/>
                            </a:moveTo>
                            <a:cubicBezTo>
                              <a:pt x="292010" y="977007"/>
                              <a:pt x="286848" y="993885"/>
                              <a:pt x="280504" y="1009773"/>
                            </a:cubicBezTo>
                            <a:cubicBezTo>
                              <a:pt x="267521" y="1049511"/>
                              <a:pt x="244871" y="1092279"/>
                              <a:pt x="256110" y="1134865"/>
                            </a:cubicBezTo>
                            <a:cubicBezTo>
                              <a:pt x="261425" y="1151229"/>
                              <a:pt x="273093" y="1163373"/>
                              <a:pt x="286295" y="1173708"/>
                            </a:cubicBezTo>
                            <a:cubicBezTo>
                              <a:pt x="277361" y="1187605"/>
                              <a:pt x="275151" y="1205236"/>
                              <a:pt x="273341" y="1221628"/>
                            </a:cubicBezTo>
                            <a:cubicBezTo>
                              <a:pt x="268036" y="1221361"/>
                              <a:pt x="264264" y="1225714"/>
                              <a:pt x="261140" y="1230039"/>
                            </a:cubicBezTo>
                            <a:cubicBezTo>
                              <a:pt x="243118" y="1123673"/>
                              <a:pt x="242642" y="1035281"/>
                              <a:pt x="276418" y="931763"/>
                            </a:cubicBezTo>
                            <a:cubicBezTo>
                              <a:pt x="284438" y="942260"/>
                              <a:pt x="292715" y="952556"/>
                              <a:pt x="301287" y="962596"/>
                            </a:cubicBezTo>
                            <a:close/>
                            <a:moveTo>
                              <a:pt x="291858" y="1177908"/>
                            </a:moveTo>
                            <a:cubicBezTo>
                              <a:pt x="305659" y="1187929"/>
                              <a:pt x="320099" y="1196939"/>
                              <a:pt x="335339" y="1204588"/>
                            </a:cubicBezTo>
                            <a:cubicBezTo>
                              <a:pt x="348198" y="1209922"/>
                              <a:pt x="373411" y="1227705"/>
                              <a:pt x="384860" y="1213570"/>
                            </a:cubicBezTo>
                            <a:cubicBezTo>
                              <a:pt x="427227" y="1218866"/>
                              <a:pt x="470328" y="1218790"/>
                              <a:pt x="511504" y="1231648"/>
                            </a:cubicBezTo>
                            <a:cubicBezTo>
                              <a:pt x="513285" y="1252908"/>
                              <a:pt x="508123" y="1273635"/>
                              <a:pt x="507351" y="1294780"/>
                            </a:cubicBezTo>
                            <a:cubicBezTo>
                              <a:pt x="429142" y="1290056"/>
                              <a:pt x="357323" y="1258766"/>
                              <a:pt x="286495" y="1227962"/>
                            </a:cubicBezTo>
                            <a:cubicBezTo>
                              <a:pt x="287886" y="1211217"/>
                              <a:pt x="291210" y="1194663"/>
                              <a:pt x="291858" y="1177908"/>
                            </a:cubicBezTo>
                            <a:close/>
                            <a:moveTo>
                              <a:pt x="583056" y="1246726"/>
                            </a:moveTo>
                            <a:cubicBezTo>
                              <a:pt x="652989" y="1258385"/>
                              <a:pt x="724074" y="1262014"/>
                              <a:pt x="794844" y="1257899"/>
                            </a:cubicBezTo>
                            <a:cubicBezTo>
                              <a:pt x="793606" y="1269110"/>
                              <a:pt x="794178" y="1280674"/>
                              <a:pt x="794359" y="1291989"/>
                            </a:cubicBezTo>
                            <a:cubicBezTo>
                              <a:pt x="794606" y="1298781"/>
                              <a:pt x="793797" y="1306305"/>
                              <a:pt x="797464" y="1312277"/>
                            </a:cubicBezTo>
                            <a:cubicBezTo>
                              <a:pt x="725398" y="1318478"/>
                              <a:pt x="652684" y="1315811"/>
                              <a:pt x="580646" y="1309296"/>
                            </a:cubicBezTo>
                            <a:cubicBezTo>
                              <a:pt x="580399" y="1288427"/>
                              <a:pt x="582942" y="1267643"/>
                              <a:pt x="583056" y="1246726"/>
                            </a:cubicBezTo>
                            <a:close/>
                            <a:moveTo>
                              <a:pt x="198713" y="1619354"/>
                            </a:moveTo>
                            <a:cubicBezTo>
                              <a:pt x="209228" y="1614277"/>
                              <a:pt x="162032" y="1550307"/>
                              <a:pt x="158089" y="1536582"/>
                            </a:cubicBezTo>
                            <a:cubicBezTo>
                              <a:pt x="120874" y="1462906"/>
                              <a:pt x="95843" y="1383839"/>
                              <a:pt x="74240" y="1304391"/>
                            </a:cubicBezTo>
                            <a:cubicBezTo>
                              <a:pt x="13766" y="1089440"/>
                              <a:pt x="-5980" y="990323"/>
                              <a:pt x="56752" y="770324"/>
                            </a:cubicBezTo>
                            <a:cubicBezTo>
                              <a:pt x="127980" y="803061"/>
                              <a:pt x="207495" y="827188"/>
                              <a:pt x="286495" y="821588"/>
                            </a:cubicBezTo>
                            <a:cubicBezTo>
                              <a:pt x="274446" y="914923"/>
                              <a:pt x="228297" y="1002039"/>
                              <a:pt x="231412" y="1097641"/>
                            </a:cubicBezTo>
                            <a:cubicBezTo>
                              <a:pt x="233460" y="1197844"/>
                              <a:pt x="251453" y="1297066"/>
                              <a:pt x="261359" y="1396679"/>
                            </a:cubicBezTo>
                            <a:cubicBezTo>
                              <a:pt x="267236" y="1445266"/>
                              <a:pt x="271341" y="1494891"/>
                              <a:pt x="288819" y="1541020"/>
                            </a:cubicBezTo>
                            <a:cubicBezTo>
                              <a:pt x="288372" y="1547050"/>
                              <a:pt x="297211" y="1551698"/>
                              <a:pt x="302316" y="1552622"/>
                            </a:cubicBezTo>
                            <a:cubicBezTo>
                              <a:pt x="318461" y="1562804"/>
                              <a:pt x="349874" y="1566919"/>
                              <a:pt x="356237" y="1585540"/>
                            </a:cubicBezTo>
                            <a:cubicBezTo>
                              <a:pt x="361543" y="1607514"/>
                              <a:pt x="366477" y="1629670"/>
                              <a:pt x="378754" y="1649100"/>
                            </a:cubicBezTo>
                            <a:cubicBezTo>
                              <a:pt x="394737" y="1678857"/>
                              <a:pt x="419369" y="1705908"/>
                              <a:pt x="423579" y="1740493"/>
                            </a:cubicBezTo>
                            <a:cubicBezTo>
                              <a:pt x="414102" y="1739931"/>
                              <a:pt x="406891" y="1741950"/>
                              <a:pt x="397900" y="1743341"/>
                            </a:cubicBezTo>
                            <a:cubicBezTo>
                              <a:pt x="371782" y="1744189"/>
                              <a:pt x="368162" y="1704260"/>
                              <a:pt x="354923" y="1688229"/>
                            </a:cubicBezTo>
                            <a:cubicBezTo>
                              <a:pt x="354913" y="1684229"/>
                              <a:pt x="354961" y="1680190"/>
                              <a:pt x="354723" y="1675999"/>
                            </a:cubicBezTo>
                            <a:cubicBezTo>
                              <a:pt x="354285" y="1668217"/>
                              <a:pt x="344350" y="1665293"/>
                              <a:pt x="340064" y="1672027"/>
                            </a:cubicBezTo>
                            <a:cubicBezTo>
                              <a:pt x="333796" y="1681876"/>
                              <a:pt x="335606" y="1694497"/>
                              <a:pt x="337797" y="1705450"/>
                            </a:cubicBezTo>
                            <a:cubicBezTo>
                              <a:pt x="352332" y="1762229"/>
                              <a:pt x="372506" y="1817626"/>
                              <a:pt x="394242" y="1872043"/>
                            </a:cubicBezTo>
                            <a:cubicBezTo>
                              <a:pt x="397290" y="1883939"/>
                              <a:pt x="420207" y="1921077"/>
                              <a:pt x="411244" y="1929078"/>
                            </a:cubicBezTo>
                            <a:cubicBezTo>
                              <a:pt x="359161" y="1888435"/>
                              <a:pt x="329834" y="1827932"/>
                              <a:pt x="297849" y="1771697"/>
                            </a:cubicBezTo>
                            <a:cubicBezTo>
                              <a:pt x="294115" y="1765124"/>
                              <a:pt x="285038" y="1770897"/>
                              <a:pt x="287943" y="1777488"/>
                            </a:cubicBezTo>
                            <a:cubicBezTo>
                              <a:pt x="306288" y="1819122"/>
                              <a:pt x="327672" y="1861803"/>
                              <a:pt x="356847" y="1897589"/>
                            </a:cubicBezTo>
                            <a:cubicBezTo>
                              <a:pt x="333282" y="1892750"/>
                              <a:pt x="317680" y="1878958"/>
                              <a:pt x="306250" y="1858270"/>
                            </a:cubicBezTo>
                            <a:cubicBezTo>
                              <a:pt x="287800" y="1830028"/>
                              <a:pt x="271903" y="1800205"/>
                              <a:pt x="254777" y="1771211"/>
                            </a:cubicBezTo>
                            <a:cubicBezTo>
                              <a:pt x="252300" y="1766372"/>
                              <a:pt x="245414" y="1770621"/>
                              <a:pt x="247586" y="1775412"/>
                            </a:cubicBezTo>
                            <a:cubicBezTo>
                              <a:pt x="255320" y="1795176"/>
                              <a:pt x="264426" y="1814369"/>
                              <a:pt x="275322" y="1832647"/>
                            </a:cubicBezTo>
                            <a:cubicBezTo>
                              <a:pt x="260730" y="1815055"/>
                              <a:pt x="246528" y="1796929"/>
                              <a:pt x="233117" y="1778412"/>
                            </a:cubicBezTo>
                            <a:cubicBezTo>
                              <a:pt x="230307" y="1774526"/>
                              <a:pt x="224173" y="1777869"/>
                              <a:pt x="226564" y="1782241"/>
                            </a:cubicBezTo>
                            <a:cubicBezTo>
                              <a:pt x="236908" y="1801110"/>
                              <a:pt x="248024" y="1819112"/>
                              <a:pt x="260749" y="1836457"/>
                            </a:cubicBezTo>
                            <a:cubicBezTo>
                              <a:pt x="199008" y="1781498"/>
                              <a:pt x="217848" y="1691782"/>
                              <a:pt x="198713" y="1619354"/>
                            </a:cubicBezTo>
                            <a:close/>
                            <a:moveTo>
                              <a:pt x="255072" y="3633625"/>
                            </a:moveTo>
                            <a:cubicBezTo>
                              <a:pt x="255072" y="3633625"/>
                              <a:pt x="255139" y="3632520"/>
                              <a:pt x="255186" y="3630939"/>
                            </a:cubicBezTo>
                            <a:cubicBezTo>
                              <a:pt x="261044" y="3626053"/>
                              <a:pt x="267064" y="3621404"/>
                              <a:pt x="273246" y="3616985"/>
                            </a:cubicBezTo>
                            <a:cubicBezTo>
                              <a:pt x="276418" y="3623595"/>
                              <a:pt x="281285" y="3629424"/>
                              <a:pt x="287171" y="3634520"/>
                            </a:cubicBezTo>
                            <a:cubicBezTo>
                              <a:pt x="287229" y="3637844"/>
                              <a:pt x="287238" y="3641673"/>
                              <a:pt x="287286" y="3645684"/>
                            </a:cubicBezTo>
                            <a:cubicBezTo>
                              <a:pt x="277685" y="3645379"/>
                              <a:pt x="262044" y="3639673"/>
                              <a:pt x="255072" y="3633625"/>
                            </a:cubicBezTo>
                            <a:close/>
                            <a:moveTo>
                              <a:pt x="292277" y="3604383"/>
                            </a:moveTo>
                            <a:cubicBezTo>
                              <a:pt x="348979" y="3569750"/>
                              <a:pt x="416102" y="3553529"/>
                              <a:pt x="482691" y="3559968"/>
                            </a:cubicBezTo>
                            <a:cubicBezTo>
                              <a:pt x="504732" y="3561959"/>
                              <a:pt x="531859" y="3569293"/>
                              <a:pt x="551509" y="3557834"/>
                            </a:cubicBezTo>
                            <a:cubicBezTo>
                              <a:pt x="562539" y="3592877"/>
                              <a:pt x="597858" y="3589448"/>
                              <a:pt x="601449" y="3622661"/>
                            </a:cubicBezTo>
                            <a:cubicBezTo>
                              <a:pt x="597782" y="3622871"/>
                              <a:pt x="593962" y="3623395"/>
                              <a:pt x="590343" y="3623023"/>
                            </a:cubicBezTo>
                            <a:cubicBezTo>
                              <a:pt x="582246" y="3622176"/>
                              <a:pt x="574131" y="3621500"/>
                              <a:pt x="565997" y="3620985"/>
                            </a:cubicBezTo>
                            <a:cubicBezTo>
                              <a:pt x="533669" y="3617680"/>
                              <a:pt x="501189" y="3617670"/>
                              <a:pt x="469023" y="3622471"/>
                            </a:cubicBezTo>
                            <a:cubicBezTo>
                              <a:pt x="447468" y="3624129"/>
                              <a:pt x="444829" y="3632034"/>
                              <a:pt x="441095" y="3648398"/>
                            </a:cubicBezTo>
                            <a:cubicBezTo>
                              <a:pt x="397661" y="3648189"/>
                              <a:pt x="350132" y="3647388"/>
                              <a:pt x="311698" y="3625043"/>
                            </a:cubicBezTo>
                            <a:cubicBezTo>
                              <a:pt x="303564" y="3619575"/>
                              <a:pt x="297792" y="3612137"/>
                              <a:pt x="292277" y="3604383"/>
                            </a:cubicBezTo>
                            <a:close/>
                            <a:moveTo>
                              <a:pt x="601639" y="3684241"/>
                            </a:moveTo>
                            <a:cubicBezTo>
                              <a:pt x="601525" y="3685136"/>
                              <a:pt x="597248" y="3689679"/>
                              <a:pt x="594972" y="3690927"/>
                            </a:cubicBezTo>
                            <a:cubicBezTo>
                              <a:pt x="594819" y="3691013"/>
                              <a:pt x="577531" y="3694813"/>
                              <a:pt x="570969" y="3695375"/>
                            </a:cubicBezTo>
                            <a:cubicBezTo>
                              <a:pt x="488073" y="3702681"/>
                              <a:pt x="399833" y="3711454"/>
                              <a:pt x="320576" y="3680621"/>
                            </a:cubicBezTo>
                            <a:cubicBezTo>
                              <a:pt x="313489" y="3676230"/>
                              <a:pt x="313603" y="3662905"/>
                              <a:pt x="313127" y="3650475"/>
                            </a:cubicBezTo>
                            <a:cubicBezTo>
                              <a:pt x="321604" y="3654266"/>
                              <a:pt x="330253" y="3657152"/>
                              <a:pt x="338006" y="3659171"/>
                            </a:cubicBezTo>
                            <a:cubicBezTo>
                              <a:pt x="377478" y="3667162"/>
                              <a:pt x="418912" y="3673096"/>
                              <a:pt x="458888" y="3665791"/>
                            </a:cubicBezTo>
                            <a:cubicBezTo>
                              <a:pt x="464365" y="3664667"/>
                              <a:pt x="468804" y="3658523"/>
                              <a:pt x="468604" y="3653027"/>
                            </a:cubicBezTo>
                            <a:cubicBezTo>
                              <a:pt x="468365" y="3646569"/>
                              <a:pt x="469232" y="3645398"/>
                              <a:pt x="469528" y="3645388"/>
                            </a:cubicBezTo>
                            <a:cubicBezTo>
                              <a:pt x="510323" y="3641902"/>
                              <a:pt x="550795" y="3638959"/>
                              <a:pt x="591619" y="3643521"/>
                            </a:cubicBezTo>
                            <a:cubicBezTo>
                              <a:pt x="595010" y="3643797"/>
                              <a:pt x="598353" y="3644521"/>
                              <a:pt x="601611" y="3644788"/>
                            </a:cubicBezTo>
                            <a:cubicBezTo>
                              <a:pt x="602116" y="3657647"/>
                              <a:pt x="603697" y="3669458"/>
                              <a:pt x="601639" y="3684241"/>
                            </a:cubicBezTo>
                            <a:close/>
                            <a:moveTo>
                              <a:pt x="1167081" y="3619671"/>
                            </a:moveTo>
                            <a:cubicBezTo>
                              <a:pt x="1150289" y="3633939"/>
                              <a:pt x="1124429" y="3634558"/>
                              <a:pt x="1103635" y="3639864"/>
                            </a:cubicBezTo>
                            <a:cubicBezTo>
                              <a:pt x="1053772" y="3650389"/>
                              <a:pt x="1002642" y="3649246"/>
                              <a:pt x="952064" y="3646274"/>
                            </a:cubicBezTo>
                            <a:cubicBezTo>
                              <a:pt x="906763" y="3643950"/>
                              <a:pt x="861462" y="3641635"/>
                              <a:pt x="816171" y="3639311"/>
                            </a:cubicBezTo>
                            <a:cubicBezTo>
                              <a:pt x="809608" y="3638168"/>
                              <a:pt x="801702" y="3635949"/>
                              <a:pt x="795692" y="3634120"/>
                            </a:cubicBezTo>
                            <a:cubicBezTo>
                              <a:pt x="794340" y="3631472"/>
                              <a:pt x="794511" y="3623919"/>
                              <a:pt x="794111" y="3621538"/>
                            </a:cubicBezTo>
                            <a:cubicBezTo>
                              <a:pt x="792187" y="3609165"/>
                              <a:pt x="782052" y="3598316"/>
                              <a:pt x="768851" y="3603088"/>
                            </a:cubicBezTo>
                            <a:cubicBezTo>
                              <a:pt x="760040" y="3605288"/>
                              <a:pt x="756411" y="3613279"/>
                              <a:pt x="753058" y="3621338"/>
                            </a:cubicBezTo>
                            <a:cubicBezTo>
                              <a:pt x="752677" y="3622261"/>
                              <a:pt x="744610" y="3635511"/>
                              <a:pt x="743933" y="3635549"/>
                            </a:cubicBezTo>
                            <a:cubicBezTo>
                              <a:pt x="729017" y="3636397"/>
                              <a:pt x="709386" y="3636073"/>
                              <a:pt x="694518" y="3634739"/>
                            </a:cubicBezTo>
                            <a:cubicBezTo>
                              <a:pt x="672324" y="3632386"/>
                              <a:pt x="648598" y="3632206"/>
                              <a:pt x="629157" y="3620033"/>
                            </a:cubicBezTo>
                            <a:cubicBezTo>
                              <a:pt x="694137" y="3625319"/>
                              <a:pt x="757602" y="3600392"/>
                              <a:pt x="819000" y="3582180"/>
                            </a:cubicBezTo>
                            <a:cubicBezTo>
                              <a:pt x="855033" y="3600335"/>
                              <a:pt x="897410" y="3603621"/>
                              <a:pt x="936986" y="3608631"/>
                            </a:cubicBezTo>
                            <a:cubicBezTo>
                              <a:pt x="980868" y="3614061"/>
                              <a:pt x="1025073" y="3614604"/>
                              <a:pt x="1069212" y="3612403"/>
                            </a:cubicBezTo>
                            <a:cubicBezTo>
                              <a:pt x="1081956" y="3611860"/>
                              <a:pt x="1094710" y="3610508"/>
                              <a:pt x="1107407" y="3609327"/>
                            </a:cubicBezTo>
                            <a:cubicBezTo>
                              <a:pt x="1120114" y="3608145"/>
                              <a:pt x="1137097" y="3609298"/>
                              <a:pt x="1148050" y="3602392"/>
                            </a:cubicBezTo>
                            <a:cubicBezTo>
                              <a:pt x="1151870" y="3599983"/>
                              <a:pt x="1154004" y="3596077"/>
                              <a:pt x="1153137" y="3592648"/>
                            </a:cubicBezTo>
                            <a:cubicBezTo>
                              <a:pt x="1154928" y="3580952"/>
                              <a:pt x="1167901" y="3581075"/>
                              <a:pt x="1176302" y="3576589"/>
                            </a:cubicBezTo>
                            <a:cubicBezTo>
                              <a:pt x="1174006" y="3590353"/>
                              <a:pt x="1173558" y="3607012"/>
                              <a:pt x="1167081" y="3619671"/>
                            </a:cubicBezTo>
                            <a:close/>
                            <a:moveTo>
                              <a:pt x="952074" y="3513191"/>
                            </a:moveTo>
                            <a:cubicBezTo>
                              <a:pt x="954331" y="3512486"/>
                              <a:pt x="956312" y="3511067"/>
                              <a:pt x="957827" y="3509133"/>
                            </a:cubicBezTo>
                            <a:cubicBezTo>
                              <a:pt x="975457" y="3513791"/>
                              <a:pt x="993765" y="3516372"/>
                              <a:pt x="1011795" y="3519239"/>
                            </a:cubicBezTo>
                            <a:cubicBezTo>
                              <a:pt x="1034398" y="3522554"/>
                              <a:pt x="1057058" y="3525507"/>
                              <a:pt x="1079766" y="3528050"/>
                            </a:cubicBezTo>
                            <a:cubicBezTo>
                              <a:pt x="1100416" y="3532288"/>
                              <a:pt x="1162757" y="3527497"/>
                              <a:pt x="1167510" y="3550157"/>
                            </a:cubicBezTo>
                            <a:cubicBezTo>
                              <a:pt x="1167634" y="3552643"/>
                              <a:pt x="1167720" y="3555177"/>
                              <a:pt x="1168005" y="3557663"/>
                            </a:cubicBezTo>
                            <a:cubicBezTo>
                              <a:pt x="1152422" y="3560425"/>
                              <a:pt x="1136487" y="3570245"/>
                              <a:pt x="1132706" y="3586552"/>
                            </a:cubicBezTo>
                            <a:cubicBezTo>
                              <a:pt x="1115475" y="3591391"/>
                              <a:pt x="1097892" y="3590591"/>
                              <a:pt x="1080232" y="3591115"/>
                            </a:cubicBezTo>
                            <a:cubicBezTo>
                              <a:pt x="999994" y="3594553"/>
                              <a:pt x="919165" y="3593315"/>
                              <a:pt x="840688" y="3574827"/>
                            </a:cubicBezTo>
                            <a:cubicBezTo>
                              <a:pt x="879655" y="3560263"/>
                              <a:pt x="926232" y="3547871"/>
                              <a:pt x="952074" y="3513191"/>
                            </a:cubicBezTo>
                            <a:close/>
                            <a:moveTo>
                              <a:pt x="1041599" y="1327565"/>
                            </a:moveTo>
                            <a:cubicBezTo>
                              <a:pt x="1064202" y="1372304"/>
                              <a:pt x="1085271" y="1418300"/>
                              <a:pt x="1097539" y="1467068"/>
                            </a:cubicBezTo>
                            <a:cubicBezTo>
                              <a:pt x="1119647" y="1568376"/>
                              <a:pt x="1099778" y="1673456"/>
                              <a:pt x="1091329" y="1775364"/>
                            </a:cubicBezTo>
                            <a:cubicBezTo>
                              <a:pt x="1082652" y="1952434"/>
                              <a:pt x="1086890" y="2130399"/>
                              <a:pt x="1070174" y="2307211"/>
                            </a:cubicBezTo>
                            <a:cubicBezTo>
                              <a:pt x="1060516" y="2423826"/>
                              <a:pt x="1038923" y="2539850"/>
                              <a:pt x="1042599" y="2657246"/>
                            </a:cubicBezTo>
                            <a:cubicBezTo>
                              <a:pt x="1049857" y="2779451"/>
                              <a:pt x="1053048" y="2844964"/>
                              <a:pt x="990574" y="2955378"/>
                            </a:cubicBezTo>
                            <a:cubicBezTo>
                              <a:pt x="966704" y="2995345"/>
                              <a:pt x="942034" y="3036684"/>
                              <a:pt x="936110" y="3083613"/>
                            </a:cubicBezTo>
                            <a:cubicBezTo>
                              <a:pt x="929328" y="3137382"/>
                              <a:pt x="951293" y="3188455"/>
                              <a:pt x="953140" y="3241661"/>
                            </a:cubicBezTo>
                            <a:cubicBezTo>
                              <a:pt x="954645" y="3306070"/>
                              <a:pt x="916926" y="3361962"/>
                              <a:pt x="876359" y="3408797"/>
                            </a:cubicBezTo>
                            <a:cubicBezTo>
                              <a:pt x="869749" y="3417341"/>
                              <a:pt x="868339" y="3425866"/>
                              <a:pt x="875045" y="3434495"/>
                            </a:cubicBezTo>
                            <a:cubicBezTo>
                              <a:pt x="892314" y="3456698"/>
                              <a:pt x="909849" y="3479872"/>
                              <a:pt x="929623" y="3500170"/>
                            </a:cubicBezTo>
                            <a:cubicBezTo>
                              <a:pt x="903391" y="3525545"/>
                              <a:pt x="867177" y="3536384"/>
                              <a:pt x="833125" y="3548138"/>
                            </a:cubicBezTo>
                            <a:cubicBezTo>
                              <a:pt x="787167" y="3564007"/>
                              <a:pt x="740085" y="3578399"/>
                              <a:pt x="692574" y="3588876"/>
                            </a:cubicBezTo>
                            <a:cubicBezTo>
                              <a:pt x="668057" y="3594906"/>
                              <a:pt x="642673" y="3595468"/>
                              <a:pt x="617594" y="3594982"/>
                            </a:cubicBezTo>
                            <a:cubicBezTo>
                              <a:pt x="606973" y="3572598"/>
                              <a:pt x="580332" y="3566197"/>
                              <a:pt x="566835" y="3545947"/>
                            </a:cubicBezTo>
                            <a:cubicBezTo>
                              <a:pt x="606164" y="3500560"/>
                              <a:pt x="581303" y="3432971"/>
                              <a:pt x="550709" y="3388423"/>
                            </a:cubicBezTo>
                            <a:cubicBezTo>
                              <a:pt x="589352" y="3262769"/>
                              <a:pt x="619699" y="3131438"/>
                              <a:pt x="611879" y="2999193"/>
                            </a:cubicBezTo>
                            <a:cubicBezTo>
                              <a:pt x="597705" y="2890008"/>
                              <a:pt x="605326" y="2780671"/>
                              <a:pt x="632243" y="2674057"/>
                            </a:cubicBezTo>
                            <a:cubicBezTo>
                              <a:pt x="639835" y="2643558"/>
                              <a:pt x="647721" y="2608887"/>
                              <a:pt x="650741" y="2577283"/>
                            </a:cubicBezTo>
                            <a:cubicBezTo>
                              <a:pt x="753668" y="2349283"/>
                              <a:pt x="859833" y="2112349"/>
                              <a:pt x="877760" y="1860022"/>
                            </a:cubicBezTo>
                            <a:cubicBezTo>
                              <a:pt x="952512" y="1700926"/>
                              <a:pt x="930871" y="1517294"/>
                              <a:pt x="891876" y="1351444"/>
                            </a:cubicBezTo>
                            <a:cubicBezTo>
                              <a:pt x="889285" y="1340481"/>
                              <a:pt x="876826" y="1342548"/>
                              <a:pt x="878341" y="1354168"/>
                            </a:cubicBezTo>
                            <a:cubicBezTo>
                              <a:pt x="904372" y="1524133"/>
                              <a:pt x="936376" y="1705279"/>
                              <a:pt x="855090" y="1865289"/>
                            </a:cubicBezTo>
                            <a:cubicBezTo>
                              <a:pt x="830687" y="2166518"/>
                              <a:pt x="690546" y="2440380"/>
                              <a:pt x="567206" y="2711205"/>
                            </a:cubicBezTo>
                            <a:cubicBezTo>
                              <a:pt x="510790" y="2821695"/>
                              <a:pt x="510437" y="2892285"/>
                              <a:pt x="532659" y="3011699"/>
                            </a:cubicBezTo>
                            <a:cubicBezTo>
                              <a:pt x="543651" y="3104702"/>
                              <a:pt x="526211" y="3198751"/>
                              <a:pt x="486034" y="3283067"/>
                            </a:cubicBezTo>
                            <a:cubicBezTo>
                              <a:pt x="467480" y="3247767"/>
                              <a:pt x="453887" y="3210219"/>
                              <a:pt x="438667" y="3173453"/>
                            </a:cubicBezTo>
                            <a:cubicBezTo>
                              <a:pt x="432170" y="3157994"/>
                              <a:pt x="422969" y="3163890"/>
                              <a:pt x="426598" y="3181149"/>
                            </a:cubicBezTo>
                            <a:cubicBezTo>
                              <a:pt x="443229" y="3255254"/>
                              <a:pt x="482167" y="3323338"/>
                              <a:pt x="524430" y="3385737"/>
                            </a:cubicBezTo>
                            <a:cubicBezTo>
                              <a:pt x="548461" y="3421494"/>
                              <a:pt x="573760" y="3456965"/>
                              <a:pt x="560482" y="3506009"/>
                            </a:cubicBezTo>
                            <a:cubicBezTo>
                              <a:pt x="546290" y="3580609"/>
                              <a:pt x="431504" y="3470233"/>
                              <a:pt x="260930" y="3590305"/>
                            </a:cubicBezTo>
                            <a:cubicBezTo>
                              <a:pt x="258187" y="3592239"/>
                              <a:pt x="244880" y="3596201"/>
                              <a:pt x="244880" y="3596201"/>
                            </a:cubicBezTo>
                            <a:cubicBezTo>
                              <a:pt x="170966" y="3483530"/>
                              <a:pt x="218001" y="3395738"/>
                              <a:pt x="232822" y="3278161"/>
                            </a:cubicBezTo>
                            <a:cubicBezTo>
                              <a:pt x="238451" y="3185359"/>
                              <a:pt x="209371" y="3096281"/>
                              <a:pt x="200837" y="3004832"/>
                            </a:cubicBezTo>
                            <a:cubicBezTo>
                              <a:pt x="194674" y="2910982"/>
                              <a:pt x="211581" y="2817627"/>
                              <a:pt x="220582" y="2724483"/>
                            </a:cubicBezTo>
                            <a:cubicBezTo>
                              <a:pt x="249995" y="2432151"/>
                              <a:pt x="279142" y="2135704"/>
                              <a:pt x="238003" y="1843125"/>
                            </a:cubicBezTo>
                            <a:cubicBezTo>
                              <a:pt x="246023" y="1851059"/>
                              <a:pt x="273551" y="1880148"/>
                              <a:pt x="284047" y="1866004"/>
                            </a:cubicBezTo>
                            <a:cubicBezTo>
                              <a:pt x="291524" y="1872443"/>
                              <a:pt x="297516" y="1888035"/>
                              <a:pt x="309117" y="1885254"/>
                            </a:cubicBezTo>
                            <a:cubicBezTo>
                              <a:pt x="319680" y="1899122"/>
                              <a:pt x="336835" y="1906923"/>
                              <a:pt x="353370" y="1912200"/>
                            </a:cubicBezTo>
                            <a:cubicBezTo>
                              <a:pt x="360047" y="1914505"/>
                              <a:pt x="367915" y="1918868"/>
                              <a:pt x="375059" y="1917915"/>
                            </a:cubicBezTo>
                            <a:cubicBezTo>
                              <a:pt x="379783" y="1922687"/>
                              <a:pt x="384688" y="1927297"/>
                              <a:pt x="389803" y="1931679"/>
                            </a:cubicBezTo>
                            <a:cubicBezTo>
                              <a:pt x="400281" y="1941642"/>
                              <a:pt x="412597" y="1953796"/>
                              <a:pt x="424084" y="1937375"/>
                            </a:cubicBezTo>
                            <a:cubicBezTo>
                              <a:pt x="433799" y="1923478"/>
                              <a:pt x="425208" y="1907619"/>
                              <a:pt x="419321" y="1894150"/>
                            </a:cubicBezTo>
                            <a:cubicBezTo>
                              <a:pt x="399043" y="1847230"/>
                              <a:pt x="382259" y="1798719"/>
                              <a:pt x="368020" y="1749646"/>
                            </a:cubicBezTo>
                            <a:cubicBezTo>
                              <a:pt x="379878" y="1764124"/>
                              <a:pt x="398604" y="1763343"/>
                              <a:pt x="415311" y="1760181"/>
                            </a:cubicBezTo>
                            <a:cubicBezTo>
                              <a:pt x="488997" y="1767687"/>
                              <a:pt x="399757" y="1651187"/>
                              <a:pt x="390451" y="1625259"/>
                            </a:cubicBezTo>
                            <a:cubicBezTo>
                              <a:pt x="373230" y="1558670"/>
                              <a:pt x="379888" y="1554593"/>
                              <a:pt x="308545" y="1534562"/>
                            </a:cubicBezTo>
                            <a:cubicBezTo>
                              <a:pt x="278989" y="1442741"/>
                              <a:pt x="278799" y="1344415"/>
                              <a:pt x="263740" y="1249632"/>
                            </a:cubicBezTo>
                            <a:cubicBezTo>
                              <a:pt x="269350" y="1248346"/>
                              <a:pt x="270017" y="1241164"/>
                              <a:pt x="273398" y="1237468"/>
                            </a:cubicBezTo>
                            <a:cubicBezTo>
                              <a:pt x="274808" y="1240192"/>
                              <a:pt x="277304" y="1241097"/>
                              <a:pt x="279713" y="1240726"/>
                            </a:cubicBezTo>
                            <a:cubicBezTo>
                              <a:pt x="349503" y="1284360"/>
                              <a:pt x="430018" y="1307429"/>
                              <a:pt x="511323" y="1316278"/>
                            </a:cubicBezTo>
                            <a:cubicBezTo>
                              <a:pt x="515133" y="1322926"/>
                              <a:pt x="523610" y="1320145"/>
                              <a:pt x="525296" y="1313344"/>
                            </a:cubicBezTo>
                            <a:cubicBezTo>
                              <a:pt x="530830" y="1308925"/>
                              <a:pt x="526811" y="1302048"/>
                              <a:pt x="528859" y="1296352"/>
                            </a:cubicBezTo>
                            <a:cubicBezTo>
                              <a:pt x="532497" y="1276854"/>
                              <a:pt x="535574" y="1257528"/>
                              <a:pt x="535831" y="1237601"/>
                            </a:cubicBezTo>
                            <a:cubicBezTo>
                              <a:pt x="545937" y="1239868"/>
                              <a:pt x="556091" y="1241888"/>
                              <a:pt x="566263" y="1243783"/>
                            </a:cubicBezTo>
                            <a:cubicBezTo>
                              <a:pt x="563796" y="1262414"/>
                              <a:pt x="546804" y="1306134"/>
                              <a:pt x="567349" y="1317392"/>
                            </a:cubicBezTo>
                            <a:cubicBezTo>
                              <a:pt x="694070" y="1354111"/>
                              <a:pt x="833021" y="1328689"/>
                              <a:pt x="962380" y="1311925"/>
                            </a:cubicBezTo>
                            <a:cubicBezTo>
                              <a:pt x="977581" y="1309830"/>
                              <a:pt x="1005099" y="1300638"/>
                              <a:pt x="1021092" y="1285998"/>
                            </a:cubicBezTo>
                            <a:cubicBezTo>
                              <a:pt x="1026921" y="1300286"/>
                              <a:pt x="1034636" y="1313830"/>
                              <a:pt x="1041599" y="1327565"/>
                            </a:cubicBezTo>
                            <a:close/>
                            <a:moveTo>
                              <a:pt x="557948" y="3054981"/>
                            </a:moveTo>
                            <a:cubicBezTo>
                              <a:pt x="541965" y="2857185"/>
                              <a:pt x="517695" y="2866996"/>
                              <a:pt x="608916" y="2674086"/>
                            </a:cubicBezTo>
                            <a:cubicBezTo>
                              <a:pt x="596620" y="2718872"/>
                              <a:pt x="586428" y="2764316"/>
                              <a:pt x="581389" y="2810531"/>
                            </a:cubicBezTo>
                            <a:cubicBezTo>
                              <a:pt x="568845" y="2891799"/>
                              <a:pt x="585723" y="2973076"/>
                              <a:pt x="584904" y="3054543"/>
                            </a:cubicBezTo>
                            <a:cubicBezTo>
                              <a:pt x="581713" y="3157642"/>
                              <a:pt x="560987" y="3259788"/>
                              <a:pt x="529554" y="3356552"/>
                            </a:cubicBezTo>
                            <a:cubicBezTo>
                              <a:pt x="517381" y="3338674"/>
                              <a:pt x="506399" y="3320728"/>
                              <a:pt x="496064" y="3301888"/>
                            </a:cubicBezTo>
                            <a:cubicBezTo>
                              <a:pt x="540879" y="3229003"/>
                              <a:pt x="559748" y="3140154"/>
                              <a:pt x="557948" y="3054981"/>
                            </a:cubicBezTo>
                            <a:close/>
                            <a:moveTo>
                              <a:pt x="2004710" y="621229"/>
                            </a:moveTo>
                            <a:cubicBezTo>
                              <a:pt x="1992385" y="622210"/>
                              <a:pt x="1979631" y="620962"/>
                              <a:pt x="1967467" y="623201"/>
                            </a:cubicBezTo>
                            <a:cubicBezTo>
                              <a:pt x="1956961" y="625592"/>
                              <a:pt x="1959619" y="638946"/>
                              <a:pt x="1966296" y="643670"/>
                            </a:cubicBezTo>
                            <a:cubicBezTo>
                              <a:pt x="1999557" y="655443"/>
                              <a:pt x="2036123" y="654081"/>
                              <a:pt x="2070842" y="658767"/>
                            </a:cubicBezTo>
                            <a:cubicBezTo>
                              <a:pt x="2105104" y="659805"/>
                              <a:pt x="2098541" y="680256"/>
                              <a:pt x="2068127" y="678998"/>
                            </a:cubicBezTo>
                            <a:cubicBezTo>
                              <a:pt x="2045248" y="680189"/>
                              <a:pt x="2022217" y="678817"/>
                              <a:pt x="1999671" y="674750"/>
                            </a:cubicBezTo>
                            <a:cubicBezTo>
                              <a:pt x="1987536" y="674493"/>
                              <a:pt x="1953084" y="655795"/>
                              <a:pt x="1954437" y="678589"/>
                            </a:cubicBezTo>
                            <a:cubicBezTo>
                              <a:pt x="1953551" y="680237"/>
                              <a:pt x="1953580" y="682323"/>
                              <a:pt x="1955313" y="683999"/>
                            </a:cubicBezTo>
                            <a:cubicBezTo>
                              <a:pt x="1979888" y="708288"/>
                              <a:pt x="2012206" y="722042"/>
                              <a:pt x="2043467" y="734977"/>
                            </a:cubicBezTo>
                            <a:cubicBezTo>
                              <a:pt x="2048049" y="742063"/>
                              <a:pt x="2024284" y="743264"/>
                              <a:pt x="2021245" y="743121"/>
                            </a:cubicBezTo>
                            <a:cubicBezTo>
                              <a:pt x="1998538" y="742054"/>
                              <a:pt x="1977583" y="729500"/>
                              <a:pt x="1955952" y="723594"/>
                            </a:cubicBezTo>
                            <a:cubicBezTo>
                              <a:pt x="1934149" y="717641"/>
                              <a:pt x="1911355" y="717451"/>
                              <a:pt x="1888924" y="717117"/>
                            </a:cubicBezTo>
                            <a:cubicBezTo>
                              <a:pt x="1876351" y="716936"/>
                              <a:pt x="1863702" y="716241"/>
                              <a:pt x="1851291" y="714136"/>
                            </a:cubicBezTo>
                            <a:cubicBezTo>
                              <a:pt x="1838289" y="714231"/>
                              <a:pt x="1801427" y="691714"/>
                              <a:pt x="1803475" y="715984"/>
                            </a:cubicBezTo>
                            <a:cubicBezTo>
                              <a:pt x="1607622" y="763942"/>
                              <a:pt x="1402873" y="806986"/>
                              <a:pt x="1201733" y="766657"/>
                            </a:cubicBezTo>
                            <a:cubicBezTo>
                              <a:pt x="1230308" y="690295"/>
                              <a:pt x="1260979" y="610856"/>
                              <a:pt x="1254931" y="527856"/>
                            </a:cubicBezTo>
                            <a:cubicBezTo>
                              <a:pt x="1401311" y="614324"/>
                              <a:pt x="1577838" y="604894"/>
                              <a:pt x="1741201" y="591949"/>
                            </a:cubicBezTo>
                            <a:cubicBezTo>
                              <a:pt x="1754545" y="590140"/>
                              <a:pt x="1780910" y="592721"/>
                              <a:pt x="1781320" y="574395"/>
                            </a:cubicBezTo>
                            <a:cubicBezTo>
                              <a:pt x="1812229" y="534114"/>
                              <a:pt x="1858749" y="510025"/>
                              <a:pt x="1889038" y="469067"/>
                            </a:cubicBezTo>
                            <a:cubicBezTo>
                              <a:pt x="1903278" y="450970"/>
                              <a:pt x="1915137" y="431091"/>
                              <a:pt x="1929796" y="413346"/>
                            </a:cubicBezTo>
                            <a:cubicBezTo>
                              <a:pt x="1934006" y="406983"/>
                              <a:pt x="1938787" y="405840"/>
                              <a:pt x="1939102" y="415175"/>
                            </a:cubicBezTo>
                            <a:cubicBezTo>
                              <a:pt x="1939159" y="421976"/>
                              <a:pt x="1935901" y="429310"/>
                              <a:pt x="1933549" y="435587"/>
                            </a:cubicBezTo>
                            <a:cubicBezTo>
                              <a:pt x="1924995" y="457771"/>
                              <a:pt x="1911889" y="477783"/>
                              <a:pt x="1899144" y="497718"/>
                            </a:cubicBezTo>
                            <a:cubicBezTo>
                              <a:pt x="1889934" y="512044"/>
                              <a:pt x="1881142" y="525322"/>
                              <a:pt x="1879542" y="542705"/>
                            </a:cubicBezTo>
                            <a:cubicBezTo>
                              <a:pt x="1878761" y="551201"/>
                              <a:pt x="1878037" y="558983"/>
                              <a:pt x="1874779" y="567003"/>
                            </a:cubicBezTo>
                            <a:cubicBezTo>
                              <a:pt x="1871379" y="575385"/>
                              <a:pt x="1865607" y="582586"/>
                              <a:pt x="1865950" y="591883"/>
                            </a:cubicBezTo>
                            <a:cubicBezTo>
                              <a:pt x="1866150" y="597407"/>
                              <a:pt x="1872008" y="601008"/>
                              <a:pt x="1876951" y="598198"/>
                            </a:cubicBezTo>
                            <a:cubicBezTo>
                              <a:pt x="1895887" y="584501"/>
                              <a:pt x="1897363" y="557716"/>
                              <a:pt x="1899840" y="536438"/>
                            </a:cubicBezTo>
                            <a:cubicBezTo>
                              <a:pt x="1922166" y="541438"/>
                              <a:pt x="1944636" y="534904"/>
                              <a:pt x="1966429" y="529456"/>
                            </a:cubicBezTo>
                            <a:cubicBezTo>
                              <a:pt x="1991070" y="523303"/>
                              <a:pt x="2015702" y="517102"/>
                              <a:pt x="2040343" y="510949"/>
                            </a:cubicBezTo>
                            <a:cubicBezTo>
                              <a:pt x="2051402" y="508186"/>
                              <a:pt x="2064536" y="502710"/>
                              <a:pt x="2076062" y="503757"/>
                            </a:cubicBezTo>
                            <a:cubicBezTo>
                              <a:pt x="2084272" y="504510"/>
                              <a:pt x="2094169" y="512216"/>
                              <a:pt x="2086406" y="519969"/>
                            </a:cubicBezTo>
                            <a:cubicBezTo>
                              <a:pt x="2062069" y="543724"/>
                              <a:pt x="2028627" y="557335"/>
                              <a:pt x="1995594" y="563384"/>
                            </a:cubicBezTo>
                            <a:cubicBezTo>
                              <a:pt x="1983726" y="565794"/>
                              <a:pt x="1969086" y="567994"/>
                              <a:pt x="1960009" y="576624"/>
                            </a:cubicBezTo>
                            <a:cubicBezTo>
                              <a:pt x="1954046" y="582301"/>
                              <a:pt x="1960247" y="592006"/>
                              <a:pt x="1967839" y="590073"/>
                            </a:cubicBezTo>
                            <a:cubicBezTo>
                              <a:pt x="1971163" y="589225"/>
                              <a:pt x="1974287" y="587863"/>
                              <a:pt x="1977411" y="586482"/>
                            </a:cubicBezTo>
                            <a:cubicBezTo>
                              <a:pt x="1999042" y="586711"/>
                              <a:pt x="2020779" y="583215"/>
                              <a:pt x="2042229" y="580510"/>
                            </a:cubicBezTo>
                            <a:cubicBezTo>
                              <a:pt x="2055812" y="578500"/>
                              <a:pt x="2069328" y="576014"/>
                              <a:pt x="2082720" y="572995"/>
                            </a:cubicBezTo>
                            <a:cubicBezTo>
                              <a:pt x="2088749" y="571632"/>
                              <a:pt x="2095216" y="569918"/>
                              <a:pt x="2101227" y="572290"/>
                            </a:cubicBezTo>
                            <a:cubicBezTo>
                              <a:pt x="2123115" y="585806"/>
                              <a:pt x="2086063" y="597988"/>
                              <a:pt x="2075652" y="602951"/>
                            </a:cubicBezTo>
                            <a:cubicBezTo>
                              <a:pt x="2052954" y="611933"/>
                              <a:pt x="2029094" y="619000"/>
                              <a:pt x="2004710" y="621229"/>
                            </a:cubicBezTo>
                            <a:close/>
                          </a:path>
                        </a:pathLst>
                      </a:custGeom>
                      <a:solidFill>
                        <a:srgbClr val="000000"/>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BD7D1CC-42B9-105C-E757-C0096616B5BD}"/>
                          </a:ext>
                        </a:extLst>
                      </p:cNvPr>
                      <p:cNvSpPr/>
                      <p:nvPr/>
                    </p:nvSpPr>
                    <p:spPr>
                      <a:xfrm>
                        <a:off x="10694782" y="3434661"/>
                        <a:ext cx="85765" cy="42572"/>
                      </a:xfrm>
                      <a:custGeom>
                        <a:avLst/>
                        <a:gdLst>
                          <a:gd name="connsiteX0" fmla="*/ 73694 w 85765"/>
                          <a:gd name="connsiteY0" fmla="*/ 19941 h 42572"/>
                          <a:gd name="connsiteX1" fmla="*/ 11487 w 85765"/>
                          <a:gd name="connsiteY1" fmla="*/ 167 h 42572"/>
                          <a:gd name="connsiteX2" fmla="*/ 6619 w 85765"/>
                          <a:gd name="connsiteY2" fmla="*/ 17836 h 42572"/>
                          <a:gd name="connsiteX3" fmla="*/ 29165 w 85765"/>
                          <a:gd name="connsiteY3" fmla="*/ 21941 h 42572"/>
                          <a:gd name="connsiteX4" fmla="*/ 81152 w 85765"/>
                          <a:gd name="connsiteY4" fmla="*/ 42344 h 42572"/>
                          <a:gd name="connsiteX5" fmla="*/ 73694 w 85765"/>
                          <a:gd name="connsiteY5" fmla="*/ 19941 h 4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65" h="42572">
                            <a:moveTo>
                              <a:pt x="73694" y="19941"/>
                            </a:moveTo>
                            <a:cubicBezTo>
                              <a:pt x="57997" y="2710"/>
                              <a:pt x="32423" y="5568"/>
                              <a:pt x="11487" y="167"/>
                            </a:cubicBezTo>
                            <a:cubicBezTo>
                              <a:pt x="-29" y="-1891"/>
                              <a:pt x="-4992" y="15721"/>
                              <a:pt x="6619" y="17836"/>
                            </a:cubicBezTo>
                            <a:cubicBezTo>
                              <a:pt x="14135" y="19207"/>
                              <a:pt x="21650" y="20569"/>
                              <a:pt x="29165" y="21941"/>
                            </a:cubicBezTo>
                            <a:cubicBezTo>
                              <a:pt x="65636" y="23665"/>
                              <a:pt x="63045" y="45001"/>
                              <a:pt x="81152" y="42344"/>
                            </a:cubicBezTo>
                            <a:cubicBezTo>
                              <a:pt x="92773" y="36771"/>
                              <a:pt x="79467" y="24865"/>
                              <a:pt x="73694" y="19941"/>
                            </a:cubicBezTo>
                            <a:close/>
                          </a:path>
                        </a:pathLst>
                      </a:custGeom>
                      <a:solidFill>
                        <a:srgbClr val="000000"/>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836FB2F-0BF9-C08C-1544-1E8D91BDB3D3}"/>
                          </a:ext>
                        </a:extLst>
                      </p:cNvPr>
                      <p:cNvSpPr/>
                      <p:nvPr/>
                    </p:nvSpPr>
                    <p:spPr>
                      <a:xfrm>
                        <a:off x="9275289" y="4187371"/>
                        <a:ext cx="160108" cy="235863"/>
                      </a:xfrm>
                      <a:custGeom>
                        <a:avLst/>
                        <a:gdLst>
                          <a:gd name="connsiteX0" fmla="*/ 150362 w 160108"/>
                          <a:gd name="connsiteY0" fmla="*/ 3256 h 235863"/>
                          <a:gd name="connsiteX1" fmla="*/ 6630 w 160108"/>
                          <a:gd name="connsiteY1" fmla="*/ 215511 h 235863"/>
                          <a:gd name="connsiteX2" fmla="*/ 14745 w 160108"/>
                          <a:gd name="connsiteY2" fmla="*/ 233789 h 235863"/>
                          <a:gd name="connsiteX3" fmla="*/ 151458 w 160108"/>
                          <a:gd name="connsiteY3" fmla="*/ 43242 h 235863"/>
                          <a:gd name="connsiteX4" fmla="*/ 159906 w 160108"/>
                          <a:gd name="connsiteY4" fmla="*/ 7475 h 235863"/>
                          <a:gd name="connsiteX5" fmla="*/ 150362 w 160108"/>
                          <a:gd name="connsiteY5" fmla="*/ 3256 h 235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108" h="235863">
                            <a:moveTo>
                              <a:pt x="150362" y="3256"/>
                            </a:moveTo>
                            <a:cubicBezTo>
                              <a:pt x="112224" y="79189"/>
                              <a:pt x="77725" y="164152"/>
                              <a:pt x="6630" y="215511"/>
                            </a:cubicBezTo>
                            <a:cubicBezTo>
                              <a:pt x="-6000" y="224436"/>
                              <a:pt x="925" y="241848"/>
                              <a:pt x="14745" y="233789"/>
                            </a:cubicBezTo>
                            <a:cubicBezTo>
                              <a:pt x="84526" y="192537"/>
                              <a:pt x="127569" y="118804"/>
                              <a:pt x="151458" y="43242"/>
                            </a:cubicBezTo>
                            <a:cubicBezTo>
                              <a:pt x="155954" y="31707"/>
                              <a:pt x="157973" y="19610"/>
                              <a:pt x="159906" y="7475"/>
                            </a:cubicBezTo>
                            <a:cubicBezTo>
                              <a:pt x="161469" y="760"/>
                              <a:pt x="153563" y="-3145"/>
                              <a:pt x="150362" y="3256"/>
                            </a:cubicBezTo>
                            <a:close/>
                          </a:path>
                        </a:pathLst>
                      </a:custGeom>
                      <a:solidFill>
                        <a:srgbClr val="000000"/>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36A033A-BBE5-E018-9A8D-29D7A4753C57}"/>
                          </a:ext>
                        </a:extLst>
                      </p:cNvPr>
                      <p:cNvSpPr/>
                      <p:nvPr/>
                    </p:nvSpPr>
                    <p:spPr>
                      <a:xfrm>
                        <a:off x="9570143" y="6052612"/>
                        <a:ext cx="200532" cy="217689"/>
                      </a:xfrm>
                      <a:custGeom>
                        <a:avLst/>
                        <a:gdLst>
                          <a:gd name="connsiteX0" fmla="*/ 193265 w 200532"/>
                          <a:gd name="connsiteY0" fmla="*/ 0 h 217689"/>
                          <a:gd name="connsiteX1" fmla="*/ 99377 w 200532"/>
                          <a:gd name="connsiteY1" fmla="*/ 59093 h 217689"/>
                          <a:gd name="connsiteX2" fmla="*/ 2079 w 200532"/>
                          <a:gd name="connsiteY2" fmla="*/ 207511 h 217689"/>
                          <a:gd name="connsiteX3" fmla="*/ 10090 w 200532"/>
                          <a:gd name="connsiteY3" fmla="*/ 215170 h 217689"/>
                          <a:gd name="connsiteX4" fmla="*/ 171929 w 200532"/>
                          <a:gd name="connsiteY4" fmla="*/ 28051 h 217689"/>
                          <a:gd name="connsiteX5" fmla="*/ 193265 w 200532"/>
                          <a:gd name="connsiteY5" fmla="*/ 0 h 217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532" h="217689">
                            <a:moveTo>
                              <a:pt x="193265" y="0"/>
                            </a:moveTo>
                            <a:cubicBezTo>
                              <a:pt x="156394" y="7144"/>
                              <a:pt x="125733" y="33595"/>
                              <a:pt x="99377" y="59093"/>
                            </a:cubicBezTo>
                            <a:cubicBezTo>
                              <a:pt x="56353" y="101327"/>
                              <a:pt x="37446" y="159868"/>
                              <a:pt x="2079" y="207511"/>
                            </a:cubicBezTo>
                            <a:cubicBezTo>
                              <a:pt x="-3483" y="214608"/>
                              <a:pt x="3118" y="221561"/>
                              <a:pt x="10090" y="215170"/>
                            </a:cubicBezTo>
                            <a:cubicBezTo>
                              <a:pt x="74327" y="148580"/>
                              <a:pt x="81032" y="83515"/>
                              <a:pt x="171929" y="28051"/>
                            </a:cubicBezTo>
                            <a:cubicBezTo>
                              <a:pt x="177549" y="24079"/>
                              <a:pt x="216354" y="1105"/>
                              <a:pt x="193265" y="0"/>
                            </a:cubicBezTo>
                            <a:close/>
                          </a:path>
                        </a:pathLst>
                      </a:custGeom>
                      <a:solidFill>
                        <a:srgbClr val="000000"/>
                      </a:solidFill>
                      <a:ln w="9525" cap="flat">
                        <a:noFill/>
                        <a:prstDash val="solid"/>
                        <a:miter/>
                      </a:ln>
                    </p:spPr>
                    <p:txBody>
                      <a:bodyPr rtlCol="0" anchor="ctr"/>
                      <a:lstStyle/>
                      <a:p>
                        <a:endParaRPr lang="en-US"/>
                      </a:p>
                    </p:txBody>
                  </p:sp>
                  <p:grpSp>
                    <p:nvGrpSpPr>
                      <p:cNvPr id="74" name="Content Placeholder 4" descr="A man lifting hand">
                        <a:extLst>
                          <a:ext uri="{FF2B5EF4-FFF2-40B4-BE49-F238E27FC236}">
                            <a16:creationId xmlns:a16="http://schemas.microsoft.com/office/drawing/2014/main" id="{BE4FFF6A-0E5D-77D8-EF3F-10C08A7C2D26}"/>
                          </a:ext>
                        </a:extLst>
                      </p:cNvPr>
                      <p:cNvGrpSpPr/>
                      <p:nvPr/>
                    </p:nvGrpSpPr>
                    <p:grpSpPr>
                      <a:xfrm>
                        <a:off x="9313055" y="2956611"/>
                        <a:ext cx="428132" cy="401883"/>
                        <a:chOff x="9313055" y="2956611"/>
                        <a:chExt cx="428132" cy="401883"/>
                      </a:xfrm>
                      <a:solidFill>
                        <a:srgbClr val="FFFFFF"/>
                      </a:solidFill>
                    </p:grpSpPr>
                    <p:sp>
                      <p:nvSpPr>
                        <p:cNvPr id="75" name="Freeform: Shape 74">
                          <a:extLst>
                            <a:ext uri="{FF2B5EF4-FFF2-40B4-BE49-F238E27FC236}">
                              <a16:creationId xmlns:a16="http://schemas.microsoft.com/office/drawing/2014/main" id="{77DF4223-F9FB-7002-3D24-D62A33361BDE}"/>
                            </a:ext>
                          </a:extLst>
                        </p:cNvPr>
                        <p:cNvSpPr/>
                        <p:nvPr/>
                      </p:nvSpPr>
                      <p:spPr>
                        <a:xfrm>
                          <a:off x="9313055" y="2956611"/>
                          <a:ext cx="428132" cy="401883"/>
                        </a:xfrm>
                        <a:custGeom>
                          <a:avLst/>
                          <a:gdLst>
                            <a:gd name="connsiteX0" fmla="*/ 420978 w 428132"/>
                            <a:gd name="connsiteY0" fmla="*/ 39924 h 401883"/>
                            <a:gd name="connsiteX1" fmla="*/ 403490 w 428132"/>
                            <a:gd name="connsiteY1" fmla="*/ 44743 h 401883"/>
                            <a:gd name="connsiteX2" fmla="*/ 390050 w 428132"/>
                            <a:gd name="connsiteY2" fmla="*/ 154919 h 401883"/>
                            <a:gd name="connsiteX3" fmla="*/ 379534 w 428132"/>
                            <a:gd name="connsiteY3" fmla="*/ 113123 h 401883"/>
                            <a:gd name="connsiteX4" fmla="*/ 386345 w 428132"/>
                            <a:gd name="connsiteY4" fmla="*/ 92673 h 401883"/>
                            <a:gd name="connsiteX5" fmla="*/ 373429 w 428132"/>
                            <a:gd name="connsiteY5" fmla="*/ 87425 h 401883"/>
                            <a:gd name="connsiteX6" fmla="*/ 360294 w 428132"/>
                            <a:gd name="connsiteY6" fmla="*/ 105703 h 401883"/>
                            <a:gd name="connsiteX7" fmla="*/ 346130 w 428132"/>
                            <a:gd name="connsiteY7" fmla="*/ 126715 h 401883"/>
                            <a:gd name="connsiteX8" fmla="*/ 304906 w 428132"/>
                            <a:gd name="connsiteY8" fmla="*/ 193819 h 401883"/>
                            <a:gd name="connsiteX9" fmla="*/ 253909 w 428132"/>
                            <a:gd name="connsiteY9" fmla="*/ 144432 h 401883"/>
                            <a:gd name="connsiteX10" fmla="*/ 233964 w 428132"/>
                            <a:gd name="connsiteY10" fmla="*/ 136793 h 401883"/>
                            <a:gd name="connsiteX11" fmla="*/ 181405 w 428132"/>
                            <a:gd name="connsiteY11" fmla="*/ 193343 h 401883"/>
                            <a:gd name="connsiteX12" fmla="*/ 18156 w 428132"/>
                            <a:gd name="connsiteY12" fmla="*/ 39809 h 401883"/>
                            <a:gd name="connsiteX13" fmla="*/ 22528 w 428132"/>
                            <a:gd name="connsiteY13" fmla="*/ 15654 h 401883"/>
                            <a:gd name="connsiteX14" fmla="*/ 1716 w 428132"/>
                            <a:gd name="connsiteY14" fmla="*/ 23026 h 401883"/>
                            <a:gd name="connsiteX15" fmla="*/ 46645 w 428132"/>
                            <a:gd name="connsiteY15" fmla="*/ 114257 h 401883"/>
                            <a:gd name="connsiteX16" fmla="*/ 185215 w 428132"/>
                            <a:gd name="connsiteY16" fmla="*/ 215650 h 401883"/>
                            <a:gd name="connsiteX17" fmla="*/ 198855 w 428132"/>
                            <a:gd name="connsiteY17" fmla="*/ 207821 h 401883"/>
                            <a:gd name="connsiteX18" fmla="*/ 235116 w 428132"/>
                            <a:gd name="connsiteY18" fmla="*/ 156014 h 401883"/>
                            <a:gd name="connsiteX19" fmla="*/ 241069 w 428132"/>
                            <a:gd name="connsiteY19" fmla="*/ 155871 h 401883"/>
                            <a:gd name="connsiteX20" fmla="*/ 308344 w 428132"/>
                            <a:gd name="connsiteY20" fmla="*/ 220337 h 401883"/>
                            <a:gd name="connsiteX21" fmla="*/ 306058 w 428132"/>
                            <a:gd name="connsiteY21" fmla="*/ 330598 h 401883"/>
                            <a:gd name="connsiteX22" fmla="*/ 312412 w 428132"/>
                            <a:gd name="connsiteY22" fmla="*/ 372603 h 401883"/>
                            <a:gd name="connsiteX23" fmla="*/ 321394 w 428132"/>
                            <a:gd name="connsiteY23" fmla="*/ 397968 h 401883"/>
                            <a:gd name="connsiteX24" fmla="*/ 348692 w 428132"/>
                            <a:gd name="connsiteY24" fmla="*/ 401464 h 401883"/>
                            <a:gd name="connsiteX25" fmla="*/ 383640 w 428132"/>
                            <a:gd name="connsiteY25" fmla="*/ 401883 h 401883"/>
                            <a:gd name="connsiteX26" fmla="*/ 389078 w 428132"/>
                            <a:gd name="connsiteY26" fmla="*/ 394749 h 401883"/>
                            <a:gd name="connsiteX27" fmla="*/ 356703 w 428132"/>
                            <a:gd name="connsiteY27" fmla="*/ 145146 h 401883"/>
                            <a:gd name="connsiteX28" fmla="*/ 367152 w 428132"/>
                            <a:gd name="connsiteY28" fmla="*/ 131154 h 401883"/>
                            <a:gd name="connsiteX29" fmla="*/ 398251 w 428132"/>
                            <a:gd name="connsiteY29" fmla="*/ 188237 h 401883"/>
                            <a:gd name="connsiteX30" fmla="*/ 402623 w 428132"/>
                            <a:gd name="connsiteY30" fmla="*/ 183903 h 401883"/>
                            <a:gd name="connsiteX31" fmla="*/ 403499 w 428132"/>
                            <a:gd name="connsiteY31" fmla="*/ 178550 h 401883"/>
                            <a:gd name="connsiteX32" fmla="*/ 411453 w 428132"/>
                            <a:gd name="connsiteY32" fmla="*/ 146213 h 401883"/>
                            <a:gd name="connsiteX33" fmla="*/ 420978 w 428132"/>
                            <a:gd name="connsiteY33" fmla="*/ 39924 h 401883"/>
                            <a:gd name="connsiteX34" fmla="*/ 375734 w 428132"/>
                            <a:gd name="connsiteY34" fmla="*/ 390567 h 401883"/>
                            <a:gd name="connsiteX35" fmla="*/ 338358 w 428132"/>
                            <a:gd name="connsiteY35" fmla="*/ 389062 h 401883"/>
                            <a:gd name="connsiteX36" fmla="*/ 327966 w 428132"/>
                            <a:gd name="connsiteY36" fmla="*/ 385395 h 401883"/>
                            <a:gd name="connsiteX37" fmla="*/ 316555 w 428132"/>
                            <a:gd name="connsiteY37" fmla="*/ 287402 h 401883"/>
                            <a:gd name="connsiteX38" fmla="*/ 319784 w 428132"/>
                            <a:gd name="connsiteY38" fmla="*/ 224670 h 401883"/>
                            <a:gd name="connsiteX39" fmla="*/ 322337 w 428132"/>
                            <a:gd name="connsiteY39" fmla="*/ 215022 h 401883"/>
                            <a:gd name="connsiteX40" fmla="*/ 342606 w 428132"/>
                            <a:gd name="connsiteY40" fmla="*/ 164072 h 401883"/>
                            <a:gd name="connsiteX41" fmla="*/ 375734 w 428132"/>
                            <a:gd name="connsiteY41" fmla="*/ 390567 h 401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8132" h="401883">
                              <a:moveTo>
                                <a:pt x="420978" y="39924"/>
                              </a:moveTo>
                              <a:cubicBezTo>
                                <a:pt x="416872" y="29103"/>
                                <a:pt x="399289" y="33847"/>
                                <a:pt x="403490" y="44743"/>
                              </a:cubicBezTo>
                              <a:cubicBezTo>
                                <a:pt x="418863" y="85215"/>
                                <a:pt x="406061" y="117600"/>
                                <a:pt x="390050" y="154919"/>
                              </a:cubicBezTo>
                              <a:cubicBezTo>
                                <a:pt x="384821" y="141832"/>
                                <a:pt x="381134" y="129001"/>
                                <a:pt x="379534" y="113123"/>
                              </a:cubicBezTo>
                              <a:cubicBezTo>
                                <a:pt x="383487" y="106722"/>
                                <a:pt x="388259" y="100474"/>
                                <a:pt x="386345" y="92673"/>
                              </a:cubicBezTo>
                              <a:cubicBezTo>
                                <a:pt x="384859" y="86596"/>
                                <a:pt x="378420" y="85301"/>
                                <a:pt x="373429" y="87425"/>
                              </a:cubicBezTo>
                              <a:cubicBezTo>
                                <a:pt x="366628" y="90320"/>
                                <a:pt x="363961" y="99674"/>
                                <a:pt x="360294" y="105703"/>
                              </a:cubicBezTo>
                              <a:cubicBezTo>
                                <a:pt x="355941" y="112971"/>
                                <a:pt x="350978" y="119800"/>
                                <a:pt x="346130" y="126715"/>
                              </a:cubicBezTo>
                              <a:cubicBezTo>
                                <a:pt x="331957" y="148690"/>
                                <a:pt x="312545" y="167882"/>
                                <a:pt x="304906" y="193819"/>
                              </a:cubicBezTo>
                              <a:cubicBezTo>
                                <a:pt x="292809" y="179389"/>
                                <a:pt x="265244" y="155529"/>
                                <a:pt x="253909" y="144432"/>
                              </a:cubicBezTo>
                              <a:cubicBezTo>
                                <a:pt x="248204" y="138841"/>
                                <a:pt x="242136" y="135583"/>
                                <a:pt x="233964" y="136793"/>
                              </a:cubicBezTo>
                              <a:cubicBezTo>
                                <a:pt x="206789" y="141793"/>
                                <a:pt x="185548" y="166616"/>
                                <a:pt x="181405" y="193343"/>
                              </a:cubicBezTo>
                              <a:cubicBezTo>
                                <a:pt x="134227" y="168721"/>
                                <a:pt x="29281" y="93826"/>
                                <a:pt x="18156" y="39809"/>
                              </a:cubicBezTo>
                              <a:cubicBezTo>
                                <a:pt x="17641" y="31465"/>
                                <a:pt x="19213" y="23226"/>
                                <a:pt x="22528" y="15654"/>
                              </a:cubicBezTo>
                              <a:cubicBezTo>
                                <a:pt x="27576" y="4119"/>
                                <a:pt x="11441" y="-16226"/>
                                <a:pt x="1716" y="23026"/>
                              </a:cubicBezTo>
                              <a:cubicBezTo>
                                <a:pt x="-7686" y="60136"/>
                                <a:pt x="23556" y="89520"/>
                                <a:pt x="46645" y="114257"/>
                              </a:cubicBezTo>
                              <a:cubicBezTo>
                                <a:pt x="86583" y="155671"/>
                                <a:pt x="133684" y="190076"/>
                                <a:pt x="185215" y="215650"/>
                              </a:cubicBezTo>
                              <a:cubicBezTo>
                                <a:pt x="190920" y="218479"/>
                                <a:pt x="199340" y="215165"/>
                                <a:pt x="198855" y="207821"/>
                              </a:cubicBezTo>
                              <a:cubicBezTo>
                                <a:pt x="197188" y="185142"/>
                                <a:pt x="212685" y="161558"/>
                                <a:pt x="235116" y="156014"/>
                              </a:cubicBezTo>
                              <a:cubicBezTo>
                                <a:pt x="238250" y="155710"/>
                                <a:pt x="238574" y="153423"/>
                                <a:pt x="241069" y="155871"/>
                              </a:cubicBezTo>
                              <a:cubicBezTo>
                                <a:pt x="259615" y="174940"/>
                                <a:pt x="286266" y="204849"/>
                                <a:pt x="308344" y="220337"/>
                              </a:cubicBezTo>
                              <a:cubicBezTo>
                                <a:pt x="308783" y="256370"/>
                                <a:pt x="299762" y="294670"/>
                                <a:pt x="306058" y="330598"/>
                              </a:cubicBezTo>
                              <a:cubicBezTo>
                                <a:pt x="307563" y="341514"/>
                                <a:pt x="310145" y="361821"/>
                                <a:pt x="312412" y="372603"/>
                              </a:cubicBezTo>
                              <a:cubicBezTo>
                                <a:pt x="314050" y="380366"/>
                                <a:pt x="314326" y="392892"/>
                                <a:pt x="321394" y="397968"/>
                              </a:cubicBezTo>
                              <a:cubicBezTo>
                                <a:pt x="328356" y="402969"/>
                                <a:pt x="340634" y="401245"/>
                                <a:pt x="348692" y="401464"/>
                              </a:cubicBezTo>
                              <a:cubicBezTo>
                                <a:pt x="360332" y="401778"/>
                                <a:pt x="371991" y="401883"/>
                                <a:pt x="383640" y="401883"/>
                              </a:cubicBezTo>
                              <a:cubicBezTo>
                                <a:pt x="387097" y="401883"/>
                                <a:pt x="390307" y="398254"/>
                                <a:pt x="389078" y="394749"/>
                              </a:cubicBezTo>
                              <a:cubicBezTo>
                                <a:pt x="363008" y="320492"/>
                                <a:pt x="348226" y="225347"/>
                                <a:pt x="356703" y="145146"/>
                              </a:cubicBezTo>
                              <a:cubicBezTo>
                                <a:pt x="360208" y="140498"/>
                                <a:pt x="363704" y="135840"/>
                                <a:pt x="367152" y="131154"/>
                              </a:cubicBezTo>
                              <a:cubicBezTo>
                                <a:pt x="371143" y="147480"/>
                                <a:pt x="380077" y="184227"/>
                                <a:pt x="398251" y="188237"/>
                              </a:cubicBezTo>
                              <a:cubicBezTo>
                                <a:pt x="400765" y="188390"/>
                                <a:pt x="402375" y="186132"/>
                                <a:pt x="402623" y="183903"/>
                              </a:cubicBezTo>
                              <a:cubicBezTo>
                                <a:pt x="403747" y="182503"/>
                                <a:pt x="404242" y="180646"/>
                                <a:pt x="403499" y="178550"/>
                              </a:cubicBezTo>
                              <a:cubicBezTo>
                                <a:pt x="399508" y="167263"/>
                                <a:pt x="406366" y="156052"/>
                                <a:pt x="411453" y="146213"/>
                              </a:cubicBezTo>
                              <a:cubicBezTo>
                                <a:pt x="428969" y="114285"/>
                                <a:pt x="433598" y="74214"/>
                                <a:pt x="420978" y="39924"/>
                              </a:cubicBezTo>
                              <a:close/>
                              <a:moveTo>
                                <a:pt x="375734" y="390567"/>
                              </a:moveTo>
                              <a:cubicBezTo>
                                <a:pt x="363266" y="390472"/>
                                <a:pt x="350797" y="389920"/>
                                <a:pt x="338358" y="389062"/>
                              </a:cubicBezTo>
                              <a:cubicBezTo>
                                <a:pt x="333805" y="388748"/>
                                <a:pt x="329947" y="389643"/>
                                <a:pt x="327966" y="385395"/>
                              </a:cubicBezTo>
                              <a:cubicBezTo>
                                <a:pt x="320508" y="354077"/>
                                <a:pt x="315688" y="319730"/>
                                <a:pt x="316555" y="287402"/>
                              </a:cubicBezTo>
                              <a:cubicBezTo>
                                <a:pt x="317765" y="267981"/>
                                <a:pt x="320555" y="244378"/>
                                <a:pt x="319784" y="224670"/>
                              </a:cubicBezTo>
                              <a:cubicBezTo>
                                <a:pt x="322899" y="222927"/>
                                <a:pt x="324756" y="219184"/>
                                <a:pt x="322337" y="215022"/>
                              </a:cubicBezTo>
                              <a:cubicBezTo>
                                <a:pt x="313316" y="196467"/>
                                <a:pt x="333376" y="178693"/>
                                <a:pt x="342606" y="164072"/>
                              </a:cubicBezTo>
                              <a:cubicBezTo>
                                <a:pt x="339453" y="238529"/>
                                <a:pt x="352664" y="322416"/>
                                <a:pt x="375734" y="390567"/>
                              </a:cubicBezTo>
                              <a:close/>
                            </a:path>
                          </a:pathLst>
                        </a:custGeom>
                        <a:solidFill>
                          <a:srgbClr val="FFFFFF"/>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AEC5A87-CEEE-B7DB-D928-E8E80201E1C9}"/>
                            </a:ext>
                          </a:extLst>
                        </p:cNvPr>
                        <p:cNvSpPr/>
                        <p:nvPr/>
                      </p:nvSpPr>
                      <p:spPr>
                        <a:xfrm>
                          <a:off x="9644441" y="3281438"/>
                          <a:ext cx="22262" cy="23792"/>
                        </a:xfrm>
                        <a:custGeom>
                          <a:avLst/>
                          <a:gdLst>
                            <a:gd name="connsiteX0" fmla="*/ 1848 w 22262"/>
                            <a:gd name="connsiteY0" fmla="*/ 3837 h 23792"/>
                            <a:gd name="connsiteX1" fmla="*/ 6772 w 22262"/>
                            <a:gd name="connsiteY1" fmla="*/ 22325 h 23792"/>
                            <a:gd name="connsiteX2" fmla="*/ 15231 w 22262"/>
                            <a:gd name="connsiteY2" fmla="*/ 3609 h 23792"/>
                            <a:gd name="connsiteX3" fmla="*/ 1848 w 22262"/>
                            <a:gd name="connsiteY3" fmla="*/ 3837 h 23792"/>
                          </a:gdLst>
                          <a:ahLst/>
                          <a:cxnLst>
                            <a:cxn ang="0">
                              <a:pos x="connsiteX0" y="connsiteY0"/>
                            </a:cxn>
                            <a:cxn ang="0">
                              <a:pos x="connsiteX1" y="connsiteY1"/>
                            </a:cxn>
                            <a:cxn ang="0">
                              <a:pos x="connsiteX2" y="connsiteY2"/>
                            </a:cxn>
                            <a:cxn ang="0">
                              <a:pos x="connsiteX3" y="connsiteY3"/>
                            </a:cxn>
                          </a:cxnLst>
                          <a:rect l="l" t="t" r="r" b="b"/>
                          <a:pathLst>
                            <a:path w="22262" h="23792">
                              <a:moveTo>
                                <a:pt x="1848" y="3837"/>
                              </a:moveTo>
                              <a:cubicBezTo>
                                <a:pt x="-1819" y="10238"/>
                                <a:pt x="48" y="18820"/>
                                <a:pt x="6772" y="22325"/>
                              </a:cubicBezTo>
                              <a:cubicBezTo>
                                <a:pt x="19917" y="29469"/>
                                <a:pt x="29375" y="8457"/>
                                <a:pt x="15231" y="3609"/>
                              </a:cubicBezTo>
                              <a:cubicBezTo>
                                <a:pt x="12554" y="-1306"/>
                                <a:pt x="4372" y="-1173"/>
                                <a:pt x="1848" y="3837"/>
                              </a:cubicBezTo>
                              <a:close/>
                            </a:path>
                          </a:pathLst>
                        </a:custGeom>
                        <a:solidFill>
                          <a:srgbClr val="FFFFFF"/>
                        </a:solidFill>
                        <a:ln w="9525" cap="flat">
                          <a:noFill/>
                          <a:prstDash val="solid"/>
                          <a:miter/>
                        </a:ln>
                      </p:spPr>
                      <p:txBody>
                        <a:bodyPr rtlCol="0" anchor="ctr"/>
                        <a:lstStyle/>
                        <a:p>
                          <a:endParaRPr lang="en-US"/>
                        </a:p>
                      </p:txBody>
                    </p:sp>
                  </p:grpSp>
                </p:grpSp>
              </p:grpSp>
              <p:grpSp>
                <p:nvGrpSpPr>
                  <p:cNvPr id="12" name="Graphic 6" descr="A child with wavy hair">
                    <a:extLst>
                      <a:ext uri="{FF2B5EF4-FFF2-40B4-BE49-F238E27FC236}">
                        <a16:creationId xmlns:a16="http://schemas.microsoft.com/office/drawing/2014/main" id="{FFDF6FFE-BE5C-9C5B-11A2-C73B445F42E0}"/>
                      </a:ext>
                    </a:extLst>
                  </p:cNvPr>
                  <p:cNvGrpSpPr/>
                  <p:nvPr/>
                </p:nvGrpSpPr>
                <p:grpSpPr>
                  <a:xfrm>
                    <a:off x="9240193" y="2162259"/>
                    <a:ext cx="677607" cy="760530"/>
                    <a:chOff x="9285329" y="2219261"/>
                    <a:chExt cx="609437" cy="683864"/>
                  </a:xfrm>
                </p:grpSpPr>
                <p:sp>
                  <p:nvSpPr>
                    <p:cNvPr id="13" name="Freeform: Shape 12">
                      <a:extLst>
                        <a:ext uri="{FF2B5EF4-FFF2-40B4-BE49-F238E27FC236}">
                          <a16:creationId xmlns:a16="http://schemas.microsoft.com/office/drawing/2014/main" id="{9BE9D268-0F8C-5B7B-E125-983EE1FB8302}"/>
                        </a:ext>
                      </a:extLst>
                    </p:cNvPr>
                    <p:cNvSpPr/>
                    <p:nvPr/>
                  </p:nvSpPr>
                  <p:spPr>
                    <a:xfrm>
                      <a:off x="9285329" y="2219261"/>
                      <a:ext cx="609437" cy="683864"/>
                    </a:xfrm>
                    <a:custGeom>
                      <a:avLst/>
                      <a:gdLst>
                        <a:gd name="connsiteX0" fmla="*/ 604808 w 609437"/>
                        <a:gd name="connsiteY0" fmla="*/ 130930 h 683864"/>
                        <a:gd name="connsiteX1" fmla="*/ 559421 w 609437"/>
                        <a:gd name="connsiteY1" fmla="*/ 120996 h 683864"/>
                        <a:gd name="connsiteX2" fmla="*/ 532837 w 609437"/>
                        <a:gd name="connsiteY2" fmla="*/ 93583 h 683864"/>
                        <a:gd name="connsiteX3" fmla="*/ 469296 w 609437"/>
                        <a:gd name="connsiteY3" fmla="*/ 28813 h 683864"/>
                        <a:gd name="connsiteX4" fmla="*/ 282101 w 609437"/>
                        <a:gd name="connsiteY4" fmla="*/ 8448 h 683864"/>
                        <a:gd name="connsiteX5" fmla="*/ 197052 w 609437"/>
                        <a:gd name="connsiteY5" fmla="*/ 52425 h 683864"/>
                        <a:gd name="connsiteX6" fmla="*/ 195195 w 609437"/>
                        <a:gd name="connsiteY6" fmla="*/ 53073 h 683864"/>
                        <a:gd name="connsiteX7" fmla="*/ 193366 w 609437"/>
                        <a:gd name="connsiteY7" fmla="*/ 53264 h 683864"/>
                        <a:gd name="connsiteX8" fmla="*/ 122967 w 609437"/>
                        <a:gd name="connsiteY8" fmla="*/ 62617 h 683864"/>
                        <a:gd name="connsiteX9" fmla="*/ 56292 w 609437"/>
                        <a:gd name="connsiteY9" fmla="*/ 106042 h 683864"/>
                        <a:gd name="connsiteX10" fmla="*/ 247 w 609437"/>
                        <a:gd name="connsiteY10" fmla="*/ 271310 h 683864"/>
                        <a:gd name="connsiteX11" fmla="*/ 1561 w 609437"/>
                        <a:gd name="connsiteY11" fmla="*/ 379933 h 683864"/>
                        <a:gd name="connsiteX12" fmla="*/ 10696 w 609437"/>
                        <a:gd name="connsiteY12" fmla="*/ 383714 h 683864"/>
                        <a:gd name="connsiteX13" fmla="*/ 14810 w 609437"/>
                        <a:gd name="connsiteY13" fmla="*/ 379752 h 683864"/>
                        <a:gd name="connsiteX14" fmla="*/ 15277 w 609437"/>
                        <a:gd name="connsiteY14" fmla="*/ 380076 h 683864"/>
                        <a:gd name="connsiteX15" fmla="*/ 28574 w 609437"/>
                        <a:gd name="connsiteY15" fmla="*/ 432511 h 683864"/>
                        <a:gd name="connsiteX16" fmla="*/ 33155 w 609437"/>
                        <a:gd name="connsiteY16" fmla="*/ 431787 h 683864"/>
                        <a:gd name="connsiteX17" fmla="*/ 42976 w 609437"/>
                        <a:gd name="connsiteY17" fmla="*/ 464305 h 683864"/>
                        <a:gd name="connsiteX18" fmla="*/ 48481 w 609437"/>
                        <a:gd name="connsiteY18" fmla="*/ 500481 h 683864"/>
                        <a:gd name="connsiteX19" fmla="*/ 80142 w 609437"/>
                        <a:gd name="connsiteY19" fmla="*/ 543687 h 683864"/>
                        <a:gd name="connsiteX20" fmla="*/ 120624 w 609437"/>
                        <a:gd name="connsiteY20" fmla="*/ 570004 h 683864"/>
                        <a:gd name="connsiteX21" fmla="*/ 164658 w 609437"/>
                        <a:gd name="connsiteY21" fmla="*/ 584225 h 683864"/>
                        <a:gd name="connsiteX22" fmla="*/ 166277 w 609437"/>
                        <a:gd name="connsiteY22" fmla="*/ 585768 h 683864"/>
                        <a:gd name="connsiteX23" fmla="*/ 180193 w 609437"/>
                        <a:gd name="connsiteY23" fmla="*/ 597903 h 683864"/>
                        <a:gd name="connsiteX24" fmla="*/ 197976 w 609437"/>
                        <a:gd name="connsiteY24" fmla="*/ 608962 h 683864"/>
                        <a:gd name="connsiteX25" fmla="*/ 205644 w 609437"/>
                        <a:gd name="connsiteY25" fmla="*/ 599018 h 683864"/>
                        <a:gd name="connsiteX26" fmla="*/ 192356 w 609437"/>
                        <a:gd name="connsiteY26" fmla="*/ 585940 h 683864"/>
                        <a:gd name="connsiteX27" fmla="*/ 178421 w 609437"/>
                        <a:gd name="connsiteY27" fmla="*/ 573614 h 683864"/>
                        <a:gd name="connsiteX28" fmla="*/ 128586 w 609437"/>
                        <a:gd name="connsiteY28" fmla="*/ 513540 h 683864"/>
                        <a:gd name="connsiteX29" fmla="*/ 119919 w 609437"/>
                        <a:gd name="connsiteY29" fmla="*/ 490042 h 683864"/>
                        <a:gd name="connsiteX30" fmla="*/ 119452 w 609437"/>
                        <a:gd name="connsiteY30" fmla="*/ 488956 h 683864"/>
                        <a:gd name="connsiteX31" fmla="*/ 120414 w 609437"/>
                        <a:gd name="connsiteY31" fmla="*/ 487394 h 683864"/>
                        <a:gd name="connsiteX32" fmla="*/ 113746 w 609437"/>
                        <a:gd name="connsiteY32" fmla="*/ 480727 h 683864"/>
                        <a:gd name="connsiteX33" fmla="*/ 83133 w 609437"/>
                        <a:gd name="connsiteY33" fmla="*/ 486156 h 683864"/>
                        <a:gd name="connsiteX34" fmla="*/ 56387 w 609437"/>
                        <a:gd name="connsiteY34" fmla="*/ 460981 h 683864"/>
                        <a:gd name="connsiteX35" fmla="*/ 68274 w 609437"/>
                        <a:gd name="connsiteY35" fmla="*/ 393601 h 683864"/>
                        <a:gd name="connsiteX36" fmla="*/ 118461 w 609437"/>
                        <a:gd name="connsiteY36" fmla="*/ 407670 h 683864"/>
                        <a:gd name="connsiteX37" fmla="*/ 122157 w 609437"/>
                        <a:gd name="connsiteY37" fmla="*/ 407860 h 683864"/>
                        <a:gd name="connsiteX38" fmla="*/ 123148 w 609437"/>
                        <a:gd name="connsiteY38" fmla="*/ 407784 h 683864"/>
                        <a:gd name="connsiteX39" fmla="*/ 143074 w 609437"/>
                        <a:gd name="connsiteY39" fmla="*/ 441388 h 683864"/>
                        <a:gd name="connsiteX40" fmla="*/ 153799 w 609437"/>
                        <a:gd name="connsiteY40" fmla="*/ 439940 h 683864"/>
                        <a:gd name="connsiteX41" fmla="*/ 152294 w 609437"/>
                        <a:gd name="connsiteY41" fmla="*/ 379628 h 683864"/>
                        <a:gd name="connsiteX42" fmla="*/ 148999 w 609437"/>
                        <a:gd name="connsiteY42" fmla="*/ 351310 h 683864"/>
                        <a:gd name="connsiteX43" fmla="*/ 142369 w 609437"/>
                        <a:gd name="connsiteY43" fmla="*/ 330689 h 683864"/>
                        <a:gd name="connsiteX44" fmla="*/ 181412 w 609437"/>
                        <a:gd name="connsiteY44" fmla="*/ 235734 h 683864"/>
                        <a:gd name="connsiteX45" fmla="*/ 234476 w 609437"/>
                        <a:gd name="connsiteY45" fmla="*/ 196681 h 683864"/>
                        <a:gd name="connsiteX46" fmla="*/ 294483 w 609437"/>
                        <a:gd name="connsiteY46" fmla="*/ 185251 h 683864"/>
                        <a:gd name="connsiteX47" fmla="*/ 348014 w 609437"/>
                        <a:gd name="connsiteY47" fmla="*/ 168040 h 683864"/>
                        <a:gd name="connsiteX48" fmla="*/ 375694 w 609437"/>
                        <a:gd name="connsiteY48" fmla="*/ 217113 h 683864"/>
                        <a:gd name="connsiteX49" fmla="*/ 498175 w 609437"/>
                        <a:gd name="connsiteY49" fmla="*/ 271815 h 683864"/>
                        <a:gd name="connsiteX50" fmla="*/ 481078 w 609437"/>
                        <a:gd name="connsiteY50" fmla="*/ 256203 h 683864"/>
                        <a:gd name="connsiteX51" fmla="*/ 517807 w 609437"/>
                        <a:gd name="connsiteY51" fmla="*/ 264376 h 683864"/>
                        <a:gd name="connsiteX52" fmla="*/ 526417 w 609437"/>
                        <a:gd name="connsiteY52" fmla="*/ 331041 h 683864"/>
                        <a:gd name="connsiteX53" fmla="*/ 529132 w 609437"/>
                        <a:gd name="connsiteY53" fmla="*/ 402822 h 683864"/>
                        <a:gd name="connsiteX54" fmla="*/ 527798 w 609437"/>
                        <a:gd name="connsiteY54" fmla="*/ 437426 h 683864"/>
                        <a:gd name="connsiteX55" fmla="*/ 524703 w 609437"/>
                        <a:gd name="connsiteY55" fmla="*/ 468001 h 683864"/>
                        <a:gd name="connsiteX56" fmla="*/ 522045 w 609437"/>
                        <a:gd name="connsiteY56" fmla="*/ 478955 h 683864"/>
                        <a:gd name="connsiteX57" fmla="*/ 532932 w 609437"/>
                        <a:gd name="connsiteY57" fmla="*/ 516055 h 683864"/>
                        <a:gd name="connsiteX58" fmla="*/ 529818 w 609437"/>
                        <a:gd name="connsiteY58" fmla="*/ 555079 h 683864"/>
                        <a:gd name="connsiteX59" fmla="*/ 488584 w 609437"/>
                        <a:gd name="connsiteY59" fmla="*/ 618868 h 683864"/>
                        <a:gd name="connsiteX60" fmla="*/ 334879 w 609437"/>
                        <a:gd name="connsiteY60" fmla="*/ 657015 h 683864"/>
                        <a:gd name="connsiteX61" fmla="*/ 252440 w 609437"/>
                        <a:gd name="connsiteY61" fmla="*/ 624411 h 683864"/>
                        <a:gd name="connsiteX62" fmla="*/ 251183 w 609437"/>
                        <a:gd name="connsiteY62" fmla="*/ 625383 h 683864"/>
                        <a:gd name="connsiteX63" fmla="*/ 409231 w 609437"/>
                        <a:gd name="connsiteY63" fmla="*/ 681009 h 683864"/>
                        <a:gd name="connsiteX64" fmla="*/ 560279 w 609437"/>
                        <a:gd name="connsiteY64" fmla="*/ 541077 h 683864"/>
                        <a:gd name="connsiteX65" fmla="*/ 560374 w 609437"/>
                        <a:gd name="connsiteY65" fmla="*/ 517807 h 683864"/>
                        <a:gd name="connsiteX66" fmla="*/ 548906 w 609437"/>
                        <a:gd name="connsiteY66" fmla="*/ 476345 h 683864"/>
                        <a:gd name="connsiteX67" fmla="*/ 551649 w 609437"/>
                        <a:gd name="connsiteY67" fmla="*/ 440083 h 683864"/>
                        <a:gd name="connsiteX68" fmla="*/ 552392 w 609437"/>
                        <a:gd name="connsiteY68" fmla="*/ 402822 h 683864"/>
                        <a:gd name="connsiteX69" fmla="*/ 549049 w 609437"/>
                        <a:gd name="connsiteY69" fmla="*/ 342204 h 683864"/>
                        <a:gd name="connsiteX70" fmla="*/ 562460 w 609437"/>
                        <a:gd name="connsiteY70" fmla="*/ 191109 h 683864"/>
                        <a:gd name="connsiteX71" fmla="*/ 563107 w 609437"/>
                        <a:gd name="connsiteY71" fmla="*/ 190024 h 683864"/>
                        <a:gd name="connsiteX72" fmla="*/ 591663 w 609437"/>
                        <a:gd name="connsiteY72" fmla="*/ 152381 h 683864"/>
                        <a:gd name="connsiteX73" fmla="*/ 607161 w 609437"/>
                        <a:gd name="connsiteY73" fmla="*/ 139779 h 683864"/>
                        <a:gd name="connsiteX74" fmla="*/ 604808 w 609437"/>
                        <a:gd name="connsiteY74" fmla="*/ 130930 h 683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9437" h="683864">
                          <a:moveTo>
                            <a:pt x="604808" y="130930"/>
                          </a:moveTo>
                          <a:cubicBezTo>
                            <a:pt x="589082" y="129178"/>
                            <a:pt x="573509" y="129397"/>
                            <a:pt x="559421" y="120996"/>
                          </a:cubicBezTo>
                          <a:cubicBezTo>
                            <a:pt x="548325" y="114376"/>
                            <a:pt x="540266" y="103918"/>
                            <a:pt x="532837" y="93583"/>
                          </a:cubicBezTo>
                          <a:cubicBezTo>
                            <a:pt x="514778" y="68446"/>
                            <a:pt x="496651" y="44482"/>
                            <a:pt x="469296" y="28813"/>
                          </a:cubicBezTo>
                          <a:cubicBezTo>
                            <a:pt x="414508" y="-2543"/>
                            <a:pt x="342470" y="-6611"/>
                            <a:pt x="282101" y="8448"/>
                          </a:cubicBezTo>
                          <a:cubicBezTo>
                            <a:pt x="252069" y="15935"/>
                            <a:pt x="218474" y="28880"/>
                            <a:pt x="197052" y="52425"/>
                          </a:cubicBezTo>
                          <a:cubicBezTo>
                            <a:pt x="196357" y="52768"/>
                            <a:pt x="195738" y="52997"/>
                            <a:pt x="195195" y="53073"/>
                          </a:cubicBezTo>
                          <a:cubicBezTo>
                            <a:pt x="194747" y="53140"/>
                            <a:pt x="194137" y="53197"/>
                            <a:pt x="193366" y="53264"/>
                          </a:cubicBezTo>
                          <a:cubicBezTo>
                            <a:pt x="170430" y="47406"/>
                            <a:pt x="144255" y="54064"/>
                            <a:pt x="122967" y="62617"/>
                          </a:cubicBezTo>
                          <a:cubicBezTo>
                            <a:pt x="98287" y="72542"/>
                            <a:pt x="75094" y="87134"/>
                            <a:pt x="56292" y="106042"/>
                          </a:cubicBezTo>
                          <a:cubicBezTo>
                            <a:pt x="13677" y="148895"/>
                            <a:pt x="1828" y="213226"/>
                            <a:pt x="247" y="271310"/>
                          </a:cubicBezTo>
                          <a:cubicBezTo>
                            <a:pt x="-744" y="307524"/>
                            <a:pt x="1571" y="343728"/>
                            <a:pt x="1561" y="379933"/>
                          </a:cubicBezTo>
                          <a:cubicBezTo>
                            <a:pt x="1561" y="384600"/>
                            <a:pt x="7390" y="386943"/>
                            <a:pt x="10696" y="383714"/>
                          </a:cubicBezTo>
                          <a:cubicBezTo>
                            <a:pt x="12058" y="382381"/>
                            <a:pt x="13429" y="381066"/>
                            <a:pt x="14810" y="379752"/>
                          </a:cubicBezTo>
                          <a:cubicBezTo>
                            <a:pt x="15048" y="379523"/>
                            <a:pt x="15363" y="379733"/>
                            <a:pt x="15277" y="380076"/>
                          </a:cubicBezTo>
                          <a:cubicBezTo>
                            <a:pt x="10467" y="399964"/>
                            <a:pt x="9486" y="420643"/>
                            <a:pt x="28574" y="432511"/>
                          </a:cubicBezTo>
                          <a:cubicBezTo>
                            <a:pt x="30260" y="433559"/>
                            <a:pt x="32041" y="432987"/>
                            <a:pt x="33155" y="431787"/>
                          </a:cubicBezTo>
                          <a:cubicBezTo>
                            <a:pt x="33889" y="442855"/>
                            <a:pt x="37432" y="454133"/>
                            <a:pt x="42976" y="464305"/>
                          </a:cubicBezTo>
                          <a:cubicBezTo>
                            <a:pt x="40604" y="476116"/>
                            <a:pt x="43843" y="489204"/>
                            <a:pt x="48481" y="500481"/>
                          </a:cubicBezTo>
                          <a:cubicBezTo>
                            <a:pt x="54263" y="514540"/>
                            <a:pt x="68703" y="533666"/>
                            <a:pt x="80142" y="543687"/>
                          </a:cubicBezTo>
                          <a:cubicBezTo>
                            <a:pt x="92287" y="554326"/>
                            <a:pt x="106041" y="563099"/>
                            <a:pt x="120624" y="570004"/>
                          </a:cubicBezTo>
                          <a:cubicBezTo>
                            <a:pt x="134359" y="576510"/>
                            <a:pt x="149427" y="582577"/>
                            <a:pt x="164658" y="584225"/>
                          </a:cubicBezTo>
                          <a:cubicBezTo>
                            <a:pt x="165201" y="584740"/>
                            <a:pt x="165734" y="585263"/>
                            <a:pt x="166277" y="585768"/>
                          </a:cubicBezTo>
                          <a:cubicBezTo>
                            <a:pt x="170763" y="589978"/>
                            <a:pt x="175335" y="594141"/>
                            <a:pt x="180193" y="597903"/>
                          </a:cubicBezTo>
                          <a:cubicBezTo>
                            <a:pt x="185870" y="602294"/>
                            <a:pt x="191994" y="605152"/>
                            <a:pt x="197976" y="608962"/>
                          </a:cubicBezTo>
                          <a:cubicBezTo>
                            <a:pt x="203939" y="612762"/>
                            <a:pt x="211168" y="603732"/>
                            <a:pt x="205644" y="599018"/>
                          </a:cubicBezTo>
                          <a:cubicBezTo>
                            <a:pt x="200929" y="594998"/>
                            <a:pt x="197014" y="590083"/>
                            <a:pt x="192356" y="585940"/>
                          </a:cubicBezTo>
                          <a:cubicBezTo>
                            <a:pt x="187718" y="581825"/>
                            <a:pt x="182974" y="577834"/>
                            <a:pt x="178421" y="573614"/>
                          </a:cubicBezTo>
                          <a:cubicBezTo>
                            <a:pt x="159343" y="555917"/>
                            <a:pt x="143103" y="535448"/>
                            <a:pt x="128586" y="513540"/>
                          </a:cubicBezTo>
                          <a:cubicBezTo>
                            <a:pt x="123919" y="506492"/>
                            <a:pt x="122005" y="498233"/>
                            <a:pt x="119919" y="490042"/>
                          </a:cubicBezTo>
                          <a:cubicBezTo>
                            <a:pt x="119814" y="489623"/>
                            <a:pt x="119623" y="489299"/>
                            <a:pt x="119452" y="488956"/>
                          </a:cubicBezTo>
                          <a:cubicBezTo>
                            <a:pt x="119785" y="488451"/>
                            <a:pt x="120109" y="487927"/>
                            <a:pt x="120414" y="487394"/>
                          </a:cubicBezTo>
                          <a:cubicBezTo>
                            <a:pt x="122890" y="483041"/>
                            <a:pt x="118004" y="478498"/>
                            <a:pt x="113746" y="480727"/>
                          </a:cubicBezTo>
                          <a:cubicBezTo>
                            <a:pt x="103279" y="486213"/>
                            <a:pt x="95030" y="491061"/>
                            <a:pt x="83133" y="486156"/>
                          </a:cubicBezTo>
                          <a:cubicBezTo>
                            <a:pt x="71703" y="481441"/>
                            <a:pt x="62654" y="471354"/>
                            <a:pt x="56387" y="460981"/>
                          </a:cubicBezTo>
                          <a:cubicBezTo>
                            <a:pt x="43395" y="439474"/>
                            <a:pt x="38918" y="404193"/>
                            <a:pt x="68274" y="393601"/>
                          </a:cubicBezTo>
                          <a:cubicBezTo>
                            <a:pt x="85895" y="387248"/>
                            <a:pt x="106431" y="393773"/>
                            <a:pt x="118461" y="407670"/>
                          </a:cubicBezTo>
                          <a:cubicBezTo>
                            <a:pt x="119576" y="408956"/>
                            <a:pt x="121119" y="408746"/>
                            <a:pt x="122157" y="407860"/>
                          </a:cubicBezTo>
                          <a:cubicBezTo>
                            <a:pt x="122348" y="407698"/>
                            <a:pt x="122986" y="407632"/>
                            <a:pt x="123148" y="407784"/>
                          </a:cubicBezTo>
                          <a:cubicBezTo>
                            <a:pt x="132701" y="416966"/>
                            <a:pt x="139835" y="428482"/>
                            <a:pt x="143074" y="441388"/>
                          </a:cubicBezTo>
                          <a:cubicBezTo>
                            <a:pt x="144579" y="447379"/>
                            <a:pt x="153818" y="446094"/>
                            <a:pt x="153799" y="439940"/>
                          </a:cubicBezTo>
                          <a:cubicBezTo>
                            <a:pt x="153732" y="419843"/>
                            <a:pt x="153809" y="399669"/>
                            <a:pt x="152294" y="379628"/>
                          </a:cubicBezTo>
                          <a:cubicBezTo>
                            <a:pt x="151580" y="370179"/>
                            <a:pt x="150742" y="360635"/>
                            <a:pt x="148999" y="351310"/>
                          </a:cubicBezTo>
                          <a:cubicBezTo>
                            <a:pt x="148008" y="345995"/>
                            <a:pt x="145970" y="335394"/>
                            <a:pt x="142369" y="330689"/>
                          </a:cubicBezTo>
                          <a:cubicBezTo>
                            <a:pt x="152342" y="323335"/>
                            <a:pt x="178250" y="301342"/>
                            <a:pt x="181412" y="235734"/>
                          </a:cubicBezTo>
                          <a:cubicBezTo>
                            <a:pt x="183565" y="191128"/>
                            <a:pt x="200186" y="195253"/>
                            <a:pt x="234476" y="196681"/>
                          </a:cubicBezTo>
                          <a:cubicBezTo>
                            <a:pt x="268766" y="198110"/>
                            <a:pt x="281625" y="206683"/>
                            <a:pt x="294483" y="185251"/>
                          </a:cubicBezTo>
                          <a:cubicBezTo>
                            <a:pt x="304513" y="168545"/>
                            <a:pt x="323239" y="154124"/>
                            <a:pt x="348014" y="168040"/>
                          </a:cubicBezTo>
                          <a:cubicBezTo>
                            <a:pt x="363540" y="176765"/>
                            <a:pt x="370026" y="202768"/>
                            <a:pt x="375694" y="217113"/>
                          </a:cubicBezTo>
                          <a:cubicBezTo>
                            <a:pt x="420242" y="329717"/>
                            <a:pt x="516035" y="282321"/>
                            <a:pt x="498175" y="271815"/>
                          </a:cubicBezTo>
                          <a:cubicBezTo>
                            <a:pt x="473887" y="257527"/>
                            <a:pt x="481078" y="256203"/>
                            <a:pt x="481078" y="256203"/>
                          </a:cubicBezTo>
                          <a:cubicBezTo>
                            <a:pt x="481078" y="256203"/>
                            <a:pt x="494194" y="265004"/>
                            <a:pt x="517807" y="264376"/>
                          </a:cubicBezTo>
                          <a:cubicBezTo>
                            <a:pt x="523474" y="302809"/>
                            <a:pt x="526036" y="326479"/>
                            <a:pt x="526417" y="331041"/>
                          </a:cubicBezTo>
                          <a:cubicBezTo>
                            <a:pt x="528436" y="354882"/>
                            <a:pt x="529437" y="378876"/>
                            <a:pt x="529132" y="402822"/>
                          </a:cubicBezTo>
                          <a:cubicBezTo>
                            <a:pt x="528970" y="414366"/>
                            <a:pt x="528532" y="425891"/>
                            <a:pt x="527798" y="437426"/>
                          </a:cubicBezTo>
                          <a:cubicBezTo>
                            <a:pt x="527141" y="447570"/>
                            <a:pt x="525427" y="457828"/>
                            <a:pt x="524703" y="468001"/>
                          </a:cubicBezTo>
                          <a:cubicBezTo>
                            <a:pt x="522112" y="470801"/>
                            <a:pt x="520797" y="474726"/>
                            <a:pt x="522045" y="478955"/>
                          </a:cubicBezTo>
                          <a:cubicBezTo>
                            <a:pt x="525741" y="491490"/>
                            <a:pt x="531618" y="502796"/>
                            <a:pt x="532932" y="516055"/>
                          </a:cubicBezTo>
                          <a:cubicBezTo>
                            <a:pt x="534218" y="529123"/>
                            <a:pt x="533094" y="542372"/>
                            <a:pt x="529818" y="555079"/>
                          </a:cubicBezTo>
                          <a:cubicBezTo>
                            <a:pt x="523398" y="579929"/>
                            <a:pt x="508815" y="603018"/>
                            <a:pt x="488584" y="618868"/>
                          </a:cubicBezTo>
                          <a:cubicBezTo>
                            <a:pt x="446436" y="651900"/>
                            <a:pt x="387400" y="664359"/>
                            <a:pt x="334879" y="657015"/>
                          </a:cubicBezTo>
                          <a:cubicBezTo>
                            <a:pt x="304504" y="652758"/>
                            <a:pt x="276548" y="644014"/>
                            <a:pt x="252440" y="624411"/>
                          </a:cubicBezTo>
                          <a:cubicBezTo>
                            <a:pt x="251783" y="623868"/>
                            <a:pt x="250649" y="624554"/>
                            <a:pt x="251183" y="625383"/>
                          </a:cubicBezTo>
                          <a:cubicBezTo>
                            <a:pt x="284873" y="677742"/>
                            <a:pt x="351586" y="690419"/>
                            <a:pt x="409231" y="681009"/>
                          </a:cubicBezTo>
                          <a:cubicBezTo>
                            <a:pt x="480592" y="669350"/>
                            <a:pt x="551592" y="619658"/>
                            <a:pt x="560279" y="541077"/>
                          </a:cubicBezTo>
                          <a:cubicBezTo>
                            <a:pt x="561136" y="533352"/>
                            <a:pt x="561079" y="525551"/>
                            <a:pt x="560374" y="517807"/>
                          </a:cubicBezTo>
                          <a:cubicBezTo>
                            <a:pt x="559116" y="503958"/>
                            <a:pt x="556154" y="488680"/>
                            <a:pt x="548906" y="476345"/>
                          </a:cubicBezTo>
                          <a:cubicBezTo>
                            <a:pt x="551049" y="464544"/>
                            <a:pt x="551077" y="452009"/>
                            <a:pt x="551649" y="440083"/>
                          </a:cubicBezTo>
                          <a:cubicBezTo>
                            <a:pt x="552249" y="427663"/>
                            <a:pt x="552487" y="415233"/>
                            <a:pt x="552392" y="402822"/>
                          </a:cubicBezTo>
                          <a:cubicBezTo>
                            <a:pt x="552239" y="382571"/>
                            <a:pt x="551154" y="362340"/>
                            <a:pt x="549049" y="342204"/>
                          </a:cubicBezTo>
                          <a:cubicBezTo>
                            <a:pt x="551735" y="339937"/>
                            <a:pt x="575071" y="316382"/>
                            <a:pt x="562460" y="191109"/>
                          </a:cubicBezTo>
                          <a:cubicBezTo>
                            <a:pt x="562412" y="190624"/>
                            <a:pt x="562641" y="190166"/>
                            <a:pt x="563107" y="190024"/>
                          </a:cubicBezTo>
                          <a:cubicBezTo>
                            <a:pt x="568994" y="188214"/>
                            <a:pt x="607904" y="175222"/>
                            <a:pt x="591663" y="152381"/>
                          </a:cubicBezTo>
                          <a:cubicBezTo>
                            <a:pt x="591663" y="152381"/>
                            <a:pt x="602531" y="144923"/>
                            <a:pt x="607161" y="139779"/>
                          </a:cubicBezTo>
                          <a:cubicBezTo>
                            <a:pt x="611313" y="137855"/>
                            <a:pt x="609342" y="131435"/>
                            <a:pt x="604808" y="130930"/>
                          </a:cubicBezTo>
                          <a:close/>
                        </a:path>
                      </a:pathLst>
                    </a:custGeom>
                    <a:solidFill>
                      <a:srgbClr val="000000"/>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54AD4D1-6C08-C30E-134E-5F14EBECDEDB}"/>
                        </a:ext>
                      </a:extLst>
                    </p:cNvPr>
                    <p:cNvSpPr/>
                    <p:nvPr/>
                  </p:nvSpPr>
                  <p:spPr>
                    <a:xfrm>
                      <a:off x="9349361" y="2629544"/>
                      <a:ext cx="61319" cy="26198"/>
                    </a:xfrm>
                    <a:custGeom>
                      <a:avLst/>
                      <a:gdLst>
                        <a:gd name="connsiteX0" fmla="*/ 1260 w 61319"/>
                        <a:gd name="connsiteY0" fmla="*/ 8750 h 26198"/>
                        <a:gd name="connsiteX1" fmla="*/ 6442 w 61319"/>
                        <a:gd name="connsiteY1" fmla="*/ 17646 h 26198"/>
                        <a:gd name="connsiteX2" fmla="*/ 20320 w 61319"/>
                        <a:gd name="connsiteY2" fmla="*/ 13236 h 26198"/>
                        <a:gd name="connsiteX3" fmla="*/ 33807 w 61319"/>
                        <a:gd name="connsiteY3" fmla="*/ 14627 h 26198"/>
                        <a:gd name="connsiteX4" fmla="*/ 57839 w 61319"/>
                        <a:gd name="connsiteY4" fmla="*/ 25999 h 26198"/>
                        <a:gd name="connsiteX5" fmla="*/ 61068 w 61319"/>
                        <a:gd name="connsiteY5" fmla="*/ 21789 h 26198"/>
                        <a:gd name="connsiteX6" fmla="*/ 1260 w 61319"/>
                        <a:gd name="connsiteY6" fmla="*/ 8750 h 26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19" h="26198">
                          <a:moveTo>
                            <a:pt x="1260" y="8750"/>
                          </a:moveTo>
                          <a:cubicBezTo>
                            <a:pt x="-1730" y="12550"/>
                            <a:pt x="841" y="19418"/>
                            <a:pt x="6442" y="17646"/>
                          </a:cubicBezTo>
                          <a:cubicBezTo>
                            <a:pt x="11090" y="16170"/>
                            <a:pt x="15396" y="13693"/>
                            <a:pt x="20320" y="13236"/>
                          </a:cubicBezTo>
                          <a:cubicBezTo>
                            <a:pt x="24806" y="12817"/>
                            <a:pt x="29493" y="13455"/>
                            <a:pt x="33807" y="14627"/>
                          </a:cubicBezTo>
                          <a:cubicBezTo>
                            <a:pt x="42608" y="17008"/>
                            <a:pt x="49533" y="22685"/>
                            <a:pt x="57839" y="25999"/>
                          </a:cubicBezTo>
                          <a:cubicBezTo>
                            <a:pt x="60449" y="27038"/>
                            <a:pt x="61944" y="23780"/>
                            <a:pt x="61068" y="21789"/>
                          </a:cubicBezTo>
                          <a:cubicBezTo>
                            <a:pt x="52886" y="3139"/>
                            <a:pt x="15357" y="-9205"/>
                            <a:pt x="1260" y="8750"/>
                          </a:cubicBezTo>
                          <a:close/>
                        </a:path>
                      </a:pathLst>
                    </a:custGeom>
                    <a:solidFill>
                      <a:srgbClr val="000000"/>
                    </a:solidFill>
                    <a:ln w="9525" cap="flat">
                      <a:noFill/>
                      <a:prstDash val="solid"/>
                      <a:miter/>
                    </a:ln>
                  </p:spPr>
                  <p:txBody>
                    <a:bodyPr rtlCol="0" anchor="ctr"/>
                    <a:lstStyle/>
                    <a:p>
                      <a:endParaRPr lang="en-US"/>
                    </a:p>
                  </p:txBody>
                </p:sp>
                <p:grpSp>
                  <p:nvGrpSpPr>
                    <p:cNvPr id="15" name="Graphic 6" descr="A child with wavy hair">
                      <a:extLst>
                        <a:ext uri="{FF2B5EF4-FFF2-40B4-BE49-F238E27FC236}">
                          <a16:creationId xmlns:a16="http://schemas.microsoft.com/office/drawing/2014/main" id="{22E379F6-A18B-B4BB-D87D-9CBD8C400450}"/>
                        </a:ext>
                      </a:extLst>
                    </p:cNvPr>
                    <p:cNvGrpSpPr/>
                    <p:nvPr/>
                  </p:nvGrpSpPr>
                  <p:grpSpPr>
                    <a:xfrm>
                      <a:off x="9337556" y="2299285"/>
                      <a:ext cx="512201" cy="271183"/>
                      <a:chOff x="9337556" y="2299285"/>
                      <a:chExt cx="512201" cy="271183"/>
                    </a:xfrm>
                    <a:solidFill>
                      <a:srgbClr val="FFFFFF"/>
                    </a:solidFill>
                  </p:grpSpPr>
                  <p:sp>
                    <p:nvSpPr>
                      <p:cNvPr id="16" name="Freeform: Shape 15">
                        <a:extLst>
                          <a:ext uri="{FF2B5EF4-FFF2-40B4-BE49-F238E27FC236}">
                            <a16:creationId xmlns:a16="http://schemas.microsoft.com/office/drawing/2014/main" id="{9349DAEC-B7D7-753C-0EBA-87E59BE6430F}"/>
                          </a:ext>
                        </a:extLst>
                      </p:cNvPr>
                      <p:cNvSpPr/>
                      <p:nvPr/>
                    </p:nvSpPr>
                    <p:spPr>
                      <a:xfrm>
                        <a:off x="9545788" y="2339096"/>
                        <a:ext cx="114594" cy="62918"/>
                      </a:xfrm>
                      <a:custGeom>
                        <a:avLst/>
                        <a:gdLst>
                          <a:gd name="connsiteX0" fmla="*/ 2877 w 114594"/>
                          <a:gd name="connsiteY0" fmla="*/ 61901 h 62918"/>
                          <a:gd name="connsiteX1" fmla="*/ 52997 w 114594"/>
                          <a:gd name="connsiteY1" fmla="*/ 9533 h 62918"/>
                          <a:gd name="connsiteX2" fmla="*/ 85783 w 114594"/>
                          <a:gd name="connsiteY2" fmla="*/ 10666 h 62918"/>
                          <a:gd name="connsiteX3" fmla="*/ 109252 w 114594"/>
                          <a:gd name="connsiteY3" fmla="*/ 50585 h 62918"/>
                          <a:gd name="connsiteX4" fmla="*/ 114577 w 114594"/>
                          <a:gd name="connsiteY4" fmla="*/ 49862 h 62918"/>
                          <a:gd name="connsiteX5" fmla="*/ 70895 w 114594"/>
                          <a:gd name="connsiteY5" fmla="*/ 36 h 62918"/>
                          <a:gd name="connsiteX6" fmla="*/ 14526 w 114594"/>
                          <a:gd name="connsiteY6" fmla="*/ 30326 h 62918"/>
                          <a:gd name="connsiteX7" fmla="*/ 10 w 114594"/>
                          <a:gd name="connsiteY7" fmla="*/ 61520 h 62918"/>
                          <a:gd name="connsiteX8" fmla="*/ 2877 w 114594"/>
                          <a:gd name="connsiteY8" fmla="*/ 61901 h 62918"/>
                          <a:gd name="connsiteX9" fmla="*/ 2877 w 114594"/>
                          <a:gd name="connsiteY9" fmla="*/ 61901 h 6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94" h="62918">
                            <a:moveTo>
                              <a:pt x="2877" y="61901"/>
                            </a:moveTo>
                            <a:cubicBezTo>
                              <a:pt x="9744" y="38451"/>
                              <a:pt x="30052" y="17696"/>
                              <a:pt x="52997" y="9533"/>
                            </a:cubicBezTo>
                            <a:cubicBezTo>
                              <a:pt x="63666" y="5732"/>
                              <a:pt x="75648" y="4837"/>
                              <a:pt x="85783" y="10666"/>
                            </a:cubicBezTo>
                            <a:cubicBezTo>
                              <a:pt x="100375" y="19058"/>
                              <a:pt x="104509" y="35717"/>
                              <a:pt x="109252" y="50585"/>
                            </a:cubicBezTo>
                            <a:cubicBezTo>
                              <a:pt x="110128" y="53338"/>
                              <a:pt x="114920" y="53052"/>
                              <a:pt x="114577" y="49862"/>
                            </a:cubicBezTo>
                            <a:cubicBezTo>
                              <a:pt x="112081" y="26306"/>
                              <a:pt x="96736" y="1046"/>
                              <a:pt x="70895" y="36"/>
                            </a:cubicBezTo>
                            <a:cubicBezTo>
                              <a:pt x="48883" y="-830"/>
                              <a:pt x="27871" y="13952"/>
                              <a:pt x="14526" y="30326"/>
                            </a:cubicBezTo>
                            <a:cubicBezTo>
                              <a:pt x="7230" y="39279"/>
                              <a:pt x="1372" y="49909"/>
                              <a:pt x="10" y="61520"/>
                            </a:cubicBezTo>
                            <a:cubicBezTo>
                              <a:pt x="-181" y="63187"/>
                              <a:pt x="2429" y="63425"/>
                              <a:pt x="2877" y="61901"/>
                            </a:cubicBezTo>
                            <a:lnTo>
                              <a:pt x="2877" y="61901"/>
                            </a:lnTo>
                            <a:close/>
                          </a:path>
                        </a:pathLst>
                      </a:custGeom>
                      <a:solidFill>
                        <a:srgbClr val="FFFFF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CF8F7D9-3445-5862-3A78-68068D35984F}"/>
                          </a:ext>
                        </a:extLst>
                      </p:cNvPr>
                      <p:cNvSpPr/>
                      <p:nvPr/>
                    </p:nvSpPr>
                    <p:spPr>
                      <a:xfrm>
                        <a:off x="9793639" y="2381268"/>
                        <a:ext cx="56118" cy="35047"/>
                      </a:xfrm>
                      <a:custGeom>
                        <a:avLst/>
                        <a:gdLst>
                          <a:gd name="connsiteX0" fmla="*/ 38 w 56118"/>
                          <a:gd name="connsiteY0" fmla="*/ 2042 h 35047"/>
                          <a:gd name="connsiteX1" fmla="*/ 30670 w 56118"/>
                          <a:gd name="connsiteY1" fmla="*/ 34674 h 35047"/>
                          <a:gd name="connsiteX2" fmla="*/ 47549 w 56118"/>
                          <a:gd name="connsiteY2" fmla="*/ 33550 h 35047"/>
                          <a:gd name="connsiteX3" fmla="*/ 52892 w 56118"/>
                          <a:gd name="connsiteY3" fmla="*/ 31407 h 35047"/>
                          <a:gd name="connsiteX4" fmla="*/ 55502 w 56118"/>
                          <a:gd name="connsiteY4" fmla="*/ 29712 h 35047"/>
                          <a:gd name="connsiteX5" fmla="*/ 54016 w 56118"/>
                          <a:gd name="connsiteY5" fmla="*/ 26302 h 35047"/>
                          <a:gd name="connsiteX6" fmla="*/ 51825 w 56118"/>
                          <a:gd name="connsiteY6" fmla="*/ 26492 h 35047"/>
                          <a:gd name="connsiteX7" fmla="*/ 47415 w 56118"/>
                          <a:gd name="connsiteY7" fmla="*/ 27283 h 35047"/>
                          <a:gd name="connsiteX8" fmla="*/ 34328 w 56118"/>
                          <a:gd name="connsiteY8" fmla="*/ 28750 h 35047"/>
                          <a:gd name="connsiteX9" fmla="*/ 3210 w 56118"/>
                          <a:gd name="connsiteY9" fmla="*/ 1156 h 35047"/>
                          <a:gd name="connsiteX10" fmla="*/ 38 w 56118"/>
                          <a:gd name="connsiteY10" fmla="*/ 2042 h 35047"/>
                          <a:gd name="connsiteX11" fmla="*/ 38 w 56118"/>
                          <a:gd name="connsiteY11" fmla="*/ 2042 h 3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118" h="35047">
                            <a:moveTo>
                              <a:pt x="38" y="2042"/>
                            </a:moveTo>
                            <a:cubicBezTo>
                              <a:pt x="3153" y="18320"/>
                              <a:pt x="13411" y="32455"/>
                              <a:pt x="30670" y="34674"/>
                            </a:cubicBezTo>
                            <a:cubicBezTo>
                              <a:pt x="36214" y="35389"/>
                              <a:pt x="42158" y="35112"/>
                              <a:pt x="47549" y="33550"/>
                            </a:cubicBezTo>
                            <a:cubicBezTo>
                              <a:pt x="49387" y="33017"/>
                              <a:pt x="51235" y="32369"/>
                              <a:pt x="52892" y="31407"/>
                            </a:cubicBezTo>
                            <a:cubicBezTo>
                              <a:pt x="54111" y="30702"/>
                              <a:pt x="55378" y="29797"/>
                              <a:pt x="55502" y="29712"/>
                            </a:cubicBezTo>
                            <a:cubicBezTo>
                              <a:pt x="56893" y="28654"/>
                              <a:pt x="55731" y="26397"/>
                              <a:pt x="54016" y="26302"/>
                            </a:cubicBezTo>
                            <a:cubicBezTo>
                              <a:pt x="53702" y="26283"/>
                              <a:pt x="52578" y="26397"/>
                              <a:pt x="51825" y="26492"/>
                            </a:cubicBezTo>
                            <a:cubicBezTo>
                              <a:pt x="50349" y="26673"/>
                              <a:pt x="48882" y="27016"/>
                              <a:pt x="47415" y="27283"/>
                            </a:cubicBezTo>
                            <a:cubicBezTo>
                              <a:pt x="43072" y="28083"/>
                              <a:pt x="38776" y="28874"/>
                              <a:pt x="34328" y="28750"/>
                            </a:cubicBezTo>
                            <a:cubicBezTo>
                              <a:pt x="17593" y="28283"/>
                              <a:pt x="8477" y="15815"/>
                              <a:pt x="3210" y="1156"/>
                            </a:cubicBezTo>
                            <a:cubicBezTo>
                              <a:pt x="2514" y="-844"/>
                              <a:pt x="-362" y="-54"/>
                              <a:pt x="38" y="2042"/>
                            </a:cubicBezTo>
                            <a:lnTo>
                              <a:pt x="38" y="2042"/>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49716E3-B7F5-0E60-2968-D7EF0A3CFD0C}"/>
                          </a:ext>
                        </a:extLst>
                      </p:cNvPr>
                      <p:cNvSpPr/>
                      <p:nvPr/>
                    </p:nvSpPr>
                    <p:spPr>
                      <a:xfrm>
                        <a:off x="9373503" y="2376736"/>
                        <a:ext cx="171822" cy="193732"/>
                      </a:xfrm>
                      <a:custGeom>
                        <a:avLst/>
                        <a:gdLst>
                          <a:gd name="connsiteX0" fmla="*/ 171105 w 171822"/>
                          <a:gd name="connsiteY0" fmla="*/ 15812 h 193732"/>
                          <a:gd name="connsiteX1" fmla="*/ 126909 w 171822"/>
                          <a:gd name="connsiteY1" fmla="*/ 2925 h 193732"/>
                          <a:gd name="connsiteX2" fmla="*/ 99143 w 171822"/>
                          <a:gd name="connsiteY2" fmla="*/ 40425 h 193732"/>
                          <a:gd name="connsiteX3" fmla="*/ 88771 w 171822"/>
                          <a:gd name="connsiteY3" fmla="*/ 92032 h 193732"/>
                          <a:gd name="connsiteX4" fmla="*/ 67406 w 171822"/>
                          <a:gd name="connsiteY4" fmla="*/ 154677 h 193732"/>
                          <a:gd name="connsiteX5" fmla="*/ 40222 w 171822"/>
                          <a:gd name="connsiteY5" fmla="*/ 177823 h 193732"/>
                          <a:gd name="connsiteX6" fmla="*/ 22829 w 171822"/>
                          <a:gd name="connsiteY6" fmla="*/ 184443 h 193732"/>
                          <a:gd name="connsiteX7" fmla="*/ 1684 w 171822"/>
                          <a:gd name="connsiteY7" fmla="*/ 188748 h 193732"/>
                          <a:gd name="connsiteX8" fmla="*/ 1684 w 171822"/>
                          <a:gd name="connsiteY8" fmla="*/ 193301 h 193732"/>
                          <a:gd name="connsiteX9" fmla="*/ 33183 w 171822"/>
                          <a:gd name="connsiteY9" fmla="*/ 187891 h 193732"/>
                          <a:gd name="connsiteX10" fmla="*/ 57986 w 171822"/>
                          <a:gd name="connsiteY10" fmla="*/ 173813 h 193732"/>
                          <a:gd name="connsiteX11" fmla="*/ 88790 w 171822"/>
                          <a:gd name="connsiteY11" fmla="*/ 125474 h 193732"/>
                          <a:gd name="connsiteX12" fmla="*/ 97981 w 171822"/>
                          <a:gd name="connsiteY12" fmla="*/ 68762 h 193732"/>
                          <a:gd name="connsiteX13" fmla="*/ 117174 w 171822"/>
                          <a:gd name="connsiteY13" fmla="*/ 19280 h 193732"/>
                          <a:gd name="connsiteX14" fmla="*/ 137739 w 171822"/>
                          <a:gd name="connsiteY14" fmla="*/ 5992 h 193732"/>
                          <a:gd name="connsiteX15" fmla="*/ 167828 w 171822"/>
                          <a:gd name="connsiteY15" fmla="*/ 19070 h 193732"/>
                          <a:gd name="connsiteX16" fmla="*/ 171105 w 171822"/>
                          <a:gd name="connsiteY16" fmla="*/ 15812 h 193732"/>
                          <a:gd name="connsiteX17" fmla="*/ 171105 w 171822"/>
                          <a:gd name="connsiteY17" fmla="*/ 15812 h 19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22" h="193732">
                            <a:moveTo>
                              <a:pt x="171105" y="15812"/>
                            </a:moveTo>
                            <a:cubicBezTo>
                              <a:pt x="159579" y="4344"/>
                              <a:pt x="142996" y="-4952"/>
                              <a:pt x="126909" y="2925"/>
                            </a:cubicBezTo>
                            <a:cubicBezTo>
                              <a:pt x="112574" y="9945"/>
                              <a:pt x="104487" y="26214"/>
                              <a:pt x="99143" y="40425"/>
                            </a:cubicBezTo>
                            <a:cubicBezTo>
                              <a:pt x="92857" y="57189"/>
                              <a:pt x="90476" y="74334"/>
                              <a:pt x="88771" y="92032"/>
                            </a:cubicBezTo>
                            <a:cubicBezTo>
                              <a:pt x="86647" y="114053"/>
                              <a:pt x="80741" y="136656"/>
                              <a:pt x="67406" y="154677"/>
                            </a:cubicBezTo>
                            <a:cubicBezTo>
                              <a:pt x="60243" y="164364"/>
                              <a:pt x="50928" y="172299"/>
                              <a:pt x="40222" y="177823"/>
                            </a:cubicBezTo>
                            <a:cubicBezTo>
                              <a:pt x="34688" y="180681"/>
                              <a:pt x="28839" y="182843"/>
                              <a:pt x="22829" y="184443"/>
                            </a:cubicBezTo>
                            <a:cubicBezTo>
                              <a:pt x="15885" y="186300"/>
                              <a:pt x="8475" y="186472"/>
                              <a:pt x="1684" y="188748"/>
                            </a:cubicBezTo>
                            <a:cubicBezTo>
                              <a:pt x="-317" y="189415"/>
                              <a:pt x="-793" y="192892"/>
                              <a:pt x="1684" y="193301"/>
                            </a:cubicBezTo>
                            <a:cubicBezTo>
                              <a:pt x="11837" y="194987"/>
                              <a:pt x="23705" y="191425"/>
                              <a:pt x="33183" y="187891"/>
                            </a:cubicBezTo>
                            <a:cubicBezTo>
                              <a:pt x="42165" y="184548"/>
                              <a:pt x="50547" y="179871"/>
                              <a:pt x="57986" y="173813"/>
                            </a:cubicBezTo>
                            <a:cubicBezTo>
                              <a:pt x="73159" y="161459"/>
                              <a:pt x="83065" y="143981"/>
                              <a:pt x="88790" y="125474"/>
                            </a:cubicBezTo>
                            <a:cubicBezTo>
                              <a:pt x="94552" y="106862"/>
                              <a:pt x="94390" y="87707"/>
                              <a:pt x="97981" y="68762"/>
                            </a:cubicBezTo>
                            <a:cubicBezTo>
                              <a:pt x="101229" y="51636"/>
                              <a:pt x="106430" y="33338"/>
                              <a:pt x="117174" y="19280"/>
                            </a:cubicBezTo>
                            <a:cubicBezTo>
                              <a:pt x="122232" y="12660"/>
                              <a:pt x="129138" y="6802"/>
                              <a:pt x="137739" y="5992"/>
                            </a:cubicBezTo>
                            <a:cubicBezTo>
                              <a:pt x="149159" y="4925"/>
                              <a:pt x="159437" y="12279"/>
                              <a:pt x="167828" y="19070"/>
                            </a:cubicBezTo>
                            <a:cubicBezTo>
                              <a:pt x="170095" y="20908"/>
                              <a:pt x="173257" y="17956"/>
                              <a:pt x="171105" y="15812"/>
                            </a:cubicBezTo>
                            <a:lnTo>
                              <a:pt x="171105" y="15812"/>
                            </a:lnTo>
                            <a:close/>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C223384-DBBE-647F-5B11-07271BCE7932}"/>
                          </a:ext>
                        </a:extLst>
                      </p:cNvPr>
                      <p:cNvSpPr/>
                      <p:nvPr/>
                    </p:nvSpPr>
                    <p:spPr>
                      <a:xfrm>
                        <a:off x="9337556" y="2463643"/>
                        <a:ext cx="91025" cy="56828"/>
                      </a:xfrm>
                      <a:custGeom>
                        <a:avLst/>
                        <a:gdLst>
                          <a:gd name="connsiteX0" fmla="*/ 550 w 91025"/>
                          <a:gd name="connsiteY0" fmla="*/ 47539 h 56828"/>
                          <a:gd name="connsiteX1" fmla="*/ 90818 w 91025"/>
                          <a:gd name="connsiteY1" fmla="*/ 4305 h 56828"/>
                          <a:gd name="connsiteX2" fmla="*/ 85151 w 91025"/>
                          <a:gd name="connsiteY2" fmla="*/ 1010 h 56828"/>
                          <a:gd name="connsiteX3" fmla="*/ 2741 w 91025"/>
                          <a:gd name="connsiteY3" fmla="*/ 44710 h 56828"/>
                          <a:gd name="connsiteX4" fmla="*/ 550 w 91025"/>
                          <a:gd name="connsiteY4" fmla="*/ 47539 h 56828"/>
                          <a:gd name="connsiteX5" fmla="*/ 550 w 91025"/>
                          <a:gd name="connsiteY5" fmla="*/ 47539 h 5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25" h="56828">
                            <a:moveTo>
                              <a:pt x="550" y="47539"/>
                            </a:moveTo>
                            <a:cubicBezTo>
                              <a:pt x="31125" y="75838"/>
                              <a:pt x="79007" y="33118"/>
                              <a:pt x="90818" y="4305"/>
                            </a:cubicBezTo>
                            <a:cubicBezTo>
                              <a:pt x="92085" y="1210"/>
                              <a:pt x="87227" y="-1553"/>
                              <a:pt x="85151" y="1010"/>
                            </a:cubicBezTo>
                            <a:cubicBezTo>
                              <a:pt x="66672" y="23708"/>
                              <a:pt x="36478" y="64732"/>
                              <a:pt x="2741" y="44710"/>
                            </a:cubicBezTo>
                            <a:cubicBezTo>
                              <a:pt x="997" y="43663"/>
                              <a:pt x="-984" y="46120"/>
                              <a:pt x="550" y="47539"/>
                            </a:cubicBezTo>
                            <a:lnTo>
                              <a:pt x="550" y="47539"/>
                            </a:lnTo>
                            <a:close/>
                          </a:path>
                        </a:pathLst>
                      </a:custGeom>
                      <a:solidFill>
                        <a:srgbClr val="FFFFFF"/>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58528F1-20B8-E82B-37C1-59F9C8FB19A6}"/>
                          </a:ext>
                        </a:extLst>
                      </p:cNvPr>
                      <p:cNvSpPr/>
                      <p:nvPr/>
                    </p:nvSpPr>
                    <p:spPr>
                      <a:xfrm>
                        <a:off x="9491365" y="2393647"/>
                        <a:ext cx="46508" cy="17768"/>
                      </a:xfrm>
                      <a:custGeom>
                        <a:avLst/>
                        <a:gdLst>
                          <a:gd name="connsiteX0" fmla="*/ 46280 w 46508"/>
                          <a:gd name="connsiteY0" fmla="*/ 15561 h 17768"/>
                          <a:gd name="connsiteX1" fmla="*/ 322 w 46508"/>
                          <a:gd name="connsiteY1" fmla="*/ 9569 h 17768"/>
                          <a:gd name="connsiteX2" fmla="*/ 2999 w 46508"/>
                          <a:gd name="connsiteY2" fmla="*/ 12246 h 17768"/>
                          <a:gd name="connsiteX3" fmla="*/ 26182 w 46508"/>
                          <a:gd name="connsiteY3" fmla="*/ 6236 h 17768"/>
                          <a:gd name="connsiteX4" fmla="*/ 44280 w 46508"/>
                          <a:gd name="connsiteY4" fmla="*/ 17551 h 17768"/>
                          <a:gd name="connsiteX5" fmla="*/ 46280 w 46508"/>
                          <a:gd name="connsiteY5" fmla="*/ 15561 h 17768"/>
                          <a:gd name="connsiteX6" fmla="*/ 46280 w 46508"/>
                          <a:gd name="connsiteY6" fmla="*/ 15561 h 1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08" h="17768">
                            <a:moveTo>
                              <a:pt x="46280" y="15561"/>
                            </a:moveTo>
                            <a:cubicBezTo>
                              <a:pt x="35622" y="530"/>
                              <a:pt x="13000" y="-7442"/>
                              <a:pt x="322" y="9569"/>
                            </a:cubicBezTo>
                            <a:cubicBezTo>
                              <a:pt x="-850" y="11141"/>
                              <a:pt x="1436" y="13313"/>
                              <a:pt x="2999" y="12246"/>
                            </a:cubicBezTo>
                            <a:cubicBezTo>
                              <a:pt x="10314" y="7264"/>
                              <a:pt x="17134" y="3331"/>
                              <a:pt x="26182" y="6236"/>
                            </a:cubicBezTo>
                            <a:cubicBezTo>
                              <a:pt x="33107" y="8455"/>
                              <a:pt x="38422" y="13522"/>
                              <a:pt x="44280" y="17551"/>
                            </a:cubicBezTo>
                            <a:cubicBezTo>
                              <a:pt x="45461" y="18361"/>
                              <a:pt x="47118" y="16732"/>
                              <a:pt x="46280" y="15561"/>
                            </a:cubicBezTo>
                            <a:lnTo>
                              <a:pt x="46280" y="15561"/>
                            </a:lnTo>
                            <a:close/>
                          </a:path>
                        </a:pathLst>
                      </a:custGeom>
                      <a:solidFill>
                        <a:srgbClr val="FFFFFF"/>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B5A1AA7-780A-44C4-BB37-FC88B06C88B0}"/>
                          </a:ext>
                        </a:extLst>
                      </p:cNvPr>
                      <p:cNvSpPr/>
                      <p:nvPr/>
                    </p:nvSpPr>
                    <p:spPr>
                      <a:xfrm>
                        <a:off x="9570417" y="2364889"/>
                        <a:ext cx="57768" cy="34248"/>
                      </a:xfrm>
                      <a:custGeom>
                        <a:avLst/>
                        <a:gdLst>
                          <a:gd name="connsiteX0" fmla="*/ 1251 w 57768"/>
                          <a:gd name="connsiteY0" fmla="*/ 33917 h 34248"/>
                          <a:gd name="connsiteX1" fmla="*/ 54886 w 57768"/>
                          <a:gd name="connsiteY1" fmla="*/ 8190 h 34248"/>
                          <a:gd name="connsiteX2" fmla="*/ 57172 w 57768"/>
                          <a:gd name="connsiteY2" fmla="*/ 5228 h 34248"/>
                          <a:gd name="connsiteX3" fmla="*/ 22101 w 57768"/>
                          <a:gd name="connsiteY3" fmla="*/ 6990 h 34248"/>
                          <a:gd name="connsiteX4" fmla="*/ 13 w 57768"/>
                          <a:gd name="connsiteY4" fmla="*/ 33384 h 34248"/>
                          <a:gd name="connsiteX5" fmla="*/ 1251 w 57768"/>
                          <a:gd name="connsiteY5" fmla="*/ 33917 h 34248"/>
                          <a:gd name="connsiteX6" fmla="*/ 1251 w 57768"/>
                          <a:gd name="connsiteY6" fmla="*/ 33917 h 3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68" h="34248">
                            <a:moveTo>
                              <a:pt x="1251" y="33917"/>
                            </a:moveTo>
                            <a:cubicBezTo>
                              <a:pt x="10662" y="18525"/>
                              <a:pt x="36217" y="-3335"/>
                              <a:pt x="54886" y="8190"/>
                            </a:cubicBezTo>
                            <a:cubicBezTo>
                              <a:pt x="56667" y="9286"/>
                              <a:pt x="58839" y="6619"/>
                              <a:pt x="57172" y="5228"/>
                            </a:cubicBezTo>
                            <a:cubicBezTo>
                              <a:pt x="46466" y="-3668"/>
                              <a:pt x="32874" y="56"/>
                              <a:pt x="22101" y="6990"/>
                            </a:cubicBezTo>
                            <a:cubicBezTo>
                              <a:pt x="12681" y="13058"/>
                              <a:pt x="2080" y="22059"/>
                              <a:pt x="13" y="33384"/>
                            </a:cubicBezTo>
                            <a:cubicBezTo>
                              <a:pt x="-121" y="34127"/>
                              <a:pt x="832" y="34603"/>
                              <a:pt x="1251" y="33917"/>
                            </a:cubicBezTo>
                            <a:lnTo>
                              <a:pt x="1251" y="33917"/>
                            </a:lnTo>
                            <a:close/>
                          </a:path>
                        </a:pathLst>
                      </a:custGeom>
                      <a:solidFill>
                        <a:srgbClr val="FFFFFF"/>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89DD952-4AEE-C464-C9EA-F6626ECED4FB}"/>
                          </a:ext>
                        </a:extLst>
                      </p:cNvPr>
                      <p:cNvSpPr/>
                      <p:nvPr/>
                    </p:nvSpPr>
                    <p:spPr>
                      <a:xfrm>
                        <a:off x="9338078" y="2428188"/>
                        <a:ext cx="80865" cy="72812"/>
                      </a:xfrm>
                      <a:custGeom>
                        <a:avLst/>
                        <a:gdLst>
                          <a:gd name="connsiteX0" fmla="*/ 1304 w 80865"/>
                          <a:gd name="connsiteY0" fmla="*/ 72356 h 72812"/>
                          <a:gd name="connsiteX1" fmla="*/ 80600 w 80865"/>
                          <a:gd name="connsiteY1" fmla="*/ 3680 h 72812"/>
                          <a:gd name="connsiteX2" fmla="*/ 76304 w 80865"/>
                          <a:gd name="connsiteY2" fmla="*/ 1175 h 72812"/>
                          <a:gd name="connsiteX3" fmla="*/ 1304 w 80865"/>
                          <a:gd name="connsiteY3" fmla="*/ 69650 h 72812"/>
                          <a:gd name="connsiteX4" fmla="*/ 1304 w 80865"/>
                          <a:gd name="connsiteY4" fmla="*/ 72356 h 72812"/>
                          <a:gd name="connsiteX5" fmla="*/ 1304 w 80865"/>
                          <a:gd name="connsiteY5" fmla="*/ 72356 h 72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865" h="72812">
                            <a:moveTo>
                              <a:pt x="1304" y="72356"/>
                            </a:moveTo>
                            <a:cubicBezTo>
                              <a:pt x="41852" y="77680"/>
                              <a:pt x="66636" y="35370"/>
                              <a:pt x="80600" y="3680"/>
                            </a:cubicBezTo>
                            <a:cubicBezTo>
                              <a:pt x="81885" y="766"/>
                              <a:pt x="78190" y="-1463"/>
                              <a:pt x="76304" y="1175"/>
                            </a:cubicBezTo>
                            <a:cubicBezTo>
                              <a:pt x="55911" y="29703"/>
                              <a:pt x="41604" y="67241"/>
                              <a:pt x="1304" y="69650"/>
                            </a:cubicBezTo>
                            <a:cubicBezTo>
                              <a:pt x="-477" y="69755"/>
                              <a:pt x="-392" y="72136"/>
                              <a:pt x="1304" y="72356"/>
                            </a:cubicBezTo>
                            <a:lnTo>
                              <a:pt x="1304" y="72356"/>
                            </a:lnTo>
                            <a:close/>
                          </a:path>
                        </a:pathLst>
                      </a:custGeom>
                      <a:solidFill>
                        <a:srgbClr val="FFFFFF"/>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070FA8B-DFE3-C0BA-E671-2856CD0E4DB2}"/>
                          </a:ext>
                        </a:extLst>
                      </p:cNvPr>
                      <p:cNvSpPr/>
                      <p:nvPr/>
                    </p:nvSpPr>
                    <p:spPr>
                      <a:xfrm>
                        <a:off x="9576148" y="2299285"/>
                        <a:ext cx="258855" cy="188002"/>
                      </a:xfrm>
                      <a:custGeom>
                        <a:avLst/>
                        <a:gdLst>
                          <a:gd name="connsiteX0" fmla="*/ 949 w 258855"/>
                          <a:gd name="connsiteY0" fmla="*/ 33999 h 188002"/>
                          <a:gd name="connsiteX1" fmla="*/ 2102 w 258855"/>
                          <a:gd name="connsiteY1" fmla="*/ 33475 h 188002"/>
                          <a:gd name="connsiteX2" fmla="*/ 4292 w 258855"/>
                          <a:gd name="connsiteY2" fmla="*/ 31075 h 188002"/>
                          <a:gd name="connsiteX3" fmla="*/ 11951 w 258855"/>
                          <a:gd name="connsiteY3" fmla="*/ 24455 h 188002"/>
                          <a:gd name="connsiteX4" fmla="*/ 37649 w 258855"/>
                          <a:gd name="connsiteY4" fmla="*/ 9872 h 188002"/>
                          <a:gd name="connsiteX5" fmla="*/ 110496 w 258855"/>
                          <a:gd name="connsiteY5" fmla="*/ 24865 h 188002"/>
                          <a:gd name="connsiteX6" fmla="*/ 151587 w 258855"/>
                          <a:gd name="connsiteY6" fmla="*/ 108809 h 188002"/>
                          <a:gd name="connsiteX7" fmla="*/ 176028 w 258855"/>
                          <a:gd name="connsiteY7" fmla="*/ 171188 h 188002"/>
                          <a:gd name="connsiteX8" fmla="*/ 257381 w 258855"/>
                          <a:gd name="connsiteY8" fmla="*/ 180065 h 188002"/>
                          <a:gd name="connsiteX9" fmla="*/ 256257 w 258855"/>
                          <a:gd name="connsiteY9" fmla="*/ 175998 h 188002"/>
                          <a:gd name="connsiteX10" fmla="*/ 177133 w 258855"/>
                          <a:gd name="connsiteY10" fmla="*/ 162120 h 188002"/>
                          <a:gd name="connsiteX11" fmla="*/ 152606 w 258855"/>
                          <a:gd name="connsiteY11" fmla="*/ 88673 h 188002"/>
                          <a:gd name="connsiteX12" fmla="*/ 97018 w 258855"/>
                          <a:gd name="connsiteY12" fmla="*/ 7767 h 188002"/>
                          <a:gd name="connsiteX13" fmla="*/ 27362 w 258855"/>
                          <a:gd name="connsiteY13" fmla="*/ 10796 h 188002"/>
                          <a:gd name="connsiteX14" fmla="*/ 4026 w 258855"/>
                          <a:gd name="connsiteY14" fmla="*/ 28760 h 188002"/>
                          <a:gd name="connsiteX15" fmla="*/ 1149 w 258855"/>
                          <a:gd name="connsiteY15" fmla="*/ 35438 h 188002"/>
                          <a:gd name="connsiteX16" fmla="*/ 949 w 258855"/>
                          <a:gd name="connsiteY16" fmla="*/ 33999 h 188002"/>
                          <a:gd name="connsiteX17" fmla="*/ 949 w 258855"/>
                          <a:gd name="connsiteY17" fmla="*/ 33999 h 18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8855" h="188002">
                            <a:moveTo>
                              <a:pt x="949" y="33999"/>
                            </a:moveTo>
                            <a:cubicBezTo>
                              <a:pt x="2006" y="33914"/>
                              <a:pt x="825" y="34409"/>
                              <a:pt x="2102" y="33475"/>
                            </a:cubicBezTo>
                            <a:cubicBezTo>
                              <a:pt x="2892" y="32885"/>
                              <a:pt x="3588" y="31789"/>
                              <a:pt x="4292" y="31075"/>
                            </a:cubicBezTo>
                            <a:cubicBezTo>
                              <a:pt x="6655" y="28675"/>
                              <a:pt x="9284" y="26503"/>
                              <a:pt x="11951" y="24455"/>
                            </a:cubicBezTo>
                            <a:cubicBezTo>
                              <a:pt x="19752" y="18473"/>
                              <a:pt x="28495" y="13444"/>
                              <a:pt x="37649" y="9872"/>
                            </a:cubicBezTo>
                            <a:cubicBezTo>
                              <a:pt x="63738" y="-300"/>
                              <a:pt x="90570" y="4910"/>
                              <a:pt x="110496" y="24865"/>
                            </a:cubicBezTo>
                            <a:cubicBezTo>
                              <a:pt x="133128" y="47525"/>
                              <a:pt x="143672" y="78557"/>
                              <a:pt x="151587" y="108809"/>
                            </a:cubicBezTo>
                            <a:cubicBezTo>
                              <a:pt x="157102" y="129887"/>
                              <a:pt x="161274" y="154224"/>
                              <a:pt x="176028" y="171188"/>
                            </a:cubicBezTo>
                            <a:cubicBezTo>
                              <a:pt x="195831" y="193943"/>
                              <a:pt x="232159" y="190114"/>
                              <a:pt x="257381" y="180065"/>
                            </a:cubicBezTo>
                            <a:cubicBezTo>
                              <a:pt x="259905" y="179065"/>
                              <a:pt x="258962" y="175550"/>
                              <a:pt x="256257" y="175998"/>
                            </a:cubicBezTo>
                            <a:cubicBezTo>
                              <a:pt x="229140" y="180503"/>
                              <a:pt x="195450" y="189228"/>
                              <a:pt x="177133" y="162120"/>
                            </a:cubicBezTo>
                            <a:cubicBezTo>
                              <a:pt x="162788" y="140889"/>
                              <a:pt x="159960" y="112714"/>
                              <a:pt x="152606" y="88673"/>
                            </a:cubicBezTo>
                            <a:cubicBezTo>
                              <a:pt x="143119" y="57650"/>
                              <a:pt x="126651" y="23960"/>
                              <a:pt x="97018" y="7767"/>
                            </a:cubicBezTo>
                            <a:cubicBezTo>
                              <a:pt x="74616" y="-4472"/>
                              <a:pt x="49050" y="-1329"/>
                              <a:pt x="27362" y="10796"/>
                            </a:cubicBezTo>
                            <a:cubicBezTo>
                              <a:pt x="18866" y="15549"/>
                              <a:pt x="10693" y="21636"/>
                              <a:pt x="4026" y="28760"/>
                            </a:cubicBezTo>
                            <a:cubicBezTo>
                              <a:pt x="3673" y="29132"/>
                              <a:pt x="-2499" y="35933"/>
                              <a:pt x="1149" y="35438"/>
                            </a:cubicBezTo>
                            <a:cubicBezTo>
                              <a:pt x="1949" y="35314"/>
                              <a:pt x="1768" y="33933"/>
                              <a:pt x="949" y="33999"/>
                            </a:cubicBezTo>
                            <a:lnTo>
                              <a:pt x="949" y="33999"/>
                            </a:lnTo>
                            <a:close/>
                          </a:path>
                        </a:pathLst>
                      </a:custGeom>
                      <a:solidFill>
                        <a:srgbClr val="FFFFFF"/>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15512DE-DEE5-5297-A265-59EE6F21CF24}"/>
                          </a:ext>
                        </a:extLst>
                      </p:cNvPr>
                      <p:cNvSpPr/>
                      <p:nvPr/>
                    </p:nvSpPr>
                    <p:spPr>
                      <a:xfrm>
                        <a:off x="9755492" y="2394946"/>
                        <a:ext cx="82711" cy="68976"/>
                      </a:xfrm>
                      <a:custGeom>
                        <a:avLst/>
                        <a:gdLst>
                          <a:gd name="connsiteX0" fmla="*/ 352 w 82711"/>
                          <a:gd name="connsiteY0" fmla="*/ 1374 h 68976"/>
                          <a:gd name="connsiteX1" fmla="*/ 22412 w 82711"/>
                          <a:gd name="connsiteY1" fmla="*/ 55257 h 68976"/>
                          <a:gd name="connsiteX2" fmla="*/ 80228 w 82711"/>
                          <a:gd name="connsiteY2" fmla="*/ 66039 h 68976"/>
                          <a:gd name="connsiteX3" fmla="*/ 79285 w 82711"/>
                          <a:gd name="connsiteY3" fmla="*/ 59086 h 68976"/>
                          <a:gd name="connsiteX4" fmla="*/ 28403 w 82711"/>
                          <a:gd name="connsiteY4" fmla="*/ 48828 h 68976"/>
                          <a:gd name="connsiteX5" fmla="*/ 3219 w 82711"/>
                          <a:gd name="connsiteY5" fmla="*/ 1384 h 68976"/>
                          <a:gd name="connsiteX6" fmla="*/ 352 w 82711"/>
                          <a:gd name="connsiteY6" fmla="*/ 1374 h 68976"/>
                          <a:gd name="connsiteX7" fmla="*/ 352 w 82711"/>
                          <a:gd name="connsiteY7" fmla="*/ 1374 h 6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711" h="68976">
                            <a:moveTo>
                              <a:pt x="352" y="1374"/>
                            </a:moveTo>
                            <a:cubicBezTo>
                              <a:pt x="-1782" y="22072"/>
                              <a:pt x="5819" y="42293"/>
                              <a:pt x="22412" y="55257"/>
                            </a:cubicBezTo>
                            <a:cubicBezTo>
                              <a:pt x="37842" y="67316"/>
                              <a:pt x="61502" y="72812"/>
                              <a:pt x="80228" y="66039"/>
                            </a:cubicBezTo>
                            <a:cubicBezTo>
                              <a:pt x="83876" y="64715"/>
                              <a:pt x="83457" y="59153"/>
                              <a:pt x="79285" y="59086"/>
                            </a:cubicBezTo>
                            <a:cubicBezTo>
                              <a:pt x="61131" y="58791"/>
                              <a:pt x="44186" y="59419"/>
                              <a:pt x="28403" y="48828"/>
                            </a:cubicBezTo>
                            <a:cubicBezTo>
                              <a:pt x="12468" y="38131"/>
                              <a:pt x="5552" y="19748"/>
                              <a:pt x="3219" y="1384"/>
                            </a:cubicBezTo>
                            <a:cubicBezTo>
                              <a:pt x="2981" y="-436"/>
                              <a:pt x="542" y="-483"/>
                              <a:pt x="352" y="1374"/>
                            </a:cubicBezTo>
                            <a:lnTo>
                              <a:pt x="352" y="1374"/>
                            </a:lnTo>
                            <a:close/>
                          </a:path>
                        </a:pathLst>
                      </a:custGeom>
                      <a:solidFill>
                        <a:srgbClr val="FFFFFF"/>
                      </a:solidFill>
                      <a:ln w="9525" cap="flat">
                        <a:noFill/>
                        <a:prstDash val="solid"/>
                        <a:miter/>
                      </a:ln>
                    </p:spPr>
                    <p:txBody>
                      <a:bodyPr rtlCol="0" anchor="ctr"/>
                      <a:lstStyle/>
                      <a:p>
                        <a:endParaRPr lang="en-US"/>
                      </a:p>
                    </p:txBody>
                  </p:sp>
                </p:grpSp>
              </p:grpSp>
            </p:grpSp>
          </p:grpSp>
          <p:grpSp>
            <p:nvGrpSpPr>
              <p:cNvPr id="57" name="Group 56">
                <a:extLst>
                  <a:ext uri="{FF2B5EF4-FFF2-40B4-BE49-F238E27FC236}">
                    <a16:creationId xmlns:a16="http://schemas.microsoft.com/office/drawing/2014/main" id="{99943DE1-6482-40CD-B600-48C0C42B05D8}"/>
                  </a:ext>
                </a:extLst>
              </p:cNvPr>
              <p:cNvGrpSpPr/>
              <p:nvPr/>
            </p:nvGrpSpPr>
            <p:grpSpPr>
              <a:xfrm>
                <a:off x="10039764" y="2175550"/>
                <a:ext cx="1145237" cy="4369980"/>
                <a:chOff x="7089356" y="2193382"/>
                <a:chExt cx="1145237" cy="4369980"/>
              </a:xfrm>
            </p:grpSpPr>
            <p:grpSp>
              <p:nvGrpSpPr>
                <p:cNvPr id="38" name="Graphic 32" descr="Female crossed arms">
                  <a:extLst>
                    <a:ext uri="{FF2B5EF4-FFF2-40B4-BE49-F238E27FC236}">
                      <a16:creationId xmlns:a16="http://schemas.microsoft.com/office/drawing/2014/main" id="{C028EA59-8F16-73CB-2321-8C2C676FC338}"/>
                    </a:ext>
                  </a:extLst>
                </p:cNvPr>
                <p:cNvGrpSpPr/>
                <p:nvPr/>
              </p:nvGrpSpPr>
              <p:grpSpPr>
                <a:xfrm>
                  <a:off x="7334342" y="6123786"/>
                  <a:ext cx="422054" cy="430104"/>
                  <a:chOff x="7334342" y="6123786"/>
                  <a:chExt cx="422054" cy="430104"/>
                </a:xfrm>
                <a:solidFill>
                  <a:srgbClr val="FFFFFF"/>
                </a:solidFill>
              </p:grpSpPr>
              <p:sp>
                <p:nvSpPr>
                  <p:cNvPr id="39" name="Freeform: Shape 38">
                    <a:extLst>
                      <a:ext uri="{FF2B5EF4-FFF2-40B4-BE49-F238E27FC236}">
                        <a16:creationId xmlns:a16="http://schemas.microsoft.com/office/drawing/2014/main" id="{15EF2568-6F3D-1C3D-708E-9C986A04E5B5}"/>
                      </a:ext>
                    </a:extLst>
                  </p:cNvPr>
                  <p:cNvSpPr/>
                  <p:nvPr/>
                </p:nvSpPr>
                <p:spPr>
                  <a:xfrm>
                    <a:off x="7334342" y="6123786"/>
                    <a:ext cx="376758" cy="430104"/>
                  </a:xfrm>
                  <a:custGeom>
                    <a:avLst/>
                    <a:gdLst>
                      <a:gd name="connsiteX0" fmla="*/ 376476 w 376758"/>
                      <a:gd name="connsiteY0" fmla="*/ 417358 h 430104"/>
                      <a:gd name="connsiteX1" fmla="*/ 316954 w 376758"/>
                      <a:gd name="connsiteY1" fmla="*/ 320936 h 430104"/>
                      <a:gd name="connsiteX2" fmla="*/ 298714 w 376758"/>
                      <a:gd name="connsiteY2" fmla="*/ 317831 h 430104"/>
                      <a:gd name="connsiteX3" fmla="*/ 292018 w 376758"/>
                      <a:gd name="connsiteY3" fmla="*/ 315078 h 430104"/>
                      <a:gd name="connsiteX4" fmla="*/ 198949 w 376758"/>
                      <a:gd name="connsiteY4" fmla="*/ 322946 h 430104"/>
                      <a:gd name="connsiteX5" fmla="*/ 98260 w 376758"/>
                      <a:gd name="connsiteY5" fmla="*/ 232849 h 430104"/>
                      <a:gd name="connsiteX6" fmla="*/ 40853 w 376758"/>
                      <a:gd name="connsiteY6" fmla="*/ 7383 h 430104"/>
                      <a:gd name="connsiteX7" fmla="*/ 30728 w 376758"/>
                      <a:gd name="connsiteY7" fmla="*/ 2087 h 430104"/>
                      <a:gd name="connsiteX8" fmla="*/ 26613 w 376758"/>
                      <a:gd name="connsiteY8" fmla="*/ 171422 h 430104"/>
                      <a:gd name="connsiteX9" fmla="*/ 35462 w 376758"/>
                      <a:gd name="connsiteY9" fmla="*/ 324041 h 430104"/>
                      <a:gd name="connsiteX10" fmla="*/ 50854 w 376758"/>
                      <a:gd name="connsiteY10" fmla="*/ 326966 h 430104"/>
                      <a:gd name="connsiteX11" fmla="*/ 57236 w 376758"/>
                      <a:gd name="connsiteY11" fmla="*/ 316031 h 430104"/>
                      <a:gd name="connsiteX12" fmla="*/ 60189 w 376758"/>
                      <a:gd name="connsiteY12" fmla="*/ 280808 h 430104"/>
                      <a:gd name="connsiteX13" fmla="*/ 63761 w 376758"/>
                      <a:gd name="connsiteY13" fmla="*/ 275997 h 430104"/>
                      <a:gd name="connsiteX14" fmla="*/ 100575 w 376758"/>
                      <a:gd name="connsiteY14" fmla="*/ 363561 h 430104"/>
                      <a:gd name="connsiteX15" fmla="*/ 371837 w 376758"/>
                      <a:gd name="connsiteY15" fmla="*/ 424864 h 430104"/>
                      <a:gd name="connsiteX16" fmla="*/ 376476 w 376758"/>
                      <a:gd name="connsiteY16" fmla="*/ 417358 h 43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758" h="430104">
                        <a:moveTo>
                          <a:pt x="376476" y="417358"/>
                        </a:moveTo>
                        <a:cubicBezTo>
                          <a:pt x="365094" y="380972"/>
                          <a:pt x="345072" y="348530"/>
                          <a:pt x="316954" y="320936"/>
                        </a:cubicBezTo>
                        <a:cubicBezTo>
                          <a:pt x="312011" y="316193"/>
                          <a:pt x="302733" y="325394"/>
                          <a:pt x="298714" y="317831"/>
                        </a:cubicBezTo>
                        <a:cubicBezTo>
                          <a:pt x="297380" y="315478"/>
                          <a:pt x="294618" y="314345"/>
                          <a:pt x="292018" y="315078"/>
                        </a:cubicBezTo>
                        <a:cubicBezTo>
                          <a:pt x="266615" y="322317"/>
                          <a:pt x="237801" y="324737"/>
                          <a:pt x="198949" y="322946"/>
                        </a:cubicBezTo>
                        <a:cubicBezTo>
                          <a:pt x="144895" y="323060"/>
                          <a:pt x="116958" y="278388"/>
                          <a:pt x="98260" y="232849"/>
                        </a:cubicBezTo>
                        <a:cubicBezTo>
                          <a:pt x="62313" y="160411"/>
                          <a:pt x="21565" y="78296"/>
                          <a:pt x="40853" y="7383"/>
                        </a:cubicBezTo>
                        <a:cubicBezTo>
                          <a:pt x="42672" y="1668"/>
                          <a:pt x="34481" y="-2790"/>
                          <a:pt x="30728" y="2087"/>
                        </a:cubicBezTo>
                        <a:cubicBezTo>
                          <a:pt x="-26717" y="70086"/>
                          <a:pt x="11116" y="108748"/>
                          <a:pt x="26613" y="171422"/>
                        </a:cubicBezTo>
                        <a:cubicBezTo>
                          <a:pt x="40958" y="225210"/>
                          <a:pt x="37376" y="276435"/>
                          <a:pt x="35462" y="324041"/>
                        </a:cubicBezTo>
                        <a:cubicBezTo>
                          <a:pt x="39386" y="327775"/>
                          <a:pt x="45997" y="325289"/>
                          <a:pt x="50854" y="326966"/>
                        </a:cubicBezTo>
                        <a:cubicBezTo>
                          <a:pt x="57465" y="328004"/>
                          <a:pt x="58551" y="320946"/>
                          <a:pt x="57236" y="316031"/>
                        </a:cubicBezTo>
                        <a:cubicBezTo>
                          <a:pt x="54626" y="302820"/>
                          <a:pt x="56655" y="291742"/>
                          <a:pt x="60189" y="280808"/>
                        </a:cubicBezTo>
                        <a:cubicBezTo>
                          <a:pt x="59627" y="277731"/>
                          <a:pt x="62503" y="276426"/>
                          <a:pt x="63761" y="275997"/>
                        </a:cubicBezTo>
                        <a:cubicBezTo>
                          <a:pt x="78372" y="271225"/>
                          <a:pt x="92183" y="350435"/>
                          <a:pt x="100575" y="363561"/>
                        </a:cubicBezTo>
                        <a:cubicBezTo>
                          <a:pt x="149781" y="431150"/>
                          <a:pt x="294466" y="437446"/>
                          <a:pt x="371837" y="424864"/>
                        </a:cubicBezTo>
                        <a:cubicBezTo>
                          <a:pt x="375238" y="424387"/>
                          <a:pt x="377600" y="420634"/>
                          <a:pt x="376476" y="417358"/>
                        </a:cubicBezTo>
                        <a:close/>
                      </a:path>
                    </a:pathLst>
                  </a:custGeom>
                  <a:solidFill>
                    <a:srgbClr val="FFFFFF"/>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923264E-B3A4-5C6C-DC6D-D137CDEC23A0}"/>
                      </a:ext>
                    </a:extLst>
                  </p:cNvPr>
                  <p:cNvSpPr/>
                  <p:nvPr/>
                </p:nvSpPr>
                <p:spPr>
                  <a:xfrm>
                    <a:off x="7522721" y="6312795"/>
                    <a:ext cx="233675" cy="163887"/>
                  </a:xfrm>
                  <a:custGeom>
                    <a:avLst/>
                    <a:gdLst>
                      <a:gd name="connsiteX0" fmla="*/ 200933 w 233675"/>
                      <a:gd name="connsiteY0" fmla="*/ 66065 h 163887"/>
                      <a:gd name="connsiteX1" fmla="*/ 178368 w 233675"/>
                      <a:gd name="connsiteY1" fmla="*/ 24745 h 163887"/>
                      <a:gd name="connsiteX2" fmla="*/ 157013 w 233675"/>
                      <a:gd name="connsiteY2" fmla="*/ 1228 h 163887"/>
                      <a:gd name="connsiteX3" fmla="*/ 1660 w 233675"/>
                      <a:gd name="connsiteY3" fmla="*/ 6266 h 163887"/>
                      <a:gd name="connsiteX4" fmla="*/ 8652 w 233675"/>
                      <a:gd name="connsiteY4" fmla="*/ 40556 h 163887"/>
                      <a:gd name="connsiteX5" fmla="*/ 21339 w 233675"/>
                      <a:gd name="connsiteY5" fmla="*/ 86667 h 163887"/>
                      <a:gd name="connsiteX6" fmla="*/ 70774 w 233675"/>
                      <a:gd name="connsiteY6" fmla="*/ 143293 h 163887"/>
                      <a:gd name="connsiteX7" fmla="*/ 96672 w 233675"/>
                      <a:gd name="connsiteY7" fmla="*/ 149656 h 163887"/>
                      <a:gd name="connsiteX8" fmla="*/ 228108 w 233675"/>
                      <a:gd name="connsiteY8" fmla="*/ 160419 h 163887"/>
                      <a:gd name="connsiteX9" fmla="*/ 200933 w 233675"/>
                      <a:gd name="connsiteY9" fmla="*/ 66065 h 16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675" h="163887">
                        <a:moveTo>
                          <a:pt x="200933" y="66065"/>
                        </a:moveTo>
                        <a:cubicBezTo>
                          <a:pt x="193151" y="50843"/>
                          <a:pt x="186665" y="38899"/>
                          <a:pt x="178368" y="24745"/>
                        </a:cubicBezTo>
                        <a:cubicBezTo>
                          <a:pt x="172634" y="18725"/>
                          <a:pt x="167481" y="-5706"/>
                          <a:pt x="157013" y="1228"/>
                        </a:cubicBezTo>
                        <a:cubicBezTo>
                          <a:pt x="99949" y="50348"/>
                          <a:pt x="29864" y="8753"/>
                          <a:pt x="1660" y="6266"/>
                        </a:cubicBezTo>
                        <a:cubicBezTo>
                          <a:pt x="-4216" y="13515"/>
                          <a:pt x="7290" y="31784"/>
                          <a:pt x="8652" y="40556"/>
                        </a:cubicBezTo>
                        <a:cubicBezTo>
                          <a:pt x="13700" y="55549"/>
                          <a:pt x="18920" y="71055"/>
                          <a:pt x="21339" y="86667"/>
                        </a:cubicBezTo>
                        <a:cubicBezTo>
                          <a:pt x="39170" y="104841"/>
                          <a:pt x="60096" y="124929"/>
                          <a:pt x="70774" y="143293"/>
                        </a:cubicBezTo>
                        <a:cubicBezTo>
                          <a:pt x="74984" y="148770"/>
                          <a:pt x="84252" y="141683"/>
                          <a:pt x="96672" y="149656"/>
                        </a:cubicBezTo>
                        <a:cubicBezTo>
                          <a:pt x="138506" y="164981"/>
                          <a:pt x="185731" y="166820"/>
                          <a:pt x="228108" y="160419"/>
                        </a:cubicBezTo>
                        <a:cubicBezTo>
                          <a:pt x="245367" y="145046"/>
                          <a:pt x="218592" y="103183"/>
                          <a:pt x="200933" y="66065"/>
                        </a:cubicBezTo>
                        <a:close/>
                      </a:path>
                    </a:pathLst>
                  </a:custGeom>
                  <a:solidFill>
                    <a:srgbClr val="FFFFFF"/>
                  </a:solidFill>
                  <a:ln w="9525" cap="flat">
                    <a:noFill/>
                    <a:prstDash val="solid"/>
                    <a:miter/>
                  </a:ln>
                </p:spPr>
                <p:txBody>
                  <a:bodyPr rtlCol="0" anchor="ctr"/>
                  <a:lstStyle/>
                  <a:p>
                    <a:endParaRPr lang="en-US"/>
                  </a:p>
                </p:txBody>
              </p:sp>
            </p:grpSp>
            <p:grpSp>
              <p:nvGrpSpPr>
                <p:cNvPr id="56" name="Group 55">
                  <a:extLst>
                    <a:ext uri="{FF2B5EF4-FFF2-40B4-BE49-F238E27FC236}">
                      <a16:creationId xmlns:a16="http://schemas.microsoft.com/office/drawing/2014/main" id="{602135A6-1177-A3DA-D278-BBF433480C0C}"/>
                    </a:ext>
                  </a:extLst>
                </p:cNvPr>
                <p:cNvGrpSpPr/>
                <p:nvPr/>
              </p:nvGrpSpPr>
              <p:grpSpPr>
                <a:xfrm>
                  <a:off x="7089356" y="2193382"/>
                  <a:ext cx="1145237" cy="4369980"/>
                  <a:chOff x="9980690" y="2200570"/>
                  <a:chExt cx="1145237" cy="4369980"/>
                </a:xfrm>
              </p:grpSpPr>
              <p:sp>
                <p:nvSpPr>
                  <p:cNvPr id="37" name="Freeform: Shape 36">
                    <a:extLst>
                      <a:ext uri="{FF2B5EF4-FFF2-40B4-BE49-F238E27FC236}">
                        <a16:creationId xmlns:a16="http://schemas.microsoft.com/office/drawing/2014/main" id="{872D20D7-523B-D879-0AEF-265B6B87AB82}"/>
                      </a:ext>
                    </a:extLst>
                  </p:cNvPr>
                  <p:cNvSpPr/>
                  <p:nvPr/>
                </p:nvSpPr>
                <p:spPr>
                  <a:xfrm>
                    <a:off x="9996364" y="2737742"/>
                    <a:ext cx="1118335" cy="3819939"/>
                  </a:xfrm>
                  <a:custGeom>
                    <a:avLst/>
                    <a:gdLst>
                      <a:gd name="connsiteX0" fmla="*/ 833838 w 1109935"/>
                      <a:gd name="connsiteY0" fmla="*/ 1057537 h 3853427"/>
                      <a:gd name="connsiteX1" fmla="*/ 1065562 w 1109935"/>
                      <a:gd name="connsiteY1" fmla="*/ 1050518 h 3853427"/>
                      <a:gd name="connsiteX2" fmla="*/ 1109824 w 1109935"/>
                      <a:gd name="connsiteY2" fmla="*/ 1023419 h 3853427"/>
                      <a:gd name="connsiteX3" fmla="*/ 1096156 w 1109935"/>
                      <a:gd name="connsiteY3" fmla="*/ 877667 h 3853427"/>
                      <a:gd name="connsiteX4" fmla="*/ 1064352 w 1109935"/>
                      <a:gd name="connsiteY4" fmla="*/ 747632 h 3853427"/>
                      <a:gd name="connsiteX5" fmla="*/ 949404 w 1109935"/>
                      <a:gd name="connsiteY5" fmla="*/ 465063 h 3853427"/>
                      <a:gd name="connsiteX6" fmla="*/ 875929 w 1109935"/>
                      <a:gd name="connsiteY6" fmla="*/ 297766 h 3853427"/>
                      <a:gd name="connsiteX7" fmla="*/ 846191 w 1109935"/>
                      <a:gd name="connsiteY7" fmla="*/ 273630 h 3853427"/>
                      <a:gd name="connsiteX8" fmla="*/ 714280 w 1109935"/>
                      <a:gd name="connsiteY8" fmla="*/ 225814 h 3853427"/>
                      <a:gd name="connsiteX9" fmla="*/ 605038 w 1109935"/>
                      <a:gd name="connsiteY9" fmla="*/ 118944 h 3853427"/>
                      <a:gd name="connsiteX10" fmla="*/ 566128 w 1109935"/>
                      <a:gd name="connsiteY10" fmla="*/ 125669 h 3853427"/>
                      <a:gd name="connsiteX11" fmla="*/ 297209 w 1109935"/>
                      <a:gd name="connsiteY11" fmla="*/ 5 h 3853427"/>
                      <a:gd name="connsiteX12" fmla="*/ 295646 w 1109935"/>
                      <a:gd name="connsiteY12" fmla="*/ 1586 h 3853427"/>
                      <a:gd name="connsiteX13" fmla="*/ 304276 w 1109935"/>
                      <a:gd name="connsiteY13" fmla="*/ 43858 h 3853427"/>
                      <a:gd name="connsiteX14" fmla="*/ 302933 w 1109935"/>
                      <a:gd name="connsiteY14" fmla="*/ 87969 h 3853427"/>
                      <a:gd name="connsiteX15" fmla="*/ 249269 w 1109935"/>
                      <a:gd name="connsiteY15" fmla="*/ 169274 h 3853427"/>
                      <a:gd name="connsiteX16" fmla="*/ 150381 w 1109935"/>
                      <a:gd name="connsiteY16" fmla="*/ 204383 h 3853427"/>
                      <a:gd name="connsiteX17" fmla="*/ 43882 w 1109935"/>
                      <a:gd name="connsiteY17" fmla="*/ 228081 h 3853427"/>
                      <a:gd name="connsiteX18" fmla="*/ 5848 w 1109935"/>
                      <a:gd name="connsiteY18" fmla="*/ 349497 h 3853427"/>
                      <a:gd name="connsiteX19" fmla="*/ 148428 w 1109935"/>
                      <a:gd name="connsiteY19" fmla="*/ 780750 h 3853427"/>
                      <a:gd name="connsiteX20" fmla="*/ 185785 w 1109935"/>
                      <a:gd name="connsiteY20" fmla="*/ 960973 h 3853427"/>
                      <a:gd name="connsiteX21" fmla="*/ 101641 w 1109935"/>
                      <a:gd name="connsiteY21" fmla="*/ 1284918 h 3853427"/>
                      <a:gd name="connsiteX22" fmla="*/ 0 w 1109935"/>
                      <a:gd name="connsiteY22" fmla="*/ 1498745 h 3853427"/>
                      <a:gd name="connsiteX23" fmla="*/ 44853 w 1109935"/>
                      <a:gd name="connsiteY23" fmla="*/ 1521624 h 3853427"/>
                      <a:gd name="connsiteX24" fmla="*/ 29185 w 1109935"/>
                      <a:gd name="connsiteY24" fmla="*/ 1613369 h 3853427"/>
                      <a:gd name="connsiteX25" fmla="*/ 30661 w 1109935"/>
                      <a:gd name="connsiteY25" fmla="*/ 1823529 h 3853427"/>
                      <a:gd name="connsiteX26" fmla="*/ 49730 w 1109935"/>
                      <a:gd name="connsiteY26" fmla="*/ 2075712 h 3853427"/>
                      <a:gd name="connsiteX27" fmla="*/ 49730 w 1109935"/>
                      <a:gd name="connsiteY27" fmla="*/ 2267346 h 3853427"/>
                      <a:gd name="connsiteX28" fmla="*/ 29251 w 1109935"/>
                      <a:gd name="connsiteY28" fmla="*/ 2447283 h 3853427"/>
                      <a:gd name="connsiteX29" fmla="*/ 193234 w 1109935"/>
                      <a:gd name="connsiteY29" fmla="*/ 2497155 h 3853427"/>
                      <a:gd name="connsiteX30" fmla="*/ 214570 w 1109935"/>
                      <a:gd name="connsiteY30" fmla="*/ 3178631 h 3853427"/>
                      <a:gd name="connsiteX31" fmla="*/ 268386 w 1109935"/>
                      <a:gd name="connsiteY31" fmla="*/ 3352939 h 3853427"/>
                      <a:gd name="connsiteX32" fmla="*/ 256080 w 1109935"/>
                      <a:gd name="connsiteY32" fmla="*/ 3394220 h 3853427"/>
                      <a:gd name="connsiteX33" fmla="*/ 210655 w 1109935"/>
                      <a:gd name="connsiteY33" fmla="*/ 3540057 h 3853427"/>
                      <a:gd name="connsiteX34" fmla="*/ 223818 w 1109935"/>
                      <a:gd name="connsiteY34" fmla="*/ 3739006 h 3853427"/>
                      <a:gd name="connsiteX35" fmla="*/ 269719 w 1109935"/>
                      <a:gd name="connsiteY35" fmla="*/ 3750103 h 3853427"/>
                      <a:gd name="connsiteX36" fmla="*/ 272615 w 1109935"/>
                      <a:gd name="connsiteY36" fmla="*/ 3730662 h 3853427"/>
                      <a:gd name="connsiteX37" fmla="*/ 596265 w 1109935"/>
                      <a:gd name="connsiteY37" fmla="*/ 3838780 h 3853427"/>
                      <a:gd name="connsiteX38" fmla="*/ 583511 w 1109935"/>
                      <a:gd name="connsiteY38" fmla="*/ 3787669 h 3853427"/>
                      <a:gd name="connsiteX39" fmla="*/ 607800 w 1109935"/>
                      <a:gd name="connsiteY39" fmla="*/ 3783916 h 3853427"/>
                      <a:gd name="connsiteX40" fmla="*/ 707917 w 1109935"/>
                      <a:gd name="connsiteY40" fmla="*/ 3790279 h 3853427"/>
                      <a:gd name="connsiteX41" fmla="*/ 740645 w 1109935"/>
                      <a:gd name="connsiteY41" fmla="*/ 3757380 h 3853427"/>
                      <a:gd name="connsiteX42" fmla="*/ 661083 w 1109935"/>
                      <a:gd name="connsiteY42" fmla="*/ 3609523 h 3853427"/>
                      <a:gd name="connsiteX43" fmla="*/ 616868 w 1109935"/>
                      <a:gd name="connsiteY43" fmla="*/ 3450560 h 3853427"/>
                      <a:gd name="connsiteX44" fmla="*/ 609371 w 1109935"/>
                      <a:gd name="connsiteY44" fmla="*/ 3193995 h 3853427"/>
                      <a:gd name="connsiteX45" fmla="*/ 639432 w 1109935"/>
                      <a:gd name="connsiteY45" fmla="*/ 2927876 h 3853427"/>
                      <a:gd name="connsiteX46" fmla="*/ 664712 w 1109935"/>
                      <a:gd name="connsiteY46" fmla="*/ 2552524 h 3853427"/>
                      <a:gd name="connsiteX47" fmla="*/ 687257 w 1109935"/>
                      <a:gd name="connsiteY47" fmla="*/ 2467314 h 3853427"/>
                      <a:gd name="connsiteX48" fmla="*/ 835000 w 1109935"/>
                      <a:gd name="connsiteY48" fmla="*/ 2409259 h 3853427"/>
                      <a:gd name="connsiteX49" fmla="*/ 825313 w 1109935"/>
                      <a:gd name="connsiteY49" fmla="*/ 2332954 h 3853427"/>
                      <a:gd name="connsiteX50" fmla="*/ 856945 w 1109935"/>
                      <a:gd name="connsiteY50" fmla="*/ 1950259 h 3853427"/>
                      <a:gd name="connsiteX51" fmla="*/ 862127 w 1109935"/>
                      <a:gd name="connsiteY51" fmla="*/ 1705295 h 3853427"/>
                      <a:gd name="connsiteX52" fmla="*/ 868937 w 1109935"/>
                      <a:gd name="connsiteY52" fmla="*/ 1582727 h 3853427"/>
                      <a:gd name="connsiteX53" fmla="*/ 903199 w 1109935"/>
                      <a:gd name="connsiteY53" fmla="*/ 1610045 h 3853427"/>
                      <a:gd name="connsiteX54" fmla="*/ 919782 w 1109935"/>
                      <a:gd name="connsiteY54" fmla="*/ 1598243 h 3853427"/>
                      <a:gd name="connsiteX55" fmla="*/ 833838 w 1109935"/>
                      <a:gd name="connsiteY55" fmla="*/ 1057537 h 3853427"/>
                      <a:gd name="connsiteX56" fmla="*/ 415452 w 1109935"/>
                      <a:gd name="connsiteY56" fmla="*/ 3313886 h 3853427"/>
                      <a:gd name="connsiteX57" fmla="*/ 412528 w 1109935"/>
                      <a:gd name="connsiteY57" fmla="*/ 3031841 h 3853427"/>
                      <a:gd name="connsiteX58" fmla="*/ 415452 w 1109935"/>
                      <a:gd name="connsiteY58" fmla="*/ 3313886 h 3853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109935" h="3853427">
                        <a:moveTo>
                          <a:pt x="833838" y="1057537"/>
                        </a:moveTo>
                        <a:cubicBezTo>
                          <a:pt x="875500" y="1061109"/>
                          <a:pt x="1008250" y="1055652"/>
                          <a:pt x="1065562" y="1050518"/>
                        </a:cubicBezTo>
                        <a:cubicBezTo>
                          <a:pt x="1104767" y="1047003"/>
                          <a:pt x="1110901" y="1034944"/>
                          <a:pt x="1109824" y="1023419"/>
                        </a:cubicBezTo>
                        <a:lnTo>
                          <a:pt x="1096156" y="877667"/>
                        </a:lnTo>
                        <a:cubicBezTo>
                          <a:pt x="1091965" y="833005"/>
                          <a:pt x="1081249" y="789190"/>
                          <a:pt x="1064352" y="747632"/>
                        </a:cubicBezTo>
                        <a:lnTo>
                          <a:pt x="949404" y="465063"/>
                        </a:lnTo>
                        <a:lnTo>
                          <a:pt x="875929" y="297766"/>
                        </a:lnTo>
                        <a:cubicBezTo>
                          <a:pt x="871442" y="288289"/>
                          <a:pt x="855926" y="277526"/>
                          <a:pt x="846191" y="273630"/>
                        </a:cubicBezTo>
                        <a:lnTo>
                          <a:pt x="714280" y="225814"/>
                        </a:lnTo>
                        <a:cubicBezTo>
                          <a:pt x="658425" y="158368"/>
                          <a:pt x="608190" y="126802"/>
                          <a:pt x="605038" y="118944"/>
                        </a:cubicBezTo>
                        <a:lnTo>
                          <a:pt x="566128" y="125669"/>
                        </a:lnTo>
                        <a:cubicBezTo>
                          <a:pt x="532771" y="21446"/>
                          <a:pt x="318516" y="1710"/>
                          <a:pt x="297209" y="5"/>
                        </a:cubicBezTo>
                        <a:cubicBezTo>
                          <a:pt x="296304" y="-71"/>
                          <a:pt x="295570" y="691"/>
                          <a:pt x="295646" y="1586"/>
                        </a:cubicBezTo>
                        <a:cubicBezTo>
                          <a:pt x="295646" y="1586"/>
                          <a:pt x="303105" y="24742"/>
                          <a:pt x="304276" y="43858"/>
                        </a:cubicBezTo>
                        <a:cubicBezTo>
                          <a:pt x="305448" y="62975"/>
                          <a:pt x="302933" y="87969"/>
                          <a:pt x="302933" y="87969"/>
                        </a:cubicBezTo>
                        <a:cubicBezTo>
                          <a:pt x="282626" y="88521"/>
                          <a:pt x="249269" y="169274"/>
                          <a:pt x="249269" y="169274"/>
                        </a:cubicBezTo>
                        <a:cubicBezTo>
                          <a:pt x="249269" y="169274"/>
                          <a:pt x="196025" y="190924"/>
                          <a:pt x="150381" y="204383"/>
                        </a:cubicBezTo>
                        <a:cubicBezTo>
                          <a:pt x="104737" y="217842"/>
                          <a:pt x="43882" y="228081"/>
                          <a:pt x="43882" y="228081"/>
                        </a:cubicBezTo>
                        <a:cubicBezTo>
                          <a:pt x="-4391" y="247103"/>
                          <a:pt x="5848" y="349497"/>
                          <a:pt x="5848" y="349497"/>
                        </a:cubicBezTo>
                        <a:cubicBezTo>
                          <a:pt x="4382" y="525042"/>
                          <a:pt x="148428" y="780750"/>
                          <a:pt x="148428" y="780750"/>
                        </a:cubicBezTo>
                        <a:cubicBezTo>
                          <a:pt x="148428" y="780750"/>
                          <a:pt x="177784" y="871514"/>
                          <a:pt x="185785" y="960973"/>
                        </a:cubicBezTo>
                        <a:cubicBezTo>
                          <a:pt x="196615" y="1082102"/>
                          <a:pt x="101641" y="1284918"/>
                          <a:pt x="101641" y="1284918"/>
                        </a:cubicBezTo>
                        <a:lnTo>
                          <a:pt x="0" y="1498745"/>
                        </a:lnTo>
                        <a:lnTo>
                          <a:pt x="44853" y="1521624"/>
                        </a:lnTo>
                        <a:lnTo>
                          <a:pt x="29185" y="1613369"/>
                        </a:lnTo>
                        <a:cubicBezTo>
                          <a:pt x="22546" y="1677072"/>
                          <a:pt x="25832" y="1759663"/>
                          <a:pt x="30661" y="1823529"/>
                        </a:cubicBezTo>
                        <a:lnTo>
                          <a:pt x="49730" y="2075712"/>
                        </a:lnTo>
                        <a:lnTo>
                          <a:pt x="49730" y="2267346"/>
                        </a:lnTo>
                        <a:lnTo>
                          <a:pt x="29251" y="2447283"/>
                        </a:lnTo>
                        <a:lnTo>
                          <a:pt x="193234" y="2497155"/>
                        </a:lnTo>
                        <a:cubicBezTo>
                          <a:pt x="86173" y="2804422"/>
                          <a:pt x="214570" y="3178631"/>
                          <a:pt x="214570" y="3178631"/>
                        </a:cubicBezTo>
                        <a:lnTo>
                          <a:pt x="268386" y="3352939"/>
                        </a:lnTo>
                        <a:cubicBezTo>
                          <a:pt x="273015" y="3367922"/>
                          <a:pt x="268043" y="3384095"/>
                          <a:pt x="256080" y="3394220"/>
                        </a:cubicBezTo>
                        <a:cubicBezTo>
                          <a:pt x="210674" y="3432644"/>
                          <a:pt x="183756" y="3491394"/>
                          <a:pt x="210655" y="3540057"/>
                        </a:cubicBezTo>
                        <a:cubicBezTo>
                          <a:pt x="241373" y="3595645"/>
                          <a:pt x="223818" y="3739006"/>
                          <a:pt x="223818" y="3739006"/>
                        </a:cubicBezTo>
                        <a:lnTo>
                          <a:pt x="269719" y="3750103"/>
                        </a:lnTo>
                        <a:lnTo>
                          <a:pt x="272615" y="3730662"/>
                        </a:lnTo>
                        <a:cubicBezTo>
                          <a:pt x="333537" y="3897873"/>
                          <a:pt x="591007" y="3849306"/>
                          <a:pt x="596265" y="3838780"/>
                        </a:cubicBezTo>
                        <a:cubicBezTo>
                          <a:pt x="603428" y="3824464"/>
                          <a:pt x="583511" y="3787669"/>
                          <a:pt x="583511" y="3787669"/>
                        </a:cubicBezTo>
                        <a:cubicBezTo>
                          <a:pt x="581482" y="3778325"/>
                          <a:pt x="598351" y="3782449"/>
                          <a:pt x="607800" y="3783916"/>
                        </a:cubicBezTo>
                        <a:lnTo>
                          <a:pt x="707917" y="3790279"/>
                        </a:lnTo>
                        <a:cubicBezTo>
                          <a:pt x="726529" y="3791460"/>
                          <a:pt x="742236" y="3775963"/>
                          <a:pt x="740645" y="3757380"/>
                        </a:cubicBezTo>
                        <a:cubicBezTo>
                          <a:pt x="735397" y="3696096"/>
                          <a:pt x="661083" y="3609523"/>
                          <a:pt x="661083" y="3609523"/>
                        </a:cubicBezTo>
                        <a:lnTo>
                          <a:pt x="616868" y="3450560"/>
                        </a:lnTo>
                        <a:cubicBezTo>
                          <a:pt x="607495" y="3416851"/>
                          <a:pt x="594903" y="3305342"/>
                          <a:pt x="609371" y="3193995"/>
                        </a:cubicBezTo>
                        <a:lnTo>
                          <a:pt x="639432" y="2927876"/>
                        </a:lnTo>
                        <a:lnTo>
                          <a:pt x="664712" y="2552524"/>
                        </a:lnTo>
                        <a:lnTo>
                          <a:pt x="687257" y="2467314"/>
                        </a:lnTo>
                        <a:lnTo>
                          <a:pt x="835000" y="2409259"/>
                        </a:lnTo>
                        <a:lnTo>
                          <a:pt x="825313" y="2332954"/>
                        </a:lnTo>
                        <a:cubicBezTo>
                          <a:pt x="822217" y="2306837"/>
                          <a:pt x="825379" y="2213034"/>
                          <a:pt x="856945" y="1950259"/>
                        </a:cubicBezTo>
                        <a:lnTo>
                          <a:pt x="862127" y="1705295"/>
                        </a:lnTo>
                        <a:lnTo>
                          <a:pt x="868937" y="1582727"/>
                        </a:lnTo>
                        <a:lnTo>
                          <a:pt x="903199" y="1610045"/>
                        </a:lnTo>
                        <a:cubicBezTo>
                          <a:pt x="911476" y="1614426"/>
                          <a:pt x="921210" y="1607501"/>
                          <a:pt x="919782" y="1598243"/>
                        </a:cubicBezTo>
                        <a:lnTo>
                          <a:pt x="833838" y="1057537"/>
                        </a:lnTo>
                        <a:close/>
                        <a:moveTo>
                          <a:pt x="415452" y="3313886"/>
                        </a:moveTo>
                        <a:cubicBezTo>
                          <a:pt x="409537" y="3313115"/>
                          <a:pt x="412528" y="3031841"/>
                          <a:pt x="412528" y="3031841"/>
                        </a:cubicBezTo>
                        <a:cubicBezTo>
                          <a:pt x="457000" y="3129568"/>
                          <a:pt x="428911" y="3315639"/>
                          <a:pt x="415452" y="3313886"/>
                        </a:cubicBezTo>
                        <a:close/>
                      </a:path>
                    </a:pathLst>
                  </a:custGeom>
                  <a:solidFill>
                    <a:srgbClr val="FFFFFF"/>
                  </a:solidFill>
                  <a:ln w="9525" cap="flat">
                    <a:noFill/>
                    <a:prstDash val="solid"/>
                    <a:miter/>
                  </a:ln>
                </p:spPr>
                <p:txBody>
                  <a:bodyPr rtlCol="0" anchor="ctr"/>
                  <a:lstStyle/>
                  <a:p>
                    <a:endParaRPr lang="en-US"/>
                  </a:p>
                </p:txBody>
              </p:sp>
              <p:grpSp>
                <p:nvGrpSpPr>
                  <p:cNvPr id="52" name="Group 51">
                    <a:extLst>
                      <a:ext uri="{FF2B5EF4-FFF2-40B4-BE49-F238E27FC236}">
                        <a16:creationId xmlns:a16="http://schemas.microsoft.com/office/drawing/2014/main" id="{4E8B5F74-9256-6447-5F33-397E60CB2B85}"/>
                      </a:ext>
                    </a:extLst>
                  </p:cNvPr>
                  <p:cNvGrpSpPr/>
                  <p:nvPr/>
                </p:nvGrpSpPr>
                <p:grpSpPr>
                  <a:xfrm>
                    <a:off x="9980690" y="2200570"/>
                    <a:ext cx="1145237" cy="4369980"/>
                    <a:chOff x="9980699" y="2162259"/>
                    <a:chExt cx="1136636" cy="4408289"/>
                  </a:xfrm>
                </p:grpSpPr>
                <p:sp>
                  <p:nvSpPr>
                    <p:cNvPr id="44" name="Freeform: Shape 43">
                      <a:extLst>
                        <a:ext uri="{FF2B5EF4-FFF2-40B4-BE49-F238E27FC236}">
                          <a16:creationId xmlns:a16="http://schemas.microsoft.com/office/drawing/2014/main" id="{EEA06B07-E945-50CC-AAB6-D6F4DBF04AFB}"/>
                        </a:ext>
                      </a:extLst>
                    </p:cNvPr>
                    <p:cNvSpPr/>
                    <p:nvPr/>
                  </p:nvSpPr>
                  <p:spPr>
                    <a:xfrm>
                      <a:off x="10255129" y="2233706"/>
                      <a:ext cx="445885" cy="579848"/>
                    </a:xfrm>
                    <a:custGeom>
                      <a:avLst/>
                      <a:gdLst>
                        <a:gd name="connsiteX0" fmla="*/ 446636 w 445885"/>
                        <a:gd name="connsiteY0" fmla="*/ 282730 h 579848"/>
                        <a:gd name="connsiteX1" fmla="*/ 309096 w 445885"/>
                        <a:gd name="connsiteY1" fmla="*/ 3124 h 579848"/>
                        <a:gd name="connsiteX2" fmla="*/ 288806 w 445885"/>
                        <a:gd name="connsiteY2" fmla="*/ 5896 h 579848"/>
                        <a:gd name="connsiteX3" fmla="*/ 278235 w 445885"/>
                        <a:gd name="connsiteY3" fmla="*/ 13859 h 579848"/>
                        <a:gd name="connsiteX4" fmla="*/ 99164 w 445885"/>
                        <a:gd name="connsiteY4" fmla="*/ 319202 h 579848"/>
                        <a:gd name="connsiteX5" fmla="*/ 3628 w 445885"/>
                        <a:gd name="connsiteY5" fmla="*/ 526980 h 579848"/>
                        <a:gd name="connsiteX6" fmla="*/ 36203 w 445885"/>
                        <a:gd name="connsiteY6" fmla="*/ 532705 h 579848"/>
                        <a:gd name="connsiteX7" fmla="*/ 79352 w 445885"/>
                        <a:gd name="connsiteY7" fmla="*/ 541220 h 579848"/>
                        <a:gd name="connsiteX8" fmla="*/ 183366 w 445885"/>
                        <a:gd name="connsiteY8" fmla="*/ 570738 h 579848"/>
                        <a:gd name="connsiteX9" fmla="*/ 431586 w 445885"/>
                        <a:gd name="connsiteY9" fmla="*/ 428110 h 579848"/>
                        <a:gd name="connsiteX10" fmla="*/ 449208 w 445885"/>
                        <a:gd name="connsiteY10" fmla="*/ 309401 h 579848"/>
                        <a:gd name="connsiteX11" fmla="*/ 446636 w 445885"/>
                        <a:gd name="connsiteY11" fmla="*/ 282730 h 57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5885" h="579848">
                          <a:moveTo>
                            <a:pt x="446636" y="282730"/>
                          </a:moveTo>
                          <a:cubicBezTo>
                            <a:pt x="444255" y="170459"/>
                            <a:pt x="405013" y="72504"/>
                            <a:pt x="309096" y="3124"/>
                          </a:cubicBezTo>
                          <a:cubicBezTo>
                            <a:pt x="302998" y="-1305"/>
                            <a:pt x="293855" y="838"/>
                            <a:pt x="288806" y="5896"/>
                          </a:cubicBezTo>
                          <a:cubicBezTo>
                            <a:pt x="284234" y="6801"/>
                            <a:pt x="280330" y="9735"/>
                            <a:pt x="278235" y="13859"/>
                          </a:cubicBezTo>
                          <a:cubicBezTo>
                            <a:pt x="221562" y="117348"/>
                            <a:pt x="161840" y="219132"/>
                            <a:pt x="99164" y="319202"/>
                          </a:cubicBezTo>
                          <a:cubicBezTo>
                            <a:pt x="58969" y="383857"/>
                            <a:pt x="10105" y="448599"/>
                            <a:pt x="3628" y="526980"/>
                          </a:cubicBezTo>
                          <a:cubicBezTo>
                            <a:pt x="2582" y="528466"/>
                            <a:pt x="31917" y="545306"/>
                            <a:pt x="36203" y="532705"/>
                          </a:cubicBezTo>
                          <a:cubicBezTo>
                            <a:pt x="50872" y="533133"/>
                            <a:pt x="65350" y="536876"/>
                            <a:pt x="79352" y="541220"/>
                          </a:cubicBezTo>
                          <a:cubicBezTo>
                            <a:pt x="113547" y="551945"/>
                            <a:pt x="148408" y="562546"/>
                            <a:pt x="183366" y="570738"/>
                          </a:cubicBezTo>
                          <a:cubicBezTo>
                            <a:pt x="298617" y="601313"/>
                            <a:pt x="422347" y="562413"/>
                            <a:pt x="431586" y="428110"/>
                          </a:cubicBezTo>
                          <a:cubicBezTo>
                            <a:pt x="443874" y="410689"/>
                            <a:pt x="451017" y="333384"/>
                            <a:pt x="449208" y="309401"/>
                          </a:cubicBezTo>
                          <a:lnTo>
                            <a:pt x="446636" y="282730"/>
                          </a:lnTo>
                          <a:close/>
                        </a:path>
                      </a:pathLst>
                    </a:custGeom>
                    <a:solidFill>
                      <a:srgbClr val="FFFFFF"/>
                    </a:solidFill>
                    <a:ln w="9525" cap="flat">
                      <a:noFill/>
                      <a:prstDash val="solid"/>
                      <a:miter/>
                    </a:ln>
                  </p:spPr>
                  <p:txBody>
                    <a:bodyPr rtlCol="0" anchor="ctr"/>
                    <a:lstStyle/>
                    <a:p>
                      <a:endParaRPr lang="en-US"/>
                    </a:p>
                  </p:txBody>
                </p:sp>
                <p:grpSp>
                  <p:nvGrpSpPr>
                    <p:cNvPr id="51" name="Group 50">
                      <a:extLst>
                        <a:ext uri="{FF2B5EF4-FFF2-40B4-BE49-F238E27FC236}">
                          <a16:creationId xmlns:a16="http://schemas.microsoft.com/office/drawing/2014/main" id="{597BCD2E-8045-B24E-CBC5-E4783B15CB14}"/>
                        </a:ext>
                      </a:extLst>
                    </p:cNvPr>
                    <p:cNvGrpSpPr/>
                    <p:nvPr/>
                  </p:nvGrpSpPr>
                  <p:grpSpPr>
                    <a:xfrm>
                      <a:off x="9980699" y="2162259"/>
                      <a:ext cx="1136636" cy="4408289"/>
                      <a:chOff x="9980699" y="2162259"/>
                      <a:chExt cx="1136636" cy="4408289"/>
                    </a:xfrm>
                  </p:grpSpPr>
                  <p:sp>
                    <p:nvSpPr>
                      <p:cNvPr id="41" name="Freeform: Shape 40">
                        <a:extLst>
                          <a:ext uri="{FF2B5EF4-FFF2-40B4-BE49-F238E27FC236}">
                            <a16:creationId xmlns:a16="http://schemas.microsoft.com/office/drawing/2014/main" id="{35B8105C-CC87-CA45-C4D7-B5499B6A1AA2}"/>
                          </a:ext>
                        </a:extLst>
                      </p:cNvPr>
                      <p:cNvSpPr/>
                      <p:nvPr/>
                    </p:nvSpPr>
                    <p:spPr>
                      <a:xfrm>
                        <a:off x="9990683" y="2880803"/>
                        <a:ext cx="1107958" cy="1436172"/>
                      </a:xfrm>
                      <a:custGeom>
                        <a:avLst/>
                        <a:gdLst>
                          <a:gd name="connsiteX0" fmla="*/ 967845 w 1107958"/>
                          <a:gd name="connsiteY0" fmla="*/ 327901 h 1436172"/>
                          <a:gd name="connsiteX1" fmla="*/ 890607 w 1107958"/>
                          <a:gd name="connsiteY1" fmla="*/ 145335 h 1436172"/>
                          <a:gd name="connsiteX2" fmla="*/ 798195 w 1107958"/>
                          <a:gd name="connsiteY2" fmla="*/ 84661 h 1436172"/>
                          <a:gd name="connsiteX3" fmla="*/ 739664 w 1107958"/>
                          <a:gd name="connsiteY3" fmla="*/ 62649 h 1436172"/>
                          <a:gd name="connsiteX4" fmla="*/ 732149 w 1107958"/>
                          <a:gd name="connsiteY4" fmla="*/ 70593 h 1436172"/>
                          <a:gd name="connsiteX5" fmla="*/ 748617 w 1107958"/>
                          <a:gd name="connsiteY5" fmla="*/ 105159 h 1436172"/>
                          <a:gd name="connsiteX6" fmla="*/ 699021 w 1107958"/>
                          <a:gd name="connsiteY6" fmla="*/ 78422 h 1436172"/>
                          <a:gd name="connsiteX7" fmla="*/ 683495 w 1107958"/>
                          <a:gd name="connsiteY7" fmla="*/ 89919 h 1436172"/>
                          <a:gd name="connsiteX8" fmla="*/ 644500 w 1107958"/>
                          <a:gd name="connsiteY8" fmla="*/ 135267 h 1436172"/>
                          <a:gd name="connsiteX9" fmla="*/ 745284 w 1107958"/>
                          <a:gd name="connsiteY9" fmla="*/ 340912 h 1436172"/>
                          <a:gd name="connsiteX10" fmla="*/ 759638 w 1107958"/>
                          <a:gd name="connsiteY10" fmla="*/ 376269 h 1436172"/>
                          <a:gd name="connsiteX11" fmla="*/ 753494 w 1107958"/>
                          <a:gd name="connsiteY11" fmla="*/ 604288 h 1436172"/>
                          <a:gd name="connsiteX12" fmla="*/ 770449 w 1107958"/>
                          <a:gd name="connsiteY12" fmla="*/ 620671 h 1436172"/>
                          <a:gd name="connsiteX13" fmla="*/ 779555 w 1107958"/>
                          <a:gd name="connsiteY13" fmla="*/ 616794 h 1436172"/>
                          <a:gd name="connsiteX14" fmla="*/ 848116 w 1107958"/>
                          <a:gd name="connsiteY14" fmla="*/ 594363 h 1436172"/>
                          <a:gd name="connsiteX15" fmla="*/ 893464 w 1107958"/>
                          <a:gd name="connsiteY15" fmla="*/ 614794 h 1436172"/>
                          <a:gd name="connsiteX16" fmla="*/ 959891 w 1107958"/>
                          <a:gd name="connsiteY16" fmla="*/ 688175 h 1436172"/>
                          <a:gd name="connsiteX17" fmla="*/ 936955 w 1107958"/>
                          <a:gd name="connsiteY17" fmla="*/ 704215 h 1436172"/>
                          <a:gd name="connsiteX18" fmla="*/ 906742 w 1107958"/>
                          <a:gd name="connsiteY18" fmla="*/ 709777 h 1436172"/>
                          <a:gd name="connsiteX19" fmla="*/ 856507 w 1107958"/>
                          <a:gd name="connsiteY19" fmla="*/ 718350 h 1436172"/>
                          <a:gd name="connsiteX20" fmla="*/ 852297 w 1107958"/>
                          <a:gd name="connsiteY20" fmla="*/ 720998 h 1436172"/>
                          <a:gd name="connsiteX21" fmla="*/ 755609 w 1107958"/>
                          <a:gd name="connsiteY21" fmla="*/ 612832 h 1436172"/>
                          <a:gd name="connsiteX22" fmla="*/ 427730 w 1107958"/>
                          <a:gd name="connsiteY22" fmla="*/ 628539 h 1436172"/>
                          <a:gd name="connsiteX23" fmla="*/ 372027 w 1107958"/>
                          <a:gd name="connsiteY23" fmla="*/ 574722 h 1436172"/>
                          <a:gd name="connsiteX24" fmla="*/ 364665 w 1107958"/>
                          <a:gd name="connsiteY24" fmla="*/ 566731 h 1436172"/>
                          <a:gd name="connsiteX25" fmla="*/ 312925 w 1107958"/>
                          <a:gd name="connsiteY25" fmla="*/ 551272 h 1436172"/>
                          <a:gd name="connsiteX26" fmla="*/ 312915 w 1107958"/>
                          <a:gd name="connsiteY26" fmla="*/ 525916 h 1436172"/>
                          <a:gd name="connsiteX27" fmla="*/ 308286 w 1107958"/>
                          <a:gd name="connsiteY27" fmla="*/ 522544 h 1436172"/>
                          <a:gd name="connsiteX28" fmla="*/ 293227 w 1107958"/>
                          <a:gd name="connsiteY28" fmla="*/ 497741 h 1436172"/>
                          <a:gd name="connsiteX29" fmla="*/ 347091 w 1107958"/>
                          <a:gd name="connsiteY29" fmla="*/ 491931 h 1436172"/>
                          <a:gd name="connsiteX30" fmla="*/ 344853 w 1107958"/>
                          <a:gd name="connsiteY30" fmla="*/ 485530 h 1436172"/>
                          <a:gd name="connsiteX31" fmla="*/ 316573 w 1107958"/>
                          <a:gd name="connsiteY31" fmla="*/ 436077 h 1436172"/>
                          <a:gd name="connsiteX32" fmla="*/ 362722 w 1107958"/>
                          <a:gd name="connsiteY32" fmla="*/ 455336 h 1436172"/>
                          <a:gd name="connsiteX33" fmla="*/ 404031 w 1107958"/>
                          <a:gd name="connsiteY33" fmla="*/ 486292 h 1436172"/>
                          <a:gd name="connsiteX34" fmla="*/ 416300 w 1107958"/>
                          <a:gd name="connsiteY34" fmla="*/ 502418 h 1436172"/>
                          <a:gd name="connsiteX35" fmla="*/ 418338 w 1107958"/>
                          <a:gd name="connsiteY35" fmla="*/ 509019 h 1436172"/>
                          <a:gd name="connsiteX36" fmla="*/ 443189 w 1107958"/>
                          <a:gd name="connsiteY36" fmla="*/ 536232 h 1436172"/>
                          <a:gd name="connsiteX37" fmla="*/ 458762 w 1107958"/>
                          <a:gd name="connsiteY37" fmla="*/ 563664 h 1436172"/>
                          <a:gd name="connsiteX38" fmla="*/ 463829 w 1107958"/>
                          <a:gd name="connsiteY38" fmla="*/ 575703 h 1436172"/>
                          <a:gd name="connsiteX39" fmla="*/ 486347 w 1107958"/>
                          <a:gd name="connsiteY39" fmla="*/ 611337 h 1436172"/>
                          <a:gd name="connsiteX40" fmla="*/ 486099 w 1107958"/>
                          <a:gd name="connsiteY40" fmla="*/ 611727 h 1436172"/>
                          <a:gd name="connsiteX41" fmla="*/ 507921 w 1107958"/>
                          <a:gd name="connsiteY41" fmla="*/ 623976 h 1436172"/>
                          <a:gd name="connsiteX42" fmla="*/ 676170 w 1107958"/>
                          <a:gd name="connsiteY42" fmla="*/ 614746 h 1436172"/>
                          <a:gd name="connsiteX43" fmla="*/ 681780 w 1107958"/>
                          <a:gd name="connsiteY43" fmla="*/ 607955 h 1436172"/>
                          <a:gd name="connsiteX44" fmla="*/ 621878 w 1107958"/>
                          <a:gd name="connsiteY44" fmla="*/ 399062 h 1436172"/>
                          <a:gd name="connsiteX45" fmla="*/ 406994 w 1107958"/>
                          <a:gd name="connsiteY45" fmla="*/ 107054 h 1436172"/>
                          <a:gd name="connsiteX46" fmla="*/ 293437 w 1107958"/>
                          <a:gd name="connsiteY46" fmla="*/ 95291 h 1436172"/>
                          <a:gd name="connsiteX47" fmla="*/ 226705 w 1107958"/>
                          <a:gd name="connsiteY47" fmla="*/ 92310 h 1436172"/>
                          <a:gd name="connsiteX48" fmla="*/ 242249 w 1107958"/>
                          <a:gd name="connsiteY48" fmla="*/ 7899 h 1436172"/>
                          <a:gd name="connsiteX49" fmla="*/ 233896 w 1107958"/>
                          <a:gd name="connsiteY49" fmla="*/ 803 h 1436172"/>
                          <a:gd name="connsiteX50" fmla="*/ 95593 w 1107958"/>
                          <a:gd name="connsiteY50" fmla="*/ 48257 h 1436172"/>
                          <a:gd name="connsiteX51" fmla="*/ 36824 w 1107958"/>
                          <a:gd name="connsiteY51" fmla="*/ 67240 h 1436172"/>
                          <a:gd name="connsiteX52" fmla="*/ 7849 w 1107958"/>
                          <a:gd name="connsiteY52" fmla="*/ 138220 h 1436172"/>
                          <a:gd name="connsiteX53" fmla="*/ 150971 w 1107958"/>
                          <a:gd name="connsiteY53" fmla="*/ 592382 h 1436172"/>
                          <a:gd name="connsiteX54" fmla="*/ 124054 w 1107958"/>
                          <a:gd name="connsiteY54" fmla="*/ 1055821 h 1436172"/>
                          <a:gd name="connsiteX55" fmla="*/ 0 w 1107958"/>
                          <a:gd name="connsiteY55" fmla="*/ 1321482 h 1436172"/>
                          <a:gd name="connsiteX56" fmla="*/ 643671 w 1107958"/>
                          <a:gd name="connsiteY56" fmla="*/ 1395216 h 1436172"/>
                          <a:gd name="connsiteX57" fmla="*/ 732615 w 1107958"/>
                          <a:gd name="connsiteY57" fmla="*/ 1103808 h 1436172"/>
                          <a:gd name="connsiteX58" fmla="*/ 743150 w 1107958"/>
                          <a:gd name="connsiteY58" fmla="*/ 1066355 h 1436172"/>
                          <a:gd name="connsiteX59" fmla="*/ 813368 w 1107958"/>
                          <a:gd name="connsiteY59" fmla="*/ 1280525 h 1436172"/>
                          <a:gd name="connsiteX60" fmla="*/ 918696 w 1107958"/>
                          <a:gd name="connsiteY60" fmla="*/ 1436173 h 1436172"/>
                          <a:gd name="connsiteX61" fmla="*/ 835600 w 1107958"/>
                          <a:gd name="connsiteY61" fmla="*/ 879103 h 1436172"/>
                          <a:gd name="connsiteX62" fmla="*/ 1074344 w 1107958"/>
                          <a:gd name="connsiteY62" fmla="*/ 873255 h 1436172"/>
                          <a:gd name="connsiteX63" fmla="*/ 1107110 w 1107958"/>
                          <a:gd name="connsiteY63" fmla="*/ 859215 h 1436172"/>
                          <a:gd name="connsiteX64" fmla="*/ 967845 w 1107958"/>
                          <a:gd name="connsiteY64" fmla="*/ 327901 h 143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07958" h="1436172">
                            <a:moveTo>
                              <a:pt x="967845" y="327901"/>
                            </a:moveTo>
                            <a:cubicBezTo>
                              <a:pt x="942689" y="270637"/>
                              <a:pt x="912543" y="203619"/>
                              <a:pt x="890607" y="145335"/>
                            </a:cubicBezTo>
                            <a:cubicBezTo>
                              <a:pt x="876929" y="92100"/>
                              <a:pt x="836086" y="101320"/>
                              <a:pt x="798195" y="84661"/>
                            </a:cubicBezTo>
                            <a:cubicBezTo>
                              <a:pt x="778859" y="77765"/>
                              <a:pt x="758857" y="70621"/>
                              <a:pt x="739664" y="62649"/>
                            </a:cubicBezTo>
                            <a:cubicBezTo>
                              <a:pt x="734930" y="60487"/>
                              <a:pt x="729710" y="65964"/>
                              <a:pt x="732149" y="70593"/>
                            </a:cubicBezTo>
                            <a:cubicBezTo>
                              <a:pt x="736235" y="79803"/>
                              <a:pt x="749770" y="95958"/>
                              <a:pt x="748617" y="105159"/>
                            </a:cubicBezTo>
                            <a:cubicBezTo>
                              <a:pt x="732777" y="95948"/>
                              <a:pt x="716604" y="85976"/>
                              <a:pt x="699021" y="78422"/>
                            </a:cubicBezTo>
                            <a:cubicBezTo>
                              <a:pt x="693877" y="76584"/>
                              <a:pt x="685076" y="88128"/>
                              <a:pt x="683495" y="89919"/>
                            </a:cubicBezTo>
                            <a:cubicBezTo>
                              <a:pt x="670274" y="104245"/>
                              <a:pt x="657158" y="119504"/>
                              <a:pt x="644500" y="135267"/>
                            </a:cubicBezTo>
                            <a:cubicBezTo>
                              <a:pt x="667941" y="197151"/>
                              <a:pt x="717375" y="264931"/>
                              <a:pt x="745284" y="340912"/>
                            </a:cubicBezTo>
                            <a:cubicBezTo>
                              <a:pt x="746331" y="343617"/>
                              <a:pt x="753104" y="358038"/>
                              <a:pt x="759638" y="376269"/>
                            </a:cubicBezTo>
                            <a:cubicBezTo>
                              <a:pt x="774059" y="438705"/>
                              <a:pt x="793023" y="525059"/>
                              <a:pt x="753494" y="604288"/>
                            </a:cubicBezTo>
                            <a:cubicBezTo>
                              <a:pt x="749875" y="613213"/>
                              <a:pt x="765591" y="615023"/>
                              <a:pt x="770449" y="620671"/>
                            </a:cubicBezTo>
                            <a:cubicBezTo>
                              <a:pt x="773811" y="623109"/>
                              <a:pt x="779002" y="620947"/>
                              <a:pt x="779555" y="616794"/>
                            </a:cubicBezTo>
                            <a:cubicBezTo>
                              <a:pt x="782955" y="605726"/>
                              <a:pt x="833161" y="591686"/>
                              <a:pt x="848116" y="594363"/>
                            </a:cubicBezTo>
                            <a:cubicBezTo>
                              <a:pt x="864946" y="597116"/>
                              <a:pt x="878453" y="607631"/>
                              <a:pt x="893464" y="614794"/>
                            </a:cubicBezTo>
                            <a:cubicBezTo>
                              <a:pt x="932126" y="624129"/>
                              <a:pt x="947442" y="660924"/>
                              <a:pt x="959891" y="688175"/>
                            </a:cubicBezTo>
                            <a:cubicBezTo>
                              <a:pt x="957539" y="689032"/>
                              <a:pt x="944585" y="703119"/>
                              <a:pt x="936955" y="704215"/>
                            </a:cubicBezTo>
                            <a:cubicBezTo>
                              <a:pt x="926849" y="705767"/>
                              <a:pt x="916667" y="707891"/>
                              <a:pt x="906742" y="709777"/>
                            </a:cubicBezTo>
                            <a:cubicBezTo>
                              <a:pt x="890283" y="712978"/>
                              <a:pt x="873252" y="716273"/>
                              <a:pt x="856507" y="718350"/>
                            </a:cubicBezTo>
                            <a:cubicBezTo>
                              <a:pt x="854783" y="718559"/>
                              <a:pt x="853240" y="719531"/>
                              <a:pt x="852297" y="720998"/>
                            </a:cubicBezTo>
                            <a:cubicBezTo>
                              <a:pt x="851049" y="724227"/>
                              <a:pt x="801224" y="638006"/>
                              <a:pt x="755609" y="612832"/>
                            </a:cubicBezTo>
                            <a:cubicBezTo>
                              <a:pt x="657968" y="620080"/>
                              <a:pt x="515722" y="622776"/>
                              <a:pt x="427730" y="628539"/>
                            </a:cubicBezTo>
                            <a:cubicBezTo>
                              <a:pt x="443827" y="610289"/>
                              <a:pt x="355349" y="603545"/>
                              <a:pt x="372027" y="574722"/>
                            </a:cubicBezTo>
                            <a:cubicBezTo>
                              <a:pt x="374390" y="570169"/>
                              <a:pt x="369399" y="564740"/>
                              <a:pt x="364665" y="566731"/>
                            </a:cubicBezTo>
                            <a:cubicBezTo>
                              <a:pt x="351730" y="571655"/>
                              <a:pt x="323774" y="564921"/>
                              <a:pt x="312925" y="551272"/>
                            </a:cubicBezTo>
                            <a:cubicBezTo>
                              <a:pt x="303447" y="540099"/>
                              <a:pt x="314135" y="535489"/>
                              <a:pt x="312915" y="525916"/>
                            </a:cubicBezTo>
                            <a:cubicBezTo>
                              <a:pt x="312058" y="524068"/>
                              <a:pt x="310305" y="522792"/>
                              <a:pt x="308286" y="522544"/>
                            </a:cubicBezTo>
                            <a:cubicBezTo>
                              <a:pt x="290665" y="520925"/>
                              <a:pt x="282607" y="510467"/>
                              <a:pt x="293227" y="497741"/>
                            </a:cubicBezTo>
                            <a:cubicBezTo>
                              <a:pt x="305695" y="490826"/>
                              <a:pt x="342690" y="502351"/>
                              <a:pt x="347091" y="491931"/>
                            </a:cubicBezTo>
                            <a:cubicBezTo>
                              <a:pt x="347786" y="489540"/>
                              <a:pt x="346881" y="486969"/>
                              <a:pt x="344853" y="485530"/>
                            </a:cubicBezTo>
                            <a:cubicBezTo>
                              <a:pt x="326069" y="472110"/>
                              <a:pt x="304143" y="454745"/>
                              <a:pt x="316573" y="436077"/>
                            </a:cubicBezTo>
                            <a:cubicBezTo>
                              <a:pt x="333261" y="438544"/>
                              <a:pt x="346681" y="447745"/>
                              <a:pt x="362722" y="455336"/>
                            </a:cubicBezTo>
                            <a:cubicBezTo>
                              <a:pt x="374028" y="461423"/>
                              <a:pt x="405117" y="474653"/>
                              <a:pt x="404031" y="486292"/>
                            </a:cubicBezTo>
                            <a:cubicBezTo>
                              <a:pt x="406232" y="491131"/>
                              <a:pt x="417071" y="498179"/>
                              <a:pt x="416300" y="502418"/>
                            </a:cubicBezTo>
                            <a:cubicBezTo>
                              <a:pt x="415461" y="504828"/>
                              <a:pt x="416290" y="507495"/>
                              <a:pt x="418338" y="509019"/>
                            </a:cubicBezTo>
                            <a:cubicBezTo>
                              <a:pt x="422758" y="512315"/>
                              <a:pt x="433797" y="524030"/>
                              <a:pt x="443189" y="536232"/>
                            </a:cubicBezTo>
                            <a:cubicBezTo>
                              <a:pt x="456905" y="554053"/>
                              <a:pt x="459057" y="562159"/>
                              <a:pt x="458762" y="563664"/>
                            </a:cubicBezTo>
                            <a:cubicBezTo>
                              <a:pt x="456962" y="568341"/>
                              <a:pt x="461791" y="571941"/>
                              <a:pt x="463829" y="575703"/>
                            </a:cubicBezTo>
                            <a:cubicBezTo>
                              <a:pt x="471697" y="587219"/>
                              <a:pt x="479822" y="599116"/>
                              <a:pt x="486347" y="611337"/>
                            </a:cubicBezTo>
                            <a:cubicBezTo>
                              <a:pt x="486308" y="611460"/>
                              <a:pt x="486194" y="611632"/>
                              <a:pt x="486099" y="611727"/>
                            </a:cubicBezTo>
                            <a:cubicBezTo>
                              <a:pt x="488613" y="619585"/>
                              <a:pt x="500558" y="624691"/>
                              <a:pt x="507921" y="623976"/>
                            </a:cubicBezTo>
                            <a:cubicBezTo>
                              <a:pt x="567719" y="619595"/>
                              <a:pt x="609076" y="616661"/>
                              <a:pt x="676170" y="614746"/>
                            </a:cubicBezTo>
                            <a:cubicBezTo>
                              <a:pt x="679590" y="614708"/>
                              <a:pt x="682419" y="611346"/>
                              <a:pt x="681780" y="607955"/>
                            </a:cubicBezTo>
                            <a:cubicBezTo>
                              <a:pt x="668541" y="526735"/>
                              <a:pt x="648948" y="458403"/>
                              <a:pt x="621878" y="399062"/>
                            </a:cubicBezTo>
                            <a:cubicBezTo>
                              <a:pt x="573472" y="289877"/>
                              <a:pt x="501701" y="192551"/>
                              <a:pt x="406994" y="107054"/>
                            </a:cubicBezTo>
                            <a:cubicBezTo>
                              <a:pt x="366779" y="98387"/>
                              <a:pt x="327289" y="97301"/>
                              <a:pt x="293437" y="95291"/>
                            </a:cubicBezTo>
                            <a:cubicBezTo>
                              <a:pt x="273768" y="94224"/>
                              <a:pt x="248250" y="95624"/>
                              <a:pt x="226705" y="92310"/>
                            </a:cubicBezTo>
                            <a:cubicBezTo>
                              <a:pt x="225923" y="63573"/>
                              <a:pt x="232086" y="33264"/>
                              <a:pt x="242249" y="7899"/>
                            </a:cubicBezTo>
                            <a:cubicBezTo>
                              <a:pt x="244250" y="3203"/>
                              <a:pt x="238344" y="-2035"/>
                              <a:pt x="233896" y="803"/>
                            </a:cubicBezTo>
                            <a:cubicBezTo>
                              <a:pt x="191976" y="24130"/>
                              <a:pt x="145447" y="40094"/>
                              <a:pt x="95593" y="48257"/>
                            </a:cubicBezTo>
                            <a:cubicBezTo>
                              <a:pt x="63922" y="52562"/>
                              <a:pt x="47444" y="57886"/>
                              <a:pt x="36824" y="67240"/>
                            </a:cubicBezTo>
                            <a:cubicBezTo>
                              <a:pt x="20250" y="82108"/>
                              <a:pt x="15859" y="113779"/>
                              <a:pt x="7849" y="138220"/>
                            </a:cubicBezTo>
                            <a:cubicBezTo>
                              <a:pt x="23517" y="311518"/>
                              <a:pt x="58493" y="447135"/>
                              <a:pt x="150971" y="592382"/>
                            </a:cubicBezTo>
                            <a:cubicBezTo>
                              <a:pt x="189948" y="752926"/>
                              <a:pt x="206931" y="890381"/>
                              <a:pt x="124054" y="1055821"/>
                            </a:cubicBezTo>
                            <a:cubicBezTo>
                              <a:pt x="88116" y="1145156"/>
                              <a:pt x="44891" y="1236672"/>
                              <a:pt x="0" y="1321482"/>
                            </a:cubicBezTo>
                            <a:cubicBezTo>
                              <a:pt x="122034" y="1377328"/>
                              <a:pt x="486889" y="1460195"/>
                              <a:pt x="643671" y="1395216"/>
                            </a:cubicBezTo>
                            <a:cubicBezTo>
                              <a:pt x="687829" y="1296937"/>
                              <a:pt x="719328" y="1194038"/>
                              <a:pt x="732615" y="1103808"/>
                            </a:cubicBezTo>
                            <a:cubicBezTo>
                              <a:pt x="734158" y="1092111"/>
                              <a:pt x="740102" y="1077509"/>
                              <a:pt x="743150" y="1066355"/>
                            </a:cubicBezTo>
                            <a:cubicBezTo>
                              <a:pt x="743417" y="1065374"/>
                              <a:pt x="765496" y="1164177"/>
                              <a:pt x="813368" y="1280525"/>
                            </a:cubicBezTo>
                            <a:cubicBezTo>
                              <a:pt x="834923" y="1325435"/>
                              <a:pt x="870547" y="1418075"/>
                              <a:pt x="918696" y="1436173"/>
                            </a:cubicBezTo>
                            <a:cubicBezTo>
                              <a:pt x="894464" y="1265980"/>
                              <a:pt x="852935" y="1048163"/>
                              <a:pt x="835600" y="879103"/>
                            </a:cubicBezTo>
                            <a:cubicBezTo>
                              <a:pt x="916734" y="880970"/>
                              <a:pt x="993029" y="885418"/>
                              <a:pt x="1074344" y="873255"/>
                            </a:cubicBezTo>
                            <a:cubicBezTo>
                              <a:pt x="1081326" y="870798"/>
                              <a:pt x="1105167" y="868340"/>
                              <a:pt x="1107110" y="859215"/>
                            </a:cubicBezTo>
                            <a:cubicBezTo>
                              <a:pt x="1116759" y="669220"/>
                              <a:pt x="1042540" y="497970"/>
                              <a:pt x="967845" y="327901"/>
                            </a:cubicBezTo>
                            <a:close/>
                          </a:path>
                        </a:pathLst>
                      </a:custGeom>
                      <a:solidFill>
                        <a:srgbClr val="FFFFFF"/>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6B131B4-B7D7-633C-AC2B-612C4DD382DC}"/>
                          </a:ext>
                        </a:extLst>
                      </p:cNvPr>
                      <p:cNvSpPr/>
                      <p:nvPr/>
                    </p:nvSpPr>
                    <p:spPr>
                      <a:xfrm>
                        <a:off x="9980699" y="2697123"/>
                        <a:ext cx="1136636" cy="3873425"/>
                      </a:xfrm>
                      <a:custGeom>
                        <a:avLst/>
                        <a:gdLst>
                          <a:gd name="connsiteX0" fmla="*/ 1136080 w 1136636"/>
                          <a:gd name="connsiteY0" fmla="*/ 973915 h 3873425"/>
                          <a:gd name="connsiteX1" fmla="*/ 906185 w 1136636"/>
                          <a:gd name="connsiteY1" fmla="*/ 312108 h 3873425"/>
                          <a:gd name="connsiteX2" fmla="*/ 846720 w 1136636"/>
                          <a:gd name="connsiteY2" fmla="*/ 265026 h 3873425"/>
                          <a:gd name="connsiteX3" fmla="*/ 730401 w 1136636"/>
                          <a:gd name="connsiteY3" fmla="*/ 226812 h 3873425"/>
                          <a:gd name="connsiteX4" fmla="*/ 709932 w 1136636"/>
                          <a:gd name="connsiteY4" fmla="*/ 201876 h 3873425"/>
                          <a:gd name="connsiteX5" fmla="*/ 633170 w 1136636"/>
                          <a:gd name="connsiteY5" fmla="*/ 132429 h 3873425"/>
                          <a:gd name="connsiteX6" fmla="*/ 622368 w 1136636"/>
                          <a:gd name="connsiteY6" fmla="*/ 122399 h 3873425"/>
                          <a:gd name="connsiteX7" fmla="*/ 615282 w 1136636"/>
                          <a:gd name="connsiteY7" fmla="*/ 120418 h 3873425"/>
                          <a:gd name="connsiteX8" fmla="*/ 577582 w 1136636"/>
                          <a:gd name="connsiteY8" fmla="*/ 130238 h 3873425"/>
                          <a:gd name="connsiteX9" fmla="*/ 574677 w 1136636"/>
                          <a:gd name="connsiteY9" fmla="*/ 130991 h 3873425"/>
                          <a:gd name="connsiteX10" fmla="*/ 574619 w 1136636"/>
                          <a:gd name="connsiteY10" fmla="*/ 131000 h 3873425"/>
                          <a:gd name="connsiteX11" fmla="*/ 574619 w 1136636"/>
                          <a:gd name="connsiteY11" fmla="*/ 131019 h 3873425"/>
                          <a:gd name="connsiteX12" fmla="*/ 564866 w 1136636"/>
                          <a:gd name="connsiteY12" fmla="*/ 159947 h 3873425"/>
                          <a:gd name="connsiteX13" fmla="*/ 613577 w 1136636"/>
                          <a:gd name="connsiteY13" fmla="*/ 259854 h 3873425"/>
                          <a:gd name="connsiteX14" fmla="*/ 597727 w 1136636"/>
                          <a:gd name="connsiteY14" fmla="*/ 357686 h 3873425"/>
                          <a:gd name="connsiteX15" fmla="*/ 480436 w 1136636"/>
                          <a:gd name="connsiteY15" fmla="*/ 285858 h 3873425"/>
                          <a:gd name="connsiteX16" fmla="*/ 318216 w 1136636"/>
                          <a:gd name="connsiteY16" fmla="*/ 114770 h 3873425"/>
                          <a:gd name="connsiteX17" fmla="*/ 314406 w 1136636"/>
                          <a:gd name="connsiteY17" fmla="*/ 10757 h 3873425"/>
                          <a:gd name="connsiteX18" fmla="*/ 303014 w 1136636"/>
                          <a:gd name="connsiteY18" fmla="*/ 13023 h 3873425"/>
                          <a:gd name="connsiteX19" fmla="*/ 309348 w 1136636"/>
                          <a:gd name="connsiteY19" fmla="*/ 91776 h 3873425"/>
                          <a:gd name="connsiteX20" fmla="*/ 256341 w 1136636"/>
                          <a:gd name="connsiteY20" fmla="*/ 170043 h 3873425"/>
                          <a:gd name="connsiteX21" fmla="*/ 124468 w 1136636"/>
                          <a:gd name="connsiteY21" fmla="*/ 208610 h 3873425"/>
                          <a:gd name="connsiteX22" fmla="*/ 17816 w 1136636"/>
                          <a:gd name="connsiteY22" fmla="*/ 257483 h 3873425"/>
                          <a:gd name="connsiteX23" fmla="*/ 8615 w 1136636"/>
                          <a:gd name="connsiteY23" fmla="*/ 318224 h 3873425"/>
                          <a:gd name="connsiteX24" fmla="*/ 158063 w 1136636"/>
                          <a:gd name="connsiteY24" fmla="*/ 799550 h 3873425"/>
                          <a:gd name="connsiteX25" fmla="*/ 173550 w 1136636"/>
                          <a:gd name="connsiteY25" fmla="*/ 1087910 h 3873425"/>
                          <a:gd name="connsiteX26" fmla="*/ 4491 w 1136636"/>
                          <a:gd name="connsiteY26" fmla="*/ 1488284 h 3873425"/>
                          <a:gd name="connsiteX27" fmla="*/ 290 w 1136636"/>
                          <a:gd name="connsiteY27" fmla="*/ 1503553 h 3873425"/>
                          <a:gd name="connsiteX28" fmla="*/ 10663 w 1136636"/>
                          <a:gd name="connsiteY28" fmla="*/ 1518259 h 3873425"/>
                          <a:gd name="connsiteX29" fmla="*/ 46925 w 1136636"/>
                          <a:gd name="connsiteY29" fmla="*/ 1536985 h 3873425"/>
                          <a:gd name="connsiteX30" fmla="*/ 45448 w 1136636"/>
                          <a:gd name="connsiteY30" fmla="*/ 2254170 h 3873425"/>
                          <a:gd name="connsiteX31" fmla="*/ 37228 w 1136636"/>
                          <a:gd name="connsiteY31" fmla="*/ 2353859 h 3873425"/>
                          <a:gd name="connsiteX32" fmla="*/ 34333 w 1136636"/>
                          <a:gd name="connsiteY32" fmla="*/ 2455586 h 3873425"/>
                          <a:gd name="connsiteX33" fmla="*/ 42000 w 1136636"/>
                          <a:gd name="connsiteY33" fmla="*/ 2461187 h 3873425"/>
                          <a:gd name="connsiteX34" fmla="*/ 75557 w 1136636"/>
                          <a:gd name="connsiteY34" fmla="*/ 2476760 h 3873425"/>
                          <a:gd name="connsiteX35" fmla="*/ 190009 w 1136636"/>
                          <a:gd name="connsiteY35" fmla="*/ 2510755 h 3873425"/>
                          <a:gd name="connsiteX36" fmla="*/ 270486 w 1136636"/>
                          <a:gd name="connsiteY36" fmla="*/ 3383912 h 3873425"/>
                          <a:gd name="connsiteX37" fmla="*/ 242159 w 1136636"/>
                          <a:gd name="connsiteY37" fmla="*/ 3404819 h 3873425"/>
                          <a:gd name="connsiteX38" fmla="*/ 216965 w 1136636"/>
                          <a:gd name="connsiteY38" fmla="*/ 3431089 h 3873425"/>
                          <a:gd name="connsiteX39" fmla="*/ 215241 w 1136636"/>
                          <a:gd name="connsiteY39" fmla="*/ 3576012 h 3873425"/>
                          <a:gd name="connsiteX40" fmla="*/ 230357 w 1136636"/>
                          <a:gd name="connsiteY40" fmla="*/ 3655165 h 3873425"/>
                          <a:gd name="connsiteX41" fmla="*/ 231405 w 1136636"/>
                          <a:gd name="connsiteY41" fmla="*/ 3699760 h 3873425"/>
                          <a:gd name="connsiteX42" fmla="*/ 245273 w 1136636"/>
                          <a:gd name="connsiteY42" fmla="*/ 3762006 h 3873425"/>
                          <a:gd name="connsiteX43" fmla="*/ 289365 w 1136636"/>
                          <a:gd name="connsiteY43" fmla="*/ 3763026 h 3873425"/>
                          <a:gd name="connsiteX44" fmla="*/ 320502 w 1136636"/>
                          <a:gd name="connsiteY44" fmla="*/ 3820766 h 3873425"/>
                          <a:gd name="connsiteX45" fmla="*/ 519917 w 1136636"/>
                          <a:gd name="connsiteY45" fmla="*/ 3873373 h 3873425"/>
                          <a:gd name="connsiteX46" fmla="*/ 614434 w 1136636"/>
                          <a:gd name="connsiteY46" fmla="*/ 3864210 h 3873425"/>
                          <a:gd name="connsiteX47" fmla="*/ 612176 w 1136636"/>
                          <a:gd name="connsiteY47" fmla="*/ 3810689 h 3873425"/>
                          <a:gd name="connsiteX48" fmla="*/ 734220 w 1136636"/>
                          <a:gd name="connsiteY48" fmla="*/ 3813851 h 3873425"/>
                          <a:gd name="connsiteX49" fmla="*/ 768929 w 1136636"/>
                          <a:gd name="connsiteY49" fmla="*/ 3758206 h 3873425"/>
                          <a:gd name="connsiteX50" fmla="*/ 686567 w 1136636"/>
                          <a:gd name="connsiteY50" fmla="*/ 3611292 h 3873425"/>
                          <a:gd name="connsiteX51" fmla="*/ 663430 w 1136636"/>
                          <a:gd name="connsiteY51" fmla="*/ 2958277 h 3873425"/>
                          <a:gd name="connsiteX52" fmla="*/ 686290 w 1136636"/>
                          <a:gd name="connsiteY52" fmla="*/ 2602966 h 3873425"/>
                          <a:gd name="connsiteX53" fmla="*/ 708198 w 1136636"/>
                          <a:gd name="connsiteY53" fmla="*/ 2489266 h 3873425"/>
                          <a:gd name="connsiteX54" fmla="*/ 856121 w 1136636"/>
                          <a:gd name="connsiteY54" fmla="*/ 2420239 h 3873425"/>
                          <a:gd name="connsiteX55" fmla="*/ 858350 w 1136636"/>
                          <a:gd name="connsiteY55" fmla="*/ 2412542 h 3873425"/>
                          <a:gd name="connsiteX56" fmla="*/ 852435 w 1136636"/>
                          <a:gd name="connsiteY56" fmla="*/ 2341743 h 3873425"/>
                          <a:gd name="connsiteX57" fmla="*/ 867008 w 1136636"/>
                          <a:gd name="connsiteY57" fmla="*/ 2125697 h 3873425"/>
                          <a:gd name="connsiteX58" fmla="*/ 886858 w 1136636"/>
                          <a:gd name="connsiteY58" fmla="*/ 1614300 h 3873425"/>
                          <a:gd name="connsiteX59" fmla="*/ 939665 w 1136636"/>
                          <a:gd name="connsiteY59" fmla="*/ 1631378 h 3873425"/>
                          <a:gd name="connsiteX60" fmla="*/ 945037 w 1136636"/>
                          <a:gd name="connsiteY60" fmla="*/ 1613995 h 3873425"/>
                          <a:gd name="connsiteX61" fmla="*/ 914776 w 1136636"/>
                          <a:gd name="connsiteY61" fmla="*/ 1404416 h 3873425"/>
                          <a:gd name="connsiteX62" fmla="*/ 856274 w 1136636"/>
                          <a:gd name="connsiteY62" fmla="*/ 1072908 h 3873425"/>
                          <a:gd name="connsiteX63" fmla="*/ 1111001 w 1136636"/>
                          <a:gd name="connsiteY63" fmla="*/ 1057745 h 3873425"/>
                          <a:gd name="connsiteX64" fmla="*/ 1136080 w 1136636"/>
                          <a:gd name="connsiteY64" fmla="*/ 973915 h 3873425"/>
                          <a:gd name="connsiteX65" fmla="*/ 414209 w 1136636"/>
                          <a:gd name="connsiteY65" fmla="*/ 295097 h 3873425"/>
                          <a:gd name="connsiteX66" fmla="*/ 620054 w 1136636"/>
                          <a:gd name="connsiteY66" fmla="*/ 568483 h 3873425"/>
                          <a:gd name="connsiteX67" fmla="*/ 304386 w 1136636"/>
                          <a:gd name="connsiteY67" fmla="*/ 284848 h 3873425"/>
                          <a:gd name="connsiteX68" fmla="*/ 414209 w 1136636"/>
                          <a:gd name="connsiteY68" fmla="*/ 295097 h 3873425"/>
                          <a:gd name="connsiteX69" fmla="*/ 761824 w 1136636"/>
                          <a:gd name="connsiteY69" fmla="*/ 522335 h 3873425"/>
                          <a:gd name="connsiteX70" fmla="*/ 660202 w 1136636"/>
                          <a:gd name="connsiteY70" fmla="*/ 322615 h 3873425"/>
                          <a:gd name="connsiteX71" fmla="*/ 698930 w 1136636"/>
                          <a:gd name="connsiteY71" fmla="*/ 277561 h 3873425"/>
                          <a:gd name="connsiteX72" fmla="*/ 761824 w 1136636"/>
                          <a:gd name="connsiteY72" fmla="*/ 522335 h 3873425"/>
                          <a:gd name="connsiteX73" fmla="*/ 54278 w 1136636"/>
                          <a:gd name="connsiteY73" fmla="*/ 500608 h 3873425"/>
                          <a:gd name="connsiteX74" fmla="*/ 24827 w 1136636"/>
                          <a:gd name="connsiteY74" fmla="*/ 321376 h 3873425"/>
                          <a:gd name="connsiteX75" fmla="*/ 107609 w 1136636"/>
                          <a:gd name="connsiteY75" fmla="*/ 237737 h 3873425"/>
                          <a:gd name="connsiteX76" fmla="*/ 247883 w 1136636"/>
                          <a:gd name="connsiteY76" fmla="*/ 189607 h 3873425"/>
                          <a:gd name="connsiteX77" fmla="*/ 232681 w 1136636"/>
                          <a:gd name="connsiteY77" fmla="*/ 273246 h 3873425"/>
                          <a:gd name="connsiteX78" fmla="*/ 291308 w 1136636"/>
                          <a:gd name="connsiteY78" fmla="*/ 284524 h 3873425"/>
                          <a:gd name="connsiteX79" fmla="*/ 627693 w 1136636"/>
                          <a:gd name="connsiteY79" fmla="*/ 585171 h 3873425"/>
                          <a:gd name="connsiteX80" fmla="*/ 687148 w 1136636"/>
                          <a:gd name="connsiteY80" fmla="*/ 792578 h 3873425"/>
                          <a:gd name="connsiteX81" fmla="*/ 486866 w 1136636"/>
                          <a:gd name="connsiteY81" fmla="*/ 802827 h 3873425"/>
                          <a:gd name="connsiteX82" fmla="*/ 383300 w 1136636"/>
                          <a:gd name="connsiteY82" fmla="*/ 750554 h 3873425"/>
                          <a:gd name="connsiteX83" fmla="*/ 340800 w 1136636"/>
                          <a:gd name="connsiteY83" fmla="*/ 739009 h 3873425"/>
                          <a:gd name="connsiteX84" fmla="*/ 330341 w 1136636"/>
                          <a:gd name="connsiteY84" fmla="*/ 714197 h 3873425"/>
                          <a:gd name="connsiteX85" fmla="*/ 345810 w 1136636"/>
                          <a:gd name="connsiteY85" fmla="*/ 712025 h 3873425"/>
                          <a:gd name="connsiteX86" fmla="*/ 466482 w 1136636"/>
                          <a:gd name="connsiteY86" fmla="*/ 757078 h 3873425"/>
                          <a:gd name="connsiteX87" fmla="*/ 494114 w 1136636"/>
                          <a:gd name="connsiteY87" fmla="*/ 799322 h 3873425"/>
                          <a:gd name="connsiteX88" fmla="*/ 502839 w 1136636"/>
                          <a:gd name="connsiteY88" fmla="*/ 792588 h 3873425"/>
                          <a:gd name="connsiteX89" fmla="*/ 475350 w 1136636"/>
                          <a:gd name="connsiteY89" fmla="*/ 749525 h 3873425"/>
                          <a:gd name="connsiteX90" fmla="*/ 432983 w 1136636"/>
                          <a:gd name="connsiteY90" fmla="*/ 688013 h 3873425"/>
                          <a:gd name="connsiteX91" fmla="*/ 420238 w 1136636"/>
                          <a:gd name="connsiteY91" fmla="*/ 667010 h 3873425"/>
                          <a:gd name="connsiteX92" fmla="*/ 363936 w 1136636"/>
                          <a:gd name="connsiteY92" fmla="*/ 627186 h 3873425"/>
                          <a:gd name="connsiteX93" fmla="*/ 354344 w 1136636"/>
                          <a:gd name="connsiteY93" fmla="*/ 589705 h 3873425"/>
                          <a:gd name="connsiteX94" fmla="*/ 332932 w 1136636"/>
                          <a:gd name="connsiteY94" fmla="*/ 507438 h 3873425"/>
                          <a:gd name="connsiteX95" fmla="*/ 332437 w 1136636"/>
                          <a:gd name="connsiteY95" fmla="*/ 476681 h 3873425"/>
                          <a:gd name="connsiteX96" fmla="*/ 66746 w 1136636"/>
                          <a:gd name="connsiteY96" fmla="*/ 272580 h 3873425"/>
                          <a:gd name="connsiteX97" fmla="*/ 65489 w 1136636"/>
                          <a:gd name="connsiteY97" fmla="*/ 281876 h 3873425"/>
                          <a:gd name="connsiteX98" fmla="*/ 312434 w 1136636"/>
                          <a:gd name="connsiteY98" fmla="*/ 460070 h 3873425"/>
                          <a:gd name="connsiteX99" fmla="*/ 330284 w 1136636"/>
                          <a:gd name="connsiteY99" fmla="*/ 554367 h 3873425"/>
                          <a:gd name="connsiteX100" fmla="*/ 349544 w 1136636"/>
                          <a:gd name="connsiteY100" fmla="*/ 620747 h 3873425"/>
                          <a:gd name="connsiteX101" fmla="*/ 328646 w 1136636"/>
                          <a:gd name="connsiteY101" fmla="*/ 613975 h 3873425"/>
                          <a:gd name="connsiteX102" fmla="*/ 318511 w 1136636"/>
                          <a:gd name="connsiteY102" fmla="*/ 625490 h 3873425"/>
                          <a:gd name="connsiteX103" fmla="*/ 352611 w 1136636"/>
                          <a:gd name="connsiteY103" fmla="*/ 673992 h 3873425"/>
                          <a:gd name="connsiteX104" fmla="*/ 303500 w 1136636"/>
                          <a:gd name="connsiteY104" fmla="*/ 675640 h 3873425"/>
                          <a:gd name="connsiteX105" fmla="*/ 300471 w 1136636"/>
                          <a:gd name="connsiteY105" fmla="*/ 676906 h 3873425"/>
                          <a:gd name="connsiteX106" fmla="*/ 318730 w 1136636"/>
                          <a:gd name="connsiteY106" fmla="*/ 712044 h 3873425"/>
                          <a:gd name="connsiteX107" fmla="*/ 377880 w 1136636"/>
                          <a:gd name="connsiteY107" fmla="*/ 755888 h 3873425"/>
                          <a:gd name="connsiteX108" fmla="*/ 435345 w 1136636"/>
                          <a:gd name="connsiteY108" fmla="*/ 807561 h 3873425"/>
                          <a:gd name="connsiteX109" fmla="*/ 581849 w 1136636"/>
                          <a:gd name="connsiteY109" fmla="*/ 810780 h 3873425"/>
                          <a:gd name="connsiteX110" fmla="*/ 767482 w 1136636"/>
                          <a:gd name="connsiteY110" fmla="*/ 802322 h 3873425"/>
                          <a:gd name="connsiteX111" fmla="*/ 859684 w 1136636"/>
                          <a:gd name="connsiteY111" fmla="*/ 935043 h 3873425"/>
                          <a:gd name="connsiteX112" fmla="*/ 703293 w 1136636"/>
                          <a:gd name="connsiteY112" fmla="*/ 995299 h 3873425"/>
                          <a:gd name="connsiteX113" fmla="*/ 447270 w 1136636"/>
                          <a:gd name="connsiteY113" fmla="*/ 1061888 h 3873425"/>
                          <a:gd name="connsiteX114" fmla="*/ 54278 w 1136636"/>
                          <a:gd name="connsiteY114" fmla="*/ 500608 h 3873425"/>
                          <a:gd name="connsiteX115" fmla="*/ 479198 w 1136636"/>
                          <a:gd name="connsiteY115" fmla="*/ 803417 h 3873425"/>
                          <a:gd name="connsiteX116" fmla="*/ 449404 w 1136636"/>
                          <a:gd name="connsiteY116" fmla="*/ 806027 h 3873425"/>
                          <a:gd name="connsiteX117" fmla="*/ 409580 w 1136636"/>
                          <a:gd name="connsiteY117" fmla="*/ 782320 h 3873425"/>
                          <a:gd name="connsiteX118" fmla="*/ 479198 w 1136636"/>
                          <a:gd name="connsiteY118" fmla="*/ 803417 h 3873425"/>
                          <a:gd name="connsiteX119" fmla="*/ 408284 w 1136636"/>
                          <a:gd name="connsiteY119" fmla="*/ 689013 h 3873425"/>
                          <a:gd name="connsiteX120" fmla="*/ 452499 w 1136636"/>
                          <a:gd name="connsiteY120" fmla="*/ 727265 h 3873425"/>
                          <a:gd name="connsiteX121" fmla="*/ 335504 w 1136636"/>
                          <a:gd name="connsiteY121" fmla="*/ 702614 h 3873425"/>
                          <a:gd name="connsiteX122" fmla="*/ 306491 w 1136636"/>
                          <a:gd name="connsiteY122" fmla="*/ 683564 h 3873425"/>
                          <a:gd name="connsiteX123" fmla="*/ 307624 w 1136636"/>
                          <a:gd name="connsiteY123" fmla="*/ 682040 h 3873425"/>
                          <a:gd name="connsiteX124" fmla="*/ 308396 w 1136636"/>
                          <a:gd name="connsiteY124" fmla="*/ 683822 h 3873425"/>
                          <a:gd name="connsiteX125" fmla="*/ 408284 w 1136636"/>
                          <a:gd name="connsiteY125" fmla="*/ 689013 h 3873425"/>
                          <a:gd name="connsiteX126" fmla="*/ 331551 w 1136636"/>
                          <a:gd name="connsiteY126" fmla="*/ 623509 h 3873425"/>
                          <a:gd name="connsiteX127" fmla="*/ 414447 w 1136636"/>
                          <a:gd name="connsiteY127" fmla="*/ 678230 h 3873425"/>
                          <a:gd name="connsiteX128" fmla="*/ 377747 w 1136636"/>
                          <a:gd name="connsiteY128" fmla="*/ 674116 h 3873425"/>
                          <a:gd name="connsiteX129" fmla="*/ 331551 w 1136636"/>
                          <a:gd name="connsiteY129" fmla="*/ 623509 h 3873425"/>
                          <a:gd name="connsiteX130" fmla="*/ 791894 w 1136636"/>
                          <a:gd name="connsiteY130" fmla="*/ 804665 h 3873425"/>
                          <a:gd name="connsiteX131" fmla="*/ 839834 w 1136636"/>
                          <a:gd name="connsiteY131" fmla="*/ 785787 h 3873425"/>
                          <a:gd name="connsiteX132" fmla="*/ 841834 w 1136636"/>
                          <a:gd name="connsiteY132" fmla="*/ 783320 h 3873425"/>
                          <a:gd name="connsiteX133" fmla="*/ 907013 w 1136636"/>
                          <a:gd name="connsiteY133" fmla="*/ 805046 h 3873425"/>
                          <a:gd name="connsiteX134" fmla="*/ 959639 w 1136636"/>
                          <a:gd name="connsiteY134" fmla="*/ 874893 h 3873425"/>
                          <a:gd name="connsiteX135" fmla="*/ 864217 w 1136636"/>
                          <a:gd name="connsiteY135" fmla="*/ 897648 h 3873425"/>
                          <a:gd name="connsiteX136" fmla="*/ 791894 w 1136636"/>
                          <a:gd name="connsiteY136" fmla="*/ 804665 h 3873425"/>
                          <a:gd name="connsiteX137" fmla="*/ 28703 w 1136636"/>
                          <a:gd name="connsiteY137" fmla="*/ 1503229 h 3873425"/>
                          <a:gd name="connsiteX138" fmla="*/ 149604 w 1136636"/>
                          <a:gd name="connsiteY138" fmla="*/ 1243644 h 3873425"/>
                          <a:gd name="connsiteX139" fmla="*/ 183504 w 1136636"/>
                          <a:gd name="connsiteY139" fmla="*/ 837327 h 3873425"/>
                          <a:gd name="connsiteX140" fmla="*/ 393816 w 1136636"/>
                          <a:gd name="connsiteY140" fmla="*/ 1051696 h 3873425"/>
                          <a:gd name="connsiteX141" fmla="*/ 449223 w 1136636"/>
                          <a:gd name="connsiteY141" fmla="*/ 1074518 h 3873425"/>
                          <a:gd name="connsiteX142" fmla="*/ 539453 w 1136636"/>
                          <a:gd name="connsiteY142" fmla="*/ 1058545 h 3873425"/>
                          <a:gd name="connsiteX143" fmla="*/ 552674 w 1136636"/>
                          <a:gd name="connsiteY143" fmla="*/ 1055640 h 3873425"/>
                          <a:gd name="connsiteX144" fmla="*/ 609709 w 1136636"/>
                          <a:gd name="connsiteY144" fmla="*/ 1041666 h 3873425"/>
                          <a:gd name="connsiteX145" fmla="*/ 612948 w 1136636"/>
                          <a:gd name="connsiteY145" fmla="*/ 1046315 h 3873425"/>
                          <a:gd name="connsiteX146" fmla="*/ 699397 w 1136636"/>
                          <a:gd name="connsiteY146" fmla="*/ 1060050 h 3873425"/>
                          <a:gd name="connsiteX147" fmla="*/ 738392 w 1136636"/>
                          <a:gd name="connsiteY147" fmla="*/ 1248149 h 3873425"/>
                          <a:gd name="connsiteX148" fmla="*/ 729486 w 1136636"/>
                          <a:gd name="connsiteY148" fmla="*/ 1301718 h 3873425"/>
                          <a:gd name="connsiteX149" fmla="*/ 655106 w 1136636"/>
                          <a:gd name="connsiteY149" fmla="*/ 1558474 h 3873425"/>
                          <a:gd name="connsiteX150" fmla="*/ 61155 w 1136636"/>
                          <a:gd name="connsiteY150" fmla="*/ 1515802 h 3873425"/>
                          <a:gd name="connsiteX151" fmla="*/ 61155 w 1136636"/>
                          <a:gd name="connsiteY151" fmla="*/ 1515802 h 3873425"/>
                          <a:gd name="connsiteX152" fmla="*/ 61155 w 1136636"/>
                          <a:gd name="connsiteY152" fmla="*/ 1515802 h 3873425"/>
                          <a:gd name="connsiteX153" fmla="*/ 28703 w 1136636"/>
                          <a:gd name="connsiteY153" fmla="*/ 1503229 h 3873425"/>
                          <a:gd name="connsiteX154" fmla="*/ 282497 w 1136636"/>
                          <a:gd name="connsiteY154" fmla="*/ 3400837 h 3873425"/>
                          <a:gd name="connsiteX155" fmla="*/ 292213 w 1136636"/>
                          <a:gd name="connsiteY155" fmla="*/ 3344897 h 3873425"/>
                          <a:gd name="connsiteX156" fmla="*/ 256103 w 1136636"/>
                          <a:gd name="connsiteY156" fmla="*/ 3217681 h 3873425"/>
                          <a:gd name="connsiteX157" fmla="*/ 212412 w 1136636"/>
                          <a:gd name="connsiteY157" fmla="*/ 2515632 h 3873425"/>
                          <a:gd name="connsiteX158" fmla="*/ 489447 w 1136636"/>
                          <a:gd name="connsiteY158" fmla="*/ 2532167 h 3873425"/>
                          <a:gd name="connsiteX159" fmla="*/ 409303 w 1136636"/>
                          <a:gd name="connsiteY159" fmla="*/ 2971298 h 3873425"/>
                          <a:gd name="connsiteX160" fmla="*/ 469854 w 1136636"/>
                          <a:gd name="connsiteY160" fmla="*/ 3604282 h 3873425"/>
                          <a:gd name="connsiteX161" fmla="*/ 509487 w 1136636"/>
                          <a:gd name="connsiteY161" fmla="*/ 3729040 h 3873425"/>
                          <a:gd name="connsiteX162" fmla="*/ 381738 w 1136636"/>
                          <a:gd name="connsiteY162" fmla="*/ 3725326 h 3873425"/>
                          <a:gd name="connsiteX163" fmla="*/ 326979 w 1136636"/>
                          <a:gd name="connsiteY163" fmla="*/ 3648345 h 3873425"/>
                          <a:gd name="connsiteX164" fmla="*/ 282497 w 1136636"/>
                          <a:gd name="connsiteY164" fmla="*/ 3400837 h 3873425"/>
                          <a:gd name="connsiteX165" fmla="*/ 433659 w 1136636"/>
                          <a:gd name="connsiteY165" fmla="*/ 3077768 h 3873425"/>
                          <a:gd name="connsiteX166" fmla="*/ 434650 w 1136636"/>
                          <a:gd name="connsiteY166" fmla="*/ 3292338 h 3873425"/>
                          <a:gd name="connsiteX167" fmla="*/ 434507 w 1136636"/>
                          <a:gd name="connsiteY167" fmla="*/ 3293500 h 3873425"/>
                          <a:gd name="connsiteX168" fmla="*/ 433659 w 1136636"/>
                          <a:gd name="connsiteY168" fmla="*/ 3077768 h 3873425"/>
                          <a:gd name="connsiteX169" fmla="*/ 456090 w 1136636"/>
                          <a:gd name="connsiteY169" fmla="*/ 3839730 h 3873425"/>
                          <a:gd name="connsiteX170" fmla="*/ 327808 w 1136636"/>
                          <a:gd name="connsiteY170" fmla="*/ 3781104 h 3873425"/>
                          <a:gd name="connsiteX171" fmla="*/ 297737 w 1136636"/>
                          <a:gd name="connsiteY171" fmla="*/ 3695712 h 3873425"/>
                          <a:gd name="connsiteX172" fmla="*/ 276611 w 1136636"/>
                          <a:gd name="connsiteY172" fmla="*/ 3702351 h 3873425"/>
                          <a:gd name="connsiteX173" fmla="*/ 274115 w 1136636"/>
                          <a:gd name="connsiteY173" fmla="*/ 3741709 h 3873425"/>
                          <a:gd name="connsiteX174" fmla="*/ 262056 w 1136636"/>
                          <a:gd name="connsiteY174" fmla="*/ 3740690 h 3873425"/>
                          <a:gd name="connsiteX175" fmla="*/ 254484 w 1136636"/>
                          <a:gd name="connsiteY175" fmla="*/ 3590528 h 3873425"/>
                          <a:gd name="connsiteX176" fmla="*/ 257389 w 1136636"/>
                          <a:gd name="connsiteY176" fmla="*/ 3426345 h 3873425"/>
                          <a:gd name="connsiteX177" fmla="*/ 334770 w 1136636"/>
                          <a:gd name="connsiteY177" fmla="*/ 3696246 h 3873425"/>
                          <a:gd name="connsiteX178" fmla="*/ 421010 w 1136636"/>
                          <a:gd name="connsiteY178" fmla="*/ 3749281 h 3873425"/>
                          <a:gd name="connsiteX179" fmla="*/ 515803 w 1136636"/>
                          <a:gd name="connsiteY179" fmla="*/ 3741194 h 3873425"/>
                          <a:gd name="connsiteX180" fmla="*/ 535043 w 1136636"/>
                          <a:gd name="connsiteY180" fmla="*/ 3745595 h 3873425"/>
                          <a:gd name="connsiteX181" fmla="*/ 593069 w 1136636"/>
                          <a:gd name="connsiteY181" fmla="*/ 3839588 h 3873425"/>
                          <a:gd name="connsiteX182" fmla="*/ 456090 w 1136636"/>
                          <a:gd name="connsiteY182" fmla="*/ 3839730 h 3873425"/>
                          <a:gd name="connsiteX183" fmla="*/ 701664 w 1136636"/>
                          <a:gd name="connsiteY183" fmla="*/ 3681511 h 3873425"/>
                          <a:gd name="connsiteX184" fmla="*/ 740250 w 1136636"/>
                          <a:gd name="connsiteY184" fmla="*/ 3781399 h 3873425"/>
                          <a:gd name="connsiteX185" fmla="*/ 625883 w 1136636"/>
                          <a:gd name="connsiteY185" fmla="*/ 3775903 h 3873425"/>
                          <a:gd name="connsiteX186" fmla="*/ 588764 w 1136636"/>
                          <a:gd name="connsiteY186" fmla="*/ 3766731 h 3873425"/>
                          <a:gd name="connsiteX187" fmla="*/ 540291 w 1136636"/>
                          <a:gd name="connsiteY187" fmla="*/ 3712505 h 3873425"/>
                          <a:gd name="connsiteX188" fmla="*/ 518593 w 1136636"/>
                          <a:gd name="connsiteY188" fmla="*/ 3637496 h 3873425"/>
                          <a:gd name="connsiteX189" fmla="*/ 674003 w 1136636"/>
                          <a:gd name="connsiteY189" fmla="*/ 3632409 h 3873425"/>
                          <a:gd name="connsiteX190" fmla="*/ 701664 w 1136636"/>
                          <a:gd name="connsiteY190" fmla="*/ 3681511 h 3873425"/>
                          <a:gd name="connsiteX191" fmla="*/ 668507 w 1136636"/>
                          <a:gd name="connsiteY191" fmla="*/ 2529452 h 3873425"/>
                          <a:gd name="connsiteX192" fmla="*/ 658163 w 1136636"/>
                          <a:gd name="connsiteY192" fmla="*/ 2579601 h 3873425"/>
                          <a:gd name="connsiteX193" fmla="*/ 637980 w 1136636"/>
                          <a:gd name="connsiteY193" fmla="*/ 2926664 h 3873425"/>
                          <a:gd name="connsiteX194" fmla="*/ 662345 w 1136636"/>
                          <a:gd name="connsiteY194" fmla="*/ 3617474 h 3873425"/>
                          <a:gd name="connsiteX195" fmla="*/ 628636 w 1136636"/>
                          <a:gd name="connsiteY195" fmla="*/ 3638372 h 3873425"/>
                          <a:gd name="connsiteX196" fmla="*/ 512935 w 1136636"/>
                          <a:gd name="connsiteY196" fmla="*/ 3619122 h 3873425"/>
                          <a:gd name="connsiteX197" fmla="*/ 441717 w 1136636"/>
                          <a:gd name="connsiteY197" fmla="*/ 3363042 h 3873425"/>
                          <a:gd name="connsiteX198" fmla="*/ 456271 w 1136636"/>
                          <a:gd name="connsiteY198" fmla="*/ 3229940 h 3873425"/>
                          <a:gd name="connsiteX199" fmla="*/ 437012 w 1136636"/>
                          <a:gd name="connsiteY199" fmla="*/ 3009160 h 3873425"/>
                          <a:gd name="connsiteX200" fmla="*/ 513850 w 1136636"/>
                          <a:gd name="connsiteY200" fmla="*/ 2529948 h 3873425"/>
                          <a:gd name="connsiteX201" fmla="*/ 681661 w 1136636"/>
                          <a:gd name="connsiteY201" fmla="*/ 2497229 h 3873425"/>
                          <a:gd name="connsiteX202" fmla="*/ 668507 w 1136636"/>
                          <a:gd name="connsiteY202" fmla="*/ 2529452 h 3873425"/>
                          <a:gd name="connsiteX203" fmla="*/ 919882 w 1136636"/>
                          <a:gd name="connsiteY203" fmla="*/ 1600698 h 3873425"/>
                          <a:gd name="connsiteX204" fmla="*/ 838567 w 1136636"/>
                          <a:gd name="connsiteY204" fmla="*/ 1457042 h 3873425"/>
                          <a:gd name="connsiteX205" fmla="*/ 718618 w 1136636"/>
                          <a:gd name="connsiteY205" fmla="*/ 1062278 h 3873425"/>
                          <a:gd name="connsiteX206" fmla="*/ 788894 w 1136636"/>
                          <a:gd name="connsiteY206" fmla="*/ 1068679 h 3873425"/>
                          <a:gd name="connsiteX207" fmla="*/ 799962 w 1136636"/>
                          <a:gd name="connsiteY207" fmla="*/ 1069489 h 3873425"/>
                          <a:gd name="connsiteX208" fmla="*/ 838510 w 1136636"/>
                          <a:gd name="connsiteY208" fmla="*/ 1071984 h 3873425"/>
                          <a:gd name="connsiteX209" fmla="*/ 851235 w 1136636"/>
                          <a:gd name="connsiteY209" fmla="*/ 1180198 h 3873425"/>
                          <a:gd name="connsiteX210" fmla="*/ 919882 w 1136636"/>
                          <a:gd name="connsiteY210" fmla="*/ 1600698 h 3873425"/>
                          <a:gd name="connsiteX211" fmla="*/ 1106667 w 1136636"/>
                          <a:gd name="connsiteY211" fmla="*/ 1042647 h 3873425"/>
                          <a:gd name="connsiteX212" fmla="*/ 1033467 w 1136636"/>
                          <a:gd name="connsiteY212" fmla="*/ 1051591 h 3873425"/>
                          <a:gd name="connsiteX213" fmla="*/ 622825 w 1136636"/>
                          <a:gd name="connsiteY213" fmla="*/ 1038180 h 3873425"/>
                          <a:gd name="connsiteX214" fmla="*/ 867123 w 1136636"/>
                          <a:gd name="connsiteY214" fmla="*/ 942244 h 3873425"/>
                          <a:gd name="connsiteX215" fmla="*/ 868380 w 1136636"/>
                          <a:gd name="connsiteY215" fmla="*/ 907840 h 3873425"/>
                          <a:gd name="connsiteX216" fmla="*/ 943399 w 1136636"/>
                          <a:gd name="connsiteY216" fmla="*/ 894600 h 3873425"/>
                          <a:gd name="connsiteX217" fmla="*/ 968354 w 1136636"/>
                          <a:gd name="connsiteY217" fmla="*/ 884447 h 3873425"/>
                          <a:gd name="connsiteX218" fmla="*/ 974088 w 1136636"/>
                          <a:gd name="connsiteY218" fmla="*/ 876855 h 3873425"/>
                          <a:gd name="connsiteX219" fmla="*/ 1074653 w 1136636"/>
                          <a:gd name="connsiteY219" fmla="*/ 920708 h 3873425"/>
                          <a:gd name="connsiteX220" fmla="*/ 1080730 w 1136636"/>
                          <a:gd name="connsiteY220" fmla="*/ 917175 h 3873425"/>
                          <a:gd name="connsiteX221" fmla="*/ 975669 w 1136636"/>
                          <a:gd name="connsiteY221" fmla="*/ 866292 h 3873425"/>
                          <a:gd name="connsiteX222" fmla="*/ 973584 w 1136636"/>
                          <a:gd name="connsiteY222" fmla="*/ 866587 h 3873425"/>
                          <a:gd name="connsiteX223" fmla="*/ 907232 w 1136636"/>
                          <a:gd name="connsiteY223" fmla="*/ 793245 h 3873425"/>
                          <a:gd name="connsiteX224" fmla="*/ 874828 w 1136636"/>
                          <a:gd name="connsiteY224" fmla="*/ 776347 h 3873425"/>
                          <a:gd name="connsiteX225" fmla="*/ 874285 w 1136636"/>
                          <a:gd name="connsiteY225" fmla="*/ 338798 h 3873425"/>
                          <a:gd name="connsiteX226" fmla="*/ 860026 w 1136636"/>
                          <a:gd name="connsiteY226" fmla="*/ 338798 h 3873425"/>
                          <a:gd name="connsiteX227" fmla="*/ 888040 w 1136636"/>
                          <a:gd name="connsiteY227" fmla="*/ 511133 h 3873425"/>
                          <a:gd name="connsiteX228" fmla="*/ 859665 w 1136636"/>
                          <a:gd name="connsiteY228" fmla="*/ 772214 h 3873425"/>
                          <a:gd name="connsiteX229" fmla="*/ 833585 w 1136636"/>
                          <a:gd name="connsiteY229" fmla="*/ 775795 h 3873425"/>
                          <a:gd name="connsiteX230" fmla="*/ 784941 w 1136636"/>
                          <a:gd name="connsiteY230" fmla="*/ 799541 h 3873425"/>
                          <a:gd name="connsiteX231" fmla="*/ 769920 w 1136636"/>
                          <a:gd name="connsiteY231" fmla="*/ 790521 h 3873425"/>
                          <a:gd name="connsiteX232" fmla="*/ 776064 w 1136636"/>
                          <a:gd name="connsiteY232" fmla="*/ 562502 h 3873425"/>
                          <a:gd name="connsiteX233" fmla="*/ 778454 w 1136636"/>
                          <a:gd name="connsiteY233" fmla="*/ 488369 h 3873425"/>
                          <a:gd name="connsiteX234" fmla="*/ 706274 w 1136636"/>
                          <a:gd name="connsiteY234" fmla="*/ 269732 h 3873425"/>
                          <a:gd name="connsiteX235" fmla="*/ 708265 w 1136636"/>
                          <a:gd name="connsiteY235" fmla="*/ 267636 h 3873425"/>
                          <a:gd name="connsiteX236" fmla="*/ 756423 w 1136636"/>
                          <a:gd name="connsiteY236" fmla="*/ 289972 h 3873425"/>
                          <a:gd name="connsiteX237" fmla="*/ 766834 w 1136636"/>
                          <a:gd name="connsiteY237" fmla="*/ 290915 h 3873425"/>
                          <a:gd name="connsiteX238" fmla="*/ 748584 w 1136636"/>
                          <a:gd name="connsiteY238" fmla="*/ 251739 h 3873425"/>
                          <a:gd name="connsiteX239" fmla="*/ 821926 w 1136636"/>
                          <a:gd name="connsiteY239" fmla="*/ 279057 h 3873425"/>
                          <a:gd name="connsiteX240" fmla="*/ 891573 w 1136636"/>
                          <a:gd name="connsiteY240" fmla="*/ 334054 h 3873425"/>
                          <a:gd name="connsiteX241" fmla="*/ 1106667 w 1136636"/>
                          <a:gd name="connsiteY241" fmla="*/ 1042647 h 38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1136636" h="3873425">
                            <a:moveTo>
                              <a:pt x="1136080" y="973915"/>
                            </a:moveTo>
                            <a:cubicBezTo>
                              <a:pt x="1120316" y="736904"/>
                              <a:pt x="990738" y="529069"/>
                              <a:pt x="906185" y="312108"/>
                            </a:cubicBezTo>
                            <a:cubicBezTo>
                              <a:pt x="897745" y="281990"/>
                              <a:pt x="874438" y="272694"/>
                              <a:pt x="846720" y="265026"/>
                            </a:cubicBezTo>
                            <a:cubicBezTo>
                              <a:pt x="808268" y="251529"/>
                              <a:pt x="770091" y="236242"/>
                              <a:pt x="730401" y="226812"/>
                            </a:cubicBezTo>
                            <a:cubicBezTo>
                              <a:pt x="723829" y="218297"/>
                              <a:pt x="717018" y="209962"/>
                              <a:pt x="709932" y="201876"/>
                            </a:cubicBezTo>
                            <a:cubicBezTo>
                              <a:pt x="707446" y="196180"/>
                              <a:pt x="657963" y="147974"/>
                              <a:pt x="633170" y="132429"/>
                            </a:cubicBezTo>
                            <a:lnTo>
                              <a:pt x="622368" y="122399"/>
                            </a:lnTo>
                            <a:cubicBezTo>
                              <a:pt x="620530" y="120513"/>
                              <a:pt x="617825" y="119761"/>
                              <a:pt x="615282" y="120418"/>
                            </a:cubicBezTo>
                            <a:lnTo>
                              <a:pt x="577582" y="130238"/>
                            </a:lnTo>
                            <a:cubicBezTo>
                              <a:pt x="576572" y="130105"/>
                              <a:pt x="575600" y="130391"/>
                              <a:pt x="574677" y="130991"/>
                            </a:cubicBezTo>
                            <a:lnTo>
                              <a:pt x="574619" y="131000"/>
                            </a:lnTo>
                            <a:cubicBezTo>
                              <a:pt x="574619" y="131000"/>
                              <a:pt x="574619" y="131019"/>
                              <a:pt x="574619" y="131019"/>
                            </a:cubicBezTo>
                            <a:cubicBezTo>
                              <a:pt x="568295" y="135210"/>
                              <a:pt x="564170" y="154479"/>
                              <a:pt x="564866" y="159947"/>
                            </a:cubicBezTo>
                            <a:cubicBezTo>
                              <a:pt x="562446" y="190188"/>
                              <a:pt x="590078" y="242747"/>
                              <a:pt x="613577" y="259854"/>
                            </a:cubicBezTo>
                            <a:cubicBezTo>
                              <a:pt x="635141" y="297097"/>
                              <a:pt x="607785" y="322405"/>
                              <a:pt x="597727" y="357686"/>
                            </a:cubicBezTo>
                            <a:cubicBezTo>
                              <a:pt x="568923" y="320367"/>
                              <a:pt x="521365" y="306070"/>
                              <a:pt x="480436" y="285858"/>
                            </a:cubicBezTo>
                            <a:cubicBezTo>
                              <a:pt x="408446" y="249967"/>
                              <a:pt x="350001" y="188731"/>
                              <a:pt x="318216" y="114770"/>
                            </a:cubicBezTo>
                            <a:cubicBezTo>
                              <a:pt x="332742" y="82480"/>
                              <a:pt x="323921" y="43284"/>
                              <a:pt x="314406" y="10757"/>
                            </a:cubicBezTo>
                            <a:cubicBezTo>
                              <a:pt x="309415" y="-4007"/>
                              <a:pt x="300052" y="-3874"/>
                              <a:pt x="303014" y="13023"/>
                            </a:cubicBezTo>
                            <a:cubicBezTo>
                              <a:pt x="308643" y="38817"/>
                              <a:pt x="312920" y="65373"/>
                              <a:pt x="309348" y="91776"/>
                            </a:cubicBezTo>
                            <a:cubicBezTo>
                              <a:pt x="285678" y="112074"/>
                              <a:pt x="270800" y="142602"/>
                              <a:pt x="256341" y="170043"/>
                            </a:cubicBezTo>
                            <a:cubicBezTo>
                              <a:pt x="213174" y="184550"/>
                              <a:pt x="169416" y="199590"/>
                              <a:pt x="124468" y="208610"/>
                            </a:cubicBezTo>
                            <a:cubicBezTo>
                              <a:pt x="85368" y="216620"/>
                              <a:pt x="38495" y="216858"/>
                              <a:pt x="17816" y="257483"/>
                            </a:cubicBezTo>
                            <a:cubicBezTo>
                              <a:pt x="9006" y="275656"/>
                              <a:pt x="3157" y="298240"/>
                              <a:pt x="8615" y="318224"/>
                            </a:cubicBezTo>
                            <a:cubicBezTo>
                              <a:pt x="9301" y="488569"/>
                              <a:pt x="67432" y="656475"/>
                              <a:pt x="158063" y="799550"/>
                            </a:cubicBezTo>
                            <a:cubicBezTo>
                              <a:pt x="177808" y="893667"/>
                              <a:pt x="202611" y="992241"/>
                              <a:pt x="173550" y="1087910"/>
                            </a:cubicBezTo>
                            <a:cubicBezTo>
                              <a:pt x="133850" y="1227775"/>
                              <a:pt x="59898" y="1354582"/>
                              <a:pt x="4491" y="1488284"/>
                            </a:cubicBezTo>
                            <a:cubicBezTo>
                              <a:pt x="-2138" y="1490684"/>
                              <a:pt x="633" y="1498257"/>
                              <a:pt x="290" y="1503553"/>
                            </a:cubicBezTo>
                            <a:cubicBezTo>
                              <a:pt x="-948" y="1510706"/>
                              <a:pt x="4415" y="1517478"/>
                              <a:pt x="10663" y="1518259"/>
                            </a:cubicBezTo>
                            <a:cubicBezTo>
                              <a:pt x="17188" y="1523927"/>
                              <a:pt x="29732" y="1530289"/>
                              <a:pt x="46925" y="1536985"/>
                            </a:cubicBezTo>
                            <a:cubicBezTo>
                              <a:pt x="-1205" y="1768300"/>
                              <a:pt x="73461" y="2020855"/>
                              <a:pt x="45448" y="2254170"/>
                            </a:cubicBezTo>
                            <a:cubicBezTo>
                              <a:pt x="43048" y="2287432"/>
                              <a:pt x="40314" y="2320664"/>
                              <a:pt x="37228" y="2353859"/>
                            </a:cubicBezTo>
                            <a:cubicBezTo>
                              <a:pt x="34885" y="2387501"/>
                              <a:pt x="28075" y="2422077"/>
                              <a:pt x="34333" y="2455586"/>
                            </a:cubicBezTo>
                            <a:cubicBezTo>
                              <a:pt x="35066" y="2458986"/>
                              <a:pt x="38581" y="2461082"/>
                              <a:pt x="42000" y="2461187"/>
                            </a:cubicBezTo>
                            <a:cubicBezTo>
                              <a:pt x="52964" y="2466797"/>
                              <a:pt x="64022" y="2472512"/>
                              <a:pt x="75557" y="2476760"/>
                            </a:cubicBezTo>
                            <a:cubicBezTo>
                              <a:pt x="112924" y="2490533"/>
                              <a:pt x="151195" y="2501859"/>
                              <a:pt x="190009" y="2510755"/>
                            </a:cubicBezTo>
                            <a:cubicBezTo>
                              <a:pt x="85720" y="2832824"/>
                              <a:pt x="186171" y="3075616"/>
                              <a:pt x="270486" y="3383912"/>
                            </a:cubicBezTo>
                            <a:cubicBezTo>
                              <a:pt x="259104" y="3385998"/>
                              <a:pt x="250379" y="3397380"/>
                              <a:pt x="242159" y="3404819"/>
                            </a:cubicBezTo>
                            <a:cubicBezTo>
                              <a:pt x="232958" y="3413153"/>
                              <a:pt x="224404" y="3421069"/>
                              <a:pt x="216965" y="3431089"/>
                            </a:cubicBezTo>
                            <a:cubicBezTo>
                              <a:pt x="178341" y="3478638"/>
                              <a:pt x="195362" y="3525225"/>
                              <a:pt x="215241" y="3576012"/>
                            </a:cubicBezTo>
                            <a:cubicBezTo>
                              <a:pt x="222994" y="3601786"/>
                              <a:pt x="228224" y="3628323"/>
                              <a:pt x="230357" y="3655165"/>
                            </a:cubicBezTo>
                            <a:cubicBezTo>
                              <a:pt x="231538" y="3669995"/>
                              <a:pt x="231891" y="3684892"/>
                              <a:pt x="231405" y="3699760"/>
                            </a:cubicBezTo>
                            <a:cubicBezTo>
                              <a:pt x="233329" y="3718449"/>
                              <a:pt x="215908" y="3761225"/>
                              <a:pt x="245273" y="3762006"/>
                            </a:cubicBezTo>
                            <a:cubicBezTo>
                              <a:pt x="254979" y="3772293"/>
                              <a:pt x="282650" y="3780685"/>
                              <a:pt x="289365" y="3763026"/>
                            </a:cubicBezTo>
                            <a:cubicBezTo>
                              <a:pt x="295327" y="3784276"/>
                              <a:pt x="302776" y="3806431"/>
                              <a:pt x="320502" y="3820766"/>
                            </a:cubicBezTo>
                            <a:cubicBezTo>
                              <a:pt x="378738" y="3858218"/>
                              <a:pt x="451633" y="3870372"/>
                              <a:pt x="519917" y="3873373"/>
                            </a:cubicBezTo>
                            <a:cubicBezTo>
                              <a:pt x="551664" y="3873878"/>
                              <a:pt x="583373" y="3870782"/>
                              <a:pt x="614434" y="3864210"/>
                            </a:cubicBezTo>
                            <a:cubicBezTo>
                              <a:pt x="636513" y="3855761"/>
                              <a:pt x="616034" y="3825872"/>
                              <a:pt x="612176" y="3810689"/>
                            </a:cubicBezTo>
                            <a:cubicBezTo>
                              <a:pt x="651724" y="3821919"/>
                              <a:pt x="693872" y="3818290"/>
                              <a:pt x="734220" y="3813851"/>
                            </a:cubicBezTo>
                            <a:cubicBezTo>
                              <a:pt x="764386" y="3812403"/>
                              <a:pt x="777797" y="3785390"/>
                              <a:pt x="768929" y="3758206"/>
                            </a:cubicBezTo>
                            <a:cubicBezTo>
                              <a:pt x="750422" y="3707257"/>
                              <a:pt x="725848" y="3649326"/>
                              <a:pt x="686567" y="3611292"/>
                            </a:cubicBezTo>
                            <a:cubicBezTo>
                              <a:pt x="591602" y="3404238"/>
                              <a:pt x="642256" y="3175438"/>
                              <a:pt x="663430" y="2958277"/>
                            </a:cubicBezTo>
                            <a:cubicBezTo>
                              <a:pt x="674641" y="2840072"/>
                              <a:pt x="680185" y="2721476"/>
                              <a:pt x="686290" y="2602966"/>
                            </a:cubicBezTo>
                            <a:cubicBezTo>
                              <a:pt x="688634" y="2564333"/>
                              <a:pt x="694701" y="2525633"/>
                              <a:pt x="708198" y="2489266"/>
                            </a:cubicBezTo>
                            <a:cubicBezTo>
                              <a:pt x="759985" y="2472636"/>
                              <a:pt x="811706" y="2451690"/>
                              <a:pt x="856121" y="2420239"/>
                            </a:cubicBezTo>
                            <a:cubicBezTo>
                              <a:pt x="858741" y="2418124"/>
                              <a:pt x="859198" y="2415200"/>
                              <a:pt x="858350" y="2412542"/>
                            </a:cubicBezTo>
                            <a:cubicBezTo>
                              <a:pt x="859045" y="2389016"/>
                              <a:pt x="853969" y="2365232"/>
                              <a:pt x="852435" y="2341743"/>
                            </a:cubicBezTo>
                            <a:cubicBezTo>
                              <a:pt x="848835" y="2269458"/>
                              <a:pt x="862084" y="2197659"/>
                              <a:pt x="867008" y="2125697"/>
                            </a:cubicBezTo>
                            <a:cubicBezTo>
                              <a:pt x="879810" y="1955609"/>
                              <a:pt x="890192" y="1784902"/>
                              <a:pt x="886858" y="1614300"/>
                            </a:cubicBezTo>
                            <a:cubicBezTo>
                              <a:pt x="900870" y="1626959"/>
                              <a:pt x="920110" y="1636550"/>
                              <a:pt x="939665" y="1631378"/>
                            </a:cubicBezTo>
                            <a:cubicBezTo>
                              <a:pt x="946666" y="1629521"/>
                              <a:pt x="949933" y="1619167"/>
                              <a:pt x="945037" y="1613995"/>
                            </a:cubicBezTo>
                            <a:cubicBezTo>
                              <a:pt x="943246" y="1543472"/>
                              <a:pt x="924558" y="1474149"/>
                              <a:pt x="914776" y="1404416"/>
                            </a:cubicBezTo>
                            <a:cubicBezTo>
                              <a:pt x="894221" y="1294127"/>
                              <a:pt x="879943" y="1182570"/>
                              <a:pt x="856274" y="1072908"/>
                            </a:cubicBezTo>
                            <a:cubicBezTo>
                              <a:pt x="941027" y="1075928"/>
                              <a:pt x="1028238" y="1078195"/>
                              <a:pt x="1111001" y="1057745"/>
                            </a:cubicBezTo>
                            <a:cubicBezTo>
                              <a:pt x="1143567" y="1075823"/>
                              <a:pt x="1135661" y="990746"/>
                              <a:pt x="1136080" y="973915"/>
                            </a:cubicBezTo>
                            <a:close/>
                            <a:moveTo>
                              <a:pt x="414209" y="295097"/>
                            </a:moveTo>
                            <a:cubicBezTo>
                              <a:pt x="499515" y="372021"/>
                              <a:pt x="571267" y="464508"/>
                              <a:pt x="620054" y="568483"/>
                            </a:cubicBezTo>
                            <a:cubicBezTo>
                              <a:pt x="497838" y="495046"/>
                              <a:pt x="390701" y="398338"/>
                              <a:pt x="304386" y="284848"/>
                            </a:cubicBezTo>
                            <a:cubicBezTo>
                              <a:pt x="341143" y="286086"/>
                              <a:pt x="377814" y="289915"/>
                              <a:pt x="414209" y="295097"/>
                            </a:cubicBezTo>
                            <a:close/>
                            <a:moveTo>
                              <a:pt x="761824" y="522335"/>
                            </a:moveTo>
                            <a:cubicBezTo>
                              <a:pt x="732982" y="453345"/>
                              <a:pt x="697301" y="387366"/>
                              <a:pt x="660202" y="322615"/>
                            </a:cubicBezTo>
                            <a:cubicBezTo>
                              <a:pt x="672613" y="307146"/>
                              <a:pt x="685519" y="292106"/>
                              <a:pt x="698930" y="277561"/>
                            </a:cubicBezTo>
                            <a:cubicBezTo>
                              <a:pt x="743145" y="351218"/>
                              <a:pt x="762548" y="436724"/>
                              <a:pt x="761824" y="522335"/>
                            </a:cubicBezTo>
                            <a:close/>
                            <a:moveTo>
                              <a:pt x="54278" y="500608"/>
                            </a:moveTo>
                            <a:cubicBezTo>
                              <a:pt x="38876" y="441791"/>
                              <a:pt x="30323" y="381822"/>
                              <a:pt x="24827" y="321376"/>
                            </a:cubicBezTo>
                            <a:cubicBezTo>
                              <a:pt x="45001" y="262255"/>
                              <a:pt x="35009" y="247596"/>
                              <a:pt x="107609" y="237737"/>
                            </a:cubicBezTo>
                            <a:cubicBezTo>
                              <a:pt x="156681" y="229698"/>
                              <a:pt x="204421" y="213791"/>
                              <a:pt x="247883" y="189607"/>
                            </a:cubicBezTo>
                            <a:cubicBezTo>
                              <a:pt x="238301" y="216106"/>
                              <a:pt x="230024" y="244891"/>
                              <a:pt x="232681" y="273246"/>
                            </a:cubicBezTo>
                            <a:cubicBezTo>
                              <a:pt x="210936" y="286086"/>
                              <a:pt x="285545" y="283705"/>
                              <a:pt x="291308" y="284524"/>
                            </a:cubicBezTo>
                            <a:cubicBezTo>
                              <a:pt x="377042" y="407397"/>
                              <a:pt x="494867" y="516048"/>
                              <a:pt x="627693" y="585171"/>
                            </a:cubicBezTo>
                            <a:cubicBezTo>
                              <a:pt x="657687" y="650941"/>
                              <a:pt x="675537" y="721388"/>
                              <a:pt x="687148" y="792578"/>
                            </a:cubicBezTo>
                            <a:cubicBezTo>
                              <a:pt x="620320" y="794483"/>
                              <a:pt x="553522" y="797712"/>
                              <a:pt x="486866" y="802827"/>
                            </a:cubicBezTo>
                            <a:cubicBezTo>
                              <a:pt x="469130" y="774347"/>
                              <a:pt x="417914" y="734914"/>
                              <a:pt x="383300" y="750554"/>
                            </a:cubicBezTo>
                            <a:cubicBezTo>
                              <a:pt x="383405" y="741362"/>
                              <a:pt x="350344" y="746420"/>
                              <a:pt x="340800" y="739009"/>
                            </a:cubicBezTo>
                            <a:cubicBezTo>
                              <a:pt x="329827" y="735485"/>
                              <a:pt x="316816" y="723684"/>
                              <a:pt x="330341" y="714197"/>
                            </a:cubicBezTo>
                            <a:cubicBezTo>
                              <a:pt x="335304" y="714578"/>
                              <a:pt x="341247" y="714940"/>
                              <a:pt x="345810" y="712025"/>
                            </a:cubicBezTo>
                            <a:cubicBezTo>
                              <a:pt x="387567" y="720340"/>
                              <a:pt x="439803" y="717978"/>
                              <a:pt x="466482" y="757078"/>
                            </a:cubicBezTo>
                            <a:cubicBezTo>
                              <a:pt x="476255" y="770690"/>
                              <a:pt x="483522" y="786368"/>
                              <a:pt x="494114" y="799322"/>
                            </a:cubicBezTo>
                            <a:cubicBezTo>
                              <a:pt x="498362" y="804522"/>
                              <a:pt x="505344" y="797893"/>
                              <a:pt x="502839" y="792588"/>
                            </a:cubicBezTo>
                            <a:cubicBezTo>
                              <a:pt x="494886" y="777643"/>
                              <a:pt x="484846" y="763536"/>
                              <a:pt x="475350" y="749525"/>
                            </a:cubicBezTo>
                            <a:cubicBezTo>
                              <a:pt x="479950" y="738019"/>
                              <a:pt x="443136" y="695575"/>
                              <a:pt x="432983" y="688013"/>
                            </a:cubicBezTo>
                            <a:cubicBezTo>
                              <a:pt x="435850" y="679716"/>
                              <a:pt x="424020" y="673497"/>
                              <a:pt x="420238" y="667010"/>
                            </a:cubicBezTo>
                            <a:cubicBezTo>
                              <a:pt x="424010" y="654132"/>
                              <a:pt x="374661" y="633892"/>
                              <a:pt x="363936" y="627186"/>
                            </a:cubicBezTo>
                            <a:cubicBezTo>
                              <a:pt x="369899" y="617842"/>
                              <a:pt x="356021" y="600344"/>
                              <a:pt x="354344" y="589705"/>
                            </a:cubicBezTo>
                            <a:cubicBezTo>
                              <a:pt x="346819" y="562397"/>
                              <a:pt x="340457" y="534746"/>
                              <a:pt x="332932" y="507438"/>
                            </a:cubicBezTo>
                            <a:cubicBezTo>
                              <a:pt x="334856" y="497570"/>
                              <a:pt x="333923" y="486273"/>
                              <a:pt x="332437" y="476681"/>
                            </a:cubicBezTo>
                            <a:cubicBezTo>
                              <a:pt x="309986" y="354523"/>
                              <a:pt x="180675" y="286591"/>
                              <a:pt x="66746" y="272580"/>
                            </a:cubicBezTo>
                            <a:cubicBezTo>
                              <a:pt x="61108" y="272170"/>
                              <a:pt x="60774" y="280152"/>
                              <a:pt x="65489" y="281876"/>
                            </a:cubicBezTo>
                            <a:cubicBezTo>
                              <a:pt x="164721" y="309118"/>
                              <a:pt x="279106" y="352018"/>
                              <a:pt x="312434" y="460070"/>
                            </a:cubicBezTo>
                            <a:cubicBezTo>
                              <a:pt x="312587" y="490731"/>
                              <a:pt x="325141" y="523325"/>
                              <a:pt x="330284" y="554367"/>
                            </a:cubicBezTo>
                            <a:cubicBezTo>
                              <a:pt x="336304" y="576437"/>
                              <a:pt x="337352" y="600887"/>
                              <a:pt x="349544" y="620747"/>
                            </a:cubicBezTo>
                            <a:cubicBezTo>
                              <a:pt x="342819" y="618842"/>
                              <a:pt x="335589" y="613051"/>
                              <a:pt x="328646" y="613975"/>
                            </a:cubicBezTo>
                            <a:cubicBezTo>
                              <a:pt x="323283" y="612794"/>
                              <a:pt x="319273" y="620899"/>
                              <a:pt x="318511" y="625490"/>
                            </a:cubicBezTo>
                            <a:cubicBezTo>
                              <a:pt x="315854" y="647408"/>
                              <a:pt x="336732" y="662724"/>
                              <a:pt x="352611" y="673992"/>
                            </a:cubicBezTo>
                            <a:cubicBezTo>
                              <a:pt x="336456" y="674859"/>
                              <a:pt x="319168" y="670687"/>
                              <a:pt x="303500" y="675640"/>
                            </a:cubicBezTo>
                            <a:cubicBezTo>
                              <a:pt x="302376" y="675554"/>
                              <a:pt x="301261" y="675906"/>
                              <a:pt x="300471" y="676906"/>
                            </a:cubicBezTo>
                            <a:cubicBezTo>
                              <a:pt x="285221" y="696042"/>
                              <a:pt x="297147" y="709491"/>
                              <a:pt x="318730" y="712044"/>
                            </a:cubicBezTo>
                            <a:cubicBezTo>
                              <a:pt x="298356" y="742381"/>
                              <a:pt x="354125" y="764936"/>
                              <a:pt x="377880" y="755888"/>
                            </a:cubicBezTo>
                            <a:cubicBezTo>
                              <a:pt x="363498" y="785892"/>
                              <a:pt x="417581" y="795169"/>
                              <a:pt x="435345" y="807561"/>
                            </a:cubicBezTo>
                            <a:cubicBezTo>
                              <a:pt x="291308" y="829554"/>
                              <a:pt x="561294" y="811790"/>
                              <a:pt x="581849" y="810780"/>
                            </a:cubicBezTo>
                            <a:cubicBezTo>
                              <a:pt x="643590" y="805846"/>
                              <a:pt x="706360" y="810066"/>
                              <a:pt x="767482" y="802322"/>
                            </a:cubicBezTo>
                            <a:cubicBezTo>
                              <a:pt x="812173" y="835088"/>
                              <a:pt x="843758" y="882332"/>
                              <a:pt x="859684" y="935043"/>
                            </a:cubicBezTo>
                            <a:cubicBezTo>
                              <a:pt x="806925" y="953265"/>
                              <a:pt x="756747" y="978678"/>
                              <a:pt x="703293" y="995299"/>
                            </a:cubicBezTo>
                            <a:cubicBezTo>
                              <a:pt x="619911" y="1024740"/>
                              <a:pt x="532881" y="1040761"/>
                              <a:pt x="447270" y="1061888"/>
                            </a:cubicBezTo>
                            <a:cubicBezTo>
                              <a:pt x="261523" y="921499"/>
                              <a:pt x="111342" y="729342"/>
                              <a:pt x="54278" y="500608"/>
                            </a:cubicBezTo>
                            <a:close/>
                            <a:moveTo>
                              <a:pt x="479198" y="803417"/>
                            </a:moveTo>
                            <a:cubicBezTo>
                              <a:pt x="469263" y="804170"/>
                              <a:pt x="459338" y="805037"/>
                              <a:pt x="449404" y="806027"/>
                            </a:cubicBezTo>
                            <a:cubicBezTo>
                              <a:pt x="445556" y="795750"/>
                              <a:pt x="419600" y="789311"/>
                              <a:pt x="409580" y="782320"/>
                            </a:cubicBezTo>
                            <a:cubicBezTo>
                              <a:pt x="342428" y="751411"/>
                              <a:pt x="436859" y="743372"/>
                              <a:pt x="479198" y="803417"/>
                            </a:cubicBezTo>
                            <a:close/>
                            <a:moveTo>
                              <a:pt x="408284" y="689013"/>
                            </a:moveTo>
                            <a:cubicBezTo>
                              <a:pt x="428811" y="693213"/>
                              <a:pt x="441107" y="711215"/>
                              <a:pt x="452499" y="727265"/>
                            </a:cubicBezTo>
                            <a:cubicBezTo>
                              <a:pt x="417962" y="706196"/>
                              <a:pt x="374813" y="705805"/>
                              <a:pt x="335504" y="702614"/>
                            </a:cubicBezTo>
                            <a:cubicBezTo>
                              <a:pt x="325017" y="698833"/>
                              <a:pt x="296870" y="702033"/>
                              <a:pt x="306491" y="683564"/>
                            </a:cubicBezTo>
                            <a:cubicBezTo>
                              <a:pt x="307024" y="683203"/>
                              <a:pt x="307443" y="682631"/>
                              <a:pt x="307624" y="682040"/>
                            </a:cubicBezTo>
                            <a:cubicBezTo>
                              <a:pt x="307881" y="682631"/>
                              <a:pt x="308138" y="683231"/>
                              <a:pt x="308396" y="683822"/>
                            </a:cubicBezTo>
                            <a:cubicBezTo>
                              <a:pt x="341295" y="688441"/>
                              <a:pt x="375471" y="683964"/>
                              <a:pt x="408284" y="689013"/>
                            </a:cubicBezTo>
                            <a:close/>
                            <a:moveTo>
                              <a:pt x="331551" y="623509"/>
                            </a:moveTo>
                            <a:cubicBezTo>
                              <a:pt x="360383" y="639254"/>
                              <a:pt x="395502" y="650198"/>
                              <a:pt x="414447" y="678230"/>
                            </a:cubicBezTo>
                            <a:cubicBezTo>
                              <a:pt x="402693" y="674773"/>
                              <a:pt x="390253" y="674249"/>
                              <a:pt x="377747" y="674116"/>
                            </a:cubicBezTo>
                            <a:cubicBezTo>
                              <a:pt x="366298" y="659428"/>
                              <a:pt x="325969" y="648779"/>
                              <a:pt x="331551" y="623509"/>
                            </a:cubicBezTo>
                            <a:close/>
                            <a:moveTo>
                              <a:pt x="791894" y="804665"/>
                            </a:moveTo>
                            <a:cubicBezTo>
                              <a:pt x="808515" y="800741"/>
                              <a:pt x="825222" y="794769"/>
                              <a:pt x="839834" y="785787"/>
                            </a:cubicBezTo>
                            <a:cubicBezTo>
                              <a:pt x="840786" y="785110"/>
                              <a:pt x="841434" y="784244"/>
                              <a:pt x="841834" y="783320"/>
                            </a:cubicBezTo>
                            <a:cubicBezTo>
                              <a:pt x="872790" y="780843"/>
                              <a:pt x="885868" y="806647"/>
                              <a:pt x="907013" y="805046"/>
                            </a:cubicBezTo>
                            <a:cubicBezTo>
                              <a:pt x="933807" y="817915"/>
                              <a:pt x="954267" y="845823"/>
                              <a:pt x="959639" y="874893"/>
                            </a:cubicBezTo>
                            <a:cubicBezTo>
                              <a:pt x="927806" y="879922"/>
                              <a:pt x="895193" y="888466"/>
                              <a:pt x="864217" y="897648"/>
                            </a:cubicBezTo>
                            <a:cubicBezTo>
                              <a:pt x="848473" y="861187"/>
                              <a:pt x="823441" y="828830"/>
                              <a:pt x="791894" y="804665"/>
                            </a:cubicBezTo>
                            <a:close/>
                            <a:moveTo>
                              <a:pt x="28703" y="1503229"/>
                            </a:moveTo>
                            <a:cubicBezTo>
                              <a:pt x="77824" y="1421314"/>
                              <a:pt x="112295" y="1331360"/>
                              <a:pt x="149604" y="1243644"/>
                            </a:cubicBezTo>
                            <a:cubicBezTo>
                              <a:pt x="211812" y="1112494"/>
                              <a:pt x="229833" y="976763"/>
                              <a:pt x="183504" y="837327"/>
                            </a:cubicBezTo>
                            <a:cubicBezTo>
                              <a:pt x="242035" y="918603"/>
                              <a:pt x="311120" y="994460"/>
                              <a:pt x="393816" y="1051696"/>
                            </a:cubicBezTo>
                            <a:cubicBezTo>
                              <a:pt x="404427" y="1057211"/>
                              <a:pt x="441346" y="1090292"/>
                              <a:pt x="449223" y="1074518"/>
                            </a:cubicBezTo>
                            <a:cubicBezTo>
                              <a:pt x="479560" y="1071584"/>
                              <a:pt x="509697" y="1064707"/>
                              <a:pt x="539453" y="1058545"/>
                            </a:cubicBezTo>
                            <a:cubicBezTo>
                              <a:pt x="396445" y="1243730"/>
                              <a:pt x="456538" y="1230395"/>
                              <a:pt x="552674" y="1055640"/>
                            </a:cubicBezTo>
                            <a:cubicBezTo>
                              <a:pt x="571771" y="1051334"/>
                              <a:pt x="590783" y="1046619"/>
                              <a:pt x="609709" y="1041666"/>
                            </a:cubicBezTo>
                            <a:cubicBezTo>
                              <a:pt x="609595" y="1043733"/>
                              <a:pt x="610586" y="1045838"/>
                              <a:pt x="612948" y="1046315"/>
                            </a:cubicBezTo>
                            <a:cubicBezTo>
                              <a:pt x="641542" y="1052049"/>
                              <a:pt x="670412" y="1056487"/>
                              <a:pt x="699397" y="1060050"/>
                            </a:cubicBezTo>
                            <a:cubicBezTo>
                              <a:pt x="707322" y="1123677"/>
                              <a:pt x="722543" y="1186084"/>
                              <a:pt x="738392" y="1248149"/>
                            </a:cubicBezTo>
                            <a:cubicBezTo>
                              <a:pt x="733677" y="1265475"/>
                              <a:pt x="732411" y="1284220"/>
                              <a:pt x="729486" y="1301718"/>
                            </a:cubicBezTo>
                            <a:cubicBezTo>
                              <a:pt x="715885" y="1390158"/>
                              <a:pt x="688872" y="1475816"/>
                              <a:pt x="655106" y="1558474"/>
                            </a:cubicBezTo>
                            <a:cubicBezTo>
                              <a:pt x="553845" y="1615662"/>
                              <a:pt x="206992" y="1565551"/>
                              <a:pt x="61155" y="1515802"/>
                            </a:cubicBezTo>
                            <a:lnTo>
                              <a:pt x="61155" y="1515802"/>
                            </a:lnTo>
                            <a:lnTo>
                              <a:pt x="61155" y="1515802"/>
                            </a:lnTo>
                            <a:cubicBezTo>
                              <a:pt x="48801" y="1511582"/>
                              <a:pt x="37895" y="1507372"/>
                              <a:pt x="28703" y="1503229"/>
                            </a:cubicBezTo>
                            <a:close/>
                            <a:moveTo>
                              <a:pt x="282497" y="3400837"/>
                            </a:moveTo>
                            <a:cubicBezTo>
                              <a:pt x="312158" y="3403142"/>
                              <a:pt x="294889" y="3361452"/>
                              <a:pt x="292213" y="3344897"/>
                            </a:cubicBezTo>
                            <a:cubicBezTo>
                              <a:pt x="281487" y="3302149"/>
                              <a:pt x="268448" y="3259991"/>
                              <a:pt x="256103" y="3217681"/>
                            </a:cubicBezTo>
                            <a:cubicBezTo>
                              <a:pt x="175836" y="2977537"/>
                              <a:pt x="146461" y="2763539"/>
                              <a:pt x="212412" y="2515632"/>
                            </a:cubicBezTo>
                            <a:cubicBezTo>
                              <a:pt x="303395" y="2534291"/>
                              <a:pt x="396845" y="2539511"/>
                              <a:pt x="489447" y="2532167"/>
                            </a:cubicBezTo>
                            <a:cubicBezTo>
                              <a:pt x="423343" y="2667765"/>
                              <a:pt x="424648" y="2824023"/>
                              <a:pt x="409303" y="2971298"/>
                            </a:cubicBezTo>
                            <a:cubicBezTo>
                              <a:pt x="391454" y="3184858"/>
                              <a:pt x="394311" y="3401114"/>
                              <a:pt x="469854" y="3604282"/>
                            </a:cubicBezTo>
                            <a:cubicBezTo>
                              <a:pt x="483732" y="3645487"/>
                              <a:pt x="490552" y="3689855"/>
                              <a:pt x="509487" y="3729040"/>
                            </a:cubicBezTo>
                            <a:cubicBezTo>
                              <a:pt x="468759" y="3738842"/>
                              <a:pt x="420657" y="3743461"/>
                              <a:pt x="381738" y="3725326"/>
                            </a:cubicBezTo>
                            <a:cubicBezTo>
                              <a:pt x="353154" y="3709009"/>
                              <a:pt x="339961" y="3676967"/>
                              <a:pt x="326979" y="3648345"/>
                            </a:cubicBezTo>
                            <a:cubicBezTo>
                              <a:pt x="294708" y="3571869"/>
                              <a:pt x="238006" y="3483610"/>
                              <a:pt x="282497" y="3400837"/>
                            </a:cubicBezTo>
                            <a:close/>
                            <a:moveTo>
                              <a:pt x="433659" y="3077768"/>
                            </a:moveTo>
                            <a:cubicBezTo>
                              <a:pt x="442708" y="3148920"/>
                              <a:pt x="443041" y="3221110"/>
                              <a:pt x="434650" y="3292338"/>
                            </a:cubicBezTo>
                            <a:cubicBezTo>
                              <a:pt x="434602" y="3292729"/>
                              <a:pt x="434554" y="3293110"/>
                              <a:pt x="434507" y="3293500"/>
                            </a:cubicBezTo>
                            <a:cubicBezTo>
                              <a:pt x="430820" y="3221624"/>
                              <a:pt x="431068" y="3149768"/>
                              <a:pt x="433659" y="3077768"/>
                            </a:cubicBezTo>
                            <a:close/>
                            <a:moveTo>
                              <a:pt x="456090" y="3839730"/>
                            </a:moveTo>
                            <a:cubicBezTo>
                              <a:pt x="414714" y="3830177"/>
                              <a:pt x="350906" y="3820185"/>
                              <a:pt x="327808" y="3781104"/>
                            </a:cubicBezTo>
                            <a:cubicBezTo>
                              <a:pt x="316530" y="3753091"/>
                              <a:pt x="311967" y="3722678"/>
                              <a:pt x="297737" y="3695712"/>
                            </a:cubicBezTo>
                            <a:cubicBezTo>
                              <a:pt x="292632" y="3685502"/>
                              <a:pt x="274496" y="3690712"/>
                              <a:pt x="276611" y="3702351"/>
                            </a:cubicBezTo>
                            <a:cubicBezTo>
                              <a:pt x="269991" y="3714058"/>
                              <a:pt x="272763" y="3728974"/>
                              <a:pt x="274115" y="3741709"/>
                            </a:cubicBezTo>
                            <a:cubicBezTo>
                              <a:pt x="270210" y="3740985"/>
                              <a:pt x="265962" y="3740623"/>
                              <a:pt x="262056" y="3740690"/>
                            </a:cubicBezTo>
                            <a:cubicBezTo>
                              <a:pt x="269591" y="3690893"/>
                              <a:pt x="265762" y="3639486"/>
                              <a:pt x="254484" y="3590528"/>
                            </a:cubicBezTo>
                            <a:cubicBezTo>
                              <a:pt x="236682" y="3522205"/>
                              <a:pt x="203392" y="3490592"/>
                              <a:pt x="257389" y="3426345"/>
                            </a:cubicBezTo>
                            <a:cubicBezTo>
                              <a:pt x="233634" y="3513652"/>
                              <a:pt x="298413" y="3617836"/>
                              <a:pt x="334770" y="3696246"/>
                            </a:cubicBezTo>
                            <a:cubicBezTo>
                              <a:pt x="352068" y="3727964"/>
                              <a:pt x="384767" y="3748548"/>
                              <a:pt x="421010" y="3749281"/>
                            </a:cubicBezTo>
                            <a:cubicBezTo>
                              <a:pt x="452576" y="3750738"/>
                              <a:pt x="485218" y="3749900"/>
                              <a:pt x="515803" y="3741194"/>
                            </a:cubicBezTo>
                            <a:cubicBezTo>
                              <a:pt x="519584" y="3747890"/>
                              <a:pt x="528604" y="3748805"/>
                              <a:pt x="535043" y="3745595"/>
                            </a:cubicBezTo>
                            <a:cubicBezTo>
                              <a:pt x="561837" y="3771884"/>
                              <a:pt x="581868" y="3803764"/>
                              <a:pt x="593069" y="3839588"/>
                            </a:cubicBezTo>
                            <a:cubicBezTo>
                              <a:pt x="547845" y="3847008"/>
                              <a:pt x="501296" y="3847398"/>
                              <a:pt x="456090" y="3839730"/>
                            </a:cubicBezTo>
                            <a:close/>
                            <a:moveTo>
                              <a:pt x="701664" y="3681511"/>
                            </a:moveTo>
                            <a:cubicBezTo>
                              <a:pt x="712332" y="3703170"/>
                              <a:pt x="745584" y="3759673"/>
                              <a:pt x="740250" y="3781399"/>
                            </a:cubicBezTo>
                            <a:cubicBezTo>
                              <a:pt x="703712" y="3787857"/>
                              <a:pt x="662364" y="3784600"/>
                              <a:pt x="625883" y="3775903"/>
                            </a:cubicBezTo>
                            <a:cubicBezTo>
                              <a:pt x="613062" y="3773541"/>
                              <a:pt x="602166" y="3762987"/>
                              <a:pt x="588764" y="3766731"/>
                            </a:cubicBezTo>
                            <a:cubicBezTo>
                              <a:pt x="575115" y="3746795"/>
                              <a:pt x="559560" y="3727174"/>
                              <a:pt x="540291" y="3712505"/>
                            </a:cubicBezTo>
                            <a:cubicBezTo>
                              <a:pt x="536300" y="3686759"/>
                              <a:pt x="525366" y="3662604"/>
                              <a:pt x="518593" y="3637496"/>
                            </a:cubicBezTo>
                            <a:cubicBezTo>
                              <a:pt x="566561" y="3659898"/>
                              <a:pt x="630636" y="3669852"/>
                              <a:pt x="674003" y="3632409"/>
                            </a:cubicBezTo>
                            <a:cubicBezTo>
                              <a:pt x="682842" y="3648649"/>
                              <a:pt x="692967" y="3665032"/>
                              <a:pt x="701664" y="3681511"/>
                            </a:cubicBezTo>
                            <a:close/>
                            <a:moveTo>
                              <a:pt x="668507" y="2529452"/>
                            </a:moveTo>
                            <a:cubicBezTo>
                              <a:pt x="663745" y="2545864"/>
                              <a:pt x="660535" y="2562685"/>
                              <a:pt x="658163" y="2579601"/>
                            </a:cubicBezTo>
                            <a:cubicBezTo>
                              <a:pt x="648962" y="2695016"/>
                              <a:pt x="650829" y="2811354"/>
                              <a:pt x="637980" y="2926664"/>
                            </a:cubicBezTo>
                            <a:cubicBezTo>
                              <a:pt x="622444" y="3154026"/>
                              <a:pt x="550416" y="3404381"/>
                              <a:pt x="662345" y="3617474"/>
                            </a:cubicBezTo>
                            <a:cubicBezTo>
                              <a:pt x="660592" y="3629295"/>
                              <a:pt x="638532" y="3634581"/>
                              <a:pt x="628636" y="3638372"/>
                            </a:cubicBezTo>
                            <a:cubicBezTo>
                              <a:pt x="589316" y="3649250"/>
                              <a:pt x="548426" y="3636277"/>
                              <a:pt x="512935" y="3619122"/>
                            </a:cubicBezTo>
                            <a:cubicBezTo>
                              <a:pt x="488009" y="3534168"/>
                              <a:pt x="457233" y="3450415"/>
                              <a:pt x="441717" y="3363042"/>
                            </a:cubicBezTo>
                            <a:cubicBezTo>
                              <a:pt x="450832" y="3319399"/>
                              <a:pt x="454662" y="3274488"/>
                              <a:pt x="456271" y="3229940"/>
                            </a:cubicBezTo>
                            <a:cubicBezTo>
                              <a:pt x="458443" y="3155959"/>
                              <a:pt x="452528" y="3081559"/>
                              <a:pt x="437012" y="3009160"/>
                            </a:cubicBezTo>
                            <a:cubicBezTo>
                              <a:pt x="450166" y="2848007"/>
                              <a:pt x="457710" y="2682834"/>
                              <a:pt x="513850" y="2529948"/>
                            </a:cubicBezTo>
                            <a:cubicBezTo>
                              <a:pt x="570657" y="2524014"/>
                              <a:pt x="626931" y="2513155"/>
                              <a:pt x="681661" y="2497229"/>
                            </a:cubicBezTo>
                            <a:cubicBezTo>
                              <a:pt x="676337" y="2507564"/>
                              <a:pt x="671765" y="2518232"/>
                              <a:pt x="668507" y="2529452"/>
                            </a:cubicBezTo>
                            <a:close/>
                            <a:moveTo>
                              <a:pt x="919882" y="1600698"/>
                            </a:moveTo>
                            <a:cubicBezTo>
                              <a:pt x="876028" y="1565646"/>
                              <a:pt x="860312" y="1506743"/>
                              <a:pt x="838567" y="1457042"/>
                            </a:cubicBezTo>
                            <a:cubicBezTo>
                              <a:pt x="786132" y="1329579"/>
                              <a:pt x="748270" y="1196714"/>
                              <a:pt x="718618" y="1062278"/>
                            </a:cubicBezTo>
                            <a:cubicBezTo>
                              <a:pt x="742012" y="1064850"/>
                              <a:pt x="765462" y="1066917"/>
                              <a:pt x="788894" y="1068679"/>
                            </a:cubicBezTo>
                            <a:cubicBezTo>
                              <a:pt x="847587" y="1248035"/>
                              <a:pt x="881667" y="1259122"/>
                              <a:pt x="799962" y="1069489"/>
                            </a:cubicBezTo>
                            <a:cubicBezTo>
                              <a:pt x="812802" y="1070422"/>
                              <a:pt x="825641" y="1071242"/>
                              <a:pt x="838510" y="1071984"/>
                            </a:cubicBezTo>
                            <a:cubicBezTo>
                              <a:pt x="840672" y="1108341"/>
                              <a:pt x="846120" y="1144165"/>
                              <a:pt x="851235" y="1180198"/>
                            </a:cubicBezTo>
                            <a:cubicBezTo>
                              <a:pt x="873504" y="1320368"/>
                              <a:pt x="889468" y="1462052"/>
                              <a:pt x="919882" y="1600698"/>
                            </a:cubicBezTo>
                            <a:close/>
                            <a:moveTo>
                              <a:pt x="1106667" y="1042647"/>
                            </a:moveTo>
                            <a:cubicBezTo>
                              <a:pt x="1082416" y="1045934"/>
                              <a:pt x="1057985" y="1050077"/>
                              <a:pt x="1033467" y="1051591"/>
                            </a:cubicBezTo>
                            <a:cubicBezTo>
                              <a:pt x="896583" y="1061012"/>
                              <a:pt x="759090" y="1052268"/>
                              <a:pt x="622825" y="1038180"/>
                            </a:cubicBezTo>
                            <a:cubicBezTo>
                              <a:pt x="706379" y="1013530"/>
                              <a:pt x="792885" y="988869"/>
                              <a:pt x="867123" y="942244"/>
                            </a:cubicBezTo>
                            <a:cubicBezTo>
                              <a:pt x="882382" y="939434"/>
                              <a:pt x="871380" y="917308"/>
                              <a:pt x="868380" y="907840"/>
                            </a:cubicBezTo>
                            <a:cubicBezTo>
                              <a:pt x="893516" y="904725"/>
                              <a:pt x="918434" y="899039"/>
                              <a:pt x="943399" y="894600"/>
                            </a:cubicBezTo>
                            <a:cubicBezTo>
                              <a:pt x="951705" y="892857"/>
                              <a:pt x="964259" y="893153"/>
                              <a:pt x="968354" y="884447"/>
                            </a:cubicBezTo>
                            <a:cubicBezTo>
                              <a:pt x="971907" y="883980"/>
                              <a:pt x="973412" y="879932"/>
                              <a:pt x="974088" y="876855"/>
                            </a:cubicBezTo>
                            <a:cubicBezTo>
                              <a:pt x="1012045" y="876960"/>
                              <a:pt x="1051365" y="889009"/>
                              <a:pt x="1074653" y="920708"/>
                            </a:cubicBezTo>
                            <a:cubicBezTo>
                              <a:pt x="1076920" y="923423"/>
                              <a:pt x="1082045" y="920508"/>
                              <a:pt x="1080730" y="917175"/>
                            </a:cubicBezTo>
                            <a:cubicBezTo>
                              <a:pt x="1064328" y="877027"/>
                              <a:pt x="1015770" y="862625"/>
                              <a:pt x="975669" y="866292"/>
                            </a:cubicBezTo>
                            <a:cubicBezTo>
                              <a:pt x="975193" y="866311"/>
                              <a:pt x="974717" y="866302"/>
                              <a:pt x="973584" y="866587"/>
                            </a:cubicBezTo>
                            <a:cubicBezTo>
                              <a:pt x="964382" y="833469"/>
                              <a:pt x="940894" y="802503"/>
                              <a:pt x="907232" y="793245"/>
                            </a:cubicBezTo>
                            <a:cubicBezTo>
                              <a:pt x="896383" y="787816"/>
                              <a:pt x="885925" y="781310"/>
                              <a:pt x="874828" y="776347"/>
                            </a:cubicBezTo>
                            <a:cubicBezTo>
                              <a:pt x="971783" y="644341"/>
                              <a:pt x="882401" y="482187"/>
                              <a:pt x="874285" y="338798"/>
                            </a:cubicBezTo>
                            <a:cubicBezTo>
                              <a:pt x="874857" y="329473"/>
                              <a:pt x="861074" y="329901"/>
                              <a:pt x="860026" y="338798"/>
                            </a:cubicBezTo>
                            <a:cubicBezTo>
                              <a:pt x="854588" y="397681"/>
                              <a:pt x="879962" y="453517"/>
                              <a:pt x="888040" y="511133"/>
                            </a:cubicBezTo>
                            <a:cubicBezTo>
                              <a:pt x="907261" y="623014"/>
                              <a:pt x="911662" y="668972"/>
                              <a:pt x="859665" y="772214"/>
                            </a:cubicBezTo>
                            <a:cubicBezTo>
                              <a:pt x="851521" y="771680"/>
                              <a:pt x="840700" y="770632"/>
                              <a:pt x="833585" y="775795"/>
                            </a:cubicBezTo>
                            <a:cubicBezTo>
                              <a:pt x="821926" y="776433"/>
                              <a:pt x="786998" y="786882"/>
                              <a:pt x="784941" y="799541"/>
                            </a:cubicBezTo>
                            <a:cubicBezTo>
                              <a:pt x="780426" y="796426"/>
                              <a:pt x="775521" y="792740"/>
                              <a:pt x="769920" y="790521"/>
                            </a:cubicBezTo>
                            <a:cubicBezTo>
                              <a:pt x="804400" y="719655"/>
                              <a:pt x="798181" y="636092"/>
                              <a:pt x="776064" y="562502"/>
                            </a:cubicBezTo>
                            <a:cubicBezTo>
                              <a:pt x="785798" y="542337"/>
                              <a:pt x="777959" y="510905"/>
                              <a:pt x="778454" y="488369"/>
                            </a:cubicBezTo>
                            <a:cubicBezTo>
                              <a:pt x="773530" y="411121"/>
                              <a:pt x="752518" y="332806"/>
                              <a:pt x="706274" y="269732"/>
                            </a:cubicBezTo>
                            <a:cubicBezTo>
                              <a:pt x="706941" y="269036"/>
                              <a:pt x="707598" y="268332"/>
                              <a:pt x="708265" y="267636"/>
                            </a:cubicBezTo>
                            <a:cubicBezTo>
                              <a:pt x="724981" y="273437"/>
                              <a:pt x="739669" y="284305"/>
                              <a:pt x="756423" y="289972"/>
                            </a:cubicBezTo>
                            <a:cubicBezTo>
                              <a:pt x="758366" y="293592"/>
                              <a:pt x="764548" y="295211"/>
                              <a:pt x="766834" y="290915"/>
                            </a:cubicBezTo>
                            <a:cubicBezTo>
                              <a:pt x="772349" y="279323"/>
                              <a:pt x="753718" y="262397"/>
                              <a:pt x="748584" y="251739"/>
                            </a:cubicBezTo>
                            <a:cubicBezTo>
                              <a:pt x="772663" y="261740"/>
                              <a:pt x="797371" y="270198"/>
                              <a:pt x="821926" y="279057"/>
                            </a:cubicBezTo>
                            <a:cubicBezTo>
                              <a:pt x="859550" y="292792"/>
                              <a:pt x="879600" y="290391"/>
                              <a:pt x="891573" y="334054"/>
                            </a:cubicBezTo>
                            <a:cubicBezTo>
                              <a:pt x="977936" y="563730"/>
                              <a:pt x="1119526" y="789530"/>
                              <a:pt x="1106667" y="1042647"/>
                            </a:cubicBezTo>
                            <a:close/>
                          </a:path>
                        </a:pathLst>
                      </a:custGeom>
                      <a:solidFill>
                        <a:srgbClr val="000000"/>
                      </a:solidFill>
                      <a:ln w="9525" cap="flat">
                        <a:noFill/>
                        <a:prstDash val="solid"/>
                        <a:miter/>
                      </a:ln>
                    </p:spPr>
                    <p:txBody>
                      <a:bodyPr rtlCol="0" anchor="ctr"/>
                      <a:lstStyle/>
                      <a:p>
                        <a:endParaRPr lang="en-US"/>
                      </a:p>
                    </p:txBody>
                  </p:sp>
                  <p:grpSp>
                    <p:nvGrpSpPr>
                      <p:cNvPr id="50" name="Group 49">
                        <a:extLst>
                          <a:ext uri="{FF2B5EF4-FFF2-40B4-BE49-F238E27FC236}">
                            <a16:creationId xmlns:a16="http://schemas.microsoft.com/office/drawing/2014/main" id="{F7BA4C3D-F60D-1EA9-E6E2-70F4AE5D2FBE}"/>
                          </a:ext>
                        </a:extLst>
                      </p:cNvPr>
                      <p:cNvGrpSpPr/>
                      <p:nvPr/>
                    </p:nvGrpSpPr>
                    <p:grpSpPr>
                      <a:xfrm>
                        <a:off x="10104702" y="2162259"/>
                        <a:ext cx="677607" cy="716810"/>
                        <a:chOff x="10104702" y="2162259"/>
                        <a:chExt cx="677607" cy="716810"/>
                      </a:xfrm>
                    </p:grpSpPr>
                    <p:sp>
                      <p:nvSpPr>
                        <p:cNvPr id="45" name="Freeform: Shape 44">
                          <a:extLst>
                            <a:ext uri="{FF2B5EF4-FFF2-40B4-BE49-F238E27FC236}">
                              <a16:creationId xmlns:a16="http://schemas.microsoft.com/office/drawing/2014/main" id="{EE0B3E8D-FA02-42F2-40EE-D049C36359F7}"/>
                            </a:ext>
                          </a:extLst>
                        </p:cNvPr>
                        <p:cNvSpPr/>
                        <p:nvPr/>
                      </p:nvSpPr>
                      <p:spPr>
                        <a:xfrm>
                          <a:off x="10104702" y="2162259"/>
                          <a:ext cx="677607" cy="716810"/>
                        </a:xfrm>
                        <a:custGeom>
                          <a:avLst/>
                          <a:gdLst>
                            <a:gd name="connsiteX0" fmla="*/ 680806 w 677607"/>
                            <a:gd name="connsiteY0" fmla="*/ 656463 h 716810"/>
                            <a:gd name="connsiteX1" fmla="*/ 644610 w 677607"/>
                            <a:gd name="connsiteY1" fmla="*/ 424815 h 716810"/>
                            <a:gd name="connsiteX2" fmla="*/ 632323 w 677607"/>
                            <a:gd name="connsiteY2" fmla="*/ 311916 h 716810"/>
                            <a:gd name="connsiteX3" fmla="*/ 614701 w 677607"/>
                            <a:gd name="connsiteY3" fmla="*/ 207588 h 716810"/>
                            <a:gd name="connsiteX4" fmla="*/ 575459 w 677607"/>
                            <a:gd name="connsiteY4" fmla="*/ 117119 h 716810"/>
                            <a:gd name="connsiteX5" fmla="*/ 511928 w 677607"/>
                            <a:gd name="connsiteY5" fmla="*/ 51111 h 716810"/>
                            <a:gd name="connsiteX6" fmla="*/ 339334 w 677607"/>
                            <a:gd name="connsiteY6" fmla="*/ 1934 h 716810"/>
                            <a:gd name="connsiteX7" fmla="*/ 320284 w 677607"/>
                            <a:gd name="connsiteY7" fmla="*/ 2819 h 716810"/>
                            <a:gd name="connsiteX8" fmla="*/ 8912 w 677607"/>
                            <a:gd name="connsiteY8" fmla="*/ 543287 h 716810"/>
                            <a:gd name="connsiteX9" fmla="*/ 7863 w 677607"/>
                            <a:gd name="connsiteY9" fmla="*/ 563547 h 716810"/>
                            <a:gd name="connsiteX10" fmla="*/ 3959 w 677607"/>
                            <a:gd name="connsiteY10" fmla="*/ 608895 h 716810"/>
                            <a:gd name="connsiteX11" fmla="*/ 5196 w 677607"/>
                            <a:gd name="connsiteY11" fmla="*/ 661417 h 716810"/>
                            <a:gd name="connsiteX12" fmla="*/ 16246 w 677607"/>
                            <a:gd name="connsiteY12" fmla="*/ 714033 h 716810"/>
                            <a:gd name="connsiteX13" fmla="*/ 236177 w 677607"/>
                            <a:gd name="connsiteY13" fmla="*/ 698345 h 716810"/>
                            <a:gd name="connsiteX14" fmla="*/ 241512 w 677607"/>
                            <a:gd name="connsiteY14" fmla="*/ 624812 h 716810"/>
                            <a:gd name="connsiteX15" fmla="*/ 237131 w 677607"/>
                            <a:gd name="connsiteY15" fmla="*/ 589865 h 716810"/>
                            <a:gd name="connsiteX16" fmla="*/ 233891 w 677607"/>
                            <a:gd name="connsiteY16" fmla="*/ 576148 h 716810"/>
                            <a:gd name="connsiteX17" fmla="*/ 296757 w 677607"/>
                            <a:gd name="connsiteY17" fmla="*/ 467830 h 716810"/>
                            <a:gd name="connsiteX18" fmla="*/ 428677 w 677607"/>
                            <a:gd name="connsiteY18" fmla="*/ 242802 h 716810"/>
                            <a:gd name="connsiteX19" fmla="*/ 474874 w 677607"/>
                            <a:gd name="connsiteY19" fmla="*/ 118329 h 716810"/>
                            <a:gd name="connsiteX20" fmla="*/ 476302 w 677607"/>
                            <a:gd name="connsiteY20" fmla="*/ 118615 h 716810"/>
                            <a:gd name="connsiteX21" fmla="*/ 476779 w 677607"/>
                            <a:gd name="connsiteY21" fmla="*/ 120130 h 716810"/>
                            <a:gd name="connsiteX22" fmla="*/ 562313 w 677607"/>
                            <a:gd name="connsiteY22" fmla="*/ 236544 h 716810"/>
                            <a:gd name="connsiteX23" fmla="*/ 591365 w 677607"/>
                            <a:gd name="connsiteY23" fmla="*/ 404032 h 716810"/>
                            <a:gd name="connsiteX24" fmla="*/ 457729 w 677607"/>
                            <a:gd name="connsiteY24" fmla="*/ 634975 h 716810"/>
                            <a:gd name="connsiteX25" fmla="*/ 388959 w 677607"/>
                            <a:gd name="connsiteY25" fmla="*/ 638575 h 716810"/>
                            <a:gd name="connsiteX26" fmla="*/ 358098 w 677607"/>
                            <a:gd name="connsiteY26" fmla="*/ 627698 h 716810"/>
                            <a:gd name="connsiteX27" fmla="*/ 328572 w 677607"/>
                            <a:gd name="connsiteY27" fmla="*/ 607286 h 716810"/>
                            <a:gd name="connsiteX28" fmla="*/ 313807 w 677607"/>
                            <a:gd name="connsiteY28" fmla="*/ 622040 h 716810"/>
                            <a:gd name="connsiteX29" fmla="*/ 372195 w 677607"/>
                            <a:gd name="connsiteY29" fmla="*/ 660016 h 716810"/>
                            <a:gd name="connsiteX30" fmla="*/ 442872 w 677607"/>
                            <a:gd name="connsiteY30" fmla="*/ 662645 h 716810"/>
                            <a:gd name="connsiteX31" fmla="*/ 448204 w 677607"/>
                            <a:gd name="connsiteY31" fmla="*/ 661626 h 716810"/>
                            <a:gd name="connsiteX32" fmla="*/ 455252 w 677607"/>
                            <a:gd name="connsiteY32" fmla="*/ 678133 h 716810"/>
                            <a:gd name="connsiteX33" fmla="*/ 461922 w 677607"/>
                            <a:gd name="connsiteY33" fmla="*/ 683686 h 716810"/>
                            <a:gd name="connsiteX34" fmla="*/ 472016 w 677607"/>
                            <a:gd name="connsiteY34" fmla="*/ 696459 h 716810"/>
                            <a:gd name="connsiteX35" fmla="*/ 669660 w 677607"/>
                            <a:gd name="connsiteY35" fmla="*/ 676056 h 716810"/>
                            <a:gd name="connsiteX36" fmla="*/ 680806 w 677607"/>
                            <a:gd name="connsiteY36" fmla="*/ 656463 h 71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77607" h="716810">
                              <a:moveTo>
                                <a:pt x="680806" y="656463"/>
                              </a:moveTo>
                              <a:cubicBezTo>
                                <a:pt x="664516" y="579940"/>
                                <a:pt x="654040" y="502425"/>
                                <a:pt x="644610" y="424815"/>
                              </a:cubicBezTo>
                              <a:cubicBezTo>
                                <a:pt x="640134" y="387230"/>
                                <a:pt x="636513" y="349539"/>
                                <a:pt x="632323" y="311916"/>
                              </a:cubicBezTo>
                              <a:cubicBezTo>
                                <a:pt x="628418" y="276863"/>
                                <a:pt x="623847" y="241707"/>
                                <a:pt x="614701" y="207588"/>
                              </a:cubicBezTo>
                              <a:cubicBezTo>
                                <a:pt x="606224" y="175879"/>
                                <a:pt x="593746" y="144495"/>
                                <a:pt x="575459" y="117119"/>
                              </a:cubicBezTo>
                              <a:cubicBezTo>
                                <a:pt x="558218" y="91621"/>
                                <a:pt x="536692" y="69295"/>
                                <a:pt x="511928" y="51111"/>
                              </a:cubicBezTo>
                              <a:cubicBezTo>
                                <a:pt x="462968" y="14831"/>
                                <a:pt x="400293" y="-4467"/>
                                <a:pt x="339334" y="1934"/>
                              </a:cubicBezTo>
                              <a:cubicBezTo>
                                <a:pt x="330190" y="2915"/>
                                <a:pt x="321237" y="2734"/>
                                <a:pt x="320284" y="2819"/>
                              </a:cubicBezTo>
                              <a:cubicBezTo>
                                <a:pt x="72443" y="25337"/>
                                <a:pt x="14151" y="456371"/>
                                <a:pt x="8912" y="543287"/>
                              </a:cubicBezTo>
                              <a:cubicBezTo>
                                <a:pt x="8435" y="550050"/>
                                <a:pt x="8149" y="556803"/>
                                <a:pt x="7863" y="563547"/>
                              </a:cubicBezTo>
                              <a:cubicBezTo>
                                <a:pt x="6054" y="578625"/>
                                <a:pt x="4626" y="593741"/>
                                <a:pt x="3959" y="608895"/>
                              </a:cubicBezTo>
                              <a:cubicBezTo>
                                <a:pt x="3196" y="626412"/>
                                <a:pt x="3673" y="643957"/>
                                <a:pt x="5196" y="661417"/>
                              </a:cubicBezTo>
                              <a:cubicBezTo>
                                <a:pt x="6912" y="679285"/>
                                <a:pt x="8721" y="697602"/>
                                <a:pt x="16246" y="714033"/>
                              </a:cubicBezTo>
                              <a:cubicBezTo>
                                <a:pt x="20818" y="724148"/>
                                <a:pt x="233987" y="710289"/>
                                <a:pt x="236177" y="698345"/>
                              </a:cubicBezTo>
                              <a:cubicBezTo>
                                <a:pt x="240844" y="674132"/>
                                <a:pt x="242656" y="649443"/>
                                <a:pt x="241512" y="624812"/>
                              </a:cubicBezTo>
                              <a:cubicBezTo>
                                <a:pt x="240940" y="613067"/>
                                <a:pt x="239512" y="601380"/>
                                <a:pt x="237131" y="589865"/>
                              </a:cubicBezTo>
                              <a:cubicBezTo>
                                <a:pt x="236463" y="586721"/>
                                <a:pt x="235703" y="580816"/>
                                <a:pt x="233891" y="576148"/>
                              </a:cubicBezTo>
                              <a:cubicBezTo>
                                <a:pt x="253323" y="539201"/>
                                <a:pt x="274754" y="503311"/>
                                <a:pt x="296757" y="467830"/>
                              </a:cubicBezTo>
                              <a:cubicBezTo>
                                <a:pt x="342573" y="393964"/>
                                <a:pt x="391245" y="321469"/>
                                <a:pt x="428677" y="242802"/>
                              </a:cubicBezTo>
                              <a:cubicBezTo>
                                <a:pt x="447443" y="203387"/>
                                <a:pt x="466017" y="161526"/>
                                <a:pt x="474874" y="118329"/>
                              </a:cubicBezTo>
                              <a:lnTo>
                                <a:pt x="476302" y="118615"/>
                              </a:lnTo>
                              <a:cubicBezTo>
                                <a:pt x="476114" y="119168"/>
                                <a:pt x="476302" y="119787"/>
                                <a:pt x="476779" y="120130"/>
                              </a:cubicBezTo>
                              <a:cubicBezTo>
                                <a:pt x="517451" y="148257"/>
                                <a:pt x="544598" y="190900"/>
                                <a:pt x="562313" y="236544"/>
                              </a:cubicBezTo>
                              <a:cubicBezTo>
                                <a:pt x="582793" y="289932"/>
                                <a:pt x="592700" y="346844"/>
                                <a:pt x="591365" y="404032"/>
                              </a:cubicBezTo>
                              <a:cubicBezTo>
                                <a:pt x="589079" y="494529"/>
                                <a:pt x="554790" y="606372"/>
                                <a:pt x="457729" y="634975"/>
                              </a:cubicBezTo>
                              <a:cubicBezTo>
                                <a:pt x="435537" y="641500"/>
                                <a:pt x="411629" y="643347"/>
                                <a:pt x="388959" y="638575"/>
                              </a:cubicBezTo>
                              <a:cubicBezTo>
                                <a:pt x="378197" y="636413"/>
                                <a:pt x="367813" y="632755"/>
                                <a:pt x="358098" y="627698"/>
                              </a:cubicBezTo>
                              <a:cubicBezTo>
                                <a:pt x="347336" y="622002"/>
                                <a:pt x="338571" y="613925"/>
                                <a:pt x="328572" y="607286"/>
                              </a:cubicBezTo>
                              <a:cubicBezTo>
                                <a:pt x="319330" y="601209"/>
                                <a:pt x="308473" y="613058"/>
                                <a:pt x="313807" y="622040"/>
                              </a:cubicBezTo>
                              <a:cubicBezTo>
                                <a:pt x="325428" y="641900"/>
                                <a:pt x="350573" y="654044"/>
                                <a:pt x="372195" y="660016"/>
                              </a:cubicBezTo>
                              <a:cubicBezTo>
                                <a:pt x="395151" y="666408"/>
                                <a:pt x="419438" y="666703"/>
                                <a:pt x="442872" y="662645"/>
                              </a:cubicBezTo>
                              <a:cubicBezTo>
                                <a:pt x="444681" y="662340"/>
                                <a:pt x="446490" y="661997"/>
                                <a:pt x="448204" y="661626"/>
                              </a:cubicBezTo>
                              <a:cubicBezTo>
                                <a:pt x="448776" y="667741"/>
                                <a:pt x="451157" y="673532"/>
                                <a:pt x="455252" y="678133"/>
                              </a:cubicBezTo>
                              <a:cubicBezTo>
                                <a:pt x="457159" y="680314"/>
                                <a:pt x="459445" y="682190"/>
                                <a:pt x="461922" y="683686"/>
                              </a:cubicBezTo>
                              <a:cubicBezTo>
                                <a:pt x="462301" y="689429"/>
                                <a:pt x="465921" y="695202"/>
                                <a:pt x="472016" y="696459"/>
                              </a:cubicBezTo>
                              <a:cubicBezTo>
                                <a:pt x="504117" y="703145"/>
                                <a:pt x="637562" y="685610"/>
                                <a:pt x="669660" y="676056"/>
                              </a:cubicBezTo>
                              <a:cubicBezTo>
                                <a:pt x="678234" y="673504"/>
                                <a:pt x="682615" y="665065"/>
                                <a:pt x="680806" y="656463"/>
                              </a:cubicBezTo>
                            </a:path>
                          </a:pathLst>
                        </a:custGeom>
                        <a:solidFill>
                          <a:srgbClr val="000000"/>
                        </a:solidFill>
                        <a:ln w="9525" cap="flat">
                          <a:noFill/>
                          <a:prstDash val="solid"/>
                          <a:miter/>
                        </a:ln>
                      </p:spPr>
                      <p:txBody>
                        <a:bodyPr rtlCol="0" anchor="ctr"/>
                        <a:lstStyle/>
                        <a:p>
                          <a:endParaRPr lang="en-US"/>
                        </a:p>
                      </p:txBody>
                    </p:sp>
                    <p:pic>
                      <p:nvPicPr>
                        <p:cNvPr id="47" name="Graphic 46" descr="A woman's face">
                          <a:extLst>
                            <a:ext uri="{FF2B5EF4-FFF2-40B4-BE49-F238E27FC236}">
                              <a16:creationId xmlns:a16="http://schemas.microsoft.com/office/drawing/2014/main" id="{D2A131AE-6481-B91D-DE6E-7EE6674FFE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35125" y="2399254"/>
                          <a:ext cx="359630" cy="382107"/>
                        </a:xfrm>
                        <a:prstGeom prst="rect">
                          <a:avLst/>
                        </a:prstGeom>
                      </p:spPr>
                    </p:pic>
                  </p:grpSp>
                </p:grpSp>
              </p:grpSp>
            </p:grpSp>
          </p:grpSp>
        </p:grpSp>
        <p:pic>
          <p:nvPicPr>
            <p:cNvPr id="49" name="Graphic 48" descr="A happy face">
              <a:extLst>
                <a:ext uri="{FF2B5EF4-FFF2-40B4-BE49-F238E27FC236}">
                  <a16:creationId xmlns:a16="http://schemas.microsoft.com/office/drawing/2014/main" id="{D1AF2CCD-C547-270B-981A-ECFBA63D383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57173" y="2473103"/>
              <a:ext cx="356365" cy="367501"/>
            </a:xfrm>
            <a:prstGeom prst="rect">
              <a:avLst/>
            </a:prstGeom>
          </p:spPr>
        </p:pic>
      </p:grpSp>
    </p:spTree>
    <p:extLst>
      <p:ext uri="{BB962C8B-B14F-4D97-AF65-F5344CB8AC3E}">
        <p14:creationId xmlns:p14="http://schemas.microsoft.com/office/powerpoint/2010/main" val="3751967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4D9A-8F97-0398-CF41-A6E762A6F898}"/>
              </a:ext>
            </a:extLst>
          </p:cNvPr>
          <p:cNvSpPr>
            <a:spLocks noGrp="1"/>
          </p:cNvSpPr>
          <p:nvPr>
            <p:ph type="title"/>
          </p:nvPr>
        </p:nvSpPr>
        <p:spPr/>
        <p:txBody>
          <a:bodyPr/>
          <a:lstStyle/>
          <a:p>
            <a:r>
              <a:rPr lang="en-US"/>
              <a:t>Sources</a:t>
            </a:r>
          </a:p>
        </p:txBody>
      </p:sp>
      <p:sp>
        <p:nvSpPr>
          <p:cNvPr id="5" name="Content Placeholder 4">
            <a:extLst>
              <a:ext uri="{FF2B5EF4-FFF2-40B4-BE49-F238E27FC236}">
                <a16:creationId xmlns:a16="http://schemas.microsoft.com/office/drawing/2014/main" id="{D55499C8-7C77-CE54-CEA8-C9A60BB1DEC8}"/>
              </a:ext>
            </a:extLst>
          </p:cNvPr>
          <p:cNvSpPr>
            <a:spLocks noGrp="1"/>
          </p:cNvSpPr>
          <p:nvPr>
            <p:ph idx="1"/>
          </p:nvPr>
        </p:nvSpPr>
        <p:spPr/>
        <p:txBody>
          <a:bodyPr>
            <a:normAutofit fontScale="25000" lnSpcReduction="20000"/>
          </a:bodyPr>
          <a:lstStyle/>
          <a:p>
            <a:r>
              <a:rPr lang="en-US">
                <a:hlinkClick r:id="rId2"/>
              </a:rPr>
              <a:t>https://www.msci.com/www/index-factsheets/msci-eafe-index/07146631#:~:text=The%20MSCI%20EAFE%20Index%20is,market%20capitalization%20in%20each%20country</a:t>
            </a:r>
            <a:r>
              <a:rPr lang="en-US"/>
              <a:t>.</a:t>
            </a:r>
          </a:p>
          <a:p>
            <a:r>
              <a:rPr lang="en-US">
                <a:hlinkClick r:id="rId3"/>
              </a:rPr>
              <a:t>https://ycharts.com/indicators/3_month_t_bill#:~:text=3%20Month%20Treasury%20Bill%20Rate%20is%20at%205.22%25%2C%20compared%20to,a%20maturity%20of%203%20months</a:t>
            </a:r>
            <a:r>
              <a:rPr lang="en-US"/>
              <a:t>.</a:t>
            </a:r>
          </a:p>
          <a:p>
            <a:r>
              <a:rPr lang="en-US">
                <a:hlinkClick r:id="rId4"/>
              </a:rPr>
              <a:t>https://www.investopedia.com/terms/r/russell_3000.asp</a:t>
            </a:r>
            <a:endParaRPr lang="en-US"/>
          </a:p>
          <a:p>
            <a:r>
              <a:rPr lang="en-US">
                <a:hlinkClick r:id="rId5"/>
              </a:rPr>
              <a:t>https://www.investopedia.com/terms/r/russell2000.asp</a:t>
            </a:r>
            <a:endParaRPr lang="en-US"/>
          </a:p>
          <a:p>
            <a:r>
              <a:rPr lang="en-US">
                <a:hlinkClick r:id="rId6"/>
              </a:rPr>
              <a:t>https://www.nerdwallet.com/article/banking/banking-basics/understanding-small-cap-stocks#:~:text=Small%2Dcap%20stocks%20are%20company,Market%20Cap%20Explained.&amp;text=%22Cap%22%20is%20shorthand%20for%20market,by%20its%20current%20stock%20price</a:t>
            </a:r>
            <a:r>
              <a:rPr lang="en-US"/>
              <a:t>.</a:t>
            </a:r>
          </a:p>
          <a:p>
            <a:r>
              <a:rPr lang="en-US">
                <a:hlinkClick r:id="rId7"/>
              </a:rPr>
              <a:t>https://www.investopedia.com/terms/l/large-cap.asp</a:t>
            </a:r>
            <a:endParaRPr lang="en-US"/>
          </a:p>
          <a:p>
            <a:r>
              <a:rPr lang="en-US">
                <a:hlinkClick r:id="rId8"/>
              </a:rPr>
              <a:t>https://www.investopedia.com/terms/s/sp500.asp</a:t>
            </a:r>
            <a:endParaRPr lang="en-US"/>
          </a:p>
          <a:p>
            <a:r>
              <a:rPr lang="en-US">
                <a:hlinkClick r:id="rId9"/>
              </a:rPr>
              <a:t>https://capital.com/barclays-capital-aggregate-bond-index-definition#:~:text=This%20index%20is%20commonly%20used,the%20fixed%2Dincome%20investments%20market</a:t>
            </a:r>
            <a:r>
              <a:rPr lang="en-US"/>
              <a:t>.</a:t>
            </a:r>
          </a:p>
          <a:p>
            <a:r>
              <a:rPr lang="en-US">
                <a:hlinkClick r:id="rId10"/>
              </a:rPr>
              <a:t>https://www.investor.gov/introduction-investing/investing-basics/investment-products/bonds-or-fixed-income-products/bonds</a:t>
            </a:r>
            <a:endParaRPr lang="en-US"/>
          </a:p>
          <a:p>
            <a:r>
              <a:rPr lang="en-US">
                <a:hlinkClick r:id="rId11"/>
              </a:rPr>
              <a:t>https://www.fidelity.com/learning-center/investment-products/fixed-income-bonds/bond-ratings</a:t>
            </a:r>
            <a:endParaRPr lang="en-US"/>
          </a:p>
          <a:p>
            <a:r>
              <a:rPr lang="en-US">
                <a:hlinkClick r:id="rId12"/>
              </a:rPr>
              <a:t>https://finance.yahoo.com/quote/%5EGSPC/</a:t>
            </a:r>
            <a:endParaRPr lang="en-US"/>
          </a:p>
          <a:p>
            <a:r>
              <a:rPr lang="en-US">
                <a:hlinkClick r:id="rId13"/>
              </a:rPr>
              <a:t>https://finance.yahoo.com/quote/%5ERUT/</a:t>
            </a:r>
            <a:endParaRPr lang="en-US"/>
          </a:p>
          <a:p>
            <a:r>
              <a:rPr lang="en-US">
                <a:hlinkClick r:id="rId14"/>
              </a:rPr>
              <a:t>https://www.marketwatch.com/investing/index/spx/download-data</a:t>
            </a:r>
            <a:endParaRPr lang="en-US"/>
          </a:p>
          <a:p>
            <a:r>
              <a:rPr lang="en-US">
                <a:hlinkClick r:id="rId15"/>
              </a:rPr>
              <a:t>https://finance.yahoo.com/quote/USAG.L/history/</a:t>
            </a:r>
            <a:endParaRPr lang="en-US"/>
          </a:p>
          <a:p>
            <a:r>
              <a:rPr lang="en-US">
                <a:hlinkClick r:id="rId16"/>
              </a:rPr>
              <a:t>https://en.wikipedia.org/wiki/Security_(finance)</a:t>
            </a:r>
            <a:endParaRPr lang="en-US"/>
          </a:p>
          <a:p>
            <a:r>
              <a:rPr lang="en-US"/>
              <a:t>https://www.ssa.gov/policy/docs/ssb/v69n3/v69n3p1.html</a:t>
            </a:r>
          </a:p>
          <a:p>
            <a:endParaRPr lang="en-US"/>
          </a:p>
        </p:txBody>
      </p:sp>
    </p:spTree>
    <p:extLst>
      <p:ext uri="{BB962C8B-B14F-4D97-AF65-F5344CB8AC3E}">
        <p14:creationId xmlns:p14="http://schemas.microsoft.com/office/powerpoint/2010/main" val="3816350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FDD0F-A2C2-9C0B-5CDD-651109521A28}"/>
              </a:ext>
            </a:extLst>
          </p:cNvPr>
          <p:cNvSpPr>
            <a:spLocks noGrp="1"/>
          </p:cNvSpPr>
          <p:nvPr>
            <p:ph type="title"/>
          </p:nvPr>
        </p:nvSpPr>
        <p:spPr>
          <a:xfrm>
            <a:off x="1024128" y="585216"/>
            <a:ext cx="9720072" cy="1499616"/>
          </a:xfrm>
        </p:spPr>
        <p:txBody>
          <a:bodyPr>
            <a:normAutofit/>
          </a:bodyPr>
          <a:lstStyle/>
          <a:p>
            <a:r>
              <a:rPr lang="en-US"/>
              <a:t>Key highlights</a:t>
            </a:r>
          </a:p>
        </p:txBody>
      </p:sp>
      <p:graphicFrame>
        <p:nvGraphicFramePr>
          <p:cNvPr id="5" name="Content Placeholder 2">
            <a:extLst>
              <a:ext uri="{FF2B5EF4-FFF2-40B4-BE49-F238E27FC236}">
                <a16:creationId xmlns:a16="http://schemas.microsoft.com/office/drawing/2014/main" id="{43903A47-80E4-9F4D-B0B1-CCBD8C5EFB3D}"/>
              </a:ext>
            </a:extLst>
          </p:cNvPr>
          <p:cNvGraphicFramePr>
            <a:graphicFrameLocks noGrp="1"/>
          </p:cNvGraphicFramePr>
          <p:nvPr>
            <p:ph idx="1"/>
            <p:extLst>
              <p:ext uri="{D42A27DB-BD31-4B8C-83A1-F6EECF244321}">
                <p14:modId xmlns:p14="http://schemas.microsoft.com/office/powerpoint/2010/main" val="1726607326"/>
              </p:ext>
            </p:extLst>
          </p:nvPr>
        </p:nvGraphicFramePr>
        <p:xfrm>
          <a:off x="1023938" y="2372264"/>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198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B1B4A28-84A8-4ED1-A8EF-6C1F938F6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1" name="Straight Connector 30">
            <a:extLst>
              <a:ext uri="{FF2B5EF4-FFF2-40B4-BE49-F238E27FC236}">
                <a16:creationId xmlns:a16="http://schemas.microsoft.com/office/drawing/2014/main" id="{CC9155FB-650E-48FC-BFF3-B260343320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5D47CE0E-18BC-465A-A77F-748CB9408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2BB05A8-207A-39BF-31A0-4CD3DDA957E0}"/>
              </a:ext>
            </a:extLst>
          </p:cNvPr>
          <p:cNvSpPr>
            <a:spLocks noGrp="1"/>
          </p:cNvSpPr>
          <p:nvPr>
            <p:ph type="title"/>
          </p:nvPr>
        </p:nvSpPr>
        <p:spPr>
          <a:xfrm>
            <a:off x="457200" y="4960137"/>
            <a:ext cx="7772400" cy="1463040"/>
          </a:xfrm>
        </p:spPr>
        <p:txBody>
          <a:bodyPr vert="horz" lIns="91440" tIns="45720" rIns="91440" bIns="45720" rtlCol="0" anchor="ctr">
            <a:normAutofit/>
          </a:bodyPr>
          <a:lstStyle/>
          <a:p>
            <a:r>
              <a:rPr lang="en-US">
                <a:solidFill>
                  <a:srgbClr val="FFFFFF"/>
                </a:solidFill>
              </a:rPr>
              <a:t>Important data</a:t>
            </a:r>
          </a:p>
        </p:txBody>
      </p:sp>
      <p:sp>
        <p:nvSpPr>
          <p:cNvPr id="35" name="Rectangle 34">
            <a:extLst>
              <a:ext uri="{FF2B5EF4-FFF2-40B4-BE49-F238E27FC236}">
                <a16:creationId xmlns:a16="http://schemas.microsoft.com/office/drawing/2014/main" id="{4AFF5CEA-0D9F-434F-8108-2AAA46E3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graph of stock market&#10;&#10;Description automatically generated">
            <a:extLst>
              <a:ext uri="{FF2B5EF4-FFF2-40B4-BE49-F238E27FC236}">
                <a16:creationId xmlns:a16="http://schemas.microsoft.com/office/drawing/2014/main" id="{70C0FC69-674A-5B33-7DB7-C996AE6FEDFF}"/>
              </a:ext>
            </a:extLst>
          </p:cNvPr>
          <p:cNvPicPr>
            <a:picLocks noChangeAspect="1"/>
          </p:cNvPicPr>
          <p:nvPr/>
        </p:nvPicPr>
        <p:blipFill>
          <a:blip r:embed="rId3"/>
          <a:stretch>
            <a:fillRect/>
          </a:stretch>
        </p:blipFill>
        <p:spPr>
          <a:xfrm>
            <a:off x="684897" y="484632"/>
            <a:ext cx="4968522" cy="3602180"/>
          </a:xfrm>
          <a:prstGeom prst="rect">
            <a:avLst/>
          </a:prstGeom>
        </p:spPr>
      </p:pic>
      <p:cxnSp>
        <p:nvCxnSpPr>
          <p:cNvPr id="37" name="Straight Connector 36">
            <a:extLst>
              <a:ext uri="{FF2B5EF4-FFF2-40B4-BE49-F238E27FC236}">
                <a16:creationId xmlns:a16="http://schemas.microsoft.com/office/drawing/2014/main" id="{166D76DF-023F-4FA5-BF47-974DE70A3D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60141" y="822682"/>
            <a:ext cx="0" cy="2926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6" descr="A graph of stock market&#10;&#10;Description automatically generated">
            <a:extLst>
              <a:ext uri="{FF2B5EF4-FFF2-40B4-BE49-F238E27FC236}">
                <a16:creationId xmlns:a16="http://schemas.microsoft.com/office/drawing/2014/main" id="{58B9EE00-430C-528E-A6A5-1CB223500FBC}"/>
              </a:ext>
            </a:extLst>
          </p:cNvPr>
          <p:cNvPicPr>
            <a:picLocks noChangeAspect="1"/>
          </p:cNvPicPr>
          <p:nvPr/>
        </p:nvPicPr>
        <p:blipFill>
          <a:blip r:embed="rId4"/>
          <a:stretch>
            <a:fillRect/>
          </a:stretch>
        </p:blipFill>
        <p:spPr>
          <a:xfrm>
            <a:off x="6541639" y="484632"/>
            <a:ext cx="4934493" cy="3602181"/>
          </a:xfrm>
          <a:prstGeom prst="rect">
            <a:avLst/>
          </a:prstGeom>
        </p:spPr>
      </p:pic>
      <p:cxnSp>
        <p:nvCxnSpPr>
          <p:cNvPr id="39" name="Straight Connector 38">
            <a:extLst>
              <a:ext uri="{FF2B5EF4-FFF2-40B4-BE49-F238E27FC236}">
                <a16:creationId xmlns:a16="http://schemas.microsoft.com/office/drawing/2014/main" id="{B02F4057-7BAA-4E06-A9E3-1F1D4A054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577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2A19D6A-7DB6-4269-B3DA-DDF8BA57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D4206-56D6-2F11-8BB8-5616467A8874}"/>
              </a:ext>
            </a:extLst>
          </p:cNvPr>
          <p:cNvSpPr>
            <a:spLocks noGrp="1"/>
          </p:cNvSpPr>
          <p:nvPr>
            <p:ph type="title"/>
          </p:nvPr>
        </p:nvSpPr>
        <p:spPr>
          <a:xfrm>
            <a:off x="1024129" y="585216"/>
            <a:ext cx="3779085" cy="1499616"/>
          </a:xfrm>
        </p:spPr>
        <p:txBody>
          <a:bodyPr>
            <a:normAutofit/>
          </a:bodyPr>
          <a:lstStyle/>
          <a:p>
            <a:r>
              <a:rPr lang="en-US">
                <a:solidFill>
                  <a:srgbClr val="FFFFFF"/>
                </a:solidFill>
              </a:rPr>
              <a:t>exhibit 1 </a:t>
            </a:r>
          </a:p>
        </p:txBody>
      </p:sp>
      <p:cxnSp>
        <p:nvCxnSpPr>
          <p:cNvPr id="22" name="Straight Connector 21">
            <a:extLst>
              <a:ext uri="{FF2B5EF4-FFF2-40B4-BE49-F238E27FC236}">
                <a16:creationId xmlns:a16="http://schemas.microsoft.com/office/drawing/2014/main" id="{41B5A957-5378-4817-85CE-11E7D1BB18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graph of stock market&#10;&#10;Description automatically generated">
            <a:extLst>
              <a:ext uri="{FF2B5EF4-FFF2-40B4-BE49-F238E27FC236}">
                <a16:creationId xmlns:a16="http://schemas.microsoft.com/office/drawing/2014/main" id="{79A67E6C-5342-6779-396E-1DB7721C0D0C}"/>
              </a:ext>
            </a:extLst>
          </p:cNvPr>
          <p:cNvPicPr>
            <a:picLocks noGrp="1" noChangeAspect="1"/>
          </p:cNvPicPr>
          <p:nvPr>
            <p:ph idx="1"/>
          </p:nvPr>
        </p:nvPicPr>
        <p:blipFill>
          <a:blip r:embed="rId2"/>
          <a:stretch>
            <a:fillRect/>
          </a:stretch>
        </p:blipFill>
        <p:spPr>
          <a:xfrm>
            <a:off x="3275246" y="0"/>
            <a:ext cx="8912816" cy="6855699"/>
          </a:xfrm>
        </p:spPr>
      </p:pic>
    </p:spTree>
    <p:extLst>
      <p:ext uri="{BB962C8B-B14F-4D97-AF65-F5344CB8AC3E}">
        <p14:creationId xmlns:p14="http://schemas.microsoft.com/office/powerpoint/2010/main" val="408851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2A19D6A-7DB6-4269-B3DA-DDF8BA57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F0CBD0-2591-224E-3CF5-F2681ECC1120}"/>
              </a:ext>
            </a:extLst>
          </p:cNvPr>
          <p:cNvSpPr>
            <a:spLocks noGrp="1"/>
          </p:cNvSpPr>
          <p:nvPr>
            <p:ph type="title"/>
          </p:nvPr>
        </p:nvSpPr>
        <p:spPr>
          <a:xfrm>
            <a:off x="1024129" y="585216"/>
            <a:ext cx="3779085" cy="1499616"/>
          </a:xfrm>
        </p:spPr>
        <p:txBody>
          <a:bodyPr>
            <a:normAutofit/>
          </a:bodyPr>
          <a:lstStyle/>
          <a:p>
            <a:r>
              <a:rPr lang="en-US">
                <a:solidFill>
                  <a:srgbClr val="FFFFFF"/>
                </a:solidFill>
              </a:rPr>
              <a:t>Exhibit 2</a:t>
            </a:r>
          </a:p>
        </p:txBody>
      </p:sp>
      <p:cxnSp>
        <p:nvCxnSpPr>
          <p:cNvPr id="22" name="Straight Connector 21">
            <a:extLst>
              <a:ext uri="{FF2B5EF4-FFF2-40B4-BE49-F238E27FC236}">
                <a16:creationId xmlns:a16="http://schemas.microsoft.com/office/drawing/2014/main" id="{41B5A957-5378-4817-85CE-11E7D1BB18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screenshot of a graph&#10;&#10;Description automatically generated">
            <a:extLst>
              <a:ext uri="{FF2B5EF4-FFF2-40B4-BE49-F238E27FC236}">
                <a16:creationId xmlns:a16="http://schemas.microsoft.com/office/drawing/2014/main" id="{37536936-92D3-0B4A-4145-3C0C7D40F399}"/>
              </a:ext>
            </a:extLst>
          </p:cNvPr>
          <p:cNvPicPr>
            <a:picLocks noGrp="1" noChangeAspect="1"/>
          </p:cNvPicPr>
          <p:nvPr>
            <p:ph idx="1"/>
          </p:nvPr>
        </p:nvPicPr>
        <p:blipFill>
          <a:blip r:embed="rId2"/>
          <a:stretch>
            <a:fillRect/>
          </a:stretch>
        </p:blipFill>
        <p:spPr>
          <a:xfrm>
            <a:off x="3904612" y="0"/>
            <a:ext cx="8281802" cy="6864901"/>
          </a:xfrm>
        </p:spPr>
      </p:pic>
    </p:spTree>
    <p:extLst>
      <p:ext uri="{BB962C8B-B14F-4D97-AF65-F5344CB8AC3E}">
        <p14:creationId xmlns:p14="http://schemas.microsoft.com/office/powerpoint/2010/main" val="4275324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2A19D6A-7DB6-4269-B3DA-DDF8BA57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F996D3-B2B1-891A-40E9-6A60F8FF6B7D}"/>
              </a:ext>
            </a:extLst>
          </p:cNvPr>
          <p:cNvSpPr>
            <a:spLocks noGrp="1"/>
          </p:cNvSpPr>
          <p:nvPr>
            <p:ph type="title"/>
          </p:nvPr>
        </p:nvSpPr>
        <p:spPr>
          <a:xfrm>
            <a:off x="1024129" y="585216"/>
            <a:ext cx="3779085" cy="1499616"/>
          </a:xfrm>
        </p:spPr>
        <p:txBody>
          <a:bodyPr>
            <a:normAutofit/>
          </a:bodyPr>
          <a:lstStyle/>
          <a:p>
            <a:r>
              <a:rPr lang="en-US">
                <a:solidFill>
                  <a:srgbClr val="FFFFFF"/>
                </a:solidFill>
              </a:rPr>
              <a:t>Exhibit 3</a:t>
            </a:r>
          </a:p>
        </p:txBody>
      </p:sp>
      <p:cxnSp>
        <p:nvCxnSpPr>
          <p:cNvPr id="41" name="Straight Connector 40">
            <a:extLst>
              <a:ext uri="{FF2B5EF4-FFF2-40B4-BE49-F238E27FC236}">
                <a16:creationId xmlns:a16="http://schemas.microsoft.com/office/drawing/2014/main" id="{41B5A957-5378-4817-85CE-11E7D1BB18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10" name="Content Placeholder 9" descr="A screenshot of a document&#10;&#10;Description automatically generated">
            <a:extLst>
              <a:ext uri="{FF2B5EF4-FFF2-40B4-BE49-F238E27FC236}">
                <a16:creationId xmlns:a16="http://schemas.microsoft.com/office/drawing/2014/main" id="{39CB609E-84F4-FCE8-B2D8-873B4C049DE8}"/>
              </a:ext>
            </a:extLst>
          </p:cNvPr>
          <p:cNvPicPr>
            <a:picLocks noGrp="1" noChangeAspect="1"/>
          </p:cNvPicPr>
          <p:nvPr>
            <p:ph idx="1"/>
          </p:nvPr>
        </p:nvPicPr>
        <p:blipFill>
          <a:blip r:embed="rId2"/>
          <a:stretch>
            <a:fillRect/>
          </a:stretch>
        </p:blipFill>
        <p:spPr>
          <a:xfrm>
            <a:off x="3883083" y="0"/>
            <a:ext cx="8305222" cy="6858448"/>
          </a:xfrm>
        </p:spPr>
      </p:pic>
    </p:spTree>
    <p:extLst>
      <p:ext uri="{BB962C8B-B14F-4D97-AF65-F5344CB8AC3E}">
        <p14:creationId xmlns:p14="http://schemas.microsoft.com/office/powerpoint/2010/main" val="27202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2A19D6A-7DB6-4269-B3DA-DDF8BA57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81FCB-DDF6-A29D-5509-9F38BA0ABEEA}"/>
              </a:ext>
            </a:extLst>
          </p:cNvPr>
          <p:cNvSpPr>
            <a:spLocks noGrp="1"/>
          </p:cNvSpPr>
          <p:nvPr>
            <p:ph type="title"/>
          </p:nvPr>
        </p:nvSpPr>
        <p:spPr>
          <a:xfrm>
            <a:off x="1024129" y="585216"/>
            <a:ext cx="3779085" cy="1499616"/>
          </a:xfrm>
        </p:spPr>
        <p:txBody>
          <a:bodyPr>
            <a:normAutofit/>
          </a:bodyPr>
          <a:lstStyle/>
          <a:p>
            <a:r>
              <a:rPr lang="en-US">
                <a:solidFill>
                  <a:srgbClr val="FFFFFF"/>
                </a:solidFill>
              </a:rPr>
              <a:t>Exhibit 4</a:t>
            </a:r>
          </a:p>
        </p:txBody>
      </p:sp>
      <p:cxnSp>
        <p:nvCxnSpPr>
          <p:cNvPr id="20" name="Straight Connector 19">
            <a:extLst>
              <a:ext uri="{FF2B5EF4-FFF2-40B4-BE49-F238E27FC236}">
                <a16:creationId xmlns:a16="http://schemas.microsoft.com/office/drawing/2014/main" id="{41B5A957-5378-4817-85CE-11E7D1BB18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3" name="Content Placeholder 2" descr="A document with text on it&#10;&#10;Description automatically generated">
            <a:extLst>
              <a:ext uri="{FF2B5EF4-FFF2-40B4-BE49-F238E27FC236}">
                <a16:creationId xmlns:a16="http://schemas.microsoft.com/office/drawing/2014/main" id="{CBA272CB-BFF5-FCC6-4576-4EBC2A27D9AC}"/>
              </a:ext>
            </a:extLst>
          </p:cNvPr>
          <p:cNvPicPr>
            <a:picLocks noGrp="1" noChangeAspect="1"/>
          </p:cNvPicPr>
          <p:nvPr>
            <p:ph idx="1"/>
          </p:nvPr>
        </p:nvPicPr>
        <p:blipFill>
          <a:blip r:embed="rId2"/>
          <a:stretch>
            <a:fillRect/>
          </a:stretch>
        </p:blipFill>
        <p:spPr>
          <a:xfrm>
            <a:off x="5479656" y="0"/>
            <a:ext cx="6814922" cy="6856655"/>
          </a:xfrm>
        </p:spPr>
      </p:pic>
    </p:spTree>
    <p:extLst>
      <p:ext uri="{BB962C8B-B14F-4D97-AF65-F5344CB8AC3E}">
        <p14:creationId xmlns:p14="http://schemas.microsoft.com/office/powerpoint/2010/main" val="408525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AB4EA2-D7C2-472E-93EA-89B702419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45D15-A7CE-75DF-C46E-A8DCB8F84B20}"/>
              </a:ext>
            </a:extLst>
          </p:cNvPr>
          <p:cNvSpPr>
            <a:spLocks noGrp="1"/>
          </p:cNvSpPr>
          <p:nvPr>
            <p:ph type="title"/>
          </p:nvPr>
        </p:nvSpPr>
        <p:spPr>
          <a:xfrm>
            <a:off x="1024128" y="459317"/>
            <a:ext cx="4389120" cy="1749552"/>
          </a:xfrm>
        </p:spPr>
        <p:txBody>
          <a:bodyPr>
            <a:normAutofit/>
          </a:bodyPr>
          <a:lstStyle/>
          <a:p>
            <a:r>
              <a:rPr lang="en-US" sz="4400"/>
              <a:t>Case Writeup Answers</a:t>
            </a:r>
          </a:p>
        </p:txBody>
      </p:sp>
      <p:cxnSp>
        <p:nvCxnSpPr>
          <p:cNvPr id="18" name="Straight Connector 17">
            <a:extLst>
              <a:ext uri="{FF2B5EF4-FFF2-40B4-BE49-F238E27FC236}">
                <a16:creationId xmlns:a16="http://schemas.microsoft.com/office/drawing/2014/main" id="{1035CBD3-8840-4427-9258-94CC81F676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9A412E-DD1B-8E1E-453D-6ACA94591B0F}"/>
              </a:ext>
            </a:extLst>
          </p:cNvPr>
          <p:cNvSpPr>
            <a:spLocks noGrp="1"/>
          </p:cNvSpPr>
          <p:nvPr>
            <p:ph idx="1"/>
          </p:nvPr>
        </p:nvSpPr>
        <p:spPr>
          <a:xfrm>
            <a:off x="1024129" y="2286000"/>
            <a:ext cx="4389120" cy="3931920"/>
          </a:xfrm>
        </p:spPr>
        <p:txBody>
          <a:bodyPr vert="horz" lIns="45720" tIns="45720" rIns="45720" bIns="45720" rtlCol="0" anchor="t">
            <a:normAutofit/>
          </a:bodyPr>
          <a:lstStyle/>
          <a:p>
            <a:r>
              <a:rPr lang="en-US" sz="2400">
                <a:latin typeface="Calibri"/>
                <a:ea typeface="Calibri"/>
                <a:cs typeface="Calibri"/>
              </a:rPr>
              <a:t>George had Marcy and Dan decide whether they would rather have 1$ m. today or receive a penny that doubled in price every day for 30 days. How much would they have if they took the penny option?</a:t>
            </a:r>
          </a:p>
          <a:p>
            <a:r>
              <a:rPr lang="en-US" sz="2400">
                <a:latin typeface="Calibri"/>
                <a:ea typeface="Calibri"/>
                <a:cs typeface="Calibri"/>
              </a:rPr>
              <a:t>At the end of the 30 days, the amount would be $5,368,709.12.</a:t>
            </a:r>
          </a:p>
        </p:txBody>
      </p:sp>
      <p:pic>
        <p:nvPicPr>
          <p:cNvPr id="4" name="Picture 3" descr="A table with numbers and symbols&#10;&#10;Description automatically generated">
            <a:extLst>
              <a:ext uri="{FF2B5EF4-FFF2-40B4-BE49-F238E27FC236}">
                <a16:creationId xmlns:a16="http://schemas.microsoft.com/office/drawing/2014/main" id="{C309112D-930B-829D-69F1-8753ED389201}"/>
              </a:ext>
            </a:extLst>
          </p:cNvPr>
          <p:cNvPicPr>
            <a:picLocks noChangeAspect="1"/>
          </p:cNvPicPr>
          <p:nvPr/>
        </p:nvPicPr>
        <p:blipFill>
          <a:blip r:embed="rId2"/>
          <a:stretch>
            <a:fillRect/>
          </a:stretch>
        </p:blipFill>
        <p:spPr>
          <a:xfrm>
            <a:off x="8289296" y="208147"/>
            <a:ext cx="2461375" cy="6434773"/>
          </a:xfrm>
          <a:prstGeom prst="rect">
            <a:avLst/>
          </a:prstGeom>
        </p:spPr>
      </p:pic>
    </p:spTree>
    <p:extLst>
      <p:ext uri="{BB962C8B-B14F-4D97-AF65-F5344CB8AC3E}">
        <p14:creationId xmlns:p14="http://schemas.microsoft.com/office/powerpoint/2010/main" val="3625680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0</TotalTime>
  <Words>1756</Words>
  <Application>Microsoft Office PowerPoint</Application>
  <PresentationFormat>Widescreen</PresentationFormat>
  <Paragraphs>109</Paragraphs>
  <Slides>20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vt:lpstr>
      <vt:lpstr>Arial</vt:lpstr>
      <vt:lpstr>Calibri</vt:lpstr>
      <vt:lpstr>Söhne</vt:lpstr>
      <vt:lpstr>Tw Cen MT</vt:lpstr>
      <vt:lpstr>Tw Cen MT</vt:lpstr>
      <vt:lpstr>Tw Cen MT Condensed</vt:lpstr>
      <vt:lpstr>Wingdings 3</vt:lpstr>
      <vt:lpstr>Integral</vt:lpstr>
      <vt:lpstr>Planning for the future: Savings and Retirement </vt:lpstr>
      <vt:lpstr>Case Study Overview</vt:lpstr>
      <vt:lpstr>Key highlights</vt:lpstr>
      <vt:lpstr>Important data</vt:lpstr>
      <vt:lpstr>exhibit 1 </vt:lpstr>
      <vt:lpstr>Exhibit 2</vt:lpstr>
      <vt:lpstr>Exhibit 3</vt:lpstr>
      <vt:lpstr>Exhibit 4</vt:lpstr>
      <vt:lpstr>Case Writeup Answers</vt:lpstr>
      <vt:lpstr>Which plan is best for Marcy and Dan?</vt:lpstr>
      <vt:lpstr>Choose the best investment for the person who is 25 years old. Why? Will your answer change for someone who is 45 years old? 65 years old? Why? </vt:lpstr>
      <vt:lpstr>2024 vs 1996-2015 Investing and Pension Instruments </vt:lpstr>
      <vt:lpstr>Indexes</vt:lpstr>
      <vt:lpstr>Legend Breakdown</vt:lpstr>
      <vt:lpstr>1996-2015 Index performances as per the case study</vt:lpstr>
      <vt:lpstr>2024 Index Performances</vt:lpstr>
      <vt:lpstr>Pension and Pension Types</vt:lpstr>
      <vt:lpstr>Employers move to direct contributions (DC)</vt:lpstr>
      <vt:lpstr>Questions?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Isaiah</dc:creator>
  <cp:lastModifiedBy>Sarria, Isaiah</cp:lastModifiedBy>
  <cp:revision>2</cp:revision>
  <dcterms:created xsi:type="dcterms:W3CDTF">2024-04-02T13:45:37Z</dcterms:created>
  <dcterms:modified xsi:type="dcterms:W3CDTF">2024-04-16T00:11:05Z</dcterms:modified>
</cp:coreProperties>
</file>