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3.png" ContentType="image/png"/>
  <Override PartName="/ppt/media/image13.wmf" ContentType="image/x-wmf"/>
  <Override PartName="/ppt/media/image2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wmf" ContentType="image/x-wmf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8.wmf" ContentType="image/x-wmf"/>
  <Override PartName="/ppt/media/image17.png" ContentType="image/png"/>
  <Override PartName="/ppt/media/image18.png" ContentType="image/png"/>
  <Override PartName="/ppt/media/image19.png" ContentType="image/png"/>
  <Override PartName="/ppt/media/image41.wmf" ContentType="image/x-wmf"/>
  <Override PartName="/ppt/media/image20.png" ContentType="image/png"/>
  <Override PartName="/ppt/media/image21.wmf" ContentType="image/x-wmf"/>
  <Override PartName="/ppt/media/image22.png" ContentType="image/png"/>
  <Override PartName="/ppt/media/image23.png" ContentType="image/png"/>
  <Override PartName="/ppt/media/image24.png" ContentType="image/png"/>
  <Override PartName="/ppt/media/image36.wmf" ContentType="image/x-wmf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44.wmf" ContentType="image/x-wmf"/>
  <Override PartName="/ppt/media/image33.png" ContentType="image/png"/>
  <Override PartName="/ppt/media/image45.wmf" ContentType="image/x-wmf"/>
  <Override PartName="/ppt/media/image34.png" ContentType="image/png"/>
  <Override PartName="/ppt/media/image35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6.png" ContentType="image/png"/>
  <Override PartName="/ppt/media/image47.png" ContentType="image/png"/>
  <Override PartName="/ppt/media/image4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7559675" cy="106918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496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n-US" sz="49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6B7211A-523F-4468-9560-22AD6D75F95D}" type="datetime">
              <a:rPr b="0" lang="es-ES" sz="989" spc="-1" strike="noStrike">
                <a:solidFill>
                  <a:srgbClr val="8b8b8b"/>
                </a:solidFill>
                <a:latin typeface="Calibri"/>
              </a:rPr>
              <a:t>3/11/21</a:t>
            </a:fld>
            <a:endParaRPr b="0" lang="es-ES" sz="989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0CAD6E-1D12-4485-BBA6-2F5FB108C3CC}" type="slidenum">
              <a:rPr b="0" lang="es-ES" sz="989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989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2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6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DB173C1-ED02-48D3-A645-D14906E27EDF}" type="datetime">
              <a:rPr b="0" lang="es-ES" sz="989" spc="-1" strike="noStrike">
                <a:solidFill>
                  <a:srgbClr val="8b8b8b"/>
                </a:solidFill>
                <a:latin typeface="Calibri"/>
              </a:rPr>
              <a:t>3/11/21</a:t>
            </a:fld>
            <a:endParaRPr b="0" lang="es-ES" sz="989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8D2392-73BD-4F7E-90CF-A91D560DDC35}" type="slidenum">
              <a:rPr b="0" lang="es-ES" sz="989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989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2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6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wmf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wmf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wmf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wmf"/><Relationship Id="rId7" Type="http://schemas.openxmlformats.org/officeDocument/2006/relationships/image" Target="../media/image37.png"/><Relationship Id="rId8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wmf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40" descr="Un dibujo de un personaje animado&#10;&#10;Descripción generada automáticamente con confianza baja"/>
          <p:cNvPicPr/>
          <p:nvPr/>
        </p:nvPicPr>
        <p:blipFill>
          <a:blip r:embed="rId1"/>
          <a:stretch/>
        </p:blipFill>
        <p:spPr>
          <a:xfrm>
            <a:off x="177120" y="3245040"/>
            <a:ext cx="955440" cy="1245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189800" y="2680560"/>
            <a:ext cx="464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f5597"/>
                </a:solidFill>
                <a:latin typeface="Atkinson Hyperlegible"/>
              </a:rPr>
              <a:t>Paso 1: Identifico lo que tengo que hacer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38320" y="4581000"/>
            <a:ext cx="7082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2f5597"/>
                </a:solidFill>
                <a:latin typeface="Atkinson Hyperlegible"/>
              </a:rPr>
              <a:t>¿Qué me están pidiendo que haga?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85" name="Imagen 2" descr="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344520" y="2576520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77560" y="8924040"/>
            <a:ext cx="4371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f5597"/>
                </a:solidFill>
                <a:latin typeface="Atkinson Hyperlegible"/>
              </a:rPr>
              <a:t>¿Podría usarla ahora para resolver esta actividad? 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211760" y="3142440"/>
            <a:ext cx="4858200" cy="13143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Cuando comienzas una actividad es importante descubrir qué nos están pidiendo que hagamos. Tenemos que observar bien la actividad y pensar en ella.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Es importante que recuerdes alguna actividad que sea parecida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y que hayas resuelto con éxito anteriormente.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Así sabremos qué tenemos que hacer para poder resolverla.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90" name="Imagen 26" descr=""/>
          <p:cNvPicPr/>
          <p:nvPr/>
        </p:nvPicPr>
        <p:blipFill>
          <a:blip r:embed="rId3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sp>
        <p:nvSpPr>
          <p:cNvPr id="91" name="CustomShape 7"/>
          <p:cNvSpPr/>
          <p:nvPr/>
        </p:nvSpPr>
        <p:spPr>
          <a:xfrm>
            <a:off x="1250640" y="1169280"/>
            <a:ext cx="4819320" cy="124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n 28" descr=""/>
          <p:cNvPicPr/>
          <p:nvPr/>
        </p:nvPicPr>
        <p:blipFill>
          <a:blip r:embed="rId4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93" name="CustomShape 8"/>
          <p:cNvSpPr/>
          <p:nvPr/>
        </p:nvSpPr>
        <p:spPr>
          <a:xfrm>
            <a:off x="1425240" y="1170360"/>
            <a:ext cx="464472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En este diario trabajarás para aprender a aprender.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¿Quieres sacar el estratega que hay en ti?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Responde a todas las cuestiones cuando tu profe te lo indique.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Si llegas al final del cuestionario conseguirás tu insignia de…  Mega-Estratega 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94" name="Imagen 2" descr="Logotipo&#10;&#10;Descripción generada automáticamente"/>
          <p:cNvPicPr/>
          <p:nvPr/>
        </p:nvPicPr>
        <p:blipFill>
          <a:blip r:embed="rId5"/>
          <a:stretch/>
        </p:blipFill>
        <p:spPr>
          <a:xfrm>
            <a:off x="5690520" y="801720"/>
            <a:ext cx="1940400" cy="1940400"/>
          </a:xfrm>
          <a:prstGeom prst="rect">
            <a:avLst/>
          </a:prstGeom>
          <a:ln>
            <a:noFill/>
          </a:ln>
        </p:spPr>
      </p:pic>
      <p:pic>
        <p:nvPicPr>
          <p:cNvPr id="95" name="Imagen 40" descr="Un dibujo de un personaje animado&#10;&#10;Descripción generada automáticamente con confianza baja"/>
          <p:cNvPicPr/>
          <p:nvPr/>
        </p:nvPicPr>
        <p:blipFill>
          <a:blip r:embed="rId6"/>
          <a:stretch/>
        </p:blipFill>
        <p:spPr>
          <a:xfrm>
            <a:off x="277560" y="1103400"/>
            <a:ext cx="933480" cy="1193400"/>
          </a:xfrm>
          <a:prstGeom prst="rect">
            <a:avLst/>
          </a:prstGeom>
          <a:ln>
            <a:noFill/>
          </a:ln>
        </p:spPr>
      </p:pic>
      <p:sp>
        <p:nvSpPr>
          <p:cNvPr id="96" name="CustomShape 9"/>
          <p:cNvSpPr/>
          <p:nvPr/>
        </p:nvSpPr>
        <p:spPr>
          <a:xfrm>
            <a:off x="212760" y="246384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303120" y="4891680"/>
            <a:ext cx="7017480" cy="18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238320" y="7026840"/>
            <a:ext cx="7043040" cy="1896840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6036120" y="6827760"/>
            <a:ext cx="1082520" cy="303120"/>
          </a:xfrm>
          <a:prstGeom prst="rect">
            <a:avLst/>
          </a:prstGeom>
          <a:solidFill>
            <a:srgbClr val="ba8cd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RECORDAR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6036120" y="4665960"/>
            <a:ext cx="1082520" cy="30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DESCUBRIR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379800" y="7134120"/>
            <a:ext cx="6825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7030a0"/>
                </a:solidFill>
                <a:latin typeface="Atkinson Hyperlegible"/>
              </a:rPr>
              <a:t>Pienso en algún momento anterior en el que tuve que hacer algo parecido.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7030a0"/>
                </a:solidFill>
                <a:latin typeface="Atkinson Hyperlegible"/>
              </a:rPr>
              <a:t>Anoto lo que recuerdo: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>
            <a:off x="251640" y="9542160"/>
            <a:ext cx="70819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705240" y="9656640"/>
            <a:ext cx="6182640" cy="34092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  <a:ea typeface="Calibri"/>
              </a:rPr>
              <a:t>Continua el paso 1 en la siguiente página. Estás avanzando hacia tu insignia Mega Estratega.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04" name="Imagen 16" descr=""/>
          <p:cNvPicPr/>
          <p:nvPr/>
        </p:nvPicPr>
        <p:blipFill>
          <a:blip r:embed="rId7"/>
          <a:stretch/>
        </p:blipFill>
        <p:spPr>
          <a:xfrm>
            <a:off x="6564960" y="1019160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05" name="Imagen 50" descr=""/>
          <p:cNvPicPr/>
          <p:nvPr/>
        </p:nvPicPr>
        <p:blipFill>
          <a:blip r:embed="rId8"/>
          <a:stretch/>
        </p:blipFill>
        <p:spPr>
          <a:xfrm>
            <a:off x="-60120" y="9424800"/>
            <a:ext cx="1106280" cy="1106280"/>
          </a:xfrm>
          <a:prstGeom prst="rect">
            <a:avLst/>
          </a:prstGeom>
          <a:ln>
            <a:noFill/>
          </a:ln>
        </p:spPr>
      </p:pic>
      <p:pic>
        <p:nvPicPr>
          <p:cNvPr id="106" name="Imagen 51" descr=""/>
          <p:cNvPicPr/>
          <p:nvPr/>
        </p:nvPicPr>
        <p:blipFill>
          <a:blip r:embed="rId9"/>
          <a:stretch/>
        </p:blipFill>
        <p:spPr>
          <a:xfrm>
            <a:off x="2175120" y="10060920"/>
            <a:ext cx="431748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6120" y="2261520"/>
            <a:ext cx="7013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En aquella ocasión resolví una actividad parecida. ¿Cómo lo hice?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84040" y="7695360"/>
            <a:ext cx="7081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Estoy descubriendo que sí que hice en el pasado actividades similares, ¿cómo las voy a llamar a este tipo de actividades para reconocerlas en un futuro?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11" name="Imagen 20" descr=""/>
          <p:cNvPicPr/>
          <p:nvPr/>
        </p:nvPicPr>
        <p:blipFill>
          <a:blip r:embed="rId1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12" name="Imagen 21" descr=""/>
          <p:cNvPicPr/>
          <p:nvPr/>
        </p:nvPicPr>
        <p:blipFill>
          <a:blip r:embed="rId2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13" name="CustomShape 5"/>
          <p:cNvSpPr/>
          <p:nvPr/>
        </p:nvSpPr>
        <p:spPr>
          <a:xfrm>
            <a:off x="1144800" y="1352880"/>
            <a:ext cx="464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f5597"/>
                </a:solidFill>
                <a:latin typeface="Atkinson Hyperlegible"/>
              </a:rPr>
              <a:t>Paso 1: Identifico lo que tengo que hacer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4" name="Imagen 23" descr="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299520" y="1248840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167760" y="113616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264600" y="2005560"/>
            <a:ext cx="7081920" cy="494964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  <a:alpha val="10000"/>
            </a:schemeClr>
          </a:solidFill>
          <a:ln w="1908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5672160" y="1915200"/>
            <a:ext cx="1587960" cy="303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¿Qué hice bien?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2581920" y="7170480"/>
            <a:ext cx="2368800" cy="333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ffffff"/>
                </a:solidFill>
                <a:latin typeface="Atkinson Hyperlegible"/>
              </a:rPr>
              <a:t>Mis mega-actividades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1131120" y="8403840"/>
            <a:ext cx="5296680" cy="770040"/>
          </a:xfrm>
          <a:prstGeom prst="horizontalScroll">
            <a:avLst>
              <a:gd name="adj" fmla="val 12500"/>
            </a:avLst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1"/>
          <p:cNvSpPr/>
          <p:nvPr/>
        </p:nvSpPr>
        <p:spPr>
          <a:xfrm>
            <a:off x="300600" y="9543240"/>
            <a:ext cx="70819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754200" y="9657720"/>
            <a:ext cx="6182640" cy="34092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  <a:ea typeface="Calibri"/>
              </a:rPr>
              <a:t>¡Bravo! Ya has conseguido superar el primer paso para conseguir tu insignia de Mega Estratega.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22" name="Imagen 16" descr=""/>
          <p:cNvPicPr/>
          <p:nvPr/>
        </p:nvPicPr>
        <p:blipFill>
          <a:blip r:embed="rId4"/>
          <a:stretch/>
        </p:blipFill>
        <p:spPr>
          <a:xfrm>
            <a:off x="6613920" y="1019268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23" name="Imagen 39" descr=""/>
          <p:cNvPicPr/>
          <p:nvPr/>
        </p:nvPicPr>
        <p:blipFill>
          <a:blip r:embed="rId5"/>
          <a:stretch/>
        </p:blipFill>
        <p:spPr>
          <a:xfrm>
            <a:off x="0" y="9461520"/>
            <a:ext cx="1106280" cy="1106280"/>
          </a:xfrm>
          <a:prstGeom prst="rect">
            <a:avLst/>
          </a:prstGeom>
          <a:ln>
            <a:noFill/>
          </a:ln>
        </p:spPr>
      </p:pic>
      <p:pic>
        <p:nvPicPr>
          <p:cNvPr id="124" name="Imagen 40" descr=""/>
          <p:cNvPicPr/>
          <p:nvPr/>
        </p:nvPicPr>
        <p:blipFill>
          <a:blip r:embed="rId6"/>
          <a:stretch/>
        </p:blipFill>
        <p:spPr>
          <a:xfrm>
            <a:off x="2224440" y="10062000"/>
            <a:ext cx="431748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48480" y="5848920"/>
            <a:ext cx="4844880" cy="929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</a:rPr>
              <a:t>¡Claro que sí! No todo son dificultades.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</a:rPr>
              <a:t>También tienes muchas habilidades. Y cuando empiezas una actividad es muy importante recordarlas.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</a:rPr>
              <a:t>Te invito a que pienses en ellas</a:t>
            </a:r>
            <a:r>
              <a:rPr b="0" lang="es-ES" sz="1200" spc="-1" strike="noStrike">
                <a:solidFill>
                  <a:srgbClr val="ffffff"/>
                </a:solidFill>
                <a:latin typeface="Atkinson Hyperlegible"/>
              </a:rPr>
              <a:t>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28" name="Imagen 37" descr=""/>
          <p:cNvPicPr/>
          <p:nvPr/>
        </p:nvPicPr>
        <p:blipFill>
          <a:blip r:embed="rId1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29" name="Imagen 38" descr=""/>
          <p:cNvPicPr/>
          <p:nvPr/>
        </p:nvPicPr>
        <p:blipFill>
          <a:blip r:embed="rId2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167760" y="113616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800640" y="1368720"/>
            <a:ext cx="370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f5597"/>
                </a:solidFill>
                <a:latin typeface="Atkinson Hyperlegible"/>
              </a:rPr>
              <a:t>Paso 2: ¿Seré capaz de hacerlo?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32" name="Imagen 35" descr="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212760" y="1258560"/>
            <a:ext cx="567720" cy="565200"/>
          </a:xfrm>
          <a:prstGeom prst="rect">
            <a:avLst/>
          </a:prstGeom>
          <a:ln>
            <a:noFill/>
          </a:ln>
        </p:spPr>
      </p:pic>
      <p:pic>
        <p:nvPicPr>
          <p:cNvPr id="133" name="Imagen 43" descr=""/>
          <p:cNvPicPr/>
          <p:nvPr/>
        </p:nvPicPr>
        <p:blipFill>
          <a:blip r:embed="rId4"/>
          <a:stretch/>
        </p:blipFill>
        <p:spPr>
          <a:xfrm>
            <a:off x="6051960" y="1380960"/>
            <a:ext cx="1584000" cy="158400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832320" y="1760040"/>
            <a:ext cx="5535000" cy="1042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900000" y="1820880"/>
            <a:ext cx="5535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Calibri"/>
              </a:rPr>
              <a:t>Ahora te voy a proponer que pienses en la dificultad que tiene la actividad que te han planteado. Vas a aprender que cuando tengas que resolver cualquier actividad es importante conocer cuáles son tus dificultades y así buscar ayuda.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368280" y="3463560"/>
            <a:ext cx="6954120" cy="2222280"/>
          </a:xfrm>
          <a:prstGeom prst="roundRect">
            <a:avLst>
              <a:gd name="adj" fmla="val 16667"/>
            </a:avLst>
          </a:prstGeom>
          <a:solidFill>
            <a:srgbClr val="f7afed">
              <a:alpha val="10000"/>
            </a:srgbClr>
          </a:solidFill>
          <a:ln w="19080">
            <a:solidFill>
              <a:srgbClr val="ba8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280080" y="2965680"/>
            <a:ext cx="6954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300" spc="-1" strike="noStrike">
                <a:solidFill>
                  <a:srgbClr val="000000"/>
                </a:solidFill>
                <a:latin typeface="Atkinson Hyperlegible"/>
              </a:rPr>
              <a:t>Me acaban de explicar en qué consiste la actividad… Vuelvo al Reto e intento resolverla. ¿Qué es lo que me está siendo más difícil resolver?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6051960" y="3372480"/>
            <a:ext cx="1227240" cy="303480"/>
          </a:xfrm>
          <a:prstGeom prst="rect">
            <a:avLst/>
          </a:prstGeom>
          <a:solidFill>
            <a:srgbClr val="ba8cdc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tkinson Hyperlegible"/>
              </a:rPr>
              <a:t>dificultades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455040" y="3551760"/>
            <a:ext cx="4970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¿Cómo puedo solucionar este problema? ¿Dónde busco la ayuda?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40" name="Imagen 51" descr=""/>
          <p:cNvPicPr/>
          <p:nvPr/>
        </p:nvPicPr>
        <p:blipFill>
          <a:blip r:embed="rId5"/>
          <a:stretch/>
        </p:blipFill>
        <p:spPr>
          <a:xfrm>
            <a:off x="5147280" y="5609160"/>
            <a:ext cx="1584000" cy="1584000"/>
          </a:xfrm>
          <a:prstGeom prst="rect">
            <a:avLst/>
          </a:prstGeom>
          <a:ln>
            <a:noFill/>
          </a:ln>
        </p:spPr>
      </p:pic>
      <p:sp>
        <p:nvSpPr>
          <p:cNvPr id="141" name="CustomShape 12"/>
          <p:cNvSpPr/>
          <p:nvPr/>
        </p:nvSpPr>
        <p:spPr>
          <a:xfrm>
            <a:off x="368280" y="7193520"/>
            <a:ext cx="6946200" cy="2163960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 w="1908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6067440" y="7076880"/>
            <a:ext cx="1227240" cy="30348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tkinson Hyperlegible"/>
              </a:rPr>
              <a:t>Habilidades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424800" y="7275240"/>
            <a:ext cx="3951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70ad47"/>
                </a:solidFill>
                <a:latin typeface="Atkinson Hyperlegible"/>
              </a:rPr>
              <a:t>¿Qué se me da mejor para poder resolverla?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>
            <a:off x="304560" y="9573840"/>
            <a:ext cx="69505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>
            <a:off x="754200" y="9657720"/>
            <a:ext cx="6182640" cy="34092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  <a:ea typeface="Calibri"/>
              </a:rPr>
              <a:t>Estás a punto de conseguir tu insignia de Mega Estratega. ¡Ánimo, solo te faltan dos pasos más!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46" name="Imagen 16" descr=""/>
          <p:cNvPicPr/>
          <p:nvPr/>
        </p:nvPicPr>
        <p:blipFill>
          <a:blip r:embed="rId6"/>
          <a:stretch/>
        </p:blipFill>
        <p:spPr>
          <a:xfrm>
            <a:off x="6468480" y="1021824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47" name="Imagen 57" descr=""/>
          <p:cNvPicPr/>
          <p:nvPr/>
        </p:nvPicPr>
        <p:blipFill>
          <a:blip r:embed="rId7"/>
          <a:stretch/>
        </p:blipFill>
        <p:spPr>
          <a:xfrm>
            <a:off x="2153880" y="10071720"/>
            <a:ext cx="4317480" cy="533160"/>
          </a:xfrm>
          <a:prstGeom prst="rect">
            <a:avLst/>
          </a:prstGeom>
          <a:ln>
            <a:noFill/>
          </a:ln>
        </p:spPr>
      </p:pic>
      <p:pic>
        <p:nvPicPr>
          <p:cNvPr id="148" name="Imagen 58" descr=""/>
          <p:cNvPicPr/>
          <p:nvPr/>
        </p:nvPicPr>
        <p:blipFill>
          <a:blip r:embed="rId8"/>
          <a:stretch/>
        </p:blipFill>
        <p:spPr>
          <a:xfrm>
            <a:off x="69120" y="9469080"/>
            <a:ext cx="1106280" cy="110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51" name="Imagen 37" descr=""/>
          <p:cNvPicPr/>
          <p:nvPr/>
        </p:nvPicPr>
        <p:blipFill>
          <a:blip r:embed="rId1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52" name="Imagen 46" descr=""/>
          <p:cNvPicPr/>
          <p:nvPr/>
        </p:nvPicPr>
        <p:blipFill>
          <a:blip r:embed="rId2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167760" y="1136160"/>
            <a:ext cx="7127280" cy="45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814320" y="1312560"/>
            <a:ext cx="346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tkinson Hyperlegible"/>
              </a:rPr>
              <a:t>Paso 3: Reviso lo que aprendo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55" name="Imagen 30" descr="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245520" y="1233360"/>
            <a:ext cx="567720" cy="56520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1608120" y="1670760"/>
            <a:ext cx="5631120" cy="1869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1757880" y="1700640"/>
            <a:ext cx="553500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Retor te ha desafiado a resolver una reto con la ayuda de: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Tus habilidades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Tus compañeros y compañeras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Tu profesorado</a:t>
            </a:r>
            <a:endParaRPr b="0" lang="es-ES" sz="1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Y lo que Retor te ha ido enseñando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 </a:t>
            </a: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Para ser un buen estratega es muy importante que seas capaz de pensar en todo lo que has aprendido, y en los cambios que puedes hacer para resolver el desafío de forma excelente.  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58" name="Imagen 54" descr=""/>
          <p:cNvPicPr/>
          <p:nvPr/>
        </p:nvPicPr>
        <p:blipFill>
          <a:blip r:embed="rId4"/>
          <a:stretch/>
        </p:blipFill>
        <p:spPr>
          <a:xfrm>
            <a:off x="320040" y="1722960"/>
            <a:ext cx="1790280" cy="1790280"/>
          </a:xfrm>
          <a:prstGeom prst="rect">
            <a:avLst/>
          </a:prstGeom>
          <a:ln>
            <a:noFill/>
          </a:ln>
        </p:spPr>
      </p:pic>
      <p:sp>
        <p:nvSpPr>
          <p:cNvPr id="159" name="CustomShape 7"/>
          <p:cNvSpPr/>
          <p:nvPr/>
        </p:nvSpPr>
        <p:spPr>
          <a:xfrm>
            <a:off x="320040" y="3952800"/>
            <a:ext cx="6766920" cy="303624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  <a:alpha val="10000"/>
            </a:schemeClr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5860080" y="3703680"/>
            <a:ext cx="1227240" cy="303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tkinson Hyperlegible"/>
              </a:rPr>
              <a:t>Revisión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572760" y="4034880"/>
            <a:ext cx="6720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Reflexiono sobre todo lo que he tenido que hacer hasta esta parte del desafío: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200" spc="-1" strike="noStrike">
                <a:solidFill>
                  <a:srgbClr val="000000"/>
                </a:solidFill>
                <a:latin typeface="Atkinson Hyperlegible"/>
              </a:rPr>
              <a:t>(marca lo que creas que has conseguido hacer) 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875880" y="4510080"/>
            <a:ext cx="5181840" cy="21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He aprendido a trabajar con mis compañeros y compañeras para recordar cosas que ya sabíamos y que íbamos a necesitar para resolver el desafío. </a:t>
            </a:r>
            <a:endParaRPr b="0" lang="es-E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He sido capaz de relacionar el tema del desafío con cosas de mi vida diaria. </a:t>
            </a:r>
            <a:endParaRPr b="0" lang="es-E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He aportado ideas para resolver el reto inicial antes de que me diesen información para hacerlo. </a:t>
            </a:r>
            <a:endParaRPr b="0" lang="es-ES" sz="1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Después de conocer la información que nos han dado, me he dado cuenta de las cosas que sabía antes, y de lo nuevo que he descubierto.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320040" y="7263000"/>
            <a:ext cx="6918840" cy="2145960"/>
          </a:xfrm>
          <a:prstGeom prst="roundRect">
            <a:avLst>
              <a:gd name="adj" fmla="val 16667"/>
            </a:avLst>
          </a:prstGeom>
          <a:solidFill>
            <a:schemeClr val="accent4">
              <a:alpha val="10000"/>
            </a:schemeClr>
          </a:solidFill>
          <a:ln w="1908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2"/>
          <p:cNvSpPr/>
          <p:nvPr/>
        </p:nvSpPr>
        <p:spPr>
          <a:xfrm>
            <a:off x="428760" y="7360920"/>
            <a:ext cx="6534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¿Qué ideas creo que estaban equivocadas antes de tener más información sobre el tema?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385200" y="7749720"/>
            <a:ext cx="673740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1.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2.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3.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4.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5. 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6" name="Line 14"/>
          <p:cNvSpPr/>
          <p:nvPr/>
        </p:nvSpPr>
        <p:spPr>
          <a:xfrm>
            <a:off x="636480" y="791028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15"/>
          <p:cNvSpPr/>
          <p:nvPr/>
        </p:nvSpPr>
        <p:spPr>
          <a:xfrm>
            <a:off x="636480" y="825912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16"/>
          <p:cNvSpPr/>
          <p:nvPr/>
        </p:nvSpPr>
        <p:spPr>
          <a:xfrm>
            <a:off x="636480" y="860760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17"/>
          <p:cNvSpPr/>
          <p:nvPr/>
        </p:nvSpPr>
        <p:spPr>
          <a:xfrm>
            <a:off x="636480" y="893304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18"/>
          <p:cNvSpPr/>
          <p:nvPr/>
        </p:nvSpPr>
        <p:spPr>
          <a:xfrm>
            <a:off x="636480" y="9258480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320040" y="7061040"/>
            <a:ext cx="1437480" cy="3034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tkinson Hyperlegible"/>
              </a:rPr>
              <a:t>Modificación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2" name="CustomShape 20"/>
          <p:cNvSpPr/>
          <p:nvPr/>
        </p:nvSpPr>
        <p:spPr>
          <a:xfrm>
            <a:off x="6305040" y="461592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1"/>
          <p:cNvSpPr/>
          <p:nvPr/>
        </p:nvSpPr>
        <p:spPr>
          <a:xfrm>
            <a:off x="6305040" y="511776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2"/>
          <p:cNvSpPr/>
          <p:nvPr/>
        </p:nvSpPr>
        <p:spPr>
          <a:xfrm>
            <a:off x="6305040" y="612216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3"/>
          <p:cNvSpPr/>
          <p:nvPr/>
        </p:nvSpPr>
        <p:spPr>
          <a:xfrm>
            <a:off x="6305040" y="5619960"/>
            <a:ext cx="367560" cy="351000"/>
          </a:xfrm>
          <a:prstGeom prst="rect">
            <a:avLst/>
          </a:prstGeom>
          <a:solidFill>
            <a:schemeClr val="bg1"/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4"/>
          <p:cNvSpPr/>
          <p:nvPr/>
        </p:nvSpPr>
        <p:spPr>
          <a:xfrm>
            <a:off x="304560" y="9573840"/>
            <a:ext cx="69505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7" name="CustomShape 25"/>
          <p:cNvSpPr/>
          <p:nvPr/>
        </p:nvSpPr>
        <p:spPr>
          <a:xfrm>
            <a:off x="932040" y="9662760"/>
            <a:ext cx="6109920" cy="40860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  <a:ea typeface="Calibri"/>
              </a:rPr>
              <a:t>Enhorabuena. Estás a punto de conseguirlo. Solo te falta el último paso y una tarea extra. 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78" name="Imagen 16" descr=""/>
          <p:cNvPicPr/>
          <p:nvPr/>
        </p:nvPicPr>
        <p:blipFill>
          <a:blip r:embed="rId5"/>
          <a:stretch/>
        </p:blipFill>
        <p:spPr>
          <a:xfrm>
            <a:off x="6468120" y="1024740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179" name="Imagen 69" descr=""/>
          <p:cNvPicPr/>
          <p:nvPr/>
        </p:nvPicPr>
        <p:blipFill>
          <a:blip r:embed="rId6"/>
          <a:stretch/>
        </p:blipFill>
        <p:spPr>
          <a:xfrm>
            <a:off x="2153520" y="10101240"/>
            <a:ext cx="4317480" cy="533160"/>
          </a:xfrm>
          <a:prstGeom prst="rect">
            <a:avLst/>
          </a:prstGeom>
          <a:ln>
            <a:noFill/>
          </a:ln>
        </p:spPr>
      </p:pic>
      <p:pic>
        <p:nvPicPr>
          <p:cNvPr id="180" name="Imagen 70" descr=""/>
          <p:cNvPicPr/>
          <p:nvPr/>
        </p:nvPicPr>
        <p:blipFill>
          <a:blip r:embed="rId7"/>
          <a:stretch/>
        </p:blipFill>
        <p:spPr>
          <a:xfrm>
            <a:off x="216720" y="9552960"/>
            <a:ext cx="1037160" cy="103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-1296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530720" y="43776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183" name="Imagen 26" descr=""/>
          <p:cNvPicPr/>
          <p:nvPr/>
        </p:nvPicPr>
        <p:blipFill>
          <a:blip r:embed="rId1"/>
          <a:stretch/>
        </p:blipFill>
        <p:spPr>
          <a:xfrm>
            <a:off x="264600" y="29232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184" name="Imagen 30" descr=""/>
          <p:cNvPicPr/>
          <p:nvPr/>
        </p:nvPicPr>
        <p:blipFill>
          <a:blip r:embed="rId2"/>
          <a:stretch/>
        </p:blipFill>
        <p:spPr>
          <a:xfrm>
            <a:off x="5860080" y="13284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966960" y="1267920"/>
            <a:ext cx="325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f5597"/>
                </a:solidFill>
                <a:latin typeface="Atkinson Hyperlegible"/>
              </a:rPr>
              <a:t>Paso 4: ¿Qué he aprendido?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6" name="Imagen 32" descr="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308520" y="1143360"/>
            <a:ext cx="567720" cy="5652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1690560" y="1684800"/>
            <a:ext cx="5604120" cy="1184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1618920" y="1823400"/>
            <a:ext cx="55929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En este último paso te voy a proponer que pienses en qué ha sido lo más importante de todo lo que has aprendido.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Así podrás usarlo para otros retos que te planteen en el futuro. 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0000"/>
                </a:solidFill>
                <a:latin typeface="Atkinson Hyperlegible"/>
              </a:rPr>
              <a:t>Si has llegado hasta aquí es porque eres un gran estratega. 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189" name="Imagen 45" descr=""/>
          <p:cNvPicPr/>
          <p:nvPr/>
        </p:nvPicPr>
        <p:blipFill>
          <a:blip r:embed="rId4"/>
          <a:stretch/>
        </p:blipFill>
        <p:spPr>
          <a:xfrm>
            <a:off x="234000" y="1440360"/>
            <a:ext cx="1790280" cy="1790280"/>
          </a:xfrm>
          <a:prstGeom prst="rect">
            <a:avLst/>
          </a:prstGeom>
          <a:ln>
            <a:noFill/>
          </a:ln>
        </p:spPr>
      </p:pic>
      <p:sp>
        <p:nvSpPr>
          <p:cNvPr id="190" name="CustomShape 6"/>
          <p:cNvSpPr/>
          <p:nvPr/>
        </p:nvSpPr>
        <p:spPr>
          <a:xfrm>
            <a:off x="295920" y="3182040"/>
            <a:ext cx="3556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f5597"/>
                </a:solidFill>
                <a:latin typeface="Atkinson Hyperlegible"/>
              </a:rPr>
              <a:t>¿Qué es lo más importante que he aprendido?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308520" y="3510000"/>
            <a:ext cx="6942240" cy="1542960"/>
          </a:xfrm>
          <a:prstGeom prst="roundRect">
            <a:avLst>
              <a:gd name="adj" fmla="val 16667"/>
            </a:avLst>
          </a:prstGeom>
          <a:solidFill>
            <a:srgbClr val="f46fdc">
              <a:alpha val="10000"/>
            </a:srgbClr>
          </a:solidFill>
          <a:ln w="19080">
            <a:solidFill>
              <a:srgbClr val="f46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5888880" y="3290400"/>
            <a:ext cx="1227240" cy="303480"/>
          </a:xfrm>
          <a:prstGeom prst="rect">
            <a:avLst/>
          </a:prstGeom>
          <a:solidFill>
            <a:srgbClr val="f46fdc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tkinson Hyperlegible"/>
              </a:rPr>
              <a:t>Aprendizaje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259920" y="5234040"/>
            <a:ext cx="6990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f5597"/>
                </a:solidFill>
                <a:latin typeface="Atkinson Hyperlegible"/>
              </a:rPr>
              <a:t>¿En qué otras situaciones o momentos puedo usar esto que he considerado importante?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f5597"/>
                </a:solidFill>
                <a:latin typeface="Atkinson Hyperlegible"/>
              </a:rPr>
              <a:t>Pon ejemplos de tu vida diaria.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283320" y="5798520"/>
            <a:ext cx="6967440" cy="1477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1"/>
          <p:cNvSpPr/>
          <p:nvPr/>
        </p:nvSpPr>
        <p:spPr>
          <a:xfrm>
            <a:off x="6157800" y="5580720"/>
            <a:ext cx="933120" cy="303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tkinson Hyperlegible"/>
              </a:rPr>
              <a:t>Futuro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359640" y="7319520"/>
            <a:ext cx="5952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f5597"/>
                </a:solidFill>
                <a:latin typeface="Atkinson Hyperlegible"/>
              </a:rPr>
              <a:t>¿Qué es lo que más me ha gustado de todas las cosas que me han propuesto?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283320" y="7813800"/>
            <a:ext cx="6967440" cy="164808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10000"/>
            </a:schemeClr>
          </a:solidFill>
          <a:ln w="190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4"/>
          <p:cNvSpPr/>
          <p:nvPr/>
        </p:nvSpPr>
        <p:spPr>
          <a:xfrm>
            <a:off x="5979600" y="7595640"/>
            <a:ext cx="1112040" cy="3034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ffffff"/>
                </a:solidFill>
                <a:latin typeface="Atkinson Hyperlegible"/>
              </a:rPr>
              <a:t>Motivación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304560" y="9563400"/>
            <a:ext cx="6950520" cy="548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0" name="Imagen 56" descr=""/>
          <p:cNvPicPr/>
          <p:nvPr/>
        </p:nvPicPr>
        <p:blipFill>
          <a:blip r:embed="rId5"/>
          <a:stretch/>
        </p:blipFill>
        <p:spPr>
          <a:xfrm>
            <a:off x="216720" y="9552960"/>
            <a:ext cx="1037160" cy="1037160"/>
          </a:xfrm>
          <a:prstGeom prst="rect">
            <a:avLst/>
          </a:prstGeom>
          <a:ln>
            <a:noFill/>
          </a:ln>
        </p:spPr>
      </p:pic>
      <p:sp>
        <p:nvSpPr>
          <p:cNvPr id="201" name="CustomShape 16"/>
          <p:cNvSpPr/>
          <p:nvPr/>
        </p:nvSpPr>
        <p:spPr>
          <a:xfrm>
            <a:off x="1155600" y="9612360"/>
            <a:ext cx="6044760" cy="5162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  <a:ea typeface="Calibri"/>
              </a:rPr>
              <a:t>Has conseguido superar los cuatro pasos. Ya eres un Mega Estratega. Solo te falta una pequeña tarea más para conseguir la insignia. 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202" name="Imagen 16" descr=""/>
          <p:cNvPicPr/>
          <p:nvPr/>
        </p:nvPicPr>
        <p:blipFill>
          <a:blip r:embed="rId6"/>
          <a:stretch/>
        </p:blipFill>
        <p:spPr>
          <a:xfrm>
            <a:off x="6468120" y="1024740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203" name="Imagen 59" descr=""/>
          <p:cNvPicPr/>
          <p:nvPr/>
        </p:nvPicPr>
        <p:blipFill>
          <a:blip r:embed="rId7"/>
          <a:stretch/>
        </p:blipFill>
        <p:spPr>
          <a:xfrm>
            <a:off x="2153520" y="10101240"/>
            <a:ext cx="431748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57400" y="7554600"/>
            <a:ext cx="5533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7030a0"/>
                </a:solidFill>
                <a:latin typeface="Atkinson Hyperlegible"/>
              </a:rPr>
              <a:t>¿Qué es lo que me ha resultado más difícil de esta estrategia?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04200" y="5697720"/>
            <a:ext cx="6810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7030a0"/>
                </a:solidFill>
                <a:latin typeface="Atkinson Hyperlegible"/>
              </a:rPr>
              <a:t>¿Cómo me ha ayudado a resolver la actividad que me habían planteado?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13480" y="1310400"/>
            <a:ext cx="519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7030a0"/>
                </a:solidFill>
                <a:latin typeface="Atkinson Hyperlegible"/>
              </a:rPr>
              <a:t>Estrategia para aprender trabajada en el RETO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7" name="Gráfico 5" descr=""/>
          <p:cNvPicPr/>
          <p:nvPr/>
        </p:nvPicPr>
        <p:blipFill>
          <a:blip r:embed="rId1"/>
          <a:stretch/>
        </p:blipFill>
        <p:spPr>
          <a:xfrm>
            <a:off x="437400" y="1914480"/>
            <a:ext cx="1173600" cy="117360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1790640" y="1744560"/>
            <a:ext cx="5532120" cy="1515240"/>
          </a:xfrm>
          <a:prstGeom prst="roundRect">
            <a:avLst>
              <a:gd name="adj" fmla="val 16667"/>
            </a:avLst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1883520" y="1845720"/>
            <a:ext cx="533700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En el transcurso de este desafío has tenido que poner en juego una estrategia para aprender. Clavis te ha ofrecido ayuda para aprender a aplicarla.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Atkinson Hyperlegible"/>
              </a:rPr>
              <a:t>Un buen estratega debe conocer las estrategias, pero también debe pensar en ellas para poder usarlas en desafíos futuros. Te propongo que contestes a estas preguntas que solo un Mega Estratega puede responder.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0" y="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1530720" y="45072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212" name="Imagen 32" descr=""/>
          <p:cNvPicPr/>
          <p:nvPr/>
        </p:nvPicPr>
        <p:blipFill>
          <a:blip r:embed="rId2"/>
          <a:stretch/>
        </p:blipFill>
        <p:spPr>
          <a:xfrm>
            <a:off x="264600" y="30528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213" name="Imagen 33" descr=""/>
          <p:cNvPicPr/>
          <p:nvPr/>
        </p:nvPicPr>
        <p:blipFill>
          <a:blip r:embed="rId3"/>
          <a:stretch/>
        </p:blipFill>
        <p:spPr>
          <a:xfrm>
            <a:off x="5860080" y="145800"/>
            <a:ext cx="1434600" cy="711000"/>
          </a:xfrm>
          <a:prstGeom prst="rect">
            <a:avLst/>
          </a:prstGeom>
          <a:ln>
            <a:noFill/>
          </a:ln>
        </p:spPr>
      </p:pic>
      <p:sp>
        <p:nvSpPr>
          <p:cNvPr id="214" name="CustomShape 8"/>
          <p:cNvSpPr/>
          <p:nvPr/>
        </p:nvSpPr>
        <p:spPr>
          <a:xfrm>
            <a:off x="264600" y="4187160"/>
            <a:ext cx="7036560" cy="122652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9"/>
          <p:cNvSpPr/>
          <p:nvPr/>
        </p:nvSpPr>
        <p:spPr>
          <a:xfrm>
            <a:off x="264600" y="3389760"/>
            <a:ext cx="7030080" cy="70812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0"/>
          <p:cNvSpPr/>
          <p:nvPr/>
        </p:nvSpPr>
        <p:spPr>
          <a:xfrm>
            <a:off x="304200" y="3422520"/>
            <a:ext cx="4608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7030a0"/>
                </a:solidFill>
                <a:latin typeface="Atkinson Hyperlegible"/>
              </a:rPr>
              <a:t>¿Qué nueva estrategia he aprendido en este REA?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270000" y="5664960"/>
            <a:ext cx="7036560" cy="154152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2"/>
          <p:cNvSpPr/>
          <p:nvPr/>
        </p:nvSpPr>
        <p:spPr>
          <a:xfrm>
            <a:off x="304200" y="4204080"/>
            <a:ext cx="6737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7030a0"/>
                </a:solidFill>
                <a:latin typeface="Atkinson Hyperlegible"/>
              </a:rPr>
              <a:t>Explico con mis palabras en qué consiste esta estrategia de aprendizaje. 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270000" y="7532640"/>
            <a:ext cx="7036560" cy="178056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4"/>
          <p:cNvSpPr/>
          <p:nvPr/>
        </p:nvSpPr>
        <p:spPr>
          <a:xfrm>
            <a:off x="304560" y="9563400"/>
            <a:ext cx="6950520" cy="548640"/>
          </a:xfrm>
          <a:prstGeom prst="roundRect">
            <a:avLst>
              <a:gd name="adj" fmla="val 16667"/>
            </a:avLst>
          </a:prstGeom>
          <a:solidFill>
            <a:srgbClr val="7030a0">
              <a:alpha val="45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7030a0"/>
                </a:solidFill>
                <a:latin typeface="Calibri"/>
              </a:rPr>
              <a:t>  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903600" y="9629280"/>
            <a:ext cx="6316920" cy="34092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Atkinson Hyperlegible"/>
                <a:ea typeface="Calibri"/>
              </a:rPr>
              <a:t>Lo lograste. Has ganado una nueva insignia que te acreditará como Mega Estratega del Aprendizaje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222" name="Imagen 16" descr=""/>
          <p:cNvPicPr/>
          <p:nvPr/>
        </p:nvPicPr>
        <p:blipFill>
          <a:blip r:embed="rId4"/>
          <a:stretch/>
        </p:blipFill>
        <p:spPr>
          <a:xfrm>
            <a:off x="6468480" y="10218240"/>
            <a:ext cx="786600" cy="291240"/>
          </a:xfrm>
          <a:prstGeom prst="rect">
            <a:avLst/>
          </a:prstGeom>
          <a:ln>
            <a:noFill/>
          </a:ln>
        </p:spPr>
      </p:pic>
      <p:pic>
        <p:nvPicPr>
          <p:cNvPr id="223" name="Imagen 47" descr=""/>
          <p:cNvPicPr/>
          <p:nvPr/>
        </p:nvPicPr>
        <p:blipFill>
          <a:blip r:embed="rId5"/>
          <a:stretch/>
        </p:blipFill>
        <p:spPr>
          <a:xfrm>
            <a:off x="2153880" y="10071720"/>
            <a:ext cx="4317480" cy="533160"/>
          </a:xfrm>
          <a:prstGeom prst="rect">
            <a:avLst/>
          </a:prstGeom>
          <a:ln>
            <a:noFill/>
          </a:ln>
        </p:spPr>
      </p:pic>
      <p:pic>
        <p:nvPicPr>
          <p:cNvPr id="224" name="Imagen 49" descr=""/>
          <p:cNvPicPr/>
          <p:nvPr/>
        </p:nvPicPr>
        <p:blipFill>
          <a:blip r:embed="rId6"/>
          <a:stretch/>
        </p:blipFill>
        <p:spPr>
          <a:xfrm>
            <a:off x="69120" y="9469080"/>
            <a:ext cx="1106280" cy="110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n 15_0" descr=""/>
          <p:cNvPicPr/>
          <p:nvPr/>
        </p:nvPicPr>
        <p:blipFill>
          <a:blip r:embed="rId1"/>
          <a:stretch/>
        </p:blipFill>
        <p:spPr>
          <a:xfrm>
            <a:off x="1976760" y="10262520"/>
            <a:ext cx="4202280" cy="290520"/>
          </a:xfrm>
          <a:prstGeom prst="rect">
            <a:avLst/>
          </a:prstGeom>
          <a:ln>
            <a:noFill/>
          </a:ln>
        </p:spPr>
      </p:pic>
      <p:pic>
        <p:nvPicPr>
          <p:cNvPr id="226" name="Imagen 16_0" descr=""/>
          <p:cNvPicPr/>
          <p:nvPr/>
        </p:nvPicPr>
        <p:blipFill>
          <a:blip r:embed="rId2"/>
          <a:stretch/>
        </p:blipFill>
        <p:spPr>
          <a:xfrm>
            <a:off x="6613920" y="10192680"/>
            <a:ext cx="785880" cy="29052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2633040" y="7374960"/>
            <a:ext cx="2293200" cy="213120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2797560" y="6987600"/>
            <a:ext cx="1964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rgbClr val="0070c0"/>
                </a:solidFill>
                <a:latin typeface="Atkinson Hyperlegible"/>
                <a:ea typeface="DejaVu Sans"/>
              </a:rPr>
              <a:t>Pega aquí tu insignia</a:t>
            </a:r>
            <a:endParaRPr b="0" lang="es-ES" sz="1400" spc="-1" strike="noStrike">
              <a:latin typeface="Arial"/>
            </a:endParaRPr>
          </a:p>
        </p:txBody>
      </p:sp>
      <p:pic>
        <p:nvPicPr>
          <p:cNvPr id="229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963000" y="950760"/>
            <a:ext cx="5400360" cy="5400360"/>
          </a:xfrm>
          <a:prstGeom prst="rect">
            <a:avLst/>
          </a:prstGeom>
          <a:ln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1740600" y="5354640"/>
            <a:ext cx="4078080" cy="118260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0000"/>
                </a:solidFill>
                <a:latin typeface="Atkinson Hyperlegible"/>
                <a:ea typeface="Calibri"/>
              </a:rPr>
              <a:t>¡Lo lograste!.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70c0"/>
                </a:solidFill>
                <a:latin typeface="Atkinson Hyperlegible"/>
                <a:ea typeface="Calibri"/>
              </a:rPr>
              <a:t>Has ganado una nueva insignia que te acreditará como Mega Estratega del Aprendizaje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0" y="0"/>
            <a:ext cx="7559280" cy="104760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1530720" y="450720"/>
            <a:ext cx="4288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tkinson Hyperlegible"/>
                <a:ea typeface="DejaVu Sans"/>
              </a:rPr>
              <a:t>Mi diario de aprendizaje nº_____. Curso ____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233" name="Imagen 16" descr=""/>
          <p:cNvPicPr/>
          <p:nvPr/>
        </p:nvPicPr>
        <p:blipFill>
          <a:blip r:embed="rId4"/>
          <a:stretch/>
        </p:blipFill>
        <p:spPr>
          <a:xfrm>
            <a:off x="264600" y="305280"/>
            <a:ext cx="1204920" cy="596880"/>
          </a:xfrm>
          <a:prstGeom prst="rect">
            <a:avLst/>
          </a:prstGeom>
          <a:ln>
            <a:noFill/>
          </a:ln>
        </p:spPr>
      </p:pic>
      <p:pic>
        <p:nvPicPr>
          <p:cNvPr id="234" name="Imagen 17" descr=""/>
          <p:cNvPicPr/>
          <p:nvPr/>
        </p:nvPicPr>
        <p:blipFill>
          <a:blip r:embed="rId5"/>
          <a:stretch/>
        </p:blipFill>
        <p:spPr>
          <a:xfrm>
            <a:off x="5860080" y="145800"/>
            <a:ext cx="1434600" cy="7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4132</TotalTime>
  <Application>LibreOffice/6.4.4.2$Windows_X86_64 LibreOffice_project/3d775be2011f3886db32dfd395a6a6d1ca2630ff</Application>
  <Words>978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2021-07-21T04:35:43Z</dcterms:created>
  <dc:creator>antonio Márquez Ordóñez</dc:creator>
  <dc:description/>
  <dc:language>es-ES</dc:language>
  <cp:lastModifiedBy>Microsoft Office User</cp:lastModifiedBy>
  <dcterms:modified xsi:type="dcterms:W3CDTF">2021-11-03T08:35:04Z</dcterms:modified>
  <cp:revision>17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