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Cormorant Garamond SemiBold"/>
      <p:regular r:id="rId22"/>
      <p:bold r:id="rId23"/>
      <p:italic r:id="rId24"/>
      <p:boldItalic r:id="rId25"/>
    </p:embeddedFont>
    <p:embeddedFont>
      <p:font typeface="Nunito Sans Black"/>
      <p:bold r:id="rId26"/>
      <p:boldItalic r:id="rId27"/>
    </p:embeddedFont>
    <p:embeddedFont>
      <p:font typeface="Average"/>
      <p:regular r:id="rId28"/>
    </p:embeddedFont>
    <p:embeddedFont>
      <p:font typeface="Nunito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3" roundtripDataSignature="AMtx7mgv4/99QLxTEAMgQgL4uj/GksVM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rmorantGaramond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CormorantGaramondSemiBold-italic.fntdata"/><Relationship Id="rId23" Type="http://schemas.openxmlformats.org/officeDocument/2006/relationships/font" Target="fonts/CormorantGaramond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ansBlack-bold.fntdata"/><Relationship Id="rId25" Type="http://schemas.openxmlformats.org/officeDocument/2006/relationships/font" Target="fonts/CormorantGaramondSemiBold-boldItalic.fntdata"/><Relationship Id="rId28" Type="http://schemas.openxmlformats.org/officeDocument/2006/relationships/font" Target="fonts/Average-regular.fntdata"/><Relationship Id="rId27" Type="http://schemas.openxmlformats.org/officeDocument/2006/relationships/font" Target="fonts/NunitoSans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Light-italic.fntdata"/><Relationship Id="rId30" Type="http://schemas.openxmlformats.org/officeDocument/2006/relationships/font" Target="fonts/NunitoLight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Nuni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69f05d056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e69f05d056_2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69f05d056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69f05d05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69f05d056_2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69f05d056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69f05d056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e69f05d056_2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69f05d056_2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69f05d056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69f05d056_2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69f05d056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69f05d056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e69f05d056_2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69f05d05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e69f05d056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69f05d05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e69f05d056_2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69f05d056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e69f05d056_2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6e15fb1ce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6e15fb1c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6e15fb1ce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6e15fb1c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69f05d056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e69f05d056_2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3218546" y="3140625"/>
            <a:ext cx="11850900" cy="3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209">
                <a:solidFill>
                  <a:srgbClr val="FFFFFF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rPr>
              <a:t>Grand Hotel Manager</a:t>
            </a:r>
            <a:endParaRPr/>
          </a:p>
          <a:p>
            <a:pPr indent="0" lvl="0" marL="0" marR="0" rtl="0" algn="ctr">
              <a:lnSpc>
                <a:spcPct val="10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6514574" y="6810339"/>
            <a:ext cx="25962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69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Hugo Salamanca Antonio Castro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9177338" y="6806925"/>
            <a:ext cx="25962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69" u="none" cap="none" strike="noStrike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Presentation 202</a:t>
            </a:r>
            <a:r>
              <a:rPr lang="en-US" sz="2369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4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40098" y="7411979"/>
            <a:ext cx="4302142" cy="287502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2694275" y="7223750"/>
            <a:ext cx="559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8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Departamento de Informática</a:t>
            </a:r>
            <a:endParaRPr b="1" i="0" sz="1800" u="none" cap="none" strike="noStrike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69f05d056_2_32"/>
          <p:cNvSpPr/>
          <p:nvPr/>
        </p:nvSpPr>
        <p:spPr>
          <a:xfrm>
            <a:off x="15950291" y="0"/>
            <a:ext cx="20781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e69f05d056_2_32"/>
          <p:cNvSpPr/>
          <p:nvPr/>
        </p:nvSpPr>
        <p:spPr>
          <a:xfrm>
            <a:off x="16871625" y="0"/>
            <a:ext cx="1416300" cy="10287000"/>
          </a:xfrm>
          <a:prstGeom prst="rect">
            <a:avLst/>
          </a:prstGeom>
          <a:solidFill>
            <a:srgbClr val="2F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e69f05d056_2_32"/>
          <p:cNvSpPr/>
          <p:nvPr/>
        </p:nvSpPr>
        <p:spPr>
          <a:xfrm>
            <a:off x="-2027" y="0"/>
            <a:ext cx="77247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e69f05d056_2_32"/>
          <p:cNvSpPr txBox="1"/>
          <p:nvPr/>
        </p:nvSpPr>
        <p:spPr>
          <a:xfrm>
            <a:off x="17640830" y="9579316"/>
            <a:ext cx="6663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69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07</a:t>
            </a:r>
            <a:endParaRPr/>
          </a:p>
        </p:txBody>
      </p:sp>
      <p:grpSp>
        <p:nvGrpSpPr>
          <p:cNvPr id="199" name="Google Shape;199;g2e69f05d056_2_32"/>
          <p:cNvGrpSpPr/>
          <p:nvPr/>
        </p:nvGrpSpPr>
        <p:grpSpPr>
          <a:xfrm>
            <a:off x="17601838" y="285752"/>
            <a:ext cx="488547" cy="488547"/>
            <a:chOff x="0" y="0"/>
            <a:chExt cx="651396" cy="651396"/>
          </a:xfrm>
        </p:grpSpPr>
        <p:sp>
          <p:nvSpPr>
            <p:cNvPr id="200" name="Google Shape;200;g2e69f05d056_2_32"/>
            <p:cNvSpPr/>
            <p:nvPr/>
          </p:nvSpPr>
          <p:spPr>
            <a:xfrm>
              <a:off x="0" y="0"/>
              <a:ext cx="651396" cy="651396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g2e69f05d056_2_32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rect b="b" l="l" r="r" t="t"/>
              <a:pathLst>
                <a:path extrusionOk="0" h="438619" w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202" name="Google Shape;202;g2e69f05d056_2_32"/>
          <p:cNvSpPr txBox="1"/>
          <p:nvPr/>
        </p:nvSpPr>
        <p:spPr>
          <a:xfrm>
            <a:off x="677475" y="2528925"/>
            <a:ext cx="55986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44">
                <a:solidFill>
                  <a:srgbClr val="FFFFFF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rPr>
              <a:t>DIAGRAMAS DE FLUJO</a:t>
            </a:r>
            <a:endParaRPr sz="100"/>
          </a:p>
        </p:txBody>
      </p:sp>
      <p:pic>
        <p:nvPicPr>
          <p:cNvPr id="203" name="Google Shape;203;g2e69f05d056_2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97" y="0"/>
            <a:ext cx="8227590" cy="1028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2e69f05d056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2e69f05d056_2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69f05d056_2_47"/>
          <p:cNvSpPr/>
          <p:nvPr/>
        </p:nvSpPr>
        <p:spPr>
          <a:xfrm>
            <a:off x="15592077" y="0"/>
            <a:ext cx="24363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e69f05d056_2_47"/>
          <p:cNvSpPr/>
          <p:nvPr/>
        </p:nvSpPr>
        <p:spPr>
          <a:xfrm>
            <a:off x="16871625" y="0"/>
            <a:ext cx="1416300" cy="10287000"/>
          </a:xfrm>
          <a:prstGeom prst="rect">
            <a:avLst/>
          </a:prstGeom>
          <a:solidFill>
            <a:srgbClr val="2F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e69f05d056_2_47"/>
          <p:cNvSpPr/>
          <p:nvPr/>
        </p:nvSpPr>
        <p:spPr>
          <a:xfrm>
            <a:off x="-2023" y="0"/>
            <a:ext cx="159522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e69f05d056_2_47"/>
          <p:cNvSpPr txBox="1"/>
          <p:nvPr/>
        </p:nvSpPr>
        <p:spPr>
          <a:xfrm>
            <a:off x="17640830" y="9579316"/>
            <a:ext cx="6663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69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10</a:t>
            </a:r>
            <a:endParaRPr/>
          </a:p>
        </p:txBody>
      </p:sp>
      <p:grpSp>
        <p:nvGrpSpPr>
          <p:cNvPr id="222" name="Google Shape;222;g2e69f05d056_2_47"/>
          <p:cNvGrpSpPr/>
          <p:nvPr/>
        </p:nvGrpSpPr>
        <p:grpSpPr>
          <a:xfrm>
            <a:off x="17601838" y="285752"/>
            <a:ext cx="488547" cy="488547"/>
            <a:chOff x="0" y="0"/>
            <a:chExt cx="651396" cy="651396"/>
          </a:xfrm>
        </p:grpSpPr>
        <p:sp>
          <p:nvSpPr>
            <p:cNvPr id="223" name="Google Shape;223;g2e69f05d056_2_47"/>
            <p:cNvSpPr/>
            <p:nvPr/>
          </p:nvSpPr>
          <p:spPr>
            <a:xfrm>
              <a:off x="0" y="0"/>
              <a:ext cx="651396" cy="651396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g2e69f05d056_2_47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rect b="b" l="l" r="r" t="t"/>
              <a:pathLst>
                <a:path extrusionOk="0" h="438619" w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225" name="Google Shape;225;g2e69f05d056_2_47"/>
          <p:cNvSpPr txBox="1"/>
          <p:nvPr/>
        </p:nvSpPr>
        <p:spPr>
          <a:xfrm>
            <a:off x="677475" y="2528925"/>
            <a:ext cx="5598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44">
                <a:solidFill>
                  <a:srgbClr val="FFFFFF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rPr>
              <a:t>DIAGRAMAS DE CASOS DE USO</a:t>
            </a:r>
            <a:endParaRPr sz="100"/>
          </a:p>
        </p:txBody>
      </p:sp>
      <p:pic>
        <p:nvPicPr>
          <p:cNvPr id="226" name="Google Shape;226;g2e69f05d056_2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375" y="1023925"/>
            <a:ext cx="11430000" cy="82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69f05d056_2_66"/>
          <p:cNvSpPr/>
          <p:nvPr/>
        </p:nvSpPr>
        <p:spPr>
          <a:xfrm>
            <a:off x="-2025" y="0"/>
            <a:ext cx="47970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e69f05d056_2_66"/>
          <p:cNvSpPr/>
          <p:nvPr/>
        </p:nvSpPr>
        <p:spPr>
          <a:xfrm>
            <a:off x="13493125" y="0"/>
            <a:ext cx="47970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e69f05d056_2_66"/>
          <p:cNvSpPr txBox="1"/>
          <p:nvPr/>
        </p:nvSpPr>
        <p:spPr>
          <a:xfrm>
            <a:off x="239725" y="306525"/>
            <a:ext cx="28935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44">
                <a:solidFill>
                  <a:srgbClr val="FFFFFF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rPr>
              <a:t>Android</a:t>
            </a:r>
            <a:endParaRPr sz="100"/>
          </a:p>
        </p:txBody>
      </p:sp>
      <p:sp>
        <p:nvSpPr>
          <p:cNvPr id="234" name="Google Shape;234;g2e69f05d056_2_66"/>
          <p:cNvSpPr/>
          <p:nvPr/>
        </p:nvSpPr>
        <p:spPr>
          <a:xfrm>
            <a:off x="16871625" y="0"/>
            <a:ext cx="1416300" cy="10287000"/>
          </a:xfrm>
          <a:prstGeom prst="rect">
            <a:avLst/>
          </a:prstGeom>
          <a:solidFill>
            <a:srgbClr val="2F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g2e69f05d056_2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975" y="0"/>
            <a:ext cx="8811883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e69f05d056_2_66"/>
          <p:cNvSpPr txBox="1"/>
          <p:nvPr/>
        </p:nvSpPr>
        <p:spPr>
          <a:xfrm>
            <a:off x="17640830" y="9579316"/>
            <a:ext cx="6663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69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11</a:t>
            </a:r>
            <a:endParaRPr sz="2369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69f05d056_2_126"/>
          <p:cNvSpPr/>
          <p:nvPr/>
        </p:nvSpPr>
        <p:spPr>
          <a:xfrm>
            <a:off x="-2025" y="0"/>
            <a:ext cx="47970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e69f05d056_2_126"/>
          <p:cNvSpPr/>
          <p:nvPr/>
        </p:nvSpPr>
        <p:spPr>
          <a:xfrm>
            <a:off x="13493125" y="0"/>
            <a:ext cx="47970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e69f05d056_2_126"/>
          <p:cNvSpPr txBox="1"/>
          <p:nvPr/>
        </p:nvSpPr>
        <p:spPr>
          <a:xfrm>
            <a:off x="239725" y="306525"/>
            <a:ext cx="34827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44">
                <a:solidFill>
                  <a:srgbClr val="FFFFFF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rPr>
              <a:t>Escritorio</a:t>
            </a:r>
            <a:endParaRPr sz="100"/>
          </a:p>
        </p:txBody>
      </p:sp>
      <p:sp>
        <p:nvSpPr>
          <p:cNvPr id="244" name="Google Shape;244;g2e69f05d056_2_126"/>
          <p:cNvSpPr/>
          <p:nvPr/>
        </p:nvSpPr>
        <p:spPr>
          <a:xfrm>
            <a:off x="16871625" y="0"/>
            <a:ext cx="1416300" cy="10287000"/>
          </a:xfrm>
          <a:prstGeom prst="rect">
            <a:avLst/>
          </a:prstGeom>
          <a:solidFill>
            <a:srgbClr val="2F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g2e69f05d056_2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975" y="0"/>
            <a:ext cx="869815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e69f05d056_2_126"/>
          <p:cNvSpPr txBox="1"/>
          <p:nvPr/>
        </p:nvSpPr>
        <p:spPr>
          <a:xfrm>
            <a:off x="17640830" y="9579316"/>
            <a:ext cx="6663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69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12</a:t>
            </a:r>
            <a:endParaRPr sz="2369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69f05d056_2_136"/>
          <p:cNvSpPr/>
          <p:nvPr/>
        </p:nvSpPr>
        <p:spPr>
          <a:xfrm>
            <a:off x="17137238" y="0"/>
            <a:ext cx="8910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e69f05d056_2_136"/>
          <p:cNvSpPr/>
          <p:nvPr/>
        </p:nvSpPr>
        <p:spPr>
          <a:xfrm>
            <a:off x="17396900" y="0"/>
            <a:ext cx="891000" cy="10287000"/>
          </a:xfrm>
          <a:prstGeom prst="rect">
            <a:avLst/>
          </a:prstGeom>
          <a:solidFill>
            <a:srgbClr val="2F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e69f05d056_2_136"/>
          <p:cNvSpPr/>
          <p:nvPr/>
        </p:nvSpPr>
        <p:spPr>
          <a:xfrm>
            <a:off x="-2044" y="0"/>
            <a:ext cx="172776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e69f05d056_2_136"/>
          <p:cNvSpPr txBox="1"/>
          <p:nvPr/>
        </p:nvSpPr>
        <p:spPr>
          <a:xfrm>
            <a:off x="17640830" y="9579316"/>
            <a:ext cx="6663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69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13</a:t>
            </a:r>
            <a:endParaRPr sz="2369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grpSp>
        <p:nvGrpSpPr>
          <p:cNvPr id="255" name="Google Shape;255;g2e69f05d056_2_136"/>
          <p:cNvGrpSpPr/>
          <p:nvPr/>
        </p:nvGrpSpPr>
        <p:grpSpPr>
          <a:xfrm>
            <a:off x="17601838" y="285752"/>
            <a:ext cx="488547" cy="488547"/>
            <a:chOff x="0" y="0"/>
            <a:chExt cx="651396" cy="651396"/>
          </a:xfrm>
        </p:grpSpPr>
        <p:sp>
          <p:nvSpPr>
            <p:cNvPr id="256" name="Google Shape;256;g2e69f05d056_2_136"/>
            <p:cNvSpPr/>
            <p:nvPr/>
          </p:nvSpPr>
          <p:spPr>
            <a:xfrm>
              <a:off x="0" y="0"/>
              <a:ext cx="651396" cy="651396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g2e69f05d056_2_136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rect b="b" l="l" r="r" t="t"/>
              <a:pathLst>
                <a:path extrusionOk="0" h="438619" w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258" name="Google Shape;258;g2e69f05d056_2_136"/>
          <p:cNvSpPr txBox="1"/>
          <p:nvPr/>
        </p:nvSpPr>
        <p:spPr>
          <a:xfrm>
            <a:off x="456150" y="774300"/>
            <a:ext cx="62076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44">
                <a:solidFill>
                  <a:srgbClr val="FFFFFF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rPr>
              <a:t>CONCLUSIONES</a:t>
            </a:r>
            <a:endParaRPr sz="100"/>
          </a:p>
        </p:txBody>
      </p:sp>
      <p:pic>
        <p:nvPicPr>
          <p:cNvPr id="259" name="Google Shape;259;g2e69f05d056_2_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7050" y="1368763"/>
            <a:ext cx="7549475" cy="75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2e69f05d056_2_136"/>
          <p:cNvSpPr txBox="1"/>
          <p:nvPr/>
        </p:nvSpPr>
        <p:spPr>
          <a:xfrm>
            <a:off x="590850" y="2517525"/>
            <a:ext cx="47646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08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Nunito Light"/>
              <a:buChar char="●"/>
            </a:pPr>
            <a:r>
              <a:rPr lang="en-US" sz="44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Mantenimiento</a:t>
            </a:r>
            <a:endParaRPr sz="44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508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Nunito Light"/>
              <a:buChar char="●"/>
            </a:pPr>
            <a:r>
              <a:rPr lang="en-US" sz="44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Futuras mejoras</a:t>
            </a:r>
            <a:endParaRPr sz="44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82425" y="0"/>
            <a:ext cx="10287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9304691" y="0"/>
            <a:ext cx="80922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17396900" y="0"/>
            <a:ext cx="891100" cy="10287000"/>
          </a:xfrm>
          <a:prstGeom prst="rect">
            <a:avLst/>
          </a:prstGeom>
          <a:solidFill>
            <a:srgbClr val="2F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17640830" y="9579316"/>
            <a:ext cx="6663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69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01</a:t>
            </a:r>
            <a:endParaRPr/>
          </a:p>
        </p:txBody>
      </p:sp>
      <p:grpSp>
        <p:nvGrpSpPr>
          <p:cNvPr id="98" name="Google Shape;98;p3"/>
          <p:cNvGrpSpPr/>
          <p:nvPr/>
        </p:nvGrpSpPr>
        <p:grpSpPr>
          <a:xfrm>
            <a:off x="17601838" y="285752"/>
            <a:ext cx="493447" cy="493447"/>
            <a:chOff x="0" y="0"/>
            <a:chExt cx="657929" cy="657929"/>
          </a:xfrm>
        </p:grpSpPr>
        <p:sp>
          <p:nvSpPr>
            <p:cNvPr id="99" name="Google Shape;99;p3"/>
            <p:cNvSpPr/>
            <p:nvPr/>
          </p:nvSpPr>
          <p:spPr>
            <a:xfrm>
              <a:off x="0" y="0"/>
              <a:ext cx="657929" cy="657929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rect b="b" l="l" r="r" t="t"/>
              <a:pathLst>
                <a:path extrusionOk="0" h="438619" w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01" name="Google Shape;101;p3"/>
          <p:cNvSpPr txBox="1"/>
          <p:nvPr/>
        </p:nvSpPr>
        <p:spPr>
          <a:xfrm>
            <a:off x="10850881" y="952599"/>
            <a:ext cx="43905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745">
                <a:solidFill>
                  <a:srgbClr val="FFFDFC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rPr>
              <a:t>Índice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10850909" y="2625000"/>
            <a:ext cx="5229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5986" lvl="0" marL="45720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636"/>
              <a:buFont typeface="Nunito Sans Black"/>
              <a:buChar char="●"/>
            </a:pPr>
            <a:r>
              <a:rPr lang="en-US" sz="2636">
                <a:solidFill>
                  <a:srgbClr val="FFFDFC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Introducción</a:t>
            </a:r>
            <a:endParaRPr sz="2100"/>
          </a:p>
        </p:txBody>
      </p:sp>
      <p:sp>
        <p:nvSpPr>
          <p:cNvPr id="103" name="Google Shape;103;p3"/>
          <p:cNvSpPr txBox="1"/>
          <p:nvPr/>
        </p:nvSpPr>
        <p:spPr>
          <a:xfrm>
            <a:off x="10850909" y="3356889"/>
            <a:ext cx="52293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5986" lvl="0" marL="45720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636"/>
              <a:buFont typeface="Nunito Sans Black"/>
              <a:buChar char="●"/>
            </a:pPr>
            <a:r>
              <a:rPr lang="en-US" sz="2636">
                <a:solidFill>
                  <a:srgbClr val="FFFDFC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Identificación de necesidades (Justificación, problema y solución)</a:t>
            </a:r>
            <a:endParaRPr sz="2100"/>
          </a:p>
        </p:txBody>
      </p:sp>
      <p:sp>
        <p:nvSpPr>
          <p:cNvPr id="104" name="Google Shape;104;p3"/>
          <p:cNvSpPr txBox="1"/>
          <p:nvPr/>
        </p:nvSpPr>
        <p:spPr>
          <a:xfrm>
            <a:off x="10850909" y="5034826"/>
            <a:ext cx="5229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5986" lvl="0" marL="45720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636"/>
              <a:buFont typeface="Nunito Sans Black"/>
              <a:buChar char="●"/>
            </a:pPr>
            <a:r>
              <a:rPr lang="en-US" sz="2636">
                <a:solidFill>
                  <a:srgbClr val="FFFDFC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Objetivos</a:t>
            </a:r>
            <a:endParaRPr sz="2100"/>
          </a:p>
        </p:txBody>
      </p:sp>
      <p:sp>
        <p:nvSpPr>
          <p:cNvPr id="105" name="Google Shape;105;p3"/>
          <p:cNvSpPr txBox="1"/>
          <p:nvPr/>
        </p:nvSpPr>
        <p:spPr>
          <a:xfrm>
            <a:off x="10850875" y="5599508"/>
            <a:ext cx="5229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5986" lvl="0" marL="45720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636"/>
              <a:buFont typeface="Nunito Sans Black"/>
              <a:buChar char="●"/>
            </a:pPr>
            <a:r>
              <a:rPr lang="en-US" sz="2636">
                <a:solidFill>
                  <a:srgbClr val="FFFDFC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Diagrama de flujo</a:t>
            </a:r>
            <a:endParaRPr sz="2100"/>
          </a:p>
        </p:txBody>
      </p:sp>
      <p:sp>
        <p:nvSpPr>
          <p:cNvPr id="106" name="Google Shape;106;p3"/>
          <p:cNvSpPr txBox="1"/>
          <p:nvPr/>
        </p:nvSpPr>
        <p:spPr>
          <a:xfrm>
            <a:off x="10850909" y="6164191"/>
            <a:ext cx="5229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5986" lvl="0" marL="45720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636"/>
              <a:buFont typeface="Nunito Sans Black"/>
              <a:buChar char="●"/>
            </a:pPr>
            <a:r>
              <a:rPr lang="en-US" sz="2636">
                <a:solidFill>
                  <a:srgbClr val="FFFDFC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Casos de uso</a:t>
            </a:r>
            <a:endParaRPr sz="2100"/>
          </a:p>
        </p:txBody>
      </p:sp>
      <p:sp>
        <p:nvSpPr>
          <p:cNvPr id="107" name="Google Shape;107;p3"/>
          <p:cNvSpPr txBox="1"/>
          <p:nvPr/>
        </p:nvSpPr>
        <p:spPr>
          <a:xfrm>
            <a:off x="10850909" y="6728874"/>
            <a:ext cx="5229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5986" lvl="0" marL="45720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636"/>
              <a:buFont typeface="Nunito Sans Black"/>
              <a:buChar char="●"/>
            </a:pPr>
            <a:r>
              <a:rPr lang="en-US" sz="2636">
                <a:solidFill>
                  <a:srgbClr val="FFFDFC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Conclusiones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17137238" y="0"/>
            <a:ext cx="8911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17396900" y="0"/>
            <a:ext cx="891100" cy="10287000"/>
          </a:xfrm>
          <a:prstGeom prst="rect">
            <a:avLst/>
          </a:prstGeom>
          <a:solidFill>
            <a:srgbClr val="2F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-2013" y="0"/>
            <a:ext cx="6732605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17640830" y="9579316"/>
            <a:ext cx="6663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69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02</a:t>
            </a:r>
            <a:endParaRPr/>
          </a:p>
        </p:txBody>
      </p:sp>
      <p:grpSp>
        <p:nvGrpSpPr>
          <p:cNvPr id="116" name="Google Shape;116;p5"/>
          <p:cNvGrpSpPr/>
          <p:nvPr/>
        </p:nvGrpSpPr>
        <p:grpSpPr>
          <a:xfrm>
            <a:off x="17601838" y="285752"/>
            <a:ext cx="493447" cy="493447"/>
            <a:chOff x="0" y="0"/>
            <a:chExt cx="657929" cy="657929"/>
          </a:xfrm>
        </p:grpSpPr>
        <p:sp>
          <p:nvSpPr>
            <p:cNvPr id="117" name="Google Shape;117;p5"/>
            <p:cNvSpPr/>
            <p:nvPr/>
          </p:nvSpPr>
          <p:spPr>
            <a:xfrm>
              <a:off x="0" y="0"/>
              <a:ext cx="657929" cy="657929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rect b="b" l="l" r="r" t="t"/>
              <a:pathLst>
                <a:path extrusionOk="0" h="438619" w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 b="573" l="0" r="0" t="573"/>
          <a:stretch/>
        </p:blipFill>
        <p:spPr>
          <a:xfrm>
            <a:off x="6730592" y="0"/>
            <a:ext cx="1040664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524537" y="4693650"/>
            <a:ext cx="58290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45">
                <a:solidFill>
                  <a:srgbClr val="FFFFFF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rPr>
              <a:t>INTRODUCCIÓN</a:t>
            </a:r>
            <a:endParaRPr sz="100"/>
          </a:p>
        </p:txBody>
      </p:sp>
      <p:sp>
        <p:nvSpPr>
          <p:cNvPr id="121" name="Google Shape;121;p5"/>
          <p:cNvSpPr txBox="1"/>
          <p:nvPr/>
        </p:nvSpPr>
        <p:spPr>
          <a:xfrm>
            <a:off x="1365325" y="6069997"/>
            <a:ext cx="334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69f05d056_2_6"/>
          <p:cNvSpPr/>
          <p:nvPr/>
        </p:nvSpPr>
        <p:spPr>
          <a:xfrm>
            <a:off x="17137238" y="0"/>
            <a:ext cx="8910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e69f05d056_2_6"/>
          <p:cNvSpPr/>
          <p:nvPr/>
        </p:nvSpPr>
        <p:spPr>
          <a:xfrm>
            <a:off x="17396900" y="0"/>
            <a:ext cx="891000" cy="10287000"/>
          </a:xfrm>
          <a:prstGeom prst="rect">
            <a:avLst/>
          </a:prstGeom>
          <a:solidFill>
            <a:srgbClr val="2F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e69f05d056_2_6"/>
          <p:cNvSpPr/>
          <p:nvPr/>
        </p:nvSpPr>
        <p:spPr>
          <a:xfrm>
            <a:off x="-2044" y="0"/>
            <a:ext cx="173115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e69f05d056_2_6"/>
          <p:cNvSpPr txBox="1"/>
          <p:nvPr/>
        </p:nvSpPr>
        <p:spPr>
          <a:xfrm>
            <a:off x="17640830" y="9579316"/>
            <a:ext cx="6663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69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03</a:t>
            </a:r>
            <a:endParaRPr/>
          </a:p>
        </p:txBody>
      </p:sp>
      <p:grpSp>
        <p:nvGrpSpPr>
          <p:cNvPr id="130" name="Google Shape;130;g2e69f05d056_2_6"/>
          <p:cNvGrpSpPr/>
          <p:nvPr/>
        </p:nvGrpSpPr>
        <p:grpSpPr>
          <a:xfrm>
            <a:off x="17601838" y="285752"/>
            <a:ext cx="488547" cy="488547"/>
            <a:chOff x="0" y="0"/>
            <a:chExt cx="651396" cy="651396"/>
          </a:xfrm>
        </p:grpSpPr>
        <p:sp>
          <p:nvSpPr>
            <p:cNvPr id="131" name="Google Shape;131;g2e69f05d056_2_6"/>
            <p:cNvSpPr/>
            <p:nvPr/>
          </p:nvSpPr>
          <p:spPr>
            <a:xfrm>
              <a:off x="0" y="0"/>
              <a:ext cx="651396" cy="651396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g2e69f05d056_2_6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rect b="b" l="l" r="r" t="t"/>
              <a:pathLst>
                <a:path extrusionOk="0" h="438619" w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33" name="Google Shape;133;g2e69f05d056_2_6"/>
          <p:cNvSpPr txBox="1"/>
          <p:nvPr/>
        </p:nvSpPr>
        <p:spPr>
          <a:xfrm>
            <a:off x="232875" y="2992750"/>
            <a:ext cx="6262800" cy="1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45">
                <a:solidFill>
                  <a:srgbClr val="FFFFFF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rPr>
              <a:t>IDENTIFICACIÓN DE NECESIDADES</a:t>
            </a:r>
            <a:endParaRPr sz="100"/>
          </a:p>
        </p:txBody>
      </p:sp>
      <p:sp>
        <p:nvSpPr>
          <p:cNvPr id="134" name="Google Shape;134;g2e69f05d056_2_6"/>
          <p:cNvSpPr txBox="1"/>
          <p:nvPr/>
        </p:nvSpPr>
        <p:spPr>
          <a:xfrm>
            <a:off x="316250" y="5564900"/>
            <a:ext cx="404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Justificación, problemas y solución</a:t>
            </a:r>
            <a:endParaRPr sz="2700"/>
          </a:p>
        </p:txBody>
      </p:sp>
      <p:pic>
        <p:nvPicPr>
          <p:cNvPr id="135" name="Google Shape;135;g2e69f05d056_2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1282" y="120875"/>
            <a:ext cx="10045262" cy="1004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69f05d056_2_19"/>
          <p:cNvSpPr/>
          <p:nvPr/>
        </p:nvSpPr>
        <p:spPr>
          <a:xfrm>
            <a:off x="17137238" y="0"/>
            <a:ext cx="8910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e69f05d056_2_19"/>
          <p:cNvSpPr/>
          <p:nvPr/>
        </p:nvSpPr>
        <p:spPr>
          <a:xfrm>
            <a:off x="17396900" y="0"/>
            <a:ext cx="891000" cy="10287000"/>
          </a:xfrm>
          <a:prstGeom prst="rect">
            <a:avLst/>
          </a:prstGeom>
          <a:solidFill>
            <a:srgbClr val="2F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e69f05d056_2_19"/>
          <p:cNvSpPr/>
          <p:nvPr/>
        </p:nvSpPr>
        <p:spPr>
          <a:xfrm>
            <a:off x="-2044" y="0"/>
            <a:ext cx="172776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e69f05d056_2_19"/>
          <p:cNvSpPr txBox="1"/>
          <p:nvPr/>
        </p:nvSpPr>
        <p:spPr>
          <a:xfrm>
            <a:off x="17640830" y="9579316"/>
            <a:ext cx="6663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69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04</a:t>
            </a:r>
            <a:endParaRPr/>
          </a:p>
        </p:txBody>
      </p:sp>
      <p:grpSp>
        <p:nvGrpSpPr>
          <p:cNvPr id="144" name="Google Shape;144;g2e69f05d056_2_19"/>
          <p:cNvGrpSpPr/>
          <p:nvPr/>
        </p:nvGrpSpPr>
        <p:grpSpPr>
          <a:xfrm>
            <a:off x="17601838" y="285752"/>
            <a:ext cx="488547" cy="488547"/>
            <a:chOff x="0" y="0"/>
            <a:chExt cx="651396" cy="651396"/>
          </a:xfrm>
        </p:grpSpPr>
        <p:sp>
          <p:nvSpPr>
            <p:cNvPr id="145" name="Google Shape;145;g2e69f05d056_2_19"/>
            <p:cNvSpPr/>
            <p:nvPr/>
          </p:nvSpPr>
          <p:spPr>
            <a:xfrm>
              <a:off x="0" y="0"/>
              <a:ext cx="651396" cy="651396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g2e69f05d056_2_19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rect b="b" l="l" r="r" t="t"/>
              <a:pathLst>
                <a:path extrusionOk="0" h="438619" w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47" name="Google Shape;147;g2e69f05d056_2_19"/>
          <p:cNvSpPr txBox="1"/>
          <p:nvPr/>
        </p:nvSpPr>
        <p:spPr>
          <a:xfrm>
            <a:off x="381325" y="895800"/>
            <a:ext cx="43245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44">
                <a:solidFill>
                  <a:srgbClr val="FFFFFF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rPr>
              <a:t>OBJETIVOS</a:t>
            </a:r>
            <a:endParaRPr sz="100"/>
          </a:p>
        </p:txBody>
      </p:sp>
      <p:sp>
        <p:nvSpPr>
          <p:cNvPr id="148" name="Google Shape;148;g2e69f05d056_2_19"/>
          <p:cNvSpPr txBox="1"/>
          <p:nvPr/>
        </p:nvSpPr>
        <p:spPr>
          <a:xfrm>
            <a:off x="456150" y="2955275"/>
            <a:ext cx="43245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27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Nunito Light"/>
              <a:buChar char="●"/>
            </a:pPr>
            <a:r>
              <a:rPr lang="en-US" sz="29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Planificación del </a:t>
            </a:r>
            <a:r>
              <a:rPr lang="en-US" sz="29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proyecto</a:t>
            </a:r>
            <a:r>
              <a:rPr lang="en-US" sz="29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.</a:t>
            </a:r>
            <a:endParaRPr sz="29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4127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Nunito Light"/>
              <a:buChar char="●"/>
            </a:pPr>
            <a:r>
              <a:rPr lang="en-US" sz="29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Modelo entidad-relación.</a:t>
            </a:r>
            <a:endParaRPr sz="29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49" name="Google Shape;149;g2e69f05d056_2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587" y="1766300"/>
            <a:ext cx="11873551" cy="709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69f05d056_2_91"/>
          <p:cNvSpPr/>
          <p:nvPr/>
        </p:nvSpPr>
        <p:spPr>
          <a:xfrm>
            <a:off x="16955827" y="0"/>
            <a:ext cx="10725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e69f05d056_2_91"/>
          <p:cNvSpPr/>
          <p:nvPr/>
        </p:nvSpPr>
        <p:spPr>
          <a:xfrm>
            <a:off x="17396900" y="0"/>
            <a:ext cx="891000" cy="10287000"/>
          </a:xfrm>
          <a:prstGeom prst="rect">
            <a:avLst/>
          </a:prstGeom>
          <a:solidFill>
            <a:srgbClr val="2F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e69f05d056_2_91"/>
          <p:cNvSpPr/>
          <p:nvPr/>
        </p:nvSpPr>
        <p:spPr>
          <a:xfrm>
            <a:off x="-2025" y="0"/>
            <a:ext cx="171393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e69f05d056_2_91"/>
          <p:cNvSpPr txBox="1"/>
          <p:nvPr/>
        </p:nvSpPr>
        <p:spPr>
          <a:xfrm>
            <a:off x="17640830" y="9579316"/>
            <a:ext cx="6663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69" u="none" cap="none" strike="noStrike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05</a:t>
            </a:r>
            <a:endParaRPr/>
          </a:p>
        </p:txBody>
      </p:sp>
      <p:grpSp>
        <p:nvGrpSpPr>
          <p:cNvPr id="158" name="Google Shape;158;g2e69f05d056_2_91"/>
          <p:cNvGrpSpPr/>
          <p:nvPr/>
        </p:nvGrpSpPr>
        <p:grpSpPr>
          <a:xfrm>
            <a:off x="17601838" y="285752"/>
            <a:ext cx="488547" cy="488547"/>
            <a:chOff x="0" y="0"/>
            <a:chExt cx="651396" cy="651396"/>
          </a:xfrm>
        </p:grpSpPr>
        <p:sp>
          <p:nvSpPr>
            <p:cNvPr id="159" name="Google Shape;159;g2e69f05d056_2_91"/>
            <p:cNvSpPr/>
            <p:nvPr/>
          </p:nvSpPr>
          <p:spPr>
            <a:xfrm>
              <a:off x="0" y="0"/>
              <a:ext cx="651396" cy="651396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g2e69f05d056_2_91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rect b="b" l="l" r="r" t="t"/>
              <a:pathLst>
                <a:path extrusionOk="0" h="438619" w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61" name="Google Shape;161;g2e69f05d056_2_91"/>
          <p:cNvSpPr txBox="1"/>
          <p:nvPr/>
        </p:nvSpPr>
        <p:spPr>
          <a:xfrm>
            <a:off x="290250" y="774300"/>
            <a:ext cx="67326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44">
                <a:solidFill>
                  <a:srgbClr val="FFFFFF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rPr>
              <a:t>Planificación</a:t>
            </a:r>
            <a:endParaRPr sz="100"/>
          </a:p>
        </p:txBody>
      </p:sp>
      <p:pic>
        <p:nvPicPr>
          <p:cNvPr id="162" name="Google Shape;162;g2e69f05d056_2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6550" y="3766375"/>
            <a:ext cx="9684025" cy="58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e69f05d056_2_91"/>
          <p:cNvSpPr txBox="1"/>
          <p:nvPr/>
        </p:nvSpPr>
        <p:spPr>
          <a:xfrm>
            <a:off x="290250" y="2512075"/>
            <a:ext cx="71820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unito Light"/>
              <a:buChar char="●"/>
            </a:pPr>
            <a:r>
              <a:rPr lang="en-US" sz="3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Diseñar el esquema entidad-relación.</a:t>
            </a:r>
            <a:endParaRPr sz="3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431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unito Light"/>
              <a:buChar char="●"/>
            </a:pPr>
            <a:r>
              <a:rPr lang="en-US" sz="3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Creación del servidor.</a:t>
            </a:r>
            <a:endParaRPr sz="3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431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unito Light"/>
              <a:buChar char="●"/>
            </a:pPr>
            <a:r>
              <a:rPr lang="en-US" sz="3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Montar la base de datos.</a:t>
            </a:r>
            <a:endParaRPr sz="3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431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unito Light"/>
              <a:buChar char="●"/>
            </a:pPr>
            <a:r>
              <a:rPr lang="en-US" sz="3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Diseño de las interfaces.</a:t>
            </a:r>
            <a:endParaRPr sz="3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431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unito Light"/>
              <a:buChar char="●"/>
            </a:pPr>
            <a:r>
              <a:rPr lang="en-US" sz="32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Programación de la aplicación.</a:t>
            </a:r>
            <a:endParaRPr sz="3200">
              <a:solidFill>
                <a:srgbClr val="FFFFFF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2e6e15fb1ce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213" y="0"/>
            <a:ext cx="10573575" cy="101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e6e15fb1ce_1_4"/>
          <p:cNvSpPr/>
          <p:nvPr/>
        </p:nvSpPr>
        <p:spPr>
          <a:xfrm>
            <a:off x="-2025" y="0"/>
            <a:ext cx="38592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e6e15fb1ce_1_4"/>
          <p:cNvSpPr/>
          <p:nvPr/>
        </p:nvSpPr>
        <p:spPr>
          <a:xfrm>
            <a:off x="14430775" y="0"/>
            <a:ext cx="38592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e6e15fb1ce_1_4"/>
          <p:cNvSpPr txBox="1"/>
          <p:nvPr/>
        </p:nvSpPr>
        <p:spPr>
          <a:xfrm>
            <a:off x="290250" y="774300"/>
            <a:ext cx="67326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44">
                <a:solidFill>
                  <a:srgbClr val="FFFFFF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rPr>
              <a:t>Android</a:t>
            </a:r>
            <a:endParaRPr sz="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6e15fb1ce_1_11"/>
          <p:cNvSpPr/>
          <p:nvPr/>
        </p:nvSpPr>
        <p:spPr>
          <a:xfrm>
            <a:off x="-2025" y="0"/>
            <a:ext cx="182880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g2e6e15fb1ce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88" y="1415075"/>
            <a:ext cx="18129824" cy="83323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g2e6e15fb1ce_1_11"/>
          <p:cNvSpPr txBox="1"/>
          <p:nvPr/>
        </p:nvSpPr>
        <p:spPr>
          <a:xfrm>
            <a:off x="222925" y="252350"/>
            <a:ext cx="67326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44">
                <a:solidFill>
                  <a:srgbClr val="FFFFFF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rPr>
              <a:t>Escritorio</a:t>
            </a:r>
            <a:endParaRPr sz="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69f05d056_2_76"/>
          <p:cNvSpPr/>
          <p:nvPr/>
        </p:nvSpPr>
        <p:spPr>
          <a:xfrm>
            <a:off x="17427225" y="0"/>
            <a:ext cx="860400" cy="10287000"/>
          </a:xfrm>
          <a:prstGeom prst="rect">
            <a:avLst/>
          </a:prstGeom>
          <a:solidFill>
            <a:srgbClr val="2F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e69f05d056_2_76"/>
          <p:cNvSpPr/>
          <p:nvPr/>
        </p:nvSpPr>
        <p:spPr>
          <a:xfrm>
            <a:off x="-2025" y="0"/>
            <a:ext cx="17429400" cy="10287000"/>
          </a:xfrm>
          <a:prstGeom prst="rect">
            <a:avLst/>
          </a:prstGeom>
          <a:solidFill>
            <a:srgbClr val="D0B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e69f05d056_2_76"/>
          <p:cNvSpPr txBox="1"/>
          <p:nvPr/>
        </p:nvSpPr>
        <p:spPr>
          <a:xfrm>
            <a:off x="17640830" y="9579316"/>
            <a:ext cx="6663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69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06</a:t>
            </a:r>
            <a:endParaRPr/>
          </a:p>
        </p:txBody>
      </p:sp>
      <p:grpSp>
        <p:nvGrpSpPr>
          <p:cNvPr id="186" name="Google Shape;186;g2e69f05d056_2_76"/>
          <p:cNvGrpSpPr/>
          <p:nvPr/>
        </p:nvGrpSpPr>
        <p:grpSpPr>
          <a:xfrm>
            <a:off x="17601838" y="285752"/>
            <a:ext cx="488547" cy="488547"/>
            <a:chOff x="0" y="0"/>
            <a:chExt cx="651396" cy="651396"/>
          </a:xfrm>
        </p:grpSpPr>
        <p:sp>
          <p:nvSpPr>
            <p:cNvPr id="187" name="Google Shape;187;g2e69f05d056_2_76"/>
            <p:cNvSpPr/>
            <p:nvPr/>
          </p:nvSpPr>
          <p:spPr>
            <a:xfrm>
              <a:off x="0" y="0"/>
              <a:ext cx="651396" cy="651396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g2e69f05d056_2_76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rect b="b" l="l" r="r" t="t"/>
              <a:pathLst>
                <a:path extrusionOk="0" h="438619" w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89" name="Google Shape;189;g2e69f05d056_2_76"/>
          <p:cNvSpPr txBox="1"/>
          <p:nvPr/>
        </p:nvSpPr>
        <p:spPr>
          <a:xfrm>
            <a:off x="257500" y="1047275"/>
            <a:ext cx="67326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44">
                <a:solidFill>
                  <a:srgbClr val="FFFFFF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rPr>
              <a:t>Modelo Entidad Relación</a:t>
            </a:r>
            <a:endParaRPr sz="100"/>
          </a:p>
        </p:txBody>
      </p:sp>
      <p:pic>
        <p:nvPicPr>
          <p:cNvPr id="190" name="Google Shape;190;g2e69f05d056_2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0600" y="2295736"/>
            <a:ext cx="12558500" cy="7451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