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Consolas" panose="020B0609020204030204" pitchFamily="49" charset="0"/>
      <p:regular r:id="rId9"/>
      <p:bold r:id="rId10"/>
      <p:italic r:id="rId11"/>
      <p:boldItalic r:id="rId12"/>
    </p:embeddedFont>
    <p:embeddedFont>
      <p:font typeface="Inter" panose="02000503000000020004" pitchFamily="2" charset="0"/>
      <p:regular r:id="rId13"/>
      <p:bold r:id="rId14"/>
    </p:embeddedFont>
    <p:embeddedFont>
      <p:font typeface="Maven Pro" panose="020B0604020202020204" charset="0"/>
      <p:regular r:id="rId15"/>
      <p:bold r:id="rId16"/>
    </p:embeddedFont>
    <p:embeddedFont>
      <p:font typeface="Nunito" pitchFamily="2" charset="0"/>
      <p:regular r:id="rId17"/>
      <p:bold r:id="rId18"/>
      <p:italic r:id="rId19"/>
      <p:boldItalic r:id="rId20"/>
    </p:embeddedFont>
    <p:embeddedFont>
      <p:font typeface="Open Sans"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84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tableStyles" Target="tableStyle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2e995c2b8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2e995c2b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d68f83b5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d68f83b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d6d4cc2e8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d6d4cc2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d6d4cc2e8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d6d4cc2e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2e995c2b88_0_6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2e995c2b88_0_6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5818E"/>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435000" y="8162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a:latin typeface="Inter"/>
                <a:ea typeface="Inter"/>
                <a:cs typeface="Inter"/>
                <a:sym typeface="Inter"/>
              </a:rPr>
              <a:t>SQL Project: DVD </a:t>
            </a:r>
            <a:endParaRPr b="1">
              <a:latin typeface="Inter"/>
              <a:ea typeface="Inter"/>
              <a:cs typeface="Inter"/>
              <a:sym typeface="Inter"/>
            </a:endParaRPr>
          </a:p>
          <a:p>
            <a:pPr marL="0" lvl="0" indent="0" algn="l" rtl="0">
              <a:spcBef>
                <a:spcPts val="0"/>
              </a:spcBef>
              <a:spcAft>
                <a:spcPts val="0"/>
              </a:spcAft>
              <a:buNone/>
            </a:pPr>
            <a:r>
              <a:rPr lang="en" b="1">
                <a:latin typeface="Inter"/>
                <a:ea typeface="Inter"/>
                <a:cs typeface="Inter"/>
                <a:sym typeface="Inter"/>
              </a:rPr>
              <a:t>Rental Analysis</a:t>
            </a:r>
            <a:endParaRPr b="1">
              <a:latin typeface="Inter"/>
              <a:ea typeface="Inter"/>
              <a:cs typeface="Inter"/>
              <a:sym typeface="Inter"/>
            </a:endParaRPr>
          </a:p>
        </p:txBody>
      </p:sp>
      <p:sp>
        <p:nvSpPr>
          <p:cNvPr id="278" name="Google Shape;278;p13"/>
          <p:cNvSpPr txBox="1">
            <a:spLocks noGrp="1"/>
          </p:cNvSpPr>
          <p:nvPr>
            <p:ph type="subTitle" idx="1"/>
          </p:nvPr>
        </p:nvSpPr>
        <p:spPr>
          <a:xfrm>
            <a:off x="435000" y="2354150"/>
            <a:ext cx="85206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solidFill>
                  <a:srgbClr val="D9D9D9"/>
                </a:solidFill>
                <a:latin typeface="Consolas"/>
                <a:ea typeface="Consolas"/>
                <a:cs typeface="Consolas"/>
                <a:sym typeface="Consolas"/>
              </a:rPr>
              <a:t>Shreya Purohit</a:t>
            </a:r>
            <a:endParaRPr sz="2000">
              <a:solidFill>
                <a:srgbClr val="D9D9D9"/>
              </a:solidFill>
              <a:latin typeface="Consolas"/>
              <a:ea typeface="Consolas"/>
              <a:cs typeface="Consolas"/>
              <a:sym typeface="Consolas"/>
            </a:endParaRPr>
          </a:p>
        </p:txBody>
      </p:sp>
      <p:pic>
        <p:nvPicPr>
          <p:cNvPr id="279" name="Google Shape;279;p13"/>
          <p:cNvPicPr preferRelativeResize="0"/>
          <p:nvPr/>
        </p:nvPicPr>
        <p:blipFill>
          <a:blip r:embed="rId3">
            <a:alphaModFix/>
          </a:blip>
          <a:stretch>
            <a:fillRect/>
          </a:stretch>
        </p:blipFill>
        <p:spPr>
          <a:xfrm>
            <a:off x="434989" y="3146750"/>
            <a:ext cx="1899000" cy="535800"/>
          </a:xfrm>
          <a:prstGeom prst="roundRect">
            <a:avLst>
              <a:gd name="adj" fmla="val 16667"/>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a:spLocks noGrp="1"/>
          </p:cNvSpPr>
          <p:nvPr>
            <p:ph type="body" idx="1"/>
          </p:nvPr>
        </p:nvSpPr>
        <p:spPr>
          <a:xfrm>
            <a:off x="5158200" y="1418450"/>
            <a:ext cx="3591300" cy="3072600"/>
          </a:xfrm>
          <a:prstGeom prst="rect">
            <a:avLst/>
          </a:prstGeom>
          <a:solidFill>
            <a:srgbClr val="C9DAF8"/>
          </a:solid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Inter"/>
                <a:ea typeface="Inter"/>
                <a:cs typeface="Inter"/>
                <a:sym typeface="Inter"/>
              </a:rPr>
              <a:t>As we can see, after the </a:t>
            </a:r>
            <a:r>
              <a:rPr lang="en" i="1">
                <a:latin typeface="Inter"/>
                <a:ea typeface="Inter"/>
                <a:cs typeface="Inter"/>
                <a:sym typeface="Inter"/>
              </a:rPr>
              <a:t>Regular</a:t>
            </a:r>
            <a:r>
              <a:rPr lang="en">
                <a:latin typeface="Inter"/>
                <a:ea typeface="Inter"/>
                <a:cs typeface="Inter"/>
                <a:sym typeface="Inter"/>
              </a:rPr>
              <a:t> buyers, the customers that came </a:t>
            </a:r>
            <a:r>
              <a:rPr lang="en" i="1">
                <a:latin typeface="Inter"/>
                <a:ea typeface="Inter"/>
                <a:cs typeface="Inter"/>
                <a:sym typeface="Inter"/>
              </a:rPr>
              <a:t>once in a while</a:t>
            </a:r>
            <a:r>
              <a:rPr lang="en">
                <a:latin typeface="Inter"/>
                <a:ea typeface="Inter"/>
                <a:cs typeface="Inter"/>
                <a:sym typeface="Inter"/>
              </a:rPr>
              <a:t> generated a higher total revenue compared to frequent ones. This is an interesting insight that highlights the potential of targeting new customers and promoting new releases to turn occasional customers into loyal and frequent buyers.</a:t>
            </a:r>
            <a:endParaRPr>
              <a:latin typeface="Inter"/>
              <a:ea typeface="Inter"/>
              <a:cs typeface="Inter"/>
              <a:sym typeface="Inter"/>
            </a:endParaRPr>
          </a:p>
          <a:p>
            <a:pPr marL="0" lvl="0" indent="0" algn="l" rtl="0">
              <a:spcBef>
                <a:spcPts val="1200"/>
              </a:spcBef>
              <a:spcAft>
                <a:spcPts val="0"/>
              </a:spcAft>
              <a:buClr>
                <a:schemeClr val="dk1"/>
              </a:buClr>
              <a:buSzPts val="1100"/>
              <a:buFont typeface="Arial"/>
              <a:buNone/>
            </a:pPr>
            <a:endParaRPr>
              <a:latin typeface="Inter"/>
              <a:ea typeface="Inter"/>
              <a:cs typeface="Inter"/>
              <a:sym typeface="Inter"/>
            </a:endParaRPr>
          </a:p>
          <a:p>
            <a:pPr marL="0" lvl="0" indent="0" algn="l" rtl="0">
              <a:spcBef>
                <a:spcPts val="1200"/>
              </a:spcBef>
              <a:spcAft>
                <a:spcPts val="0"/>
              </a:spcAft>
              <a:buClr>
                <a:schemeClr val="dk1"/>
              </a:buClr>
              <a:buSzPts val="1100"/>
              <a:buFont typeface="Arial"/>
              <a:buNone/>
            </a:pPr>
            <a:endParaRPr>
              <a:latin typeface="Inter"/>
              <a:ea typeface="Inter"/>
              <a:cs typeface="Inter"/>
              <a:sym typeface="Inter"/>
            </a:endParaRPr>
          </a:p>
          <a:p>
            <a:pPr marL="0" lvl="0" indent="0" algn="l" rtl="0">
              <a:spcBef>
                <a:spcPts val="1200"/>
              </a:spcBef>
              <a:spcAft>
                <a:spcPts val="0"/>
              </a:spcAft>
              <a:buClr>
                <a:schemeClr val="dk1"/>
              </a:buClr>
              <a:buSzPts val="1100"/>
              <a:buFont typeface="Arial"/>
              <a:buNone/>
            </a:pPr>
            <a:endParaRPr>
              <a:latin typeface="Inter"/>
              <a:ea typeface="Inter"/>
              <a:cs typeface="Inter"/>
              <a:sym typeface="Inter"/>
            </a:endParaRPr>
          </a:p>
          <a:p>
            <a:pPr marL="0" lvl="0" indent="0" algn="l" rtl="0">
              <a:spcBef>
                <a:spcPts val="1200"/>
              </a:spcBef>
              <a:spcAft>
                <a:spcPts val="1200"/>
              </a:spcAft>
              <a:buNone/>
            </a:pPr>
            <a:endParaRPr>
              <a:latin typeface="Inter"/>
              <a:ea typeface="Inter"/>
              <a:cs typeface="Inter"/>
              <a:sym typeface="Inter"/>
            </a:endParaRPr>
          </a:p>
        </p:txBody>
      </p:sp>
      <p:sp>
        <p:nvSpPr>
          <p:cNvPr id="285" name="Google Shape;285;p14"/>
          <p:cNvSpPr txBox="1">
            <a:spLocks noGrp="1"/>
          </p:cNvSpPr>
          <p:nvPr>
            <p:ph type="title"/>
          </p:nvPr>
        </p:nvSpPr>
        <p:spPr>
          <a:xfrm>
            <a:off x="0" y="0"/>
            <a:ext cx="9144000" cy="795600"/>
          </a:xfrm>
          <a:prstGeom prst="rect">
            <a:avLst/>
          </a:prstGeom>
          <a:solidFill>
            <a:schemeClr val="accent3"/>
          </a:solidFill>
        </p:spPr>
        <p:txBody>
          <a:bodyPr spcFirstLastPara="1" wrap="square" lIns="91425" tIns="91425" rIns="91425" bIns="91425" anchor="ctr" anchorCtr="0">
            <a:normAutofit/>
          </a:bodyPr>
          <a:lstStyle/>
          <a:p>
            <a:pPr marL="0" lvl="0" indent="0" algn="l" rtl="0">
              <a:spcBef>
                <a:spcPts val="0"/>
              </a:spcBef>
              <a:spcAft>
                <a:spcPts val="0"/>
              </a:spcAft>
              <a:buNone/>
            </a:pPr>
            <a:r>
              <a:rPr lang="en" sz="1900">
                <a:solidFill>
                  <a:srgbClr val="FFFFFF"/>
                </a:solidFill>
                <a:latin typeface="Open Sans"/>
                <a:ea typeface="Open Sans"/>
                <a:cs typeface="Open Sans"/>
                <a:sym typeface="Open Sans"/>
              </a:rPr>
              <a:t>What kind of customers are the most profitable for the rental store?</a:t>
            </a:r>
            <a:endParaRPr sz="1900">
              <a:solidFill>
                <a:srgbClr val="FFFFFF"/>
              </a:solidFill>
              <a:latin typeface="Open Sans"/>
              <a:ea typeface="Open Sans"/>
              <a:cs typeface="Open Sans"/>
              <a:sym typeface="Open Sans"/>
            </a:endParaRPr>
          </a:p>
        </p:txBody>
      </p:sp>
      <p:pic>
        <p:nvPicPr>
          <p:cNvPr id="286" name="Google Shape;286;p14" title="Chart"/>
          <p:cNvPicPr preferRelativeResize="0"/>
          <p:nvPr/>
        </p:nvPicPr>
        <p:blipFill>
          <a:blip r:embed="rId3">
            <a:alphaModFix/>
          </a:blip>
          <a:stretch>
            <a:fillRect/>
          </a:stretch>
        </p:blipFill>
        <p:spPr>
          <a:xfrm>
            <a:off x="291750" y="1479224"/>
            <a:ext cx="4772592" cy="29510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5"/>
          <p:cNvSpPr txBox="1">
            <a:spLocks noGrp="1"/>
          </p:cNvSpPr>
          <p:nvPr>
            <p:ph type="body" idx="1"/>
          </p:nvPr>
        </p:nvSpPr>
        <p:spPr>
          <a:xfrm>
            <a:off x="5158200" y="1418450"/>
            <a:ext cx="3591300" cy="3072600"/>
          </a:xfrm>
          <a:prstGeom prst="rect">
            <a:avLst/>
          </a:prstGeom>
          <a:solidFill>
            <a:srgbClr val="CFE2F3"/>
          </a:solidFill>
          <a:ln>
            <a:noFill/>
          </a:ln>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84615"/>
              <a:buFont typeface="Arial"/>
              <a:buNone/>
            </a:pPr>
            <a:r>
              <a:rPr lang="en">
                <a:latin typeface="Inter"/>
                <a:ea typeface="Inter"/>
                <a:cs typeface="Inter"/>
                <a:sym typeface="Inter"/>
              </a:rPr>
              <a:t> The data shows that the </a:t>
            </a:r>
            <a:r>
              <a:rPr lang="en" i="1">
                <a:latin typeface="Inter"/>
                <a:ea typeface="Inter"/>
                <a:cs typeface="Inter"/>
                <a:sym typeface="Inter"/>
              </a:rPr>
              <a:t>Sports </a:t>
            </a:r>
            <a:r>
              <a:rPr lang="en">
                <a:latin typeface="Inter"/>
                <a:ea typeface="Inter"/>
                <a:cs typeface="Inter"/>
                <a:sym typeface="Inter"/>
              </a:rPr>
              <a:t>genre has been the most popular rental category, followed by </a:t>
            </a:r>
            <a:r>
              <a:rPr lang="en" i="1">
                <a:latin typeface="Inter"/>
                <a:ea typeface="Inter"/>
                <a:cs typeface="Inter"/>
                <a:sym typeface="Inter"/>
              </a:rPr>
              <a:t>Animation, Action, </a:t>
            </a:r>
            <a:r>
              <a:rPr lang="en">
                <a:latin typeface="Inter"/>
                <a:ea typeface="Inter"/>
                <a:cs typeface="Inter"/>
                <a:sym typeface="Inter"/>
              </a:rPr>
              <a:t>and </a:t>
            </a:r>
            <a:r>
              <a:rPr lang="en" i="1">
                <a:latin typeface="Inter"/>
                <a:ea typeface="Inter"/>
                <a:cs typeface="Inter"/>
                <a:sym typeface="Inter"/>
              </a:rPr>
              <a:t>Sci-Fi</a:t>
            </a:r>
            <a:r>
              <a:rPr lang="en">
                <a:latin typeface="Inter"/>
                <a:ea typeface="Inter"/>
                <a:cs typeface="Inter"/>
                <a:sym typeface="Inter"/>
              </a:rPr>
              <a:t>. </a:t>
            </a:r>
            <a:endParaRPr>
              <a:latin typeface="Inter"/>
              <a:ea typeface="Inter"/>
              <a:cs typeface="Inter"/>
              <a:sym typeface="Inter"/>
            </a:endParaRPr>
          </a:p>
          <a:p>
            <a:pPr marL="0" lvl="0" indent="0" algn="l" rtl="0">
              <a:spcBef>
                <a:spcPts val="1200"/>
              </a:spcBef>
              <a:spcAft>
                <a:spcPts val="0"/>
              </a:spcAft>
              <a:buNone/>
            </a:pPr>
            <a:r>
              <a:rPr lang="en">
                <a:latin typeface="Inter"/>
                <a:ea typeface="Inter"/>
                <a:cs typeface="Inter"/>
                <a:sym typeface="Inter"/>
              </a:rPr>
              <a:t>This can be used to make data-driven decisions as a seller, such as stocking up on these popular genres to maximize profits. It can also have a positive impact on customer satisfaction, loyalty, and retention rates.</a:t>
            </a:r>
            <a:endParaRPr>
              <a:latin typeface="Inter"/>
              <a:ea typeface="Inter"/>
              <a:cs typeface="Inter"/>
              <a:sym typeface="Inter"/>
            </a:endParaRPr>
          </a:p>
          <a:p>
            <a:pPr marL="0" lvl="0" indent="0" algn="l" rtl="0">
              <a:spcBef>
                <a:spcPts val="1200"/>
              </a:spcBef>
              <a:spcAft>
                <a:spcPts val="0"/>
              </a:spcAft>
              <a:buNone/>
            </a:pPr>
            <a:endParaRPr>
              <a:latin typeface="Inter"/>
              <a:ea typeface="Inter"/>
              <a:cs typeface="Inter"/>
              <a:sym typeface="Inter"/>
            </a:endParaRPr>
          </a:p>
          <a:p>
            <a:pPr marL="0" lvl="0" indent="0" algn="l" rtl="0">
              <a:spcBef>
                <a:spcPts val="1200"/>
              </a:spcBef>
              <a:spcAft>
                <a:spcPts val="0"/>
              </a:spcAft>
              <a:buClr>
                <a:schemeClr val="dk1"/>
              </a:buClr>
              <a:buSzPct val="84615"/>
              <a:buFont typeface="Arial"/>
              <a:buNone/>
            </a:pPr>
            <a:endParaRPr>
              <a:latin typeface="Inter"/>
              <a:ea typeface="Inter"/>
              <a:cs typeface="Inter"/>
              <a:sym typeface="Inter"/>
            </a:endParaRPr>
          </a:p>
          <a:p>
            <a:pPr marL="0" lvl="0" indent="0" algn="l" rtl="0">
              <a:spcBef>
                <a:spcPts val="1200"/>
              </a:spcBef>
              <a:spcAft>
                <a:spcPts val="0"/>
              </a:spcAft>
              <a:buClr>
                <a:schemeClr val="dk1"/>
              </a:buClr>
              <a:buSzPct val="84615"/>
              <a:buFont typeface="Arial"/>
              <a:buNone/>
            </a:pPr>
            <a:endParaRPr>
              <a:latin typeface="Inter"/>
              <a:ea typeface="Inter"/>
              <a:cs typeface="Inter"/>
              <a:sym typeface="Inter"/>
            </a:endParaRPr>
          </a:p>
          <a:p>
            <a:pPr marL="0" lvl="0" indent="0" algn="l" rtl="0">
              <a:spcBef>
                <a:spcPts val="1200"/>
              </a:spcBef>
              <a:spcAft>
                <a:spcPts val="1200"/>
              </a:spcAft>
              <a:buNone/>
            </a:pPr>
            <a:endParaRPr>
              <a:latin typeface="Inter"/>
              <a:ea typeface="Inter"/>
              <a:cs typeface="Inter"/>
              <a:sym typeface="Inter"/>
            </a:endParaRPr>
          </a:p>
        </p:txBody>
      </p:sp>
      <p:sp>
        <p:nvSpPr>
          <p:cNvPr id="292" name="Google Shape;292;p15"/>
          <p:cNvSpPr txBox="1">
            <a:spLocks noGrp="1"/>
          </p:cNvSpPr>
          <p:nvPr>
            <p:ph type="title"/>
          </p:nvPr>
        </p:nvSpPr>
        <p:spPr>
          <a:xfrm>
            <a:off x="0" y="0"/>
            <a:ext cx="9144000" cy="795600"/>
          </a:xfrm>
          <a:prstGeom prst="rect">
            <a:avLst/>
          </a:prstGeom>
          <a:solidFill>
            <a:schemeClr val="accent3"/>
          </a:solidFill>
        </p:spPr>
        <p:txBody>
          <a:bodyPr spcFirstLastPara="1" wrap="square" lIns="91425" tIns="91425" rIns="91425" bIns="91425" anchor="ctr" anchorCtr="0">
            <a:normAutofit/>
          </a:bodyPr>
          <a:lstStyle/>
          <a:p>
            <a:pPr marL="0" lvl="0" indent="0" algn="l" rtl="0">
              <a:spcBef>
                <a:spcPts val="0"/>
              </a:spcBef>
              <a:spcAft>
                <a:spcPts val="0"/>
              </a:spcAft>
              <a:buNone/>
            </a:pPr>
            <a:r>
              <a:rPr lang="en" sz="1900">
                <a:solidFill>
                  <a:srgbClr val="FFFFFF"/>
                </a:solidFill>
                <a:latin typeface="Open Sans"/>
                <a:ea typeface="Open Sans"/>
                <a:cs typeface="Open Sans"/>
                <a:sym typeface="Open Sans"/>
              </a:rPr>
              <a:t>How can we use the data to recommend customers new movies, and how does this affect us as a seller?</a:t>
            </a:r>
            <a:endParaRPr sz="1900">
              <a:solidFill>
                <a:srgbClr val="FFFFFF"/>
              </a:solidFill>
              <a:latin typeface="Open Sans"/>
              <a:ea typeface="Open Sans"/>
              <a:cs typeface="Open Sans"/>
              <a:sym typeface="Open Sans"/>
            </a:endParaRPr>
          </a:p>
        </p:txBody>
      </p:sp>
      <p:pic>
        <p:nvPicPr>
          <p:cNvPr id="293" name="Google Shape;293;p15" title="Chart"/>
          <p:cNvPicPr preferRelativeResize="0"/>
          <p:nvPr/>
        </p:nvPicPr>
        <p:blipFill>
          <a:blip r:embed="rId3">
            <a:alphaModFix/>
          </a:blip>
          <a:stretch>
            <a:fillRect/>
          </a:stretch>
        </p:blipFill>
        <p:spPr>
          <a:xfrm>
            <a:off x="216600" y="1500125"/>
            <a:ext cx="4711326" cy="29092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6"/>
          <p:cNvSpPr txBox="1">
            <a:spLocks noGrp="1"/>
          </p:cNvSpPr>
          <p:nvPr>
            <p:ph type="body" idx="1"/>
          </p:nvPr>
        </p:nvSpPr>
        <p:spPr>
          <a:xfrm>
            <a:off x="5158200" y="1418450"/>
            <a:ext cx="3591300" cy="3072600"/>
          </a:xfrm>
          <a:prstGeom prst="rect">
            <a:avLst/>
          </a:prstGeom>
          <a:solidFill>
            <a:srgbClr val="CFE2F3"/>
          </a:solidFill>
          <a:ln>
            <a:noFill/>
          </a:ln>
        </p:spPr>
        <p:txBody>
          <a:bodyPr spcFirstLastPara="1" wrap="square" lIns="91425" tIns="91425" rIns="91425" bIns="91425" anchor="t" anchorCtr="0">
            <a:normAutofit/>
          </a:bodyPr>
          <a:lstStyle/>
          <a:p>
            <a:pPr marL="0" lvl="0" indent="0" algn="l" rtl="0">
              <a:spcBef>
                <a:spcPts val="0"/>
              </a:spcBef>
              <a:spcAft>
                <a:spcPts val="1200"/>
              </a:spcAft>
              <a:buNone/>
            </a:pPr>
            <a:r>
              <a:rPr lang="en">
                <a:latin typeface="Inter"/>
                <a:ea typeface="Inter"/>
                <a:cs typeface="Inter"/>
                <a:sym typeface="Inter"/>
              </a:rPr>
              <a:t>The average frequency ratio shown in this visualization can help us determine the popularity of each movie compared to the average popular movie. We can use this information to determine whether they should be given more attention in terms of stocking or not on a business perspective.</a:t>
            </a:r>
            <a:endParaRPr>
              <a:latin typeface="Inter"/>
              <a:ea typeface="Inter"/>
              <a:cs typeface="Inter"/>
              <a:sym typeface="Inter"/>
            </a:endParaRPr>
          </a:p>
        </p:txBody>
      </p:sp>
      <p:sp>
        <p:nvSpPr>
          <p:cNvPr id="299" name="Google Shape;299;p16"/>
          <p:cNvSpPr txBox="1">
            <a:spLocks noGrp="1"/>
          </p:cNvSpPr>
          <p:nvPr>
            <p:ph type="title"/>
          </p:nvPr>
        </p:nvSpPr>
        <p:spPr>
          <a:xfrm>
            <a:off x="0" y="0"/>
            <a:ext cx="9144000" cy="795600"/>
          </a:xfrm>
          <a:prstGeom prst="rect">
            <a:avLst/>
          </a:prstGeom>
          <a:solidFill>
            <a:schemeClr val="accent3"/>
          </a:solidFill>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1920">
                <a:solidFill>
                  <a:srgbClr val="FFFFFF"/>
                </a:solidFill>
                <a:latin typeface="Open Sans"/>
                <a:ea typeface="Open Sans"/>
                <a:cs typeface="Open Sans"/>
                <a:sym typeface="Open Sans"/>
              </a:rPr>
              <a:t>Enlist the top 10 movies that are rented the most of all time, how does it compares to the average rental rate of all the movies in the data?</a:t>
            </a:r>
            <a:endParaRPr sz="1920">
              <a:solidFill>
                <a:srgbClr val="FFFFFF"/>
              </a:solidFill>
              <a:latin typeface="Open Sans"/>
              <a:ea typeface="Open Sans"/>
              <a:cs typeface="Open Sans"/>
              <a:sym typeface="Open Sans"/>
            </a:endParaRPr>
          </a:p>
        </p:txBody>
      </p:sp>
      <p:pic>
        <p:nvPicPr>
          <p:cNvPr id="300" name="Google Shape;300;p16" title="Chart"/>
          <p:cNvPicPr preferRelativeResize="0"/>
          <p:nvPr/>
        </p:nvPicPr>
        <p:blipFill>
          <a:blip r:embed="rId3">
            <a:alphaModFix/>
          </a:blip>
          <a:stretch>
            <a:fillRect/>
          </a:stretch>
        </p:blipFill>
        <p:spPr>
          <a:xfrm>
            <a:off x="233400" y="1456263"/>
            <a:ext cx="4853400" cy="29969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7"/>
          <p:cNvSpPr txBox="1">
            <a:spLocks noGrp="1"/>
          </p:cNvSpPr>
          <p:nvPr>
            <p:ph type="body" idx="1"/>
          </p:nvPr>
        </p:nvSpPr>
        <p:spPr>
          <a:xfrm>
            <a:off x="5158200" y="1418450"/>
            <a:ext cx="3591300" cy="3072600"/>
          </a:xfrm>
          <a:prstGeom prst="rect">
            <a:avLst/>
          </a:prstGeom>
          <a:solidFill>
            <a:srgbClr val="CFE2F3"/>
          </a:solidFill>
          <a:ln>
            <a:noFill/>
          </a:ln>
        </p:spPr>
        <p:txBody>
          <a:bodyPr spcFirstLastPara="1" wrap="square" lIns="91425" tIns="91425" rIns="91425" bIns="91425" anchor="t" anchorCtr="0">
            <a:normAutofit/>
          </a:bodyPr>
          <a:lstStyle/>
          <a:p>
            <a:pPr marL="0" lvl="0" indent="0" algn="l" rtl="0">
              <a:spcBef>
                <a:spcPts val="0"/>
              </a:spcBef>
              <a:spcAft>
                <a:spcPts val="1200"/>
              </a:spcAft>
              <a:buNone/>
            </a:pPr>
            <a:r>
              <a:rPr lang="en">
                <a:latin typeface="Inter"/>
                <a:ea typeface="Inter"/>
                <a:cs typeface="Inter"/>
                <a:sym typeface="Inter"/>
              </a:rPr>
              <a:t>We can see </a:t>
            </a:r>
            <a:r>
              <a:rPr lang="en" i="1">
                <a:latin typeface="Inter"/>
                <a:ea typeface="Inter"/>
                <a:cs typeface="Inter"/>
                <a:sym typeface="Inter"/>
              </a:rPr>
              <a:t>Ben Wills </a:t>
            </a:r>
            <a:r>
              <a:rPr lang="en">
                <a:latin typeface="Inter"/>
                <a:ea typeface="Inter"/>
                <a:cs typeface="Inter"/>
                <a:sym typeface="Inter"/>
              </a:rPr>
              <a:t>is most popular in </a:t>
            </a:r>
            <a:r>
              <a:rPr lang="en" i="1">
                <a:latin typeface="Inter"/>
                <a:ea typeface="Inter"/>
                <a:cs typeface="Inter"/>
                <a:sym typeface="Inter"/>
              </a:rPr>
              <a:t>Sports </a:t>
            </a:r>
            <a:r>
              <a:rPr lang="en">
                <a:latin typeface="Inter"/>
                <a:ea typeface="Inter"/>
                <a:cs typeface="Inter"/>
                <a:sym typeface="Inter"/>
              </a:rPr>
              <a:t>genre. This insight can help one understand the preferences of their customers and organise marketing campaigns targeted to specific audience. This could result in an increased customer satisfaction, as they are more likely to find movies they enjoy.</a:t>
            </a:r>
            <a:endParaRPr>
              <a:latin typeface="Inter"/>
              <a:ea typeface="Inter"/>
              <a:cs typeface="Inter"/>
              <a:sym typeface="Inter"/>
            </a:endParaRPr>
          </a:p>
        </p:txBody>
      </p:sp>
      <p:sp>
        <p:nvSpPr>
          <p:cNvPr id="306" name="Google Shape;306;p17"/>
          <p:cNvSpPr txBox="1">
            <a:spLocks noGrp="1"/>
          </p:cNvSpPr>
          <p:nvPr>
            <p:ph type="title"/>
          </p:nvPr>
        </p:nvSpPr>
        <p:spPr>
          <a:xfrm>
            <a:off x="0" y="0"/>
            <a:ext cx="9144000" cy="795600"/>
          </a:xfrm>
          <a:prstGeom prst="rect">
            <a:avLst/>
          </a:prstGeom>
          <a:solidFill>
            <a:schemeClr val="accent3"/>
          </a:solidFill>
        </p:spPr>
        <p:txBody>
          <a:bodyPr spcFirstLastPara="1" wrap="square" lIns="91425" tIns="91425" rIns="91425" bIns="91425" anchor="ctr" anchorCtr="0">
            <a:normAutofit/>
          </a:bodyPr>
          <a:lstStyle/>
          <a:p>
            <a:pPr marL="0" lvl="0" indent="0" algn="l" rtl="0">
              <a:spcBef>
                <a:spcPts val="0"/>
              </a:spcBef>
              <a:spcAft>
                <a:spcPts val="0"/>
              </a:spcAft>
              <a:buNone/>
            </a:pPr>
            <a:r>
              <a:rPr lang="en" sz="1900">
                <a:solidFill>
                  <a:srgbClr val="FFFFFF"/>
                </a:solidFill>
                <a:latin typeface="Open Sans"/>
                <a:ea typeface="Open Sans"/>
                <a:cs typeface="Open Sans"/>
                <a:sym typeface="Open Sans"/>
              </a:rPr>
              <a:t>Which actors have appeared most in each category of movies?</a:t>
            </a:r>
            <a:endParaRPr sz="1900">
              <a:solidFill>
                <a:srgbClr val="FFFFFF"/>
              </a:solidFill>
              <a:latin typeface="Open Sans"/>
              <a:ea typeface="Open Sans"/>
              <a:cs typeface="Open Sans"/>
              <a:sym typeface="Open Sans"/>
            </a:endParaRPr>
          </a:p>
        </p:txBody>
      </p:sp>
      <p:pic>
        <p:nvPicPr>
          <p:cNvPr id="307" name="Google Shape;307;p17" title="Chart"/>
          <p:cNvPicPr preferRelativeResize="0"/>
          <p:nvPr/>
        </p:nvPicPr>
        <p:blipFill>
          <a:blip r:embed="rId3">
            <a:alphaModFix/>
          </a:blip>
          <a:stretch>
            <a:fillRect/>
          </a:stretch>
        </p:blipFill>
        <p:spPr>
          <a:xfrm>
            <a:off x="217225" y="1452513"/>
            <a:ext cx="4853399" cy="300448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11"/>
        <p:cNvGrpSpPr/>
        <p:nvPr/>
      </p:nvGrpSpPr>
      <p:grpSpPr>
        <a:xfrm>
          <a:off x="0" y="0"/>
          <a:ext cx="0" cy="0"/>
          <a:chOff x="0" y="0"/>
          <a:chExt cx="0" cy="0"/>
        </a:xfrm>
      </p:grpSpPr>
      <p:sp>
        <p:nvSpPr>
          <p:cNvPr id="312" name="Google Shape;312;p18"/>
          <p:cNvSpPr txBox="1"/>
          <p:nvPr/>
        </p:nvSpPr>
        <p:spPr>
          <a:xfrm>
            <a:off x="3008550" y="2217750"/>
            <a:ext cx="31269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400" b="1">
                <a:solidFill>
                  <a:schemeClr val="lt1"/>
                </a:solidFill>
                <a:latin typeface="Inter"/>
                <a:ea typeface="Inter"/>
                <a:cs typeface="Inter"/>
                <a:sym typeface="Inter"/>
              </a:rPr>
              <a:t>THANK YOU</a:t>
            </a:r>
            <a:endParaRPr sz="3400" b="1">
              <a:solidFill>
                <a:schemeClr val="lt1"/>
              </a:solidFill>
              <a:latin typeface="Inter"/>
              <a:ea typeface="Inter"/>
              <a:cs typeface="Inter"/>
              <a:sym typeface="Inter"/>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309</Words>
  <Application>Microsoft Office PowerPoint</Application>
  <PresentationFormat>On-screen Show (16:9)</PresentationFormat>
  <Paragraphs>17</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Inter</vt:lpstr>
      <vt:lpstr>Nunito</vt:lpstr>
      <vt:lpstr>Consolas</vt:lpstr>
      <vt:lpstr>Maven Pro</vt:lpstr>
      <vt:lpstr>Open Sans</vt:lpstr>
      <vt:lpstr>Arial</vt:lpstr>
      <vt:lpstr>Momentum</vt:lpstr>
      <vt:lpstr>SQL Project: DVD  Rental Analysis</vt:lpstr>
      <vt:lpstr>What kind of customers are the most profitable for the rental store?</vt:lpstr>
      <vt:lpstr>How can we use the data to recommend customers new movies, and how does this affect us as a seller?</vt:lpstr>
      <vt:lpstr>Enlist the top 10 movies that are rented the most of all time, how does it compares to the average rental rate of all the movies in the data?</vt:lpstr>
      <vt:lpstr>Which actors have appeared most in each category of movies?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Project: DVD  Rental Analysis</dc:title>
  <dc:creator>shreya purohit</dc:creator>
  <cp:lastModifiedBy>shreya purohit</cp:lastModifiedBy>
  <cp:revision>1</cp:revision>
  <dcterms:modified xsi:type="dcterms:W3CDTF">2023-04-17T07:20:13Z</dcterms:modified>
</cp:coreProperties>
</file>