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EE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83106-36FF-F7C3-A190-C9E4A183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B2321-4BD1-DADF-1167-494CB177A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C4DB0-300D-9F9F-3055-2A0EAB32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67696-8F9E-AE67-6550-8BA548D5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9E753-B46B-7C2C-02FD-4F2AAC1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7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1D011-FF96-8485-D44E-F48486AC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6FAC1-4EE2-F2A0-83DF-2F72BAAF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83C7-1CAB-1046-7ABF-9867547E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BBD7D-9AA0-23B9-6EF0-EDA798D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DDFDB-E164-1741-AF5B-4715BB13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2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F9C73-38D8-CC14-9A91-474C454B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B0A03-51DE-E9A5-3099-C8C5B4EE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F77AF-0351-5D7A-C8F8-3B3FC442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5B9BF-E392-F1D7-BB69-F32EDDAC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6ECB0-E34A-1669-6871-397254DD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DED6-8C37-D89A-52FA-9409F481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A3675-BCD9-D16D-0651-7752332D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36A49-52EC-9EE5-9CD5-5FBC9970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EB054-5C92-34BF-9AAB-6974148E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85086-C950-4DE8-6056-DFD012A8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6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00A9-544E-07DA-E201-FAA46D67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D960D-78AE-9044-E170-05DE02A9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13792-9E9D-58D3-FCE1-268F1902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421C2-21DA-41AD-1BD3-4CCB3F9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5BC90-2F60-F2BD-7DB0-E8BA7A65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2D95-F4E7-F24C-1B90-779B835A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418A1-83C9-21B4-A26C-A39223152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D1B24-741C-292A-9424-2F9E8D7F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24647-3F63-265E-A6A7-BAC4EED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68B9-08A1-B105-6C13-29310D0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309C-0F13-CBF0-8D29-187A11E8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7168-016A-E39D-BAEA-DA330E5E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CFB53-59D9-C878-F1D6-BDCE3936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61DD0-7D4A-19B2-C02C-9C322C1E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A94C8-D909-F8ED-7425-08FE43EDD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9E751-76B0-5D3A-8751-C116F765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229927-95FC-C247-E2EA-34E867D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3D5BA5-099A-BA16-78D4-82529D27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881D53-9CC4-0A55-11CC-9EB8F35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BC48-7269-6DDE-1A1B-DFE5F3A7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CE1A0-A9CC-0F6E-28CD-9BA40DFE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EEAAA-6325-78CE-BCFC-2C9578DC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C71F0-DC75-AEDD-B00A-F1848B73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82CC2-B056-D44A-94D1-B253333A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8810D-1D70-5802-9F80-1DAC41DE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DD357-1D54-BDAE-0F31-4C672D15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0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34E3-38B8-6596-4DA9-19E01D32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FE0A-B9ED-8203-A0BD-6E65B491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65AE6-6F3F-3066-7DB7-6A4DA50D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60E7F-7DBD-6C38-6054-2043BE7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9A71D-3C9A-9A47-EEC5-97819405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F737B-1FDC-F2A3-4612-2CEBB83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292E5-9EE0-F75D-E031-548BA547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19352-01EE-C9DC-5FF9-B445A22D4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4330E-E068-453E-7BF6-8D744495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50213-C7F4-AB9A-B5CC-481A376B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934F3-1A4C-967B-68D1-A8C783E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1FCEC-12D7-A225-5D79-6D2465B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A6395-D795-EB8A-FA00-25C84AFE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E35AA-5F25-B06E-9FF4-0595E8EE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B53B5-09AE-D0FF-B59F-6258A7CE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516E-0613-4D9B-908D-18819AA8B88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0CD7A-DB77-16AB-61EF-9B6B0AB7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3B948-F7A9-5E65-4A62-25F89D9F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2B15-1723-42C8-84ED-17E32314D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B7BBD20-4DB8-3DF2-938C-64CED72CBB95}"/>
              </a:ext>
            </a:extLst>
          </p:cNvPr>
          <p:cNvGrpSpPr/>
          <p:nvPr/>
        </p:nvGrpSpPr>
        <p:grpSpPr>
          <a:xfrm>
            <a:off x="2262258" y="2264771"/>
            <a:ext cx="7667484" cy="2328458"/>
            <a:chOff x="2262258" y="2305309"/>
            <a:chExt cx="7667484" cy="23284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751089-4187-9ACF-8FD1-F314546E9DED}"/>
                </a:ext>
              </a:extLst>
            </p:cNvPr>
            <p:cNvSpPr txBox="1"/>
            <p:nvPr/>
          </p:nvSpPr>
          <p:spPr>
            <a:xfrm>
              <a:off x="2262258" y="2305309"/>
              <a:ext cx="766748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팬더스를</a:t>
              </a:r>
              <a:r>
                <a:rPr lang="ko-KR" altLang="en-US" sz="5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활용한 데이터 분석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E74D3-017B-311D-4B21-1DF701B3765A}"/>
                </a:ext>
              </a:extLst>
            </p:cNvPr>
            <p:cNvSpPr txBox="1"/>
            <p:nvPr/>
          </p:nvSpPr>
          <p:spPr>
            <a:xfrm>
              <a:off x="5553223" y="3303598"/>
              <a:ext cx="10855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-3</a:t>
              </a:r>
              <a:r>
                <a:rPr lang="ko-KR" altLang="en-US" sz="3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장</a:t>
              </a:r>
              <a:r>
                <a:rPr lang="en-US" altLang="ko-KR" sz="3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endPara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221F0D-E4C6-9232-CC92-77AE2E3D031E}"/>
                </a:ext>
              </a:extLst>
            </p:cNvPr>
            <p:cNvSpPr txBox="1"/>
            <p:nvPr/>
          </p:nvSpPr>
          <p:spPr>
            <a:xfrm>
              <a:off x="4652335" y="4310602"/>
              <a:ext cx="28873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 </a:t>
              </a:r>
              <a:r>
                <a:rPr lang="ko-KR" altLang="en-US" sz="15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동계방학 학부연구생 </a:t>
              </a:r>
              <a:r>
                <a:rPr lang="ko-KR" altLang="en-US" sz="15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이소희</a:t>
              </a:r>
              <a:endParaRPr lang="ko-KR" altLang="en-US" sz="1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A2FA9-9575-A6E7-9EF8-8ACC5625601A}"/>
              </a:ext>
            </a:extLst>
          </p:cNvPr>
          <p:cNvSpPr txBox="1"/>
          <p:nvPr/>
        </p:nvSpPr>
        <p:spPr>
          <a:xfrm>
            <a:off x="1042952" y="1106881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팬더스</a:t>
            </a:r>
            <a:endParaRPr lang="ko-KR" altLang="en-US" sz="3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4E812-1127-7469-0F28-B7D84A508B0E}"/>
              </a:ext>
            </a:extLst>
          </p:cNvPr>
          <p:cNvSpPr txBox="1"/>
          <p:nvPr/>
        </p:nvSpPr>
        <p:spPr>
          <a:xfrm>
            <a:off x="1042952" y="1991608"/>
            <a:ext cx="6662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 데이터 분석을 목적으로 개발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구조화된 데이터를 쉽고 빠르게 가공할 수 있는 자료형과 함수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대부분의 함수가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넘파이와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유사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과학용 기본 라이브러리로 널리 활용</a:t>
            </a:r>
          </a:p>
        </p:txBody>
      </p:sp>
    </p:spTree>
    <p:extLst>
      <p:ext uri="{BB962C8B-B14F-4D97-AF65-F5344CB8AC3E}">
        <p14:creationId xmlns:p14="http://schemas.microsoft.com/office/powerpoint/2010/main" val="304140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78742" y="876068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78742" y="1522928"/>
            <a:ext cx="4259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처리된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벡터 형태의 자료형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시계열 데이터를 다루는 데 적합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2A3A9-203F-FD5D-5B27-60E958F6C24C}"/>
              </a:ext>
            </a:extLst>
          </p:cNvPr>
          <p:cNvSpPr txBox="1"/>
          <p:nvPr/>
        </p:nvSpPr>
        <p:spPr>
          <a:xfrm>
            <a:off x="778742" y="2446258"/>
            <a:ext cx="647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등의 시퀀스를 생성자의 인수로 받을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Series()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생성자로 생성한다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인덱스를 지정해주지 않으면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 인덱스가 자동으로 생성된다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시리즈명을 지정해줄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EBA042-7630-4211-8243-6336694A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2" y="3900356"/>
            <a:ext cx="5448300" cy="194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5125FC-7EE7-1435-A339-004B9E19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34" y="3900356"/>
            <a:ext cx="5391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668633" y="599069"/>
            <a:ext cx="2727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시리즈의 인덱스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668633" y="1253302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번호와 인덱스명을 설정할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0E0CA3-3299-693F-5FB3-064595D4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2" y="1933443"/>
            <a:ext cx="5400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643763" y="61628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643763" y="1337192"/>
            <a:ext cx="9514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레이블과 값을 지정해줘서 추가할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시리즈를 인자로 받는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append()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메서드를 이용한다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시리즈명과 인덱스명은 다시 설정해야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6844D-4EB1-A27F-DC59-C0475CD7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3" y="2334683"/>
            <a:ext cx="5210175" cy="2171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947B40-4EDF-C1F6-9C5F-2588CCBC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34" y="2359878"/>
            <a:ext cx="53721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2DCF9-29CF-5E6C-E0C5-A32DB5F79624}"/>
              </a:ext>
            </a:extLst>
          </p:cNvPr>
          <p:cNvSpPr txBox="1"/>
          <p:nvPr/>
        </p:nvSpPr>
        <p:spPr>
          <a:xfrm>
            <a:off x="659266" y="46045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B4F75-A8B7-E8BC-82F7-684FF3C3C878}"/>
              </a:ext>
            </a:extLst>
          </p:cNvPr>
          <p:cNvSpPr txBox="1"/>
          <p:nvPr/>
        </p:nvSpPr>
        <p:spPr>
          <a:xfrm>
            <a:off x="6194468" y="50250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030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인덱싱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87830" y="1324125"/>
            <a:ext cx="514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index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loc 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values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순서에 해당하는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iloc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순서에 해당하는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89A1E-EACE-EBE2-E825-F652B0465077}"/>
              </a:ext>
            </a:extLst>
          </p:cNvPr>
          <p:cNvSpPr txBox="1"/>
          <p:nvPr/>
        </p:nvSpPr>
        <p:spPr>
          <a:xfrm>
            <a:off x="787830" y="2788149"/>
            <a:ext cx="4569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values</a:t>
            </a:r>
            <a:r>
              <a:rPr lang="ko-KR" altLang="en-US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b="1" u="sng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iloc</a:t>
            </a:r>
            <a:r>
              <a:rPr lang="ko-KR" altLang="en-US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차이점</a:t>
            </a:r>
            <a:endParaRPr lang="en-US" altLang="ko-KR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values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결과값이 복수 개일 때 배열로 반환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iloc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결과값이 복수 개일 때 시리즈로 반환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EFF20-B0F3-2EFB-26C4-11F0A4D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88" y="4165439"/>
            <a:ext cx="1285875" cy="447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FAAA5E-7783-C6BC-85F1-EA065534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88" y="4825845"/>
            <a:ext cx="1371600" cy="466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D1900B-F71B-4B26-FBAD-63378BB2B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4153999"/>
            <a:ext cx="2390775" cy="504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927F06-4879-DEFD-4726-76F58D222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1" y="4806795"/>
            <a:ext cx="3257550" cy="485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152C95-3713-B453-690B-6815DDA0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241" y="4117814"/>
            <a:ext cx="3781425" cy="495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C934BD-2FAF-6C6C-E31C-A85926739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6002" y="4121319"/>
            <a:ext cx="1438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05449" y="1367663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drop()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인자로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삭제하고자하는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원소의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적용 후 대입해줘야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변화값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적용됨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32718-35F1-2063-1F50-6C218422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0" y="2604858"/>
            <a:ext cx="3238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 정보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87830" y="1367663"/>
            <a:ext cx="935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describe()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원소 개수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표준편차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최솟값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사분위수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사분위수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사분위수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최댓값 확인 가능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30D65-E12C-2EE1-7B34-034C2872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7" y="2428875"/>
            <a:ext cx="2771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05449" y="136075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plot()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CFA4D-8B03-7AE2-61E2-9C4C452C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39" y="1945645"/>
            <a:ext cx="5610225" cy="240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89D8FA-BB3E-D1C5-36EF-3196951B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9" y="4289758"/>
            <a:ext cx="3286125" cy="49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116DF9-AAD3-D915-6B2C-4732E1D9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77" y="1836588"/>
            <a:ext cx="4876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87830" y="2108494"/>
            <a:ext cx="6050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생성자에 각각의 데이터를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딕셔너리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형식으로 넣어준다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별도로 지정해줄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별도의 인덱스를 지정하지 않으면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 자동으로 매겨진다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AD7C0-5A97-04F6-E6B9-DA09A802CF62}"/>
              </a:ext>
            </a:extLst>
          </p:cNvPr>
          <p:cNvSpPr txBox="1"/>
          <p:nvPr/>
        </p:nvSpPr>
        <p:spPr>
          <a:xfrm>
            <a:off x="787830" y="1231331"/>
            <a:ext cx="486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시리즈를 모아 표 형태로 만들어준 것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변수에 대한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관측값을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함께 기록할 때 사용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8D538B-55EA-A803-1792-57BF798F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99" y="3308823"/>
            <a:ext cx="4686300" cy="1990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C756A7-FBB5-1373-244F-0D27D1D1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8" y="3294197"/>
            <a:ext cx="4533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5923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 </a:t>
            </a:r>
            <a:r>
              <a:rPr lang="en-US" altLang="ko-KR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시리즈를 이용한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04782" y="1321388"/>
            <a:ext cx="827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데이터프레임화하고자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하는 시리즈를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딕셔너리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형태로 구성하여 생성자에 넘겨준다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시리즈는 데이터프레임의 칼럼으로 합쳐진다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801C2-AE2C-C816-7D1A-2897B0AD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70" y="2092064"/>
            <a:ext cx="4610100" cy="177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C1F4F2-1FE6-81C2-A98C-559BC0E2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60" y="2092064"/>
            <a:ext cx="4352925" cy="1276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1A47DA-2639-E5AE-80C2-1BFF4F7C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360" y="3234250"/>
            <a:ext cx="2981325" cy="64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AFD3F2-44E4-F78D-550D-4DE90F606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85" y="4290555"/>
            <a:ext cx="4714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A2FA9-9575-A6E7-9EF8-8ACC5625601A}"/>
              </a:ext>
            </a:extLst>
          </p:cNvPr>
          <p:cNvSpPr txBox="1"/>
          <p:nvPr/>
        </p:nvSpPr>
        <p:spPr>
          <a:xfrm>
            <a:off x="524933" y="602343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넘파이</a:t>
            </a:r>
            <a:endParaRPr lang="ko-KR" altLang="en-US" sz="3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4E812-1127-7469-0F28-B7D84A508B0E}"/>
              </a:ext>
            </a:extLst>
          </p:cNvPr>
          <p:cNvSpPr txBox="1"/>
          <p:nvPr/>
        </p:nvSpPr>
        <p:spPr>
          <a:xfrm>
            <a:off x="524933" y="1304350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수치 해석이나 통계 관련 작업을 구현할 때 가장 기본이 되는 모듈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906F7-96C8-1C0B-B89A-874E65F0BE3B}"/>
              </a:ext>
            </a:extLst>
          </p:cNvPr>
          <p:cNvSpPr txBox="1"/>
          <p:nvPr/>
        </p:nvSpPr>
        <p:spPr>
          <a:xfrm>
            <a:off x="524933" y="2013131"/>
            <a:ext cx="6862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고성능 다차원 배열 객체인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ndarray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이를 다루는 여러 함수를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수치 해석과 통계 작업 처리 가능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인공지능 관련 개발을 할 때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229502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5923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 </a:t>
            </a:r>
            <a:r>
              <a:rPr lang="en-US" altLang="ko-KR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리스트를 이용한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87830" y="1273283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리스트를 이용해 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행씩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추가하여 데이터프레임을 생성할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325DC-B502-1AFE-3086-7BC74879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1" y="2756428"/>
            <a:ext cx="4600575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34408-9F96-D9FE-6302-3E707E999D78}"/>
              </a:ext>
            </a:extLst>
          </p:cNvPr>
          <p:cNvSpPr txBox="1"/>
          <p:nvPr/>
        </p:nvSpPr>
        <p:spPr>
          <a:xfrm>
            <a:off x="787830" y="1876356"/>
            <a:ext cx="866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데이터프레임의 행에 해당하는 리스트를 각각 생성한 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rows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리스트에 추가한다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데이터프레임의 생성자에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rows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리스트를 넘겨준다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45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38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 정보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36754" y="1231331"/>
            <a:ext cx="674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describe()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원소의 개수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표준편차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최솟값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사분위수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최댓값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info()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정보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칼럼 정보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메모리 사용량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AB8DD3-89B1-9641-CAE5-09AA062F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44" y="2226806"/>
            <a:ext cx="3562350" cy="1971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975825-7D14-9B8A-DA35-F1048748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03" y="2226806"/>
            <a:ext cx="4238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8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38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 순회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87830" y="1372971"/>
            <a:ext cx="560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인덱스 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itertuples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행을 이름있는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형태로 반환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iterrows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행을 인덱스와 시리즈 조합으로 반환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43AE6-6D0A-418A-01EC-C09EF6F6646F}"/>
              </a:ext>
            </a:extLst>
          </p:cNvPr>
          <p:cNvSpPr txBox="1"/>
          <p:nvPr/>
        </p:nvSpPr>
        <p:spPr>
          <a:xfrm>
            <a:off x="787830" y="2323053"/>
            <a:ext cx="3845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itertuples</a:t>
            </a:r>
            <a:r>
              <a:rPr lang="en-US" altLang="ko-KR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</a:t>
            </a:r>
            <a:r>
              <a:rPr lang="ko-KR" altLang="en-US" b="1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장점</a:t>
            </a:r>
            <a:endParaRPr lang="en-US" altLang="ko-KR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000" b="1" u="sng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순회처리가 편하다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itertuples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iterrows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빠르다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7468D-2101-6E53-5135-166B9F78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77" y="3400271"/>
            <a:ext cx="4048125" cy="1619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B50CF5-0BFD-0294-92E3-9E2879FD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12" y="3400271"/>
            <a:ext cx="3533775" cy="1543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136A7B-DC63-73F6-6373-E13CCA73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7" y="5124024"/>
            <a:ext cx="2724150" cy="1552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3550D2-56AC-A29F-5C97-B10DF558B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697" y="3400271"/>
            <a:ext cx="2486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9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87830" y="677333"/>
            <a:ext cx="3076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 함수</a:t>
            </a:r>
            <a:endParaRPr lang="ko-KR" altLang="en-US" sz="3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05449" y="1552221"/>
            <a:ext cx="11193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head(n)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데이터프레임의 상위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행을 출력한다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인수 생략 시 기본값인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처리된다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tail(n)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데이터프레임의 하위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행을 출력한다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인수 생략 시 기본값인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처리된다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drop()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삭제하고자 하는 데이터를 삭제한다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 이름을 인자로 주어 열을 삭제할 수도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shift(n)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이동시킬 때 사용한다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데이터가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행씩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뒤로 이동한다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cumsum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누적합을 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rolling()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시리즈에서 윈도우 크기에 해당하는 개수만큼 데이터를 추출하여 집계 함수에 해당하는 연산을 실시한다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min()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최솟값을 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fillna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데이터프레임의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NaN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없앤다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plot()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그래프로 출력한다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hist()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히스토그램을 출력한다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78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805449" y="2106219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데이터의 상관관계를 분석하는 데 쓰이는 통계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05449" y="1108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회귀 분석</a:t>
            </a:r>
            <a:endParaRPr lang="en-US" altLang="ko-KR" sz="3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0408D-2585-EF74-2C78-58E8665CE7AA}"/>
              </a:ext>
            </a:extLst>
          </p:cNvPr>
          <p:cNvSpPr txBox="1"/>
          <p:nvPr/>
        </p:nvSpPr>
        <p:spPr>
          <a:xfrm>
            <a:off x="805449" y="2660217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회귀 모형을 설정한 후 실제로 관측된 표본을 대상으로 회귀 모형의 계수를 측정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0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423964" y="440750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423964" y="99474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array()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580D87-C98C-65B8-DECA-86664B7F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548746"/>
            <a:ext cx="56102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575249" y="600244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정보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575249" y="1224545"/>
            <a:ext cx="49524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ndim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배열의 차원을 나타냄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shape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배열의 각 차원의 크기를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튜플로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나타냄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dtype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원소의 자료형을 나타냄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max()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최댓값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mean()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평균값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min()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최솟값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sum()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합계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A67FE2-C618-DDD3-2D3D-BD1AC768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9" y="3429000"/>
            <a:ext cx="5295900" cy="2181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AD9E5-F579-F3F5-C328-EEFD2D6F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58" y="3429000"/>
            <a:ext cx="4248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457831" y="606213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접근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475248" y="1252584"/>
            <a:ext cx="369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대괄호를 사용한다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인덱싱과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슬라이싱을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조건에 맞는 원소 출력이 가능하다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A6E4A-B2C7-22D9-1DF5-024C428F1BE5}"/>
              </a:ext>
            </a:extLst>
          </p:cNvPr>
          <p:cNvSpPr txBox="1"/>
          <p:nvPr/>
        </p:nvSpPr>
        <p:spPr>
          <a:xfrm>
            <a:off x="557349" y="2351894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이름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 인덱스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][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 인덱스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==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이름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 인덱스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 인덱스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6EF470-3602-9210-EB02-EDDF1DB7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68755"/>
            <a:ext cx="4467225" cy="657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B0C477-8030-4BAA-B101-825ABBC2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9" y="4568755"/>
            <a:ext cx="5248275" cy="752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E54FF9-A080-96FE-21BB-BB983E5F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9" y="3884276"/>
            <a:ext cx="4076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483611" y="498834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형태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483611" y="1169520"/>
            <a:ext cx="299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transpose()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배열의 전치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flatten()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평탄화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95E854-4F0D-F4AD-56B6-4A095638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9" y="1993390"/>
            <a:ext cx="4429125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3150D-DE64-7FB1-F171-314FA88B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9" y="3766750"/>
            <a:ext cx="4114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634612" y="590789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 연산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634612" y="1144787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같은 크기의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행렬끼리는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사칙 연산이 가능하다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4D49D-2914-9292-AA21-D9D1F974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4" y="1787599"/>
            <a:ext cx="41243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747477" y="783735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브로드캐스팅</a:t>
            </a:r>
            <a:endParaRPr lang="ko-KR" altLang="en-US" sz="3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747477" y="146846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행렬 크기가 달라도 연산할 수 있도록 작은 행렬을 확장해준다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4294D-079D-CDC1-0ED6-2297C174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51" y="2035855"/>
            <a:ext cx="4972050" cy="1809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082384-887E-646D-5155-2A25D3C5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51" y="4043664"/>
            <a:ext cx="5781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7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850E8-9276-B56D-2854-29F02BE32EAF}"/>
              </a:ext>
            </a:extLst>
          </p:cNvPr>
          <p:cNvSpPr txBox="1"/>
          <p:nvPr/>
        </p:nvSpPr>
        <p:spPr>
          <a:xfrm>
            <a:off x="894671" y="783735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ED906-DBAA-8B20-847C-EBDC59E21A8C}"/>
              </a:ext>
            </a:extLst>
          </p:cNvPr>
          <p:cNvSpPr txBox="1"/>
          <p:nvPr/>
        </p:nvSpPr>
        <p:spPr>
          <a:xfrm>
            <a:off x="894671" y="1845793"/>
            <a:ext cx="8512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스칼라값이다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인공지능 분야에서 신경망을 통해 전달되는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신호값을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계산할 때 주로 쓰인다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벡터 두 개의 내적의 경우 앞에 오는 것을 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뒤에 오는 것을 열 벡터로 간주한다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FD584-E9CB-AA42-6D07-5072154F2DB1}"/>
              </a:ext>
            </a:extLst>
          </p:cNvPr>
          <p:cNvSpPr txBox="1"/>
          <p:nvPr/>
        </p:nvSpPr>
        <p:spPr>
          <a:xfrm>
            <a:off x="894671" y="140709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dot()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278605-1C68-4E58-22D2-4A192456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8" y="3069653"/>
            <a:ext cx="58959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706</Words>
  <Application>Microsoft Office PowerPoint</Application>
  <PresentationFormat>와이드스크린</PresentationFormat>
  <Paragraphs>110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나눔스퀘어라운드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소희</dc:creator>
  <cp:lastModifiedBy>이 소희</cp:lastModifiedBy>
  <cp:revision>3</cp:revision>
  <dcterms:created xsi:type="dcterms:W3CDTF">2023-01-06T03:57:50Z</dcterms:created>
  <dcterms:modified xsi:type="dcterms:W3CDTF">2023-01-09T08:51:17Z</dcterms:modified>
</cp:coreProperties>
</file>