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finance.naver.com/item/sise_day.nhn?code=068270&amp;amp;page=1" TargetMode="External"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hyperlink" Target="https://kind.krx.co.kr/corpgeneral/corpList.do?method=loadInitPag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cb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85" y="2709902"/>
            <a:ext cx="11279504" cy="850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1">
                <a:solidFill>
                  <a:srgbClr val="655d5b"/>
                </a:solidFill>
              </a:rPr>
              <a:t>4</a:t>
            </a:r>
            <a:r>
              <a:rPr lang="ko-KR" altLang="en-US" sz="5000" b="1">
                <a:solidFill>
                  <a:srgbClr val="655d5b"/>
                </a:solidFill>
              </a:rPr>
              <a:t>장 웹 스크레이핑을 사용한 데이터 분석</a:t>
            </a:r>
            <a:endParaRPr lang="ko-KR" altLang="en-US" sz="5000" b="1">
              <a:solidFill>
                <a:srgbClr val="655d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9235" y="3855996"/>
            <a:ext cx="2583181" cy="466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554f4d"/>
                </a:solidFill>
              </a:rPr>
              <a:t>12211523</a:t>
            </a:r>
            <a:r>
              <a:rPr lang="ko-KR" altLang="en-US" sz="2500">
                <a:solidFill>
                  <a:srgbClr val="554f4d"/>
                </a:solidFill>
              </a:rPr>
              <a:t> 이시헌</a:t>
            </a:r>
            <a:endParaRPr lang="ko-KR" altLang="en-US" sz="25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399" y="350594"/>
            <a:ext cx="77858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</a:t>
            </a:r>
            <a:r>
              <a:rPr lang="ko-KR" altLang="en-US" sz="3600" b="1">
                <a:solidFill>
                  <a:srgbClr val="554f4d"/>
                </a:solidFill>
              </a:rPr>
              <a:t> 뷰티풀 수프로 일별 시세 읽어오기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16889" y="1419063"/>
            <a:ext cx="10574364" cy="22652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뷰티풀 수프</a:t>
            </a: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HTML, XML</a:t>
            </a:r>
            <a:r>
              <a: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페이지로부터 데이터를 추출하는 파이썬 라이브러리</a:t>
            </a:r>
            <a:r>
              <a:rPr xmlns:mc="http://schemas.openxmlformats.org/markup-compatibility/2006" xmlns:hp="http://schemas.haansoft.com/office/presentation/8.0" kumimoji="0" lang="en-US" altLang="ko-KR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웹 스크레이퍼로 불리기도 한다</a:t>
            </a:r>
            <a:r>
              <a:rPr xmlns:mc="http://schemas.openxmlformats.org/markup-compatibility/2006" xmlns:hp="http://schemas.haansoft.com/office/presentation/8.0" kumimoji="0" lang="en-US" altLang="ko-KR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70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pip install beautifulsoap4</a:t>
            </a:r>
            <a:r>
              <a: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로 설치 가능</a:t>
            </a:r>
            <a:endParaRPr xmlns:mc="http://schemas.openxmlformats.org/markup-compatibility/2006" xmlns:hp="http://schemas.haansoft.com/office/presentation/8.0" kumimoji="0" lang="ko-KR" altLang="en-US" sz="270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42425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4.4.1.</a:t>
            </a:r>
            <a:r>
              <a:rPr lang="ko-KR" altLang="en-US" sz="3600" b="1">
                <a:solidFill>
                  <a:srgbClr val="554f4d"/>
                </a:solidFill>
              </a:rPr>
              <a:t> 파서별 장단점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6" name="표 24"/>
          <p:cNvGraphicFramePr>
            <a:graphicFrameLocks noGrp="1"/>
          </p:cNvGraphicFramePr>
          <p:nvPr/>
        </p:nvGraphicFramePr>
        <p:xfrm>
          <a:off x="870348" y="1663109"/>
          <a:ext cx="10863135" cy="430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998"/>
                <a:gridCol w="1683779"/>
                <a:gridCol w="4487405"/>
                <a:gridCol w="2719953"/>
              </a:tblGrid>
              <a:tr h="714864"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파서</a:t>
                      </a:r>
                      <a:endParaRPr lang="ko-KR" altLang="en-US" sz="2300" b="1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문자열</a:t>
                      </a:r>
                      <a:endParaRPr lang="ko-KR" altLang="en-US" sz="2300" b="1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장점</a:t>
                      </a:r>
                      <a:endParaRPr lang="ko-KR" altLang="en-US" sz="2300" b="1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단점</a:t>
                      </a:r>
                      <a:endParaRPr lang="ko-KR" altLang="en-US" sz="2300" b="1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714864"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python’s html.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parser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‘html.parser’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기본 옵션으로 설치되어 있다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속도가 적절하고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유연하 파싱이 가능하다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lxml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파서보다 느리고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html5lib 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파서만큼 유연하지 못하다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4864"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lxml’s HTML paser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‘lxml’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속도가 매우 빠르고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유연한 파싱이 가능하다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4864"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lxml’s XML parser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‘lxml-xml’, ‘xml’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속도가 매우 빠르고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유연한 파싱이 가능하다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XML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파일에만 사용할 수 있다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4864"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html5lib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‘html5lib’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웹 브라우저와 동일한 방식으로 파싱한다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극도로 유연하며 복잡한 구조의 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HTML</a:t>
                      </a: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문서를 파싱하는 데 사용한다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7914" tIns="48957" rIns="97914" bIns="48957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매우 느리다</a:t>
                      </a:r>
                      <a:r>
                        <a:rPr lang="en-US" altLang="ko-KR" sz="2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2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1" y="350594"/>
            <a:ext cx="81097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4.4.2.</a:t>
            </a:r>
            <a:r>
              <a:rPr lang="ko-KR" altLang="en-US" sz="3600" b="1">
                <a:solidFill>
                  <a:srgbClr val="554f4d"/>
                </a:solidFill>
              </a:rPr>
              <a:t> </a:t>
            </a:r>
            <a:r>
              <a:rPr lang="en-US" altLang="ko-KR" sz="3600" b="1">
                <a:solidFill>
                  <a:srgbClr val="554f4d"/>
                </a:solidFill>
              </a:rPr>
              <a:t>find_all() </a:t>
            </a:r>
            <a:r>
              <a:rPr lang="ko-KR" altLang="en-US" sz="3600" b="1">
                <a:solidFill>
                  <a:srgbClr val="554f4d"/>
                </a:solidFill>
              </a:rPr>
              <a:t>함수와 </a:t>
            </a:r>
            <a:r>
              <a:rPr lang="en-US" altLang="ko-KR" sz="3600" b="1">
                <a:solidFill>
                  <a:srgbClr val="554f4d"/>
                </a:solidFill>
              </a:rPr>
              <a:t>find() </a:t>
            </a:r>
            <a:r>
              <a:rPr lang="ko-KR" altLang="en-US" sz="3600" b="1">
                <a:solidFill>
                  <a:srgbClr val="554f4d"/>
                </a:solidFill>
              </a:rPr>
              <a:t>함수 비교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16889" y="1419063"/>
            <a:ext cx="10574364" cy="47798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find_all() 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함수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find_all([’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검색할 태그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’][,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class_=’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클래스 속성값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’][,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id=’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아이디 속성값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’][,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limit=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찾을 계수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])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문서 전체를 대상으로 조건에 맞는 태그를 찾음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아무것도 못 찾으면 빈 리스트 반환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find() 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함수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find([’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검색할 태그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’][,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class_=’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클래스 속성값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’][,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id=’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아이디 속성값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’]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첫번째로 찾은 태그만 반환하고 아무것도 못 찾으면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None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반환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1" y="350594"/>
            <a:ext cx="80335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4.3.2</a:t>
            </a:r>
            <a:r>
              <a:rPr lang="ko-KR" altLang="en-US" sz="3600" b="1">
                <a:solidFill>
                  <a:srgbClr val="554f4d"/>
                </a:solidFill>
              </a:rPr>
              <a:t> 소스 코드에서 링크 주소 검색하기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816889" y="1419063"/>
            <a:ext cx="10574364" cy="11507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  <a:hlinkClick r:id="rId2"/>
              </a:rPr>
              <a:t>https://finance.naver.com/item/sise_day.nhn?code=068270&amp;page=1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주소로 이동하여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Ctrl+U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키를 눌러 소스 코드 확인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337" y="2794808"/>
            <a:ext cx="10847325" cy="1268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1" y="350594"/>
            <a:ext cx="6395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4.4.3.</a:t>
            </a:r>
            <a:r>
              <a:rPr lang="ko-KR" altLang="en-US" sz="3600" b="1">
                <a:solidFill>
                  <a:srgbClr val="554f4d"/>
                </a:solidFill>
              </a:rPr>
              <a:t> 맨 뒤 페이지 숫자 구하기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385" y="1437063"/>
            <a:ext cx="7431082" cy="2610628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687" y="4078387"/>
            <a:ext cx="8909827" cy="232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1" y="350594"/>
            <a:ext cx="6395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4.4.3.</a:t>
            </a:r>
            <a:r>
              <a:rPr lang="ko-KR" altLang="en-US" sz="3600" b="1">
                <a:solidFill>
                  <a:srgbClr val="554f4d"/>
                </a:solidFill>
              </a:rPr>
              <a:t> 맨 뒤 페이지 숫자 구하기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468" y="1393651"/>
            <a:ext cx="9454563" cy="3680574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2909" y="5254837"/>
            <a:ext cx="565583" cy="34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0" y="350594"/>
            <a:ext cx="56998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4.4.4.</a:t>
            </a:r>
            <a:r>
              <a:rPr lang="ko-KR" altLang="en-US" sz="3600" b="1">
                <a:solidFill>
                  <a:srgbClr val="554f4d"/>
                </a:solidFill>
              </a:rPr>
              <a:t> 전체 페이지 읽어오기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55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900">
              <a:solidFill>
                <a:srgbClr val="554f4d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1811" y="1276209"/>
            <a:ext cx="7062735" cy="266218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7085" y="3986032"/>
            <a:ext cx="8419196" cy="2556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8490" y="1941322"/>
            <a:ext cx="810350" cy="618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500" b="1">
                <a:solidFill>
                  <a:srgbClr val="554f4d"/>
                </a:solidFill>
              </a:rPr>
              <a:t>4.1</a:t>
            </a:r>
            <a:endParaRPr lang="en-US" altLang="ko-KR" sz="3500" b="1">
              <a:solidFill>
                <a:srgbClr val="554f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2001" y="1987489"/>
            <a:ext cx="4470739" cy="4966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700">
                <a:solidFill>
                  <a:srgbClr val="554f4d"/>
                </a:solidFill>
              </a:rPr>
              <a:t>팬더스로 상장법인 목록 읽기</a:t>
            </a:r>
            <a:endParaRPr lang="ko-KR" altLang="en-US" sz="2700">
              <a:solidFill>
                <a:srgbClr val="554f4d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22300" y="1143000"/>
            <a:ext cx="10847387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8490" y="3019365"/>
            <a:ext cx="810350" cy="61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500" b="1">
                <a:solidFill>
                  <a:srgbClr val="554f4d"/>
                </a:solidFill>
              </a:rPr>
              <a:t>4.2</a:t>
            </a:r>
            <a:endParaRPr lang="en-US" altLang="ko-KR" sz="3500" b="1">
              <a:solidFill>
                <a:srgbClr val="554f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2001" y="3065532"/>
            <a:ext cx="2203789" cy="494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700">
                <a:solidFill>
                  <a:srgbClr val="554f4d"/>
                </a:solidFill>
              </a:rPr>
              <a:t>HTML </a:t>
            </a:r>
            <a:r>
              <a:rPr lang="ko-KR" altLang="en-US" sz="2700">
                <a:solidFill>
                  <a:srgbClr val="554f4d"/>
                </a:solidFill>
              </a:rPr>
              <a:t>익히기</a:t>
            </a:r>
            <a:endParaRPr lang="ko-KR" altLang="en-US" sz="2700">
              <a:solidFill>
                <a:srgbClr val="554f4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1411" y="344244"/>
            <a:ext cx="1070729" cy="634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b="1">
                <a:solidFill>
                  <a:srgbClr val="554f4d"/>
                </a:solidFill>
              </a:rPr>
              <a:t>목차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1338490" y="5154683"/>
            <a:ext cx="810350" cy="6155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4.4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2212001" y="5200850"/>
            <a:ext cx="5232739" cy="4931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뷰티풀 수프로 일별 시세 읽어오기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1338490" y="4087883"/>
            <a:ext cx="810350" cy="6155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4.3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2212001" y="4134050"/>
            <a:ext cx="3803989" cy="4931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웹에서 일별 시세 구하기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8" y="350594"/>
            <a:ext cx="74239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4.1.2.</a:t>
            </a:r>
            <a:r>
              <a:rPr lang="ko-KR" altLang="en-US" sz="3600" b="1">
                <a:solidFill>
                  <a:srgbClr val="554f4d"/>
                </a:solidFill>
              </a:rPr>
              <a:t> </a:t>
            </a:r>
            <a:r>
              <a:rPr lang="en-US" altLang="ko-KR" sz="3600" b="1">
                <a:solidFill>
                  <a:srgbClr val="554f4d"/>
                </a:solidFill>
              </a:rPr>
              <a:t>read_html() </a:t>
            </a:r>
            <a:r>
              <a:rPr lang="ko-KR" altLang="en-US" sz="3600" b="1">
                <a:solidFill>
                  <a:srgbClr val="554f4d"/>
                </a:solidFill>
              </a:rPr>
              <a:t>함수로 파일 읽기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8622" y="2849879"/>
            <a:ext cx="10634756" cy="1158240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816889" y="1419063"/>
            <a:ext cx="10574364" cy="11507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  <a:hlinkClick r:id="rId3"/>
              </a:rPr>
              <a:t>https://kind.krx.co.kr/corpgeneral/corpList.do?method=loadInitPage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에서 상장법인 목록 다운로드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8" y="350594"/>
            <a:ext cx="74239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4.1.2.</a:t>
            </a:r>
            <a:r>
              <a:rPr lang="ko-KR" altLang="en-US" sz="3600" b="1">
                <a:solidFill>
                  <a:srgbClr val="554f4d"/>
                </a:solidFill>
              </a:rPr>
              <a:t> </a:t>
            </a:r>
            <a:r>
              <a:rPr lang="en-US" altLang="ko-KR" sz="3600" b="1">
                <a:solidFill>
                  <a:srgbClr val="554f4d"/>
                </a:solidFill>
              </a:rPr>
              <a:t>read_html() </a:t>
            </a:r>
            <a:r>
              <a:rPr lang="ko-KR" altLang="en-US" sz="3600" b="1">
                <a:solidFill>
                  <a:srgbClr val="554f4d"/>
                </a:solidFill>
              </a:rPr>
              <a:t>함수로 파일 읽기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3932" y="3191280"/>
            <a:ext cx="9128068" cy="3666719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00" y="1243099"/>
            <a:ext cx="5812480" cy="1891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6173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altLang="ko-KR" sz="2700">
              <a:solidFill>
                <a:srgbClr val="554f4d"/>
              </a:solidFill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811407" y="350594"/>
            <a:ext cx="7957308" cy="64633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4.1.2.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map() 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함수로 종목코드 보정하기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3776" y="1336271"/>
            <a:ext cx="9682779" cy="139892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615" y="2780952"/>
            <a:ext cx="9461521" cy="3789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47378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4.2.1.</a:t>
            </a:r>
            <a:r>
              <a:rPr lang="ko-KR" altLang="en-US" sz="3600" b="1">
                <a:solidFill>
                  <a:srgbClr val="554f4d"/>
                </a:solidFill>
              </a:rPr>
              <a:t> </a:t>
            </a:r>
            <a:r>
              <a:rPr lang="en-US" altLang="ko-KR" sz="3600" b="1">
                <a:solidFill>
                  <a:srgbClr val="554f4d"/>
                </a:solidFill>
              </a:rPr>
              <a:t>HTML </a:t>
            </a:r>
            <a:r>
              <a:rPr lang="ko-KR" altLang="en-US" sz="3600" b="1">
                <a:solidFill>
                  <a:srgbClr val="554f4d"/>
                </a:solidFill>
              </a:rPr>
              <a:t>기본 구조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27605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700">
                <a:solidFill>
                  <a:srgbClr val="554f4d"/>
                </a:solidFill>
              </a:rPr>
              <a:t>HTML</a:t>
            </a:r>
            <a:r>
              <a:rPr lang="ko-KR" altLang="en-US" sz="2700">
                <a:solidFill>
                  <a:srgbClr val="554f4d"/>
                </a:solidFill>
              </a:rPr>
              <a:t>은 </a:t>
            </a:r>
            <a:r>
              <a:rPr lang="en-US" altLang="ko-KR" sz="2700">
                <a:solidFill>
                  <a:srgbClr val="554f4d"/>
                </a:solidFill>
              </a:rPr>
              <a:t>HyperText Markup Language</a:t>
            </a:r>
            <a:r>
              <a:rPr lang="ko-KR" altLang="en-US" sz="2700">
                <a:solidFill>
                  <a:srgbClr val="554f4d"/>
                </a:solidFill>
              </a:rPr>
              <a:t>의 약자</a:t>
            </a:r>
            <a:endParaRPr lang="ko-KR" altLang="en-US" sz="27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700">
                <a:solidFill>
                  <a:srgbClr val="554f4d"/>
                </a:solidFill>
              </a:rPr>
              <a:t>HyperText :</a:t>
            </a:r>
            <a:r>
              <a:rPr lang="ko-KR" altLang="en-US" sz="2700">
                <a:solidFill>
                  <a:srgbClr val="554f4d"/>
                </a:solidFill>
              </a:rPr>
              <a:t> 다른 문서를 연결하는 텍스트</a:t>
            </a:r>
            <a:endParaRPr lang="ko-KR" altLang="en-US" sz="27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700">
                <a:solidFill>
                  <a:srgbClr val="554f4d"/>
                </a:solidFill>
              </a:rPr>
              <a:t>Markup : </a:t>
            </a:r>
            <a:r>
              <a:rPr lang="ko-KR" altLang="en-US" sz="2700">
                <a:solidFill>
                  <a:srgbClr val="554f4d"/>
                </a:solidFill>
              </a:rPr>
              <a:t>텍스트가 화면에서 어떻게 보여야 하는지 정의하는 기법</a:t>
            </a:r>
            <a:endParaRPr lang="ko-KR" altLang="en-US" sz="27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700">
                <a:solidFill>
                  <a:srgbClr val="554f4d"/>
                </a:solidFill>
              </a:rPr>
              <a:t>	      </a:t>
            </a:r>
            <a:r>
              <a:rPr lang="en-US" altLang="ko-KR" sz="2700">
                <a:solidFill>
                  <a:srgbClr val="554f4d"/>
                </a:solidFill>
              </a:rPr>
              <a:t>ex) &lt;b&gt; this is bold text.&lt;/b&gt;</a:t>
            </a:r>
            <a:endParaRPr lang="en-US" altLang="ko-KR" sz="27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700">
                <a:solidFill>
                  <a:srgbClr val="554f4d"/>
                </a:solidFill>
              </a:rPr>
              <a:t>		   여기서 </a:t>
            </a:r>
            <a:r>
              <a:rPr lang="en-US" altLang="ko-KR" sz="2700">
                <a:solidFill>
                  <a:srgbClr val="554f4d"/>
                </a:solidFill>
              </a:rPr>
              <a:t>&lt;&gt;</a:t>
            </a:r>
            <a:r>
              <a:rPr lang="ko-KR" altLang="en-US" sz="2700">
                <a:solidFill>
                  <a:srgbClr val="554f4d"/>
                </a:solidFill>
              </a:rPr>
              <a:t>로 둘러싸인 부분을 </a:t>
            </a:r>
            <a:r>
              <a:rPr lang="en-US" altLang="ko-KR" sz="2700">
                <a:solidFill>
                  <a:srgbClr val="554f4d"/>
                </a:solidFill>
              </a:rPr>
              <a:t>tag</a:t>
            </a:r>
            <a:r>
              <a:rPr lang="ko-KR" altLang="en-US" sz="2700">
                <a:solidFill>
                  <a:srgbClr val="554f4d"/>
                </a:solidFill>
              </a:rPr>
              <a:t> 라고 한다</a:t>
            </a:r>
            <a:r>
              <a:rPr lang="en-US" altLang="ko-KR" sz="2700">
                <a:solidFill>
                  <a:srgbClr val="554f4d"/>
                </a:solidFill>
              </a:rPr>
              <a:t>.</a:t>
            </a:r>
            <a:endParaRPr lang="en-US" altLang="ko-KR" sz="27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37282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4.2.3. HTML </a:t>
            </a:r>
            <a:r>
              <a:rPr lang="ko-KR" altLang="en-US" sz="3600" b="1">
                <a:solidFill>
                  <a:srgbClr val="554f4d"/>
                </a:solidFill>
              </a:rPr>
              <a:t>예시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133" y="1267394"/>
            <a:ext cx="5828498" cy="516342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4353" y="1298207"/>
            <a:ext cx="4737769" cy="5121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37282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4.2.3. HTML </a:t>
            </a:r>
            <a:r>
              <a:rPr lang="ko-KR" altLang="en-US" sz="3600" b="1">
                <a:solidFill>
                  <a:srgbClr val="554f4d"/>
                </a:solidFill>
              </a:rPr>
              <a:t>예시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585" y="1358265"/>
            <a:ext cx="3121793" cy="5229757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2424" y="1430053"/>
            <a:ext cx="5045393" cy="2399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37282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4.2.3. HTML </a:t>
            </a:r>
            <a:r>
              <a:rPr lang="ko-KR" altLang="en-US" sz="3600" b="1">
                <a:solidFill>
                  <a:srgbClr val="554f4d"/>
                </a:solidFill>
              </a:rPr>
              <a:t>예시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136" y="1518632"/>
            <a:ext cx="10407725" cy="1201363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920" y="3038475"/>
            <a:ext cx="3491493" cy="1257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253</ep:Words>
  <ep:PresentationFormat>와이드스크린</ep:PresentationFormat>
  <ep:Paragraphs>45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2020-05-03T01:37:17.000</dcterms:created>
  <dc:creator>Yu Saebyeol</dc:creator>
  <cp:lastModifiedBy>ehtl0</cp:lastModifiedBy>
  <dcterms:modified xsi:type="dcterms:W3CDTF">2023-01-10T07:42:46.993</dcterms:modified>
  <cp:revision>71</cp:revision>
  <dc:title>PowerPoint 프레젠테이션</dc:title>
  <cp:version/>
</cp:coreProperties>
</file>