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0" y="116"/>
      </p:cViewPr>
      <p:guideLst>
        <p:guide orient="horz" pos="2153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slide" Target="slides/slide42.xml"  /><Relationship Id="rId44" Type="http://schemas.openxmlformats.org/officeDocument/2006/relationships/slide" Target="slides/slide43.xml"  /><Relationship Id="rId45" Type="http://schemas.openxmlformats.org/officeDocument/2006/relationships/slide" Target="slides/slide44.xml"  /><Relationship Id="rId46" Type="http://schemas.openxmlformats.org/officeDocument/2006/relationships/slide" Target="slides/slide45.xml"  /><Relationship Id="rId47" Type="http://schemas.openxmlformats.org/officeDocument/2006/relationships/presProps" Target="presProps.xml"  /><Relationship Id="rId48" Type="http://schemas.openxmlformats.org/officeDocument/2006/relationships/viewProps" Target="viewProps.xml"  /><Relationship Id="rId49" Type="http://schemas.openxmlformats.org/officeDocument/2006/relationships/theme" Target="theme/theme1.xml"  /><Relationship Id="rId5" Type="http://schemas.openxmlformats.org/officeDocument/2006/relationships/slide" Target="slides/slide4.xml"  /><Relationship Id="rId50" Type="http://schemas.openxmlformats.org/officeDocument/2006/relationships/tableStyles" Target="tableStyles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2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3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6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7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8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9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0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1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2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3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6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7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8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s://americanoisice.tistory.com/52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2cb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3385" y="2709902"/>
            <a:ext cx="3697605" cy="8505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5000" b="1">
                <a:solidFill>
                  <a:srgbClr val="655d5b"/>
                </a:solidFill>
              </a:rPr>
              <a:t>MLP</a:t>
            </a:r>
            <a:r>
              <a:rPr lang="ko-KR" altLang="en-US" sz="5000" b="1">
                <a:solidFill>
                  <a:srgbClr val="655d5b"/>
                </a:solidFill>
              </a:rPr>
              <a:t>와 </a:t>
            </a:r>
            <a:r>
              <a:rPr lang="en-US" altLang="ko-KR" sz="5000" b="1">
                <a:solidFill>
                  <a:srgbClr val="655d5b"/>
                </a:solidFill>
              </a:rPr>
              <a:t>CNN</a:t>
            </a:r>
            <a:endParaRPr lang="en-US" altLang="ko-KR" sz="5000" b="1">
              <a:solidFill>
                <a:srgbClr val="655d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9235" y="3855996"/>
            <a:ext cx="2583181" cy="4664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500">
                <a:solidFill>
                  <a:srgbClr val="554f4d"/>
                </a:solidFill>
              </a:rPr>
              <a:t>12211523</a:t>
            </a:r>
            <a:r>
              <a:rPr lang="ko-KR" altLang="en-US" sz="2500">
                <a:solidFill>
                  <a:srgbClr val="554f4d"/>
                </a:solidFill>
              </a:rPr>
              <a:t> 이시헌</a:t>
            </a:r>
            <a:endParaRPr lang="ko-KR" altLang="en-US" sz="2500">
              <a:solidFill>
                <a:srgbClr val="554f4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5" y="350594"/>
            <a:ext cx="114693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MLP</a:t>
            </a:r>
            <a:endParaRPr lang="en-US" altLang="ko-KR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3"/>
            <a:ext cx="10574364" cy="59833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endParaRPr lang="ko-KR" altLang="en-US" sz="2600">
              <a:solidFill>
                <a:srgbClr val="554f4d"/>
              </a:solidFill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816889" y="1419063"/>
            <a:ext cx="10574364" cy="317960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컬러이미지와 같은 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3D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텐서 자료를 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1D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텐서로 전환하여 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MLP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를 적용할  경우 모수의 수가 지나치게 많아지게 되면 과대적합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(overfitting)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 문제가 발생한다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.</a:t>
            </a:r>
            <a:endPara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<a:solidFill>
                <a:srgbClr val="554f4d"/>
              </a:solidFill>
              <a:latin typeface="이롭게 바탕체 Medium"/>
              <a:ea typeface="이롭게 바탕체 Medium"/>
              <a:cs typeface="이롭게 바탕체 Medium"/>
            </a:endParaRPr>
          </a:p>
          <a:p>
            <a: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이를 피하는 방법으로는 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2D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텐서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3D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텐서 자료의 특성을 그대로 반영하여 추정할 모수를 획기적으로 줄이면서 정보의 손실을 최소화하여 예측성능을 크게 향상시킨 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CNN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이다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554f4d"/>
              </a:solidFill>
              <a:latin typeface="이롭게 바탕체 Medium"/>
              <a:ea typeface="이롭게 바탕체 Medium"/>
              <a:cs typeface="이롭게 바탕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3" y="350594"/>
            <a:ext cx="651903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MLP</a:t>
            </a:r>
            <a:r>
              <a:rPr lang="ko-KR" altLang="en-US" sz="3600" b="1">
                <a:solidFill>
                  <a:srgbClr val="554f4d"/>
                </a:solidFill>
              </a:rPr>
              <a:t>로 </a:t>
            </a:r>
            <a:r>
              <a:rPr lang="en-US" altLang="ko-KR" sz="3600" b="1">
                <a:solidFill>
                  <a:srgbClr val="554f4d"/>
                </a:solidFill>
              </a:rPr>
              <a:t>animal </a:t>
            </a:r>
            <a:r>
              <a:rPr lang="ko-KR" altLang="en-US" sz="3600" b="1">
                <a:solidFill>
                  <a:srgbClr val="554f4d"/>
                </a:solidFill>
              </a:rPr>
              <a:t>이미지 분류하기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3"/>
            <a:ext cx="10574364" cy="59833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endParaRPr lang="ko-KR" altLang="en-US" sz="2600">
              <a:solidFill>
                <a:srgbClr val="554f4d"/>
              </a:solidFill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3908" y="1460024"/>
            <a:ext cx="7726838" cy="49002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3" y="350594"/>
            <a:ext cx="651903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MLP</a:t>
            </a:r>
            <a:r>
              <a:rPr lang="ko-KR" altLang="en-US" sz="3600" b="1">
                <a:solidFill>
                  <a:srgbClr val="554f4d"/>
                </a:solidFill>
              </a:rPr>
              <a:t>로 </a:t>
            </a:r>
            <a:r>
              <a:rPr lang="en-US" altLang="ko-KR" sz="3600" b="1">
                <a:solidFill>
                  <a:srgbClr val="554f4d"/>
                </a:solidFill>
              </a:rPr>
              <a:t>animal </a:t>
            </a:r>
            <a:r>
              <a:rPr lang="ko-KR" altLang="en-US" sz="3600" b="1">
                <a:solidFill>
                  <a:srgbClr val="554f4d"/>
                </a:solidFill>
              </a:rPr>
              <a:t>이미지 분류하기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3"/>
            <a:ext cx="10574364" cy="59833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endParaRPr lang="ko-KR" altLang="en-US" sz="2600">
              <a:solidFill>
                <a:srgbClr val="554f4d"/>
              </a:solidFill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1349" y="1432560"/>
            <a:ext cx="9516124" cy="36773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3" y="350594"/>
            <a:ext cx="651903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MLP</a:t>
            </a:r>
            <a:r>
              <a:rPr lang="ko-KR" altLang="en-US" sz="3600" b="1">
                <a:solidFill>
                  <a:srgbClr val="554f4d"/>
                </a:solidFill>
              </a:rPr>
              <a:t>로 </a:t>
            </a:r>
            <a:r>
              <a:rPr lang="en-US" altLang="ko-KR" sz="3600" b="1">
                <a:solidFill>
                  <a:srgbClr val="554f4d"/>
                </a:solidFill>
              </a:rPr>
              <a:t>animal </a:t>
            </a:r>
            <a:r>
              <a:rPr lang="ko-KR" altLang="en-US" sz="3600" b="1">
                <a:solidFill>
                  <a:srgbClr val="554f4d"/>
                </a:solidFill>
              </a:rPr>
              <a:t>이미지 분류하기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3"/>
            <a:ext cx="10574364" cy="59833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endParaRPr lang="ko-KR" altLang="en-US" sz="2600">
              <a:solidFill>
                <a:srgbClr val="554f4d"/>
              </a:solidFill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0303" y="1346947"/>
            <a:ext cx="10276541" cy="42014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3" y="350594"/>
            <a:ext cx="651903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MLP</a:t>
            </a:r>
            <a:r>
              <a:rPr lang="ko-KR" altLang="en-US" sz="3600" b="1">
                <a:solidFill>
                  <a:srgbClr val="554f4d"/>
                </a:solidFill>
              </a:rPr>
              <a:t>로 </a:t>
            </a:r>
            <a:r>
              <a:rPr lang="en-US" altLang="ko-KR" sz="3600" b="1">
                <a:solidFill>
                  <a:srgbClr val="554f4d"/>
                </a:solidFill>
              </a:rPr>
              <a:t>animal </a:t>
            </a:r>
            <a:r>
              <a:rPr lang="ko-KR" altLang="en-US" sz="3600" b="1">
                <a:solidFill>
                  <a:srgbClr val="554f4d"/>
                </a:solidFill>
              </a:rPr>
              <a:t>이미지 분류하기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3"/>
            <a:ext cx="10574364" cy="59833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endParaRPr lang="ko-KR" altLang="en-US" sz="2600">
              <a:solidFill>
                <a:srgbClr val="554f4d"/>
              </a:solidFill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8677" y="1375727"/>
            <a:ext cx="6466364" cy="50559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3" y="350594"/>
            <a:ext cx="651903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MLP</a:t>
            </a:r>
            <a:r>
              <a:rPr lang="ko-KR" altLang="en-US" sz="3600" b="1">
                <a:solidFill>
                  <a:srgbClr val="554f4d"/>
                </a:solidFill>
              </a:rPr>
              <a:t>로 </a:t>
            </a:r>
            <a:r>
              <a:rPr lang="en-US" altLang="ko-KR" sz="3600" b="1">
                <a:solidFill>
                  <a:srgbClr val="554f4d"/>
                </a:solidFill>
              </a:rPr>
              <a:t>animal </a:t>
            </a:r>
            <a:r>
              <a:rPr lang="ko-KR" altLang="en-US" sz="3600" b="1">
                <a:solidFill>
                  <a:srgbClr val="554f4d"/>
                </a:solidFill>
              </a:rPr>
              <a:t>이미지 분류하기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3"/>
            <a:ext cx="10574364" cy="59833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endParaRPr lang="ko-KR" altLang="en-US" sz="2600">
              <a:solidFill>
                <a:srgbClr val="554f4d"/>
              </a:solidFill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3440" y="1362485"/>
            <a:ext cx="8290177" cy="3759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3" y="350594"/>
            <a:ext cx="651903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MLP</a:t>
            </a:r>
            <a:r>
              <a:rPr lang="ko-KR" altLang="en-US" sz="3600" b="1">
                <a:solidFill>
                  <a:srgbClr val="554f4d"/>
                </a:solidFill>
              </a:rPr>
              <a:t>로 </a:t>
            </a:r>
            <a:r>
              <a:rPr lang="en-US" altLang="ko-KR" sz="3600" b="1">
                <a:solidFill>
                  <a:srgbClr val="554f4d"/>
                </a:solidFill>
              </a:rPr>
              <a:t>animal </a:t>
            </a:r>
            <a:r>
              <a:rPr lang="ko-KR" altLang="en-US" sz="3600" b="1">
                <a:solidFill>
                  <a:srgbClr val="554f4d"/>
                </a:solidFill>
              </a:rPr>
              <a:t>이미지 분류하기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3"/>
            <a:ext cx="10574364" cy="59833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endParaRPr lang="ko-KR" altLang="en-US" sz="2600">
              <a:solidFill>
                <a:srgbClr val="554f4d"/>
              </a:solidFill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2384" y="1550146"/>
            <a:ext cx="8439370" cy="27049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3" y="350594"/>
            <a:ext cx="651903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MLP</a:t>
            </a:r>
            <a:r>
              <a:rPr lang="ko-KR" altLang="en-US" sz="3600" b="1">
                <a:solidFill>
                  <a:srgbClr val="554f4d"/>
                </a:solidFill>
              </a:rPr>
              <a:t>로 </a:t>
            </a:r>
            <a:r>
              <a:rPr lang="en-US" altLang="ko-KR" sz="3600" b="1">
                <a:solidFill>
                  <a:srgbClr val="554f4d"/>
                </a:solidFill>
              </a:rPr>
              <a:t>animal </a:t>
            </a:r>
            <a:r>
              <a:rPr lang="ko-KR" altLang="en-US" sz="3600" b="1">
                <a:solidFill>
                  <a:srgbClr val="554f4d"/>
                </a:solidFill>
              </a:rPr>
              <a:t>이미지 분류하기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3"/>
            <a:ext cx="10574364" cy="59833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endParaRPr lang="ko-KR" altLang="en-US" sz="2600">
              <a:solidFill>
                <a:srgbClr val="554f4d"/>
              </a:solidFill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6717" y="1582568"/>
            <a:ext cx="8382424" cy="25162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3" y="350594"/>
            <a:ext cx="651903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MLP</a:t>
            </a:r>
            <a:r>
              <a:rPr lang="ko-KR" altLang="en-US" sz="3600" b="1">
                <a:solidFill>
                  <a:srgbClr val="554f4d"/>
                </a:solidFill>
              </a:rPr>
              <a:t>로 </a:t>
            </a:r>
            <a:r>
              <a:rPr lang="en-US" altLang="ko-KR" sz="3600" b="1">
                <a:solidFill>
                  <a:srgbClr val="554f4d"/>
                </a:solidFill>
              </a:rPr>
              <a:t>animal </a:t>
            </a:r>
            <a:r>
              <a:rPr lang="ko-KR" altLang="en-US" sz="3600" b="1">
                <a:solidFill>
                  <a:srgbClr val="554f4d"/>
                </a:solidFill>
              </a:rPr>
              <a:t>이미지 분류하기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3"/>
            <a:ext cx="10574364" cy="59833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endParaRPr lang="ko-KR" altLang="en-US" sz="2600">
              <a:solidFill>
                <a:srgbClr val="554f4d"/>
              </a:solidFill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1957" y="1431588"/>
            <a:ext cx="4846319" cy="4858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3" y="350594"/>
            <a:ext cx="651903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MLP</a:t>
            </a:r>
            <a:r>
              <a:rPr lang="ko-KR" altLang="en-US" sz="3600" b="1">
                <a:solidFill>
                  <a:srgbClr val="554f4d"/>
                </a:solidFill>
              </a:rPr>
              <a:t>로 </a:t>
            </a:r>
            <a:r>
              <a:rPr lang="en-US" altLang="ko-KR" sz="3600" b="1">
                <a:solidFill>
                  <a:srgbClr val="554f4d"/>
                </a:solidFill>
              </a:rPr>
              <a:t>animal </a:t>
            </a:r>
            <a:r>
              <a:rPr lang="ko-KR" altLang="en-US" sz="3600" b="1">
                <a:solidFill>
                  <a:srgbClr val="554f4d"/>
                </a:solidFill>
              </a:rPr>
              <a:t>이미지 분류하기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3"/>
            <a:ext cx="10574364" cy="59833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endParaRPr lang="ko-KR" altLang="en-US" sz="2600">
              <a:solidFill>
                <a:srgbClr val="554f4d"/>
              </a:solidFill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5340" y="1441749"/>
            <a:ext cx="9881587" cy="42920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5" y="350594"/>
            <a:ext cx="107073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3600" b="1">
                <a:solidFill>
                  <a:srgbClr val="554f4d"/>
                </a:solidFill>
              </a:rPr>
              <a:t>텐서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3"/>
            <a:ext cx="10574364" cy="215090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ko-KR" altLang="en-US" sz="2600">
                <a:solidFill>
                  <a:srgbClr val="554f4d"/>
                </a:solidFill>
              </a:rPr>
              <a:t>딥러닝 데이터는 텐서</a:t>
            </a:r>
            <a:r>
              <a:rPr lang="en-US" altLang="ko-KR" sz="2600">
                <a:solidFill>
                  <a:srgbClr val="554f4d"/>
                </a:solidFill>
              </a:rPr>
              <a:t>(tensor)</a:t>
            </a:r>
            <a:r>
              <a:rPr lang="ko-KR" altLang="en-US" sz="2600">
                <a:solidFill>
                  <a:srgbClr val="554f4d"/>
                </a:solidFill>
              </a:rPr>
              <a:t>로 입력되고 출력된다</a:t>
            </a:r>
            <a:r>
              <a:rPr lang="en-US" altLang="ko-KR" sz="2600">
                <a:solidFill>
                  <a:srgbClr val="554f4d"/>
                </a:solidFill>
              </a:rPr>
              <a:t>.</a:t>
            </a:r>
            <a:r>
              <a:rPr lang="ko-KR" altLang="en-US" sz="2600">
                <a:solidFill>
                  <a:srgbClr val="554f4d"/>
                </a:solidFill>
              </a:rPr>
              <a:t> 텐서는 행렬의 일반화로 하나의 숫자를 </a:t>
            </a:r>
            <a:r>
              <a:rPr lang="en-US" altLang="ko-KR" sz="2600">
                <a:solidFill>
                  <a:srgbClr val="554f4d"/>
                </a:solidFill>
              </a:rPr>
              <a:t>0</a:t>
            </a:r>
            <a:r>
              <a:rPr lang="ko-KR" altLang="en-US" sz="2600">
                <a:solidFill>
                  <a:srgbClr val="554f4d"/>
                </a:solidFill>
              </a:rPr>
              <a:t>차원 텐서</a:t>
            </a:r>
            <a:r>
              <a:rPr lang="en-US" altLang="ko-KR" sz="2600">
                <a:solidFill>
                  <a:srgbClr val="554f4d"/>
                </a:solidFill>
              </a:rPr>
              <a:t>(0D</a:t>
            </a:r>
            <a:r>
              <a:rPr lang="ko-KR" altLang="en-US" sz="2600">
                <a:solidFill>
                  <a:srgbClr val="554f4d"/>
                </a:solidFill>
              </a:rPr>
              <a:t>텐서</a:t>
            </a:r>
            <a:r>
              <a:rPr lang="en-US" altLang="ko-KR" sz="2600">
                <a:solidFill>
                  <a:srgbClr val="554f4d"/>
                </a:solidFill>
              </a:rPr>
              <a:t>)</a:t>
            </a:r>
            <a:r>
              <a:rPr lang="ko-KR" altLang="en-US" sz="2600">
                <a:solidFill>
                  <a:srgbClr val="554f4d"/>
                </a:solidFill>
              </a:rPr>
              <a:t>라고 하고 </a:t>
            </a:r>
            <a:r>
              <a:rPr lang="en-US" altLang="ko-KR" sz="2600">
                <a:solidFill>
                  <a:srgbClr val="554f4d"/>
                </a:solidFill>
              </a:rPr>
              <a:t>list</a:t>
            </a:r>
            <a:r>
              <a:rPr lang="ko-KR" altLang="en-US" sz="2600">
                <a:solidFill>
                  <a:srgbClr val="554f4d"/>
                </a:solidFill>
              </a:rPr>
              <a:t>는 </a:t>
            </a:r>
            <a:r>
              <a:rPr lang="en-US" altLang="ko-KR" sz="2600">
                <a:solidFill>
                  <a:srgbClr val="554f4d"/>
                </a:solidFill>
              </a:rPr>
              <a:t>1</a:t>
            </a:r>
            <a:r>
              <a:rPr lang="ko-KR" altLang="en-US" sz="2600">
                <a:solidFill>
                  <a:srgbClr val="554f4d"/>
                </a:solidFill>
              </a:rPr>
              <a:t>차원 텐서</a:t>
            </a:r>
            <a:r>
              <a:rPr lang="en-US" altLang="ko-KR" sz="2600">
                <a:solidFill>
                  <a:srgbClr val="554f4d"/>
                </a:solidFill>
              </a:rPr>
              <a:t>(1D</a:t>
            </a:r>
            <a:r>
              <a:rPr lang="ko-KR" altLang="en-US" sz="2600">
                <a:solidFill>
                  <a:srgbClr val="554f4d"/>
                </a:solidFill>
              </a:rPr>
              <a:t>텐서</a:t>
            </a:r>
            <a:r>
              <a:rPr lang="en-US" altLang="ko-KR" sz="2600">
                <a:solidFill>
                  <a:srgbClr val="554f4d"/>
                </a:solidFill>
              </a:rPr>
              <a:t>),</a:t>
            </a:r>
            <a:r>
              <a:rPr lang="ko-KR" altLang="en-US" sz="2600">
                <a:solidFill>
                  <a:srgbClr val="554f4d"/>
                </a:solidFill>
              </a:rPr>
              <a:t> 행렬은 </a:t>
            </a:r>
            <a:r>
              <a:rPr lang="en-US" altLang="ko-KR" sz="2600">
                <a:solidFill>
                  <a:srgbClr val="554f4d"/>
                </a:solidFill>
              </a:rPr>
              <a:t>2</a:t>
            </a:r>
            <a:r>
              <a:rPr lang="ko-KR" altLang="en-US" sz="2600">
                <a:solidFill>
                  <a:srgbClr val="554f4d"/>
                </a:solidFill>
              </a:rPr>
              <a:t>차원 텐서</a:t>
            </a:r>
            <a:r>
              <a:rPr lang="en-US" altLang="ko-KR" sz="2600">
                <a:solidFill>
                  <a:srgbClr val="554f4d"/>
                </a:solidFill>
              </a:rPr>
              <a:t>(2D</a:t>
            </a:r>
            <a:r>
              <a:rPr lang="ko-KR" altLang="en-US" sz="2600">
                <a:solidFill>
                  <a:srgbClr val="554f4d"/>
                </a:solidFill>
              </a:rPr>
              <a:t>텐서</a:t>
            </a:r>
            <a:r>
              <a:rPr lang="en-US" altLang="ko-KR" sz="2600">
                <a:solidFill>
                  <a:srgbClr val="554f4d"/>
                </a:solidFill>
              </a:rPr>
              <a:t>)</a:t>
            </a:r>
            <a:r>
              <a:rPr lang="ko-KR" altLang="en-US" sz="2600">
                <a:solidFill>
                  <a:srgbClr val="554f4d"/>
                </a:solidFill>
              </a:rPr>
              <a:t>라고 한다</a:t>
            </a:r>
            <a:r>
              <a:rPr lang="en-US" altLang="ko-KR" sz="2600">
                <a:solidFill>
                  <a:srgbClr val="554f4d"/>
                </a:solidFill>
              </a:rPr>
              <a:t>.</a:t>
            </a:r>
            <a:r>
              <a:rPr lang="ko-KR" altLang="en-US" sz="2600">
                <a:solidFill>
                  <a:srgbClr val="554f4d"/>
                </a:solidFill>
              </a:rPr>
              <a:t> 그러므로 </a:t>
            </a:r>
            <a:r>
              <a:rPr lang="en-US" altLang="ko-KR" sz="2600">
                <a:solidFill>
                  <a:srgbClr val="554f4d"/>
                </a:solidFill>
              </a:rPr>
              <a:t>3</a:t>
            </a:r>
            <a:r>
              <a:rPr lang="ko-KR" altLang="en-US" sz="2600">
                <a:solidFill>
                  <a:srgbClr val="554f4d"/>
                </a:solidFill>
              </a:rPr>
              <a:t>차원 데이터는 </a:t>
            </a:r>
            <a:r>
              <a:rPr lang="en-US" altLang="ko-KR" sz="2600">
                <a:solidFill>
                  <a:srgbClr val="554f4d"/>
                </a:solidFill>
              </a:rPr>
              <a:t>3D</a:t>
            </a:r>
            <a:r>
              <a:rPr lang="ko-KR" altLang="en-US" sz="2600">
                <a:solidFill>
                  <a:srgbClr val="554f4d"/>
                </a:solidFill>
              </a:rPr>
              <a:t>텐서</a:t>
            </a:r>
            <a:r>
              <a:rPr lang="en-US" altLang="ko-KR" sz="2600">
                <a:solidFill>
                  <a:srgbClr val="554f4d"/>
                </a:solidFill>
              </a:rPr>
              <a:t>,</a:t>
            </a:r>
            <a:r>
              <a:rPr lang="ko-KR" altLang="en-US" sz="2600">
                <a:solidFill>
                  <a:srgbClr val="554f4d"/>
                </a:solidFill>
              </a:rPr>
              <a:t> </a:t>
            </a:r>
            <a:r>
              <a:rPr lang="en-US" altLang="ko-KR" sz="2600">
                <a:solidFill>
                  <a:srgbClr val="554f4d"/>
                </a:solidFill>
              </a:rPr>
              <a:t>4</a:t>
            </a:r>
            <a:r>
              <a:rPr lang="ko-KR" altLang="en-US" sz="2600">
                <a:solidFill>
                  <a:srgbClr val="554f4d"/>
                </a:solidFill>
              </a:rPr>
              <a:t>차원 데이터는 </a:t>
            </a:r>
            <a:r>
              <a:rPr lang="en-US" altLang="ko-KR" sz="2600">
                <a:solidFill>
                  <a:srgbClr val="554f4d"/>
                </a:solidFill>
              </a:rPr>
              <a:t>4D</a:t>
            </a:r>
            <a:r>
              <a:rPr lang="ko-KR" altLang="en-US" sz="2600">
                <a:solidFill>
                  <a:srgbClr val="554f4d"/>
                </a:solidFill>
              </a:rPr>
              <a:t>텐서라고 한다</a:t>
            </a:r>
            <a:r>
              <a:rPr lang="en-US" altLang="ko-KR" sz="2600">
                <a:solidFill>
                  <a:srgbClr val="554f4d"/>
                </a:solidFill>
              </a:rPr>
              <a:t>.</a:t>
            </a:r>
            <a:endParaRPr lang="en-US" altLang="ko-KR" sz="2600">
              <a:solidFill>
                <a:srgbClr val="554f4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3" y="350594"/>
            <a:ext cx="651903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MLP</a:t>
            </a:r>
            <a:r>
              <a:rPr lang="ko-KR" altLang="en-US" sz="3600" b="1">
                <a:solidFill>
                  <a:srgbClr val="554f4d"/>
                </a:solidFill>
              </a:rPr>
              <a:t>로 </a:t>
            </a:r>
            <a:r>
              <a:rPr lang="en-US" altLang="ko-KR" sz="3600" b="1">
                <a:solidFill>
                  <a:srgbClr val="554f4d"/>
                </a:solidFill>
              </a:rPr>
              <a:t>animal </a:t>
            </a:r>
            <a:r>
              <a:rPr lang="ko-KR" altLang="en-US" sz="3600" b="1">
                <a:solidFill>
                  <a:srgbClr val="554f4d"/>
                </a:solidFill>
              </a:rPr>
              <a:t>이미지 분류하기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3"/>
            <a:ext cx="10574364" cy="59833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endParaRPr lang="ko-KR" altLang="en-US" sz="2600">
              <a:solidFill>
                <a:srgbClr val="554f4d"/>
              </a:solidFill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1989" y="1565910"/>
            <a:ext cx="10692126" cy="37680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3" y="350594"/>
            <a:ext cx="651903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MLP</a:t>
            </a:r>
            <a:r>
              <a:rPr lang="ko-KR" altLang="en-US" sz="3600" b="1">
                <a:solidFill>
                  <a:srgbClr val="554f4d"/>
                </a:solidFill>
              </a:rPr>
              <a:t>로 </a:t>
            </a:r>
            <a:r>
              <a:rPr lang="en-US" altLang="ko-KR" sz="3600" b="1">
                <a:solidFill>
                  <a:srgbClr val="554f4d"/>
                </a:solidFill>
              </a:rPr>
              <a:t>animal </a:t>
            </a:r>
            <a:r>
              <a:rPr lang="ko-KR" altLang="en-US" sz="3600" b="1">
                <a:solidFill>
                  <a:srgbClr val="554f4d"/>
                </a:solidFill>
              </a:rPr>
              <a:t>이미지 분류하기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3"/>
            <a:ext cx="10574364" cy="59833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endParaRPr lang="ko-KR" altLang="en-US" sz="2600">
              <a:solidFill>
                <a:srgbClr val="554f4d"/>
              </a:solidFill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5320" y="1390650"/>
            <a:ext cx="8765539" cy="4972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3" y="350594"/>
            <a:ext cx="651903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MLP</a:t>
            </a:r>
            <a:r>
              <a:rPr lang="ko-KR" altLang="en-US" sz="3600" b="1">
                <a:solidFill>
                  <a:srgbClr val="554f4d"/>
                </a:solidFill>
              </a:rPr>
              <a:t>로 </a:t>
            </a:r>
            <a:r>
              <a:rPr lang="en-US" altLang="ko-KR" sz="3600" b="1">
                <a:solidFill>
                  <a:srgbClr val="554f4d"/>
                </a:solidFill>
              </a:rPr>
              <a:t>animal </a:t>
            </a:r>
            <a:r>
              <a:rPr lang="ko-KR" altLang="en-US" sz="3600" b="1">
                <a:solidFill>
                  <a:srgbClr val="554f4d"/>
                </a:solidFill>
              </a:rPr>
              <a:t>이미지 분류하기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3"/>
            <a:ext cx="10574364" cy="59833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endParaRPr lang="ko-KR" altLang="en-US" sz="2600">
              <a:solidFill>
                <a:srgbClr val="554f4d"/>
              </a:solidFill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5330" y="1512569"/>
            <a:ext cx="9616070" cy="1916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3" y="350594"/>
            <a:ext cx="651903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MLP</a:t>
            </a:r>
            <a:r>
              <a:rPr lang="ko-KR" altLang="en-US" sz="3600" b="1">
                <a:solidFill>
                  <a:srgbClr val="554f4d"/>
                </a:solidFill>
              </a:rPr>
              <a:t>로 </a:t>
            </a:r>
            <a:r>
              <a:rPr lang="en-US" altLang="ko-KR" sz="3600" b="1">
                <a:solidFill>
                  <a:srgbClr val="554f4d"/>
                </a:solidFill>
              </a:rPr>
              <a:t>animal </a:t>
            </a:r>
            <a:r>
              <a:rPr lang="ko-KR" altLang="en-US" sz="3600" b="1">
                <a:solidFill>
                  <a:srgbClr val="554f4d"/>
                </a:solidFill>
              </a:rPr>
              <a:t>이미지 분류하기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3"/>
            <a:ext cx="10574364" cy="59833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endParaRPr lang="ko-KR" altLang="en-US" sz="2600">
              <a:solidFill>
                <a:srgbClr val="554f4d"/>
              </a:solidFill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2949" y="1312542"/>
            <a:ext cx="3562350" cy="523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5" y="350594"/>
            <a:ext cx="117551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CNN</a:t>
            </a:r>
            <a:endParaRPr lang="en-US" altLang="ko-KR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2"/>
            <a:ext cx="10574364" cy="162703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 sz="2600">
                <a:solidFill>
                  <a:srgbClr val="554f4d"/>
                </a:solidFill>
              </a:rPr>
              <a:t>CNN</a:t>
            </a:r>
            <a:r>
              <a:rPr lang="ko-KR" altLang="en-US" sz="2600">
                <a:solidFill>
                  <a:srgbClr val="554f4d"/>
                </a:solidFill>
              </a:rPr>
              <a:t>은 </a:t>
            </a:r>
            <a:r>
              <a:rPr lang="en-US" altLang="ko-KR" sz="2600">
                <a:solidFill>
                  <a:srgbClr val="554f4d"/>
                </a:solidFill>
              </a:rPr>
              <a:t>Convolutional Neural Networks</a:t>
            </a:r>
            <a:r>
              <a:rPr lang="ko-KR" altLang="en-US" sz="2600">
                <a:solidFill>
                  <a:srgbClr val="554f4d"/>
                </a:solidFill>
              </a:rPr>
              <a:t>의 약자로 합성곱 신경망이라는 뜻이다</a:t>
            </a:r>
            <a:r>
              <a:rPr lang="en-US" altLang="ko-KR" sz="2600">
                <a:solidFill>
                  <a:srgbClr val="554f4d"/>
                </a:solidFill>
              </a:rPr>
              <a:t>.</a:t>
            </a:r>
            <a:r>
              <a:rPr lang="ko-KR" altLang="en-US" sz="2600">
                <a:solidFill>
                  <a:srgbClr val="554f4d"/>
                </a:solidFill>
              </a:rPr>
              <a:t> </a:t>
            </a:r>
            <a:r>
              <a:rPr lang="en-US" altLang="ko-KR" sz="2600">
                <a:solidFill>
                  <a:srgbClr val="554f4d"/>
                </a:solidFill>
              </a:rPr>
              <a:t>3D</a:t>
            </a:r>
            <a:r>
              <a:rPr lang="ko-KR" altLang="en-US" sz="2600">
                <a:solidFill>
                  <a:srgbClr val="554f4d"/>
                </a:solidFill>
              </a:rPr>
              <a:t>텐서 특성변수로 제공되는 이미지 자료분석에 특화된 모형이다</a:t>
            </a:r>
            <a:r>
              <a:rPr lang="en-US" altLang="ko-KR" sz="2600">
                <a:solidFill>
                  <a:srgbClr val="554f4d"/>
                </a:solidFill>
              </a:rPr>
              <a:t>.</a:t>
            </a:r>
            <a:endParaRPr lang="en-US" altLang="ko-KR" sz="2600">
              <a:solidFill>
                <a:srgbClr val="554f4d"/>
              </a:solidFill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3873" y="2920236"/>
            <a:ext cx="9862346" cy="3683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4" y="350594"/>
            <a:ext cx="47378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MLP</a:t>
            </a:r>
            <a:r>
              <a:rPr lang="ko-KR" altLang="en-US" sz="3600" b="1">
                <a:solidFill>
                  <a:srgbClr val="554f4d"/>
                </a:solidFill>
              </a:rPr>
              <a:t>와 </a:t>
            </a:r>
            <a:r>
              <a:rPr lang="en-US" altLang="ko-KR" sz="3600" b="1">
                <a:solidFill>
                  <a:srgbClr val="554f4d"/>
                </a:solidFill>
              </a:rPr>
              <a:t>CNN</a:t>
            </a:r>
            <a:r>
              <a:rPr lang="ko-KR" altLang="en-US" sz="3600" b="1">
                <a:solidFill>
                  <a:srgbClr val="554f4d"/>
                </a:solidFill>
              </a:rPr>
              <a:t>의 공통점 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2"/>
            <a:ext cx="10574364" cy="162703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 sz="2600">
                <a:solidFill>
                  <a:srgbClr val="554f4d"/>
                </a:solidFill>
              </a:rPr>
              <a:t>CNN</a:t>
            </a:r>
            <a:r>
              <a:rPr lang="ko-KR" altLang="en-US" sz="2600">
                <a:solidFill>
                  <a:srgbClr val="554f4d"/>
                </a:solidFill>
              </a:rPr>
              <a:t> 역시 입력층</a:t>
            </a:r>
            <a:r>
              <a:rPr lang="en-US" altLang="ko-KR" sz="2600">
                <a:solidFill>
                  <a:srgbClr val="554f4d"/>
                </a:solidFill>
              </a:rPr>
              <a:t>,</a:t>
            </a:r>
            <a:r>
              <a:rPr lang="ko-KR" altLang="en-US" sz="2600">
                <a:solidFill>
                  <a:srgbClr val="554f4d"/>
                </a:solidFill>
              </a:rPr>
              <a:t> 중간층</a:t>
            </a:r>
            <a:r>
              <a:rPr lang="en-US" altLang="ko-KR" sz="2600">
                <a:solidFill>
                  <a:srgbClr val="554f4d"/>
                </a:solidFill>
              </a:rPr>
              <a:t>,</a:t>
            </a:r>
            <a:r>
              <a:rPr lang="ko-KR" altLang="en-US" sz="2600">
                <a:solidFill>
                  <a:srgbClr val="554f4d"/>
                </a:solidFill>
              </a:rPr>
              <a:t> 출력층으로 구성되며</a:t>
            </a:r>
            <a:r>
              <a:rPr lang="en-US" altLang="ko-KR" sz="2600">
                <a:solidFill>
                  <a:srgbClr val="554f4d"/>
                </a:solidFill>
              </a:rPr>
              <a:t>,</a:t>
            </a:r>
            <a:r>
              <a:rPr lang="ko-KR" altLang="en-US" sz="2600">
                <a:solidFill>
                  <a:srgbClr val="554f4d"/>
                </a:solidFill>
              </a:rPr>
              <a:t> 각 층은 다시 노드로 이뤄져 있다는 것과 층과 층 사이에만 노드 간의 결합이 있다는 것도 </a:t>
            </a:r>
            <a:r>
              <a:rPr lang="en-US" altLang="ko-KR" sz="2600">
                <a:solidFill>
                  <a:srgbClr val="554f4d"/>
                </a:solidFill>
              </a:rPr>
              <a:t>MLP</a:t>
            </a:r>
            <a:r>
              <a:rPr lang="ko-KR" altLang="en-US" sz="2600">
                <a:solidFill>
                  <a:srgbClr val="554f4d"/>
                </a:solidFill>
              </a:rPr>
              <a:t>와 같다</a:t>
            </a:r>
            <a:r>
              <a:rPr lang="en-US" altLang="ko-KR" sz="2600">
                <a:solidFill>
                  <a:srgbClr val="554f4d"/>
                </a:solidFill>
              </a:rPr>
              <a:t>.</a:t>
            </a:r>
            <a:endParaRPr lang="en-US" altLang="ko-KR" sz="2600">
              <a:solidFill>
                <a:srgbClr val="554f4d"/>
              </a:solidFill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84912" y="3235271"/>
            <a:ext cx="5021180" cy="3064920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1596" y="3038507"/>
            <a:ext cx="4541520" cy="3299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4" y="350594"/>
            <a:ext cx="47378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MLP</a:t>
            </a:r>
            <a:r>
              <a:rPr lang="ko-KR" altLang="en-US" sz="3600" b="1">
                <a:solidFill>
                  <a:srgbClr val="554f4d"/>
                </a:solidFill>
              </a:rPr>
              <a:t>와 </a:t>
            </a:r>
            <a:r>
              <a:rPr lang="en-US" altLang="ko-KR" sz="3600" b="1">
                <a:solidFill>
                  <a:srgbClr val="554f4d"/>
                </a:solidFill>
              </a:rPr>
              <a:t>CNN</a:t>
            </a:r>
            <a:r>
              <a:rPr lang="ko-KR" altLang="en-US" sz="3600" b="1">
                <a:solidFill>
                  <a:srgbClr val="554f4d"/>
                </a:solidFill>
              </a:rPr>
              <a:t>의 차이점 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2"/>
            <a:ext cx="10574364" cy="246523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 sz="2400">
                <a:solidFill>
                  <a:srgbClr val="554f4d"/>
                </a:solidFill>
              </a:rPr>
              <a:t>CNN</a:t>
            </a:r>
            <a:r>
              <a:rPr lang="ko-KR" altLang="en-US" sz="2400">
                <a:solidFill>
                  <a:srgbClr val="554f4d"/>
                </a:solidFill>
              </a:rPr>
              <a:t>은 중간층이 합성곱층</a:t>
            </a:r>
            <a:r>
              <a:rPr lang="en-US" altLang="ko-KR" sz="2400">
                <a:solidFill>
                  <a:srgbClr val="554f4d"/>
                </a:solidFill>
              </a:rPr>
              <a:t>,</a:t>
            </a:r>
            <a:r>
              <a:rPr lang="ko-KR" altLang="en-US" sz="2400">
                <a:solidFill>
                  <a:srgbClr val="554f4d"/>
                </a:solidFill>
              </a:rPr>
              <a:t> 풀링층</a:t>
            </a:r>
            <a:r>
              <a:rPr lang="en-US" altLang="ko-KR" sz="2400">
                <a:solidFill>
                  <a:srgbClr val="554f4d"/>
                </a:solidFill>
              </a:rPr>
              <a:t>,</a:t>
            </a:r>
            <a:r>
              <a:rPr lang="ko-KR" altLang="en-US" sz="2400">
                <a:solidFill>
                  <a:srgbClr val="554f4d"/>
                </a:solidFill>
              </a:rPr>
              <a:t> 전결합층으로 구성돼 있다는 점이 다르다</a:t>
            </a:r>
            <a:r>
              <a:rPr lang="en-US" altLang="ko-KR" sz="2400">
                <a:solidFill>
                  <a:srgbClr val="554f4d"/>
                </a:solidFill>
              </a:rPr>
              <a:t>.</a:t>
            </a:r>
            <a:r>
              <a:rPr lang="ko-KR" altLang="en-US" sz="2400">
                <a:solidFill>
                  <a:srgbClr val="554f4d"/>
                </a:solidFill>
              </a:rPr>
              <a:t> 첫 번째로 합성곱층은 입력 데이터를 필터를 적용해 데이터에서 즉징값을 추출한다</a:t>
            </a:r>
            <a:r>
              <a:rPr lang="en-US" altLang="ko-KR" sz="2400">
                <a:solidFill>
                  <a:srgbClr val="554f4d"/>
                </a:solidFill>
              </a:rPr>
              <a:t>.</a:t>
            </a:r>
            <a:r>
              <a:rPr lang="ko-KR" altLang="en-US" sz="2400">
                <a:solidFill>
                  <a:srgbClr val="554f4d"/>
                </a:solidFill>
              </a:rPr>
              <a:t> 그다음 풀링층은 데이터를 다운샘플링해서 특징값만 남겨 출력한다</a:t>
            </a:r>
            <a:r>
              <a:rPr lang="en-US" altLang="ko-KR" sz="2400">
                <a:solidFill>
                  <a:srgbClr val="554f4d"/>
                </a:solidFill>
              </a:rPr>
              <a:t>.</a:t>
            </a:r>
            <a:r>
              <a:rPr lang="ko-KR" altLang="en-US" sz="2400">
                <a:solidFill>
                  <a:srgbClr val="554f4d"/>
                </a:solidFill>
              </a:rPr>
              <a:t> 합성곱층과 풀링층을 차례로 거치면서 중요도가 높은 즉징값만이 압축되어 전결합층에 도달하게 된다</a:t>
            </a:r>
            <a:r>
              <a:rPr lang="en-US" altLang="ko-KR" sz="2400">
                <a:solidFill>
                  <a:srgbClr val="554f4d"/>
                </a:solidFill>
              </a:rPr>
              <a:t>.</a:t>
            </a:r>
            <a:endParaRPr lang="en-US" altLang="ko-KR" sz="2400">
              <a:solidFill>
                <a:srgbClr val="554f4d"/>
              </a:solidFill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11678" y="3784169"/>
            <a:ext cx="4412867" cy="2693606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62684" y="3861854"/>
            <a:ext cx="3991317" cy="2576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5" y="350594"/>
            <a:ext cx="117551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CNN</a:t>
            </a:r>
            <a:endParaRPr lang="en-US" altLang="ko-KR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2"/>
            <a:ext cx="5279111" cy="369395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ko-KR" altLang="en-US" sz="2600">
                <a:solidFill>
                  <a:srgbClr val="554f4d"/>
                </a:solidFill>
              </a:rPr>
              <a:t>그림 </a:t>
            </a:r>
            <a:r>
              <a:rPr lang="en-US" altLang="ko-KR" sz="2600">
                <a:solidFill>
                  <a:srgbClr val="554f4d"/>
                </a:solidFill>
              </a:rPr>
              <a:t>7.2</a:t>
            </a:r>
            <a:r>
              <a:rPr lang="ko-KR" altLang="en-US" sz="2600">
                <a:solidFill>
                  <a:srgbClr val="554f4d"/>
                </a:solidFill>
              </a:rPr>
              <a:t>는 합성곱층에서 특징값을 추출하는 과정이다</a:t>
            </a:r>
            <a:r>
              <a:rPr lang="en-US" altLang="ko-KR" sz="2600">
                <a:solidFill>
                  <a:srgbClr val="554f4d"/>
                </a:solidFill>
              </a:rPr>
              <a:t>.</a:t>
            </a:r>
            <a:r>
              <a:rPr lang="ko-KR" altLang="en-US" sz="2600">
                <a:solidFill>
                  <a:srgbClr val="554f4d"/>
                </a:solidFill>
              </a:rPr>
              <a:t> 가중치를 가진 필터를 입력 데이터에 각 위치마다 적용하고 각 노드의 값과 가중치의 곱셈합을 구하는 과정을 통해 특징값을 추출한다</a:t>
            </a:r>
            <a:r>
              <a:rPr lang="en-US" altLang="ko-KR" sz="2600">
                <a:solidFill>
                  <a:srgbClr val="554f4d"/>
                </a:solidFill>
              </a:rPr>
              <a:t>.</a:t>
            </a:r>
            <a:r>
              <a:rPr lang="ko-KR" altLang="en-US" sz="2600">
                <a:solidFill>
                  <a:srgbClr val="554f4d"/>
                </a:solidFill>
              </a:rPr>
              <a:t> 그리고 그 결과를 특징맵 형태로 다음 층에 전달한다</a:t>
            </a:r>
            <a:r>
              <a:rPr lang="en-US" altLang="ko-KR" sz="2600">
                <a:solidFill>
                  <a:srgbClr val="554f4d"/>
                </a:solidFill>
              </a:rPr>
              <a:t>.</a:t>
            </a:r>
            <a:endParaRPr lang="en-US" altLang="ko-KR" sz="2600">
              <a:solidFill>
                <a:srgbClr val="554f4d"/>
              </a:solidFill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588769"/>
            <a:ext cx="5553075" cy="4455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5" y="350594"/>
            <a:ext cx="117551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CNN</a:t>
            </a:r>
            <a:endParaRPr lang="en-US" altLang="ko-KR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2"/>
            <a:ext cx="10574364" cy="162703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ko-KR" altLang="en-US" sz="2600">
                <a:solidFill>
                  <a:srgbClr val="554f4d"/>
                </a:solidFill>
              </a:rPr>
              <a:t>그림 </a:t>
            </a:r>
            <a:r>
              <a:rPr lang="en-US" altLang="ko-KR" sz="2600">
                <a:solidFill>
                  <a:srgbClr val="554f4d"/>
                </a:solidFill>
              </a:rPr>
              <a:t>7.3</a:t>
            </a:r>
            <a:r>
              <a:rPr lang="ko-KR" altLang="en-US" sz="2600">
                <a:solidFill>
                  <a:srgbClr val="554f4d"/>
                </a:solidFill>
              </a:rPr>
              <a:t>은 풀링층에서 어떻게 특정값만을 남기는지 동작 과정이다</a:t>
            </a:r>
            <a:r>
              <a:rPr lang="en-US" altLang="ko-KR" sz="2600">
                <a:solidFill>
                  <a:srgbClr val="554f4d"/>
                </a:solidFill>
              </a:rPr>
              <a:t>.</a:t>
            </a:r>
            <a:r>
              <a:rPr lang="ko-KR" altLang="en-US" sz="2600">
                <a:solidFill>
                  <a:srgbClr val="554f4d"/>
                </a:solidFill>
              </a:rPr>
              <a:t> 특징맵의 일정 영역마다 최댓값만을 남긴다</a:t>
            </a:r>
            <a:r>
              <a:rPr lang="en-US" altLang="ko-KR" sz="2600">
                <a:solidFill>
                  <a:srgbClr val="554f4d"/>
                </a:solidFill>
              </a:rPr>
              <a:t>.</a:t>
            </a:r>
            <a:r>
              <a:rPr lang="ko-KR" altLang="en-US" sz="2600">
                <a:solidFill>
                  <a:srgbClr val="554f4d"/>
                </a:solidFill>
              </a:rPr>
              <a:t> 이런 방법으로 출력되는 특징값에 중요한 특징만이 남게 된다</a:t>
            </a:r>
            <a:r>
              <a:rPr lang="en-US" altLang="ko-KR" sz="2600">
                <a:solidFill>
                  <a:srgbClr val="554f4d"/>
                </a:solidFill>
              </a:rPr>
              <a:t>.</a:t>
            </a:r>
            <a:endParaRPr lang="en-US" altLang="ko-KR" sz="2600">
              <a:solidFill>
                <a:srgbClr val="554f4d"/>
              </a:solidFill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8330" y="3147382"/>
            <a:ext cx="4381500" cy="2887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5" y="350594"/>
            <a:ext cx="117551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CNN</a:t>
            </a:r>
            <a:endParaRPr lang="en-US" altLang="ko-KR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2"/>
            <a:ext cx="10574364" cy="215090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ko-KR" altLang="en-US" sz="2600">
                <a:solidFill>
                  <a:srgbClr val="554f4d"/>
                </a:solidFill>
              </a:rPr>
              <a:t>이때 입력 데이터의 크기에 비해 특징맵의 개수가 적어진다</a:t>
            </a:r>
            <a:r>
              <a:rPr lang="en-US" altLang="ko-KR" sz="2600">
                <a:solidFill>
                  <a:srgbClr val="554f4d"/>
                </a:solidFill>
              </a:rPr>
              <a:t>.</a:t>
            </a:r>
            <a:r>
              <a:rPr lang="ko-KR" altLang="en-US" sz="2600">
                <a:solidFill>
                  <a:srgbClr val="554f4d"/>
                </a:solidFill>
              </a:rPr>
              <a:t> 특징맵의 개수를 입력 데이터의 크기에 맞춰 유지하기 위해 입력 데이터에 패딩을 적용하기도 한다</a:t>
            </a:r>
            <a:r>
              <a:rPr lang="en-US" altLang="ko-KR" sz="2600">
                <a:solidFill>
                  <a:srgbClr val="554f4d"/>
                </a:solidFill>
              </a:rPr>
              <a:t>.</a:t>
            </a:r>
            <a:r>
              <a:rPr lang="ko-KR" altLang="en-US" sz="2600">
                <a:solidFill>
                  <a:srgbClr val="554f4d"/>
                </a:solidFill>
              </a:rPr>
              <a:t> </a:t>
            </a:r>
            <a:r>
              <a:rPr lang="en-US" altLang="ko-KR" sz="2600">
                <a:solidFill>
                  <a:srgbClr val="554f4d"/>
                </a:solidFill>
              </a:rPr>
              <a:t>CNN</a:t>
            </a:r>
            <a:r>
              <a:rPr lang="ko-KR" altLang="en-US" sz="2600">
                <a:solidFill>
                  <a:srgbClr val="554f4d"/>
                </a:solidFill>
              </a:rPr>
              <a:t>에서는 입력 데이터의 패딩 영역을 </a:t>
            </a:r>
            <a:r>
              <a:rPr lang="en-US" altLang="ko-KR" sz="2600">
                <a:solidFill>
                  <a:srgbClr val="554f4d"/>
                </a:solidFill>
              </a:rPr>
              <a:t>0</a:t>
            </a:r>
            <a:r>
              <a:rPr lang="ko-KR" altLang="en-US" sz="2600">
                <a:solidFill>
                  <a:srgbClr val="554f4d"/>
                </a:solidFill>
              </a:rPr>
              <a:t>으로 채우는 제로 패딩이 주로 사용된다</a:t>
            </a:r>
            <a:r>
              <a:rPr lang="en-US" altLang="ko-KR" sz="2600">
                <a:solidFill>
                  <a:srgbClr val="554f4d"/>
                </a:solidFill>
              </a:rPr>
              <a:t>.</a:t>
            </a:r>
            <a:endParaRPr lang="en-US" altLang="ko-KR" sz="2600">
              <a:solidFill>
                <a:srgbClr val="554f4d"/>
              </a:solidFill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2317" y="3627573"/>
            <a:ext cx="5063683" cy="2761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5" y="350594"/>
            <a:ext cx="16517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2D</a:t>
            </a:r>
            <a:r>
              <a:rPr lang="ko-KR" altLang="en-US" sz="3600" b="1">
                <a:solidFill>
                  <a:srgbClr val="554f4d"/>
                </a:solidFill>
              </a:rPr>
              <a:t>텐서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8" y="1419063"/>
            <a:ext cx="7006525" cy="369395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 sz="2600">
                <a:solidFill>
                  <a:srgbClr val="554f4d"/>
                </a:solidFill>
              </a:rPr>
              <a:t>2D</a:t>
            </a:r>
            <a:r>
              <a:rPr lang="ko-KR" altLang="en-US" sz="2600">
                <a:solidFill>
                  <a:srgbClr val="554f4d"/>
                </a:solidFill>
              </a:rPr>
              <a:t>텐서 데이터는 </a:t>
            </a:r>
            <a:r>
              <a:rPr lang="en-US" altLang="ko-KR" sz="2600">
                <a:solidFill>
                  <a:srgbClr val="554f4d"/>
                </a:solidFill>
              </a:rPr>
              <a:t>(</a:t>
            </a:r>
            <a:r>
              <a:rPr lang="ko-KR" altLang="en-US" sz="2600">
                <a:solidFill>
                  <a:srgbClr val="554f4d"/>
                </a:solidFill>
              </a:rPr>
              <a:t>표본수</a:t>
            </a:r>
            <a:r>
              <a:rPr lang="en-US" altLang="ko-KR" sz="2600">
                <a:solidFill>
                  <a:srgbClr val="554f4d"/>
                </a:solidFill>
              </a:rPr>
              <a:t>,</a:t>
            </a:r>
            <a:r>
              <a:rPr lang="ko-KR" altLang="en-US" sz="2600">
                <a:solidFill>
                  <a:srgbClr val="554f4d"/>
                </a:solidFill>
              </a:rPr>
              <a:t> 특성변수수</a:t>
            </a:r>
            <a:r>
              <a:rPr lang="en-US" altLang="ko-KR" sz="2600">
                <a:solidFill>
                  <a:srgbClr val="554f4d"/>
                </a:solidFill>
              </a:rPr>
              <a:t>)</a:t>
            </a:r>
            <a:r>
              <a:rPr lang="ko-KR" altLang="en-US" sz="2600">
                <a:solidFill>
                  <a:srgbClr val="554f4d"/>
                </a:solidFill>
              </a:rPr>
              <a:t>로 표현된다</a:t>
            </a:r>
            <a:r>
              <a:rPr lang="en-US" altLang="ko-KR" sz="2600">
                <a:solidFill>
                  <a:srgbClr val="554f4d"/>
                </a:solidFill>
              </a:rPr>
              <a:t>.</a:t>
            </a:r>
            <a:r>
              <a:rPr lang="ko-KR" altLang="en-US" sz="2600">
                <a:solidFill>
                  <a:srgbClr val="554f4d"/>
                </a:solidFill>
              </a:rPr>
              <a:t> </a:t>
            </a:r>
            <a:endParaRPr lang="ko-KR" altLang="en-US" sz="2600">
              <a:solidFill>
                <a:srgbClr val="554f4d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 sz="2600">
                <a:solidFill>
                  <a:srgbClr val="554f4d"/>
                </a:solidFill>
              </a:rPr>
              <a:t>100</a:t>
            </a:r>
            <a:r>
              <a:rPr lang="ko-KR" altLang="en-US" sz="2600">
                <a:solidFill>
                  <a:srgbClr val="554f4d"/>
                </a:solidFill>
              </a:rPr>
              <a:t>명의 사람 각각에 대한 연령</a:t>
            </a:r>
            <a:r>
              <a:rPr lang="en-US" altLang="ko-KR" sz="2600">
                <a:solidFill>
                  <a:srgbClr val="554f4d"/>
                </a:solidFill>
              </a:rPr>
              <a:t>,</a:t>
            </a:r>
            <a:r>
              <a:rPr lang="ko-KR" altLang="en-US" sz="2600">
                <a:solidFill>
                  <a:srgbClr val="554f4d"/>
                </a:solidFill>
              </a:rPr>
              <a:t> 성별</a:t>
            </a:r>
            <a:r>
              <a:rPr lang="en-US" altLang="ko-KR" sz="2600">
                <a:solidFill>
                  <a:srgbClr val="554f4d"/>
                </a:solidFill>
              </a:rPr>
              <a:t>,</a:t>
            </a:r>
            <a:r>
              <a:rPr lang="ko-KR" altLang="en-US" sz="2600">
                <a:solidFill>
                  <a:srgbClr val="554f4d"/>
                </a:solidFill>
              </a:rPr>
              <a:t> 수입 자료가 있을 경우</a:t>
            </a:r>
            <a:r>
              <a:rPr lang="en-US" altLang="ko-KR" sz="2600">
                <a:solidFill>
                  <a:srgbClr val="554f4d"/>
                </a:solidFill>
              </a:rPr>
              <a:t>,</a:t>
            </a:r>
            <a:r>
              <a:rPr lang="ko-KR" altLang="en-US" sz="2600">
                <a:solidFill>
                  <a:srgbClr val="554f4d"/>
                </a:solidFill>
              </a:rPr>
              <a:t> 표본의 수는 </a:t>
            </a:r>
            <a:r>
              <a:rPr lang="en-US" altLang="ko-KR" sz="2600">
                <a:solidFill>
                  <a:srgbClr val="554f4d"/>
                </a:solidFill>
              </a:rPr>
              <a:t>100</a:t>
            </a:r>
            <a:r>
              <a:rPr lang="ko-KR" altLang="en-US" sz="2600">
                <a:solidFill>
                  <a:srgbClr val="554f4d"/>
                </a:solidFill>
              </a:rPr>
              <a:t>이고 특성변수의 수는 </a:t>
            </a:r>
            <a:r>
              <a:rPr lang="en-US" altLang="ko-KR" sz="2600">
                <a:solidFill>
                  <a:srgbClr val="554f4d"/>
                </a:solidFill>
              </a:rPr>
              <a:t>3</a:t>
            </a:r>
            <a:r>
              <a:rPr lang="ko-KR" altLang="en-US" sz="2600">
                <a:solidFill>
                  <a:srgbClr val="554f4d"/>
                </a:solidFill>
              </a:rPr>
              <a:t>이므로 크기가 </a:t>
            </a:r>
            <a:r>
              <a:rPr lang="en-US" altLang="ko-KR" sz="2600">
                <a:solidFill>
                  <a:srgbClr val="554f4d"/>
                </a:solidFill>
              </a:rPr>
              <a:t>(100,3)</a:t>
            </a:r>
            <a:r>
              <a:rPr lang="ko-KR" altLang="en-US" sz="2600">
                <a:solidFill>
                  <a:srgbClr val="554f4d"/>
                </a:solidFill>
              </a:rPr>
              <a:t>인 </a:t>
            </a:r>
            <a:r>
              <a:rPr lang="en-US" altLang="ko-KR" sz="2600">
                <a:solidFill>
                  <a:srgbClr val="554f4d"/>
                </a:solidFill>
              </a:rPr>
              <a:t>2D</a:t>
            </a:r>
            <a:r>
              <a:rPr lang="ko-KR" altLang="en-US" sz="2600">
                <a:solidFill>
                  <a:srgbClr val="554f4d"/>
                </a:solidFill>
              </a:rPr>
              <a:t>텐서가 된다</a:t>
            </a:r>
            <a:r>
              <a:rPr lang="en-US" altLang="ko-KR" sz="2600">
                <a:solidFill>
                  <a:srgbClr val="554f4d"/>
                </a:solidFill>
              </a:rPr>
              <a:t>.</a:t>
            </a:r>
            <a:r>
              <a:rPr lang="ko-KR" altLang="en-US" sz="2600">
                <a:solidFill>
                  <a:srgbClr val="554f4d"/>
                </a:solidFill>
              </a:rPr>
              <a:t> </a:t>
            </a:r>
            <a:endParaRPr lang="ko-KR" altLang="en-US" sz="2600">
              <a:solidFill>
                <a:srgbClr val="554f4d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 sz="2600">
                <a:solidFill>
                  <a:srgbClr val="554f4d"/>
                </a:solidFill>
              </a:rPr>
              <a:t>2D</a:t>
            </a:r>
            <a:r>
              <a:rPr lang="ko-KR" altLang="en-US" sz="2600">
                <a:solidFill>
                  <a:srgbClr val="554f4d"/>
                </a:solidFill>
              </a:rPr>
              <a:t>텐서는 </a:t>
            </a:r>
            <a:r>
              <a:rPr lang="en-US" altLang="ko-KR" sz="2600">
                <a:solidFill>
                  <a:srgbClr val="554f4d"/>
                </a:solidFill>
              </a:rPr>
              <a:t>MLP</a:t>
            </a:r>
            <a:r>
              <a:rPr lang="ko-KR" altLang="en-US" sz="2600">
                <a:solidFill>
                  <a:srgbClr val="554f4d"/>
                </a:solidFill>
              </a:rPr>
              <a:t> 모형에 주로 사용된다</a:t>
            </a:r>
            <a:r>
              <a:rPr lang="en-US" altLang="ko-KR" sz="2600">
                <a:solidFill>
                  <a:srgbClr val="554f4d"/>
                </a:solidFill>
              </a:rPr>
              <a:t>.</a:t>
            </a:r>
            <a:endParaRPr lang="en-US" altLang="ko-KR" sz="2600">
              <a:solidFill>
                <a:srgbClr val="554f4d"/>
              </a:solidFill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61259" y="1491905"/>
            <a:ext cx="3769053" cy="3340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5" y="350594"/>
            <a:ext cx="117551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CNN</a:t>
            </a:r>
            <a:endParaRPr lang="en-US" altLang="ko-KR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8" y="1419062"/>
            <a:ext cx="5795722" cy="472265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 sz="2600">
                <a:solidFill>
                  <a:srgbClr val="554f4d"/>
                </a:solidFill>
              </a:rPr>
              <a:t>CNN</a:t>
            </a:r>
            <a:r>
              <a:rPr lang="ko-KR" altLang="en-US" sz="2600">
                <a:solidFill>
                  <a:srgbClr val="554f4d"/>
                </a:solidFill>
              </a:rPr>
              <a:t>에서는 특징점이 이미지상 위치를 고려할 수 있어 이미지에 따른 특징점 위치 변동을 흡수할 수 있기 때문이다</a:t>
            </a:r>
            <a:r>
              <a:rPr lang="en-US" altLang="ko-KR" sz="2600">
                <a:solidFill>
                  <a:srgbClr val="554f4d"/>
                </a:solidFill>
              </a:rPr>
              <a:t>.</a:t>
            </a:r>
            <a:r>
              <a:rPr lang="ko-KR" altLang="en-US" sz="2600">
                <a:solidFill>
                  <a:srgbClr val="554f4d"/>
                </a:solidFill>
              </a:rPr>
              <a:t> 그림 </a:t>
            </a:r>
            <a:r>
              <a:rPr lang="en-US" altLang="ko-KR" sz="2600">
                <a:solidFill>
                  <a:srgbClr val="554f4d"/>
                </a:solidFill>
              </a:rPr>
              <a:t>7.6</a:t>
            </a:r>
            <a:r>
              <a:rPr lang="ko-KR" altLang="en-US" sz="2600">
                <a:solidFill>
                  <a:srgbClr val="554f4d"/>
                </a:solidFill>
              </a:rPr>
              <a:t>과 같이 합성곱 필터로 특징값을 추출하고 풀링으로 이중 중요한 특징을 남기는 방법을 사용하면 다소 변동이 있어도 같은 특징맵을 얻을 수 있다</a:t>
            </a:r>
            <a:r>
              <a:rPr lang="en-US" altLang="ko-KR" sz="2600">
                <a:solidFill>
                  <a:srgbClr val="554f4d"/>
                </a:solidFill>
              </a:rPr>
              <a:t>.</a:t>
            </a:r>
            <a:r>
              <a:rPr lang="ko-KR" altLang="en-US" sz="2600">
                <a:solidFill>
                  <a:srgbClr val="554f4d"/>
                </a:solidFill>
              </a:rPr>
              <a:t> 따라서 위치나 방향이 달라도 같은 사물을 같은 것으로 인식할 수 있다</a:t>
            </a:r>
            <a:r>
              <a:rPr lang="en-US" altLang="ko-KR" sz="2600">
                <a:solidFill>
                  <a:srgbClr val="554f4d"/>
                </a:solidFill>
              </a:rPr>
              <a:t>.</a:t>
            </a:r>
            <a:endParaRPr lang="en-US" altLang="ko-KR" sz="2600">
              <a:solidFill>
                <a:srgbClr val="554f4d"/>
              </a:solidFill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11217" y="1541888"/>
            <a:ext cx="4823589" cy="45491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5" y="350594"/>
            <a:ext cx="206133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CIFAR10</a:t>
            </a:r>
            <a:endParaRPr lang="en-US" altLang="ko-KR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2"/>
            <a:ext cx="10574364" cy="59833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endParaRPr lang="ko-KR" altLang="en-US" sz="2600">
              <a:solidFill>
                <a:srgbClr val="554f4d"/>
              </a:solidFill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30272" y="1475051"/>
            <a:ext cx="6398844" cy="5010620"/>
          </a:xfrm>
          <a:prstGeom prst="rect">
            <a:avLst/>
          </a:prstGeom>
        </p:spPr>
      </p:pic>
      <p:sp>
        <p:nvSpPr>
          <p:cNvPr id="38" name=""/>
          <p:cNvSpPr txBox="1"/>
          <p:nvPr/>
        </p:nvSpPr>
        <p:spPr>
          <a:xfrm>
            <a:off x="816888" y="1419062"/>
            <a:ext cx="4358900" cy="420830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CIFAR10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에 포함된 이미지는 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3*32*32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로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 이는 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32*32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 픽셀 크기의 이미지가 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개 채널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(RGB)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의 색상으로 이루어져 있다는 뜻이다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554f4d"/>
              </a:solidFill>
              <a:latin typeface="이롭게 바탕체 Medium"/>
              <a:ea typeface="이롭게 바탕체 Medium"/>
              <a:cs typeface="이롭게 바탕체 Medium"/>
            </a:endParaRPr>
          </a:p>
          <a:p>
            <a: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6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만 장의 이미지 중  5만 장은학습 데이터는로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 1만 장은 테스트 데이터로 구성된다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554f4d"/>
              </a:solidFill>
              <a:latin typeface="이롭게 바탕체 Medium"/>
              <a:ea typeface="이롭게 바탕체 Medium"/>
              <a:cs typeface="이롭게 바탕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3" y="350594"/>
            <a:ext cx="596658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CNN</a:t>
            </a:r>
            <a:r>
              <a:rPr lang="ko-KR" altLang="en-US" sz="3600" b="1">
                <a:solidFill>
                  <a:srgbClr val="554f4d"/>
                </a:solidFill>
              </a:rPr>
              <a:t>으로 </a:t>
            </a:r>
            <a:r>
              <a:rPr lang="en-US" altLang="ko-KR" sz="3600" b="1">
                <a:solidFill>
                  <a:srgbClr val="554f4d"/>
                </a:solidFill>
              </a:rPr>
              <a:t>CIFAR10 </a:t>
            </a:r>
            <a:r>
              <a:rPr lang="ko-KR" altLang="en-US" sz="3600" b="1">
                <a:solidFill>
                  <a:srgbClr val="554f4d"/>
                </a:solidFill>
              </a:rPr>
              <a:t>분류하기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1711" y="1424580"/>
            <a:ext cx="9546360" cy="15094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3" y="350594"/>
            <a:ext cx="596658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CNN</a:t>
            </a:r>
            <a:r>
              <a:rPr lang="ko-KR" altLang="en-US" sz="3600" b="1">
                <a:solidFill>
                  <a:srgbClr val="554f4d"/>
                </a:solidFill>
              </a:rPr>
              <a:t>으로 </a:t>
            </a:r>
            <a:r>
              <a:rPr lang="en-US" altLang="ko-KR" sz="3600" b="1">
                <a:solidFill>
                  <a:srgbClr val="554f4d"/>
                </a:solidFill>
              </a:rPr>
              <a:t>CIFAR10 </a:t>
            </a:r>
            <a:r>
              <a:rPr lang="ko-KR" altLang="en-US" sz="3600" b="1">
                <a:solidFill>
                  <a:srgbClr val="554f4d"/>
                </a:solidFill>
              </a:rPr>
              <a:t>분류하기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5210" y="1468755"/>
            <a:ext cx="7700846" cy="50227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3" y="350594"/>
            <a:ext cx="596658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CNN</a:t>
            </a:r>
            <a:r>
              <a:rPr lang="ko-KR" altLang="en-US" sz="3600" b="1">
                <a:solidFill>
                  <a:srgbClr val="554f4d"/>
                </a:solidFill>
              </a:rPr>
              <a:t>으로 </a:t>
            </a:r>
            <a:r>
              <a:rPr lang="en-US" altLang="ko-KR" sz="3600" b="1">
                <a:solidFill>
                  <a:srgbClr val="554f4d"/>
                </a:solidFill>
              </a:rPr>
              <a:t>CIFAR10 </a:t>
            </a:r>
            <a:r>
              <a:rPr lang="ko-KR" altLang="en-US" sz="3600" b="1">
                <a:solidFill>
                  <a:srgbClr val="554f4d"/>
                </a:solidFill>
              </a:rPr>
              <a:t>분류하기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rcRect r="9710" b="38480"/>
          <a:stretch>
            <a:fillRect/>
          </a:stretch>
        </p:blipFill>
        <p:spPr>
          <a:xfrm>
            <a:off x="736627" y="1309505"/>
            <a:ext cx="8527651" cy="49823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3" y="350594"/>
            <a:ext cx="596658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CNN</a:t>
            </a:r>
            <a:r>
              <a:rPr lang="ko-KR" altLang="en-US" sz="3600" b="1">
                <a:solidFill>
                  <a:srgbClr val="554f4d"/>
                </a:solidFill>
              </a:rPr>
              <a:t>으로 </a:t>
            </a:r>
            <a:r>
              <a:rPr lang="en-US" altLang="ko-KR" sz="3600" b="1">
                <a:solidFill>
                  <a:srgbClr val="554f4d"/>
                </a:solidFill>
              </a:rPr>
              <a:t>CIFAR10 </a:t>
            </a:r>
            <a:r>
              <a:rPr lang="ko-KR" altLang="en-US" sz="3600" b="1">
                <a:solidFill>
                  <a:srgbClr val="554f4d"/>
                </a:solidFill>
              </a:rPr>
              <a:t>분류하기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rcRect t="61710" r="11810"/>
          <a:stretch>
            <a:fillRect/>
          </a:stretch>
        </p:blipFill>
        <p:spPr>
          <a:xfrm>
            <a:off x="731245" y="1318317"/>
            <a:ext cx="6842215" cy="2547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3" y="350594"/>
            <a:ext cx="596658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CNN</a:t>
            </a:r>
            <a:r>
              <a:rPr lang="ko-KR" altLang="en-US" sz="3600" b="1">
                <a:solidFill>
                  <a:srgbClr val="554f4d"/>
                </a:solidFill>
              </a:rPr>
              <a:t>으로 </a:t>
            </a:r>
            <a:r>
              <a:rPr lang="en-US" altLang="ko-KR" sz="3600" b="1">
                <a:solidFill>
                  <a:srgbClr val="554f4d"/>
                </a:solidFill>
              </a:rPr>
              <a:t>CIFAR10 </a:t>
            </a:r>
            <a:r>
              <a:rPr lang="ko-KR" altLang="en-US" sz="3600" b="1">
                <a:solidFill>
                  <a:srgbClr val="554f4d"/>
                </a:solidFill>
              </a:rPr>
              <a:t>분류하기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739" y="1348740"/>
            <a:ext cx="4909437" cy="5115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3" y="350594"/>
            <a:ext cx="596658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CNN</a:t>
            </a:r>
            <a:r>
              <a:rPr lang="ko-KR" altLang="en-US" sz="3600" b="1">
                <a:solidFill>
                  <a:srgbClr val="554f4d"/>
                </a:solidFill>
              </a:rPr>
              <a:t>으로 </a:t>
            </a:r>
            <a:r>
              <a:rPr lang="en-US" altLang="ko-KR" sz="3600" b="1">
                <a:solidFill>
                  <a:srgbClr val="554f4d"/>
                </a:solidFill>
              </a:rPr>
              <a:t>CIFAR10 </a:t>
            </a:r>
            <a:r>
              <a:rPr lang="ko-KR" altLang="en-US" sz="3600" b="1">
                <a:solidFill>
                  <a:srgbClr val="554f4d"/>
                </a:solidFill>
              </a:rPr>
              <a:t>분류하기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9772" y="1548872"/>
            <a:ext cx="8667972" cy="2322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3" y="350594"/>
            <a:ext cx="596658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CNN</a:t>
            </a:r>
            <a:r>
              <a:rPr lang="ko-KR" altLang="en-US" sz="3600" b="1">
                <a:solidFill>
                  <a:srgbClr val="554f4d"/>
                </a:solidFill>
              </a:rPr>
              <a:t>으로 </a:t>
            </a:r>
            <a:r>
              <a:rPr lang="en-US" altLang="ko-KR" sz="3600" b="1">
                <a:solidFill>
                  <a:srgbClr val="554f4d"/>
                </a:solidFill>
              </a:rPr>
              <a:t>CIFAR10 </a:t>
            </a:r>
            <a:r>
              <a:rPr lang="ko-KR" altLang="en-US" sz="3600" b="1">
                <a:solidFill>
                  <a:srgbClr val="554f4d"/>
                </a:solidFill>
              </a:rPr>
              <a:t>분류하기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1387" y="1402080"/>
            <a:ext cx="7243215" cy="49213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3" y="350594"/>
            <a:ext cx="596658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CNN</a:t>
            </a:r>
            <a:r>
              <a:rPr lang="ko-KR" altLang="en-US" sz="3600" b="1">
                <a:solidFill>
                  <a:srgbClr val="554f4d"/>
                </a:solidFill>
              </a:rPr>
              <a:t>으로 </a:t>
            </a:r>
            <a:r>
              <a:rPr lang="en-US" altLang="ko-KR" sz="3600" b="1">
                <a:solidFill>
                  <a:srgbClr val="554f4d"/>
                </a:solidFill>
              </a:rPr>
              <a:t>CIFAR10 </a:t>
            </a:r>
            <a:r>
              <a:rPr lang="ko-KR" altLang="en-US" sz="3600" b="1">
                <a:solidFill>
                  <a:srgbClr val="554f4d"/>
                </a:solidFill>
              </a:rPr>
              <a:t>분류하기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0035" y="1504625"/>
            <a:ext cx="2666195" cy="3609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5" y="350594"/>
            <a:ext cx="16517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3D</a:t>
            </a:r>
            <a:r>
              <a:rPr lang="ko-KR" altLang="en-US" sz="3600" b="1">
                <a:solidFill>
                  <a:srgbClr val="554f4d"/>
                </a:solidFill>
              </a:rPr>
              <a:t>텐서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3"/>
            <a:ext cx="7103391" cy="484648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 sz="2400">
                <a:solidFill>
                  <a:srgbClr val="554f4d"/>
                </a:solidFill>
              </a:rPr>
              <a:t>3D</a:t>
            </a:r>
            <a:r>
              <a:rPr lang="ko-KR" altLang="en-US" sz="2400">
                <a:solidFill>
                  <a:srgbClr val="554f4d"/>
                </a:solidFill>
              </a:rPr>
              <a:t>텐서 데이터는 </a:t>
            </a:r>
            <a:r>
              <a:rPr lang="en-US" altLang="ko-KR" sz="2400">
                <a:solidFill>
                  <a:srgbClr val="554f4d"/>
                </a:solidFill>
              </a:rPr>
              <a:t>(</a:t>
            </a:r>
            <a:r>
              <a:rPr lang="ko-KR" altLang="en-US" sz="2400">
                <a:solidFill>
                  <a:srgbClr val="554f4d"/>
                </a:solidFill>
              </a:rPr>
              <a:t>표본수</a:t>
            </a:r>
            <a:r>
              <a:rPr lang="en-US" altLang="ko-KR" sz="2400">
                <a:solidFill>
                  <a:srgbClr val="554f4d"/>
                </a:solidFill>
              </a:rPr>
              <a:t>,</a:t>
            </a:r>
            <a:r>
              <a:rPr lang="ko-KR" altLang="en-US" sz="2400">
                <a:solidFill>
                  <a:srgbClr val="554f4d"/>
                </a:solidFill>
              </a:rPr>
              <a:t> 시간스탭</a:t>
            </a:r>
            <a:r>
              <a:rPr lang="en-US" altLang="ko-KR" sz="2400">
                <a:solidFill>
                  <a:srgbClr val="554f4d"/>
                </a:solidFill>
              </a:rPr>
              <a:t>,</a:t>
            </a:r>
            <a:r>
              <a:rPr lang="ko-KR" altLang="en-US" sz="2400">
                <a:solidFill>
                  <a:srgbClr val="554f4d"/>
                </a:solidFill>
              </a:rPr>
              <a:t>  특성변수수</a:t>
            </a:r>
            <a:r>
              <a:rPr lang="en-US" altLang="ko-KR" sz="2400">
                <a:solidFill>
                  <a:srgbClr val="554f4d"/>
                </a:solidFill>
              </a:rPr>
              <a:t>)</a:t>
            </a:r>
            <a:r>
              <a:rPr lang="ko-KR" altLang="en-US" sz="2400">
                <a:solidFill>
                  <a:srgbClr val="554f4d"/>
                </a:solidFill>
              </a:rPr>
              <a:t>로 구성되어 있다</a:t>
            </a:r>
            <a:r>
              <a:rPr lang="en-US" altLang="ko-KR" sz="2400">
                <a:solidFill>
                  <a:srgbClr val="554f4d"/>
                </a:solidFill>
              </a:rPr>
              <a:t>.</a:t>
            </a:r>
            <a:endParaRPr lang="en-US" altLang="ko-KR" sz="2400">
              <a:solidFill>
                <a:srgbClr val="554f4d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 sz="2400">
                <a:solidFill>
                  <a:srgbClr val="554f4d"/>
                </a:solidFill>
              </a:rPr>
              <a:t>1</a:t>
            </a:r>
            <a:r>
              <a:rPr lang="ko-KR" altLang="en-US" sz="2400">
                <a:solidFill>
                  <a:srgbClr val="554f4d"/>
                </a:solidFill>
              </a:rPr>
              <a:t>분마다 특정 수짓의 가격과 </a:t>
            </a:r>
            <a:r>
              <a:rPr lang="en-US" altLang="ko-KR" sz="2400">
                <a:solidFill>
                  <a:srgbClr val="554f4d"/>
                </a:solidFill>
              </a:rPr>
              <a:t>1</a:t>
            </a:r>
            <a:r>
              <a:rPr lang="ko-KR" altLang="en-US" sz="2400">
                <a:solidFill>
                  <a:srgbClr val="554f4d"/>
                </a:solidFill>
              </a:rPr>
              <a:t>분 동안 최대가격과 최소가격이 관측되면 하루 거래 시간 기준으로 </a:t>
            </a:r>
            <a:r>
              <a:rPr lang="en-US" altLang="ko-KR" sz="2400">
                <a:solidFill>
                  <a:srgbClr val="554f4d"/>
                </a:solidFill>
              </a:rPr>
              <a:t>390</a:t>
            </a:r>
            <a:r>
              <a:rPr lang="ko-KR" altLang="en-US" sz="2400">
                <a:solidFill>
                  <a:srgbClr val="554f4d"/>
                </a:solidFill>
              </a:rPr>
              <a:t>분 동안의 주식가격</a:t>
            </a:r>
            <a:r>
              <a:rPr lang="en-US" altLang="ko-KR" sz="2400">
                <a:solidFill>
                  <a:srgbClr val="554f4d"/>
                </a:solidFill>
              </a:rPr>
              <a:t>,</a:t>
            </a:r>
            <a:r>
              <a:rPr lang="ko-KR" altLang="en-US" sz="2400">
                <a:solidFill>
                  <a:srgbClr val="554f4d"/>
                </a:solidFill>
              </a:rPr>
              <a:t> 최대가격</a:t>
            </a:r>
            <a:r>
              <a:rPr lang="en-US" altLang="ko-KR" sz="2400">
                <a:solidFill>
                  <a:srgbClr val="554f4d"/>
                </a:solidFill>
              </a:rPr>
              <a:t>,</a:t>
            </a:r>
            <a:r>
              <a:rPr lang="ko-KR" altLang="en-US" sz="2400">
                <a:solidFill>
                  <a:srgbClr val="554f4d"/>
                </a:solidFill>
              </a:rPr>
              <a:t> 최소가격 데이터가 생산되게 된다</a:t>
            </a:r>
            <a:r>
              <a:rPr lang="en-US" altLang="ko-KR" sz="2400">
                <a:solidFill>
                  <a:srgbClr val="554f4d"/>
                </a:solidFill>
              </a:rPr>
              <a:t>.</a:t>
            </a:r>
            <a:r>
              <a:rPr lang="ko-KR" altLang="en-US" sz="2400">
                <a:solidFill>
                  <a:srgbClr val="554f4d"/>
                </a:solidFill>
              </a:rPr>
              <a:t> 이런 데이터를 </a:t>
            </a:r>
            <a:r>
              <a:rPr lang="en-US" altLang="ko-KR" sz="2400">
                <a:solidFill>
                  <a:srgbClr val="554f4d"/>
                </a:solidFill>
              </a:rPr>
              <a:t>100</a:t>
            </a:r>
            <a:r>
              <a:rPr lang="ko-KR" altLang="en-US" sz="2400">
                <a:solidFill>
                  <a:srgbClr val="554f4d"/>
                </a:solidFill>
              </a:rPr>
              <a:t>일 동안 모았다면</a:t>
            </a:r>
            <a:r>
              <a:rPr lang="en-US" altLang="ko-KR" sz="2400">
                <a:solidFill>
                  <a:srgbClr val="554f4d"/>
                </a:solidFill>
              </a:rPr>
              <a:t>,</a:t>
            </a:r>
            <a:r>
              <a:rPr lang="ko-KR" altLang="en-US" sz="2400">
                <a:solidFill>
                  <a:srgbClr val="554f4d"/>
                </a:solidFill>
              </a:rPr>
              <a:t> 표본수는 </a:t>
            </a:r>
            <a:r>
              <a:rPr lang="en-US" altLang="ko-KR" sz="2400">
                <a:solidFill>
                  <a:srgbClr val="554f4d"/>
                </a:solidFill>
              </a:rPr>
              <a:t>100,</a:t>
            </a:r>
            <a:r>
              <a:rPr lang="ko-KR" altLang="en-US" sz="2400">
                <a:solidFill>
                  <a:srgbClr val="554f4d"/>
                </a:solidFill>
              </a:rPr>
              <a:t> 시간스탭은 </a:t>
            </a:r>
            <a:r>
              <a:rPr lang="en-US" altLang="ko-KR" sz="2400">
                <a:solidFill>
                  <a:srgbClr val="554f4d"/>
                </a:solidFill>
              </a:rPr>
              <a:t>390,</a:t>
            </a:r>
            <a:r>
              <a:rPr lang="ko-KR" altLang="en-US" sz="2400">
                <a:solidFill>
                  <a:srgbClr val="554f4d"/>
                </a:solidFill>
              </a:rPr>
              <a:t> 특성변수의 수는 </a:t>
            </a:r>
            <a:r>
              <a:rPr lang="en-US" altLang="ko-KR" sz="2400">
                <a:solidFill>
                  <a:srgbClr val="554f4d"/>
                </a:solidFill>
              </a:rPr>
              <a:t>3</a:t>
            </a:r>
            <a:r>
              <a:rPr lang="ko-KR" altLang="en-US" sz="2400">
                <a:solidFill>
                  <a:srgbClr val="554f4d"/>
                </a:solidFill>
              </a:rPr>
              <a:t>이 되어 크기가 </a:t>
            </a:r>
            <a:r>
              <a:rPr lang="en-US" altLang="ko-KR" sz="2400">
                <a:solidFill>
                  <a:srgbClr val="554f4d"/>
                </a:solidFill>
              </a:rPr>
              <a:t>(100,390,3)</a:t>
            </a:r>
            <a:r>
              <a:rPr lang="ko-KR" altLang="en-US" sz="2400">
                <a:solidFill>
                  <a:srgbClr val="554f4d"/>
                </a:solidFill>
              </a:rPr>
              <a:t>인 </a:t>
            </a:r>
            <a:r>
              <a:rPr lang="en-US" altLang="ko-KR" sz="2400">
                <a:solidFill>
                  <a:srgbClr val="554f4d"/>
                </a:solidFill>
              </a:rPr>
              <a:t>3D</a:t>
            </a:r>
            <a:r>
              <a:rPr lang="ko-KR" altLang="en-US" sz="2400">
                <a:solidFill>
                  <a:srgbClr val="554f4d"/>
                </a:solidFill>
              </a:rPr>
              <a:t>텐서 데이터가 된다</a:t>
            </a:r>
            <a:r>
              <a:rPr lang="en-US" altLang="ko-KR" sz="2400">
                <a:solidFill>
                  <a:srgbClr val="554f4d"/>
                </a:solidFill>
              </a:rPr>
              <a:t>.</a:t>
            </a:r>
            <a:r>
              <a:rPr lang="ko-KR" altLang="en-US" sz="2400">
                <a:solidFill>
                  <a:srgbClr val="554f4d"/>
                </a:solidFill>
              </a:rPr>
              <a:t> </a:t>
            </a:r>
            <a:endParaRPr lang="ko-KR" altLang="en-US" sz="2400">
              <a:solidFill>
                <a:srgbClr val="554f4d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 sz="2400">
                <a:solidFill>
                  <a:srgbClr val="554f4d"/>
                </a:solidFill>
              </a:rPr>
              <a:t>3D</a:t>
            </a:r>
            <a:r>
              <a:rPr lang="ko-KR" altLang="en-US" sz="2400">
                <a:solidFill>
                  <a:srgbClr val="554f4d"/>
                </a:solidFill>
              </a:rPr>
              <a:t>텐서는 </a:t>
            </a:r>
            <a:r>
              <a:rPr lang="en-US" altLang="ko-KR" sz="2400">
                <a:solidFill>
                  <a:srgbClr val="554f4d"/>
                </a:solidFill>
              </a:rPr>
              <a:t>RNN(Recurrent neural networks)</a:t>
            </a:r>
            <a:r>
              <a:rPr lang="ko-KR" altLang="en-US" sz="2400">
                <a:solidFill>
                  <a:srgbClr val="554f4d"/>
                </a:solidFill>
              </a:rPr>
              <a:t> 모형에 주로 사용된다</a:t>
            </a:r>
            <a:r>
              <a:rPr lang="en-US" altLang="ko-KR" sz="2400">
                <a:solidFill>
                  <a:srgbClr val="554f4d"/>
                </a:solidFill>
              </a:rPr>
              <a:t>.</a:t>
            </a:r>
            <a:endParaRPr lang="en-US" altLang="ko-KR" sz="2400">
              <a:solidFill>
                <a:srgbClr val="554f4d"/>
              </a:solidFill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34069" y="1620410"/>
            <a:ext cx="3691826" cy="31328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3" y="350594"/>
            <a:ext cx="596658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CNN</a:t>
            </a:r>
            <a:r>
              <a:rPr lang="ko-KR" altLang="en-US" sz="3600" b="1">
                <a:solidFill>
                  <a:srgbClr val="554f4d"/>
                </a:solidFill>
              </a:rPr>
              <a:t>으로 </a:t>
            </a:r>
            <a:r>
              <a:rPr lang="en-US" altLang="ko-KR" sz="3600" b="1">
                <a:solidFill>
                  <a:srgbClr val="554f4d"/>
                </a:solidFill>
              </a:rPr>
              <a:t>CIFAR10 </a:t>
            </a:r>
            <a:r>
              <a:rPr lang="ko-KR" altLang="en-US" sz="3600" b="1">
                <a:solidFill>
                  <a:srgbClr val="554f4d"/>
                </a:solidFill>
              </a:rPr>
              <a:t>분류하기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rcRect b="44000"/>
          <a:stretch>
            <a:fillRect/>
          </a:stretch>
        </p:blipFill>
        <p:spPr>
          <a:xfrm>
            <a:off x="780256" y="1405094"/>
            <a:ext cx="8494425" cy="4047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3" y="350594"/>
            <a:ext cx="596658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CNN</a:t>
            </a:r>
            <a:r>
              <a:rPr lang="ko-KR" altLang="en-US" sz="3600" b="1">
                <a:solidFill>
                  <a:srgbClr val="554f4d"/>
                </a:solidFill>
              </a:rPr>
              <a:t>으로 </a:t>
            </a:r>
            <a:r>
              <a:rPr lang="en-US" altLang="ko-KR" sz="3600" b="1">
                <a:solidFill>
                  <a:srgbClr val="554f4d"/>
                </a:solidFill>
              </a:rPr>
              <a:t>CIFAR10 </a:t>
            </a:r>
            <a:r>
              <a:rPr lang="ko-KR" altLang="en-US" sz="3600" b="1">
                <a:solidFill>
                  <a:srgbClr val="554f4d"/>
                </a:solidFill>
              </a:rPr>
              <a:t>분류하기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rcRect t="56400"/>
          <a:stretch>
            <a:fillRect/>
          </a:stretch>
        </p:blipFill>
        <p:spPr>
          <a:xfrm>
            <a:off x="877094" y="1597182"/>
            <a:ext cx="7808341" cy="2896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3" y="350594"/>
            <a:ext cx="596658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CNN</a:t>
            </a:r>
            <a:r>
              <a:rPr lang="ko-KR" altLang="en-US" sz="3600" b="1">
                <a:solidFill>
                  <a:srgbClr val="554f4d"/>
                </a:solidFill>
              </a:rPr>
              <a:t>으로 </a:t>
            </a:r>
            <a:r>
              <a:rPr lang="en-US" altLang="ko-KR" sz="3600" b="1">
                <a:solidFill>
                  <a:srgbClr val="554f4d"/>
                </a:solidFill>
              </a:rPr>
              <a:t>CIFAR10 </a:t>
            </a:r>
            <a:r>
              <a:rPr lang="ko-KR" altLang="en-US" sz="3600" b="1">
                <a:solidFill>
                  <a:srgbClr val="554f4d"/>
                </a:solidFill>
              </a:rPr>
              <a:t>분류하기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5675" y="1519509"/>
            <a:ext cx="9748231" cy="44142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3" y="350594"/>
            <a:ext cx="596658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CNN</a:t>
            </a:r>
            <a:r>
              <a:rPr lang="ko-KR" altLang="en-US" sz="3600" b="1">
                <a:solidFill>
                  <a:srgbClr val="554f4d"/>
                </a:solidFill>
              </a:rPr>
              <a:t>으로 </a:t>
            </a:r>
            <a:r>
              <a:rPr lang="en-US" altLang="ko-KR" sz="3600" b="1">
                <a:solidFill>
                  <a:srgbClr val="554f4d"/>
                </a:solidFill>
              </a:rPr>
              <a:t>CIFAR10 </a:t>
            </a:r>
            <a:r>
              <a:rPr lang="ko-KR" altLang="en-US" sz="3600" b="1">
                <a:solidFill>
                  <a:srgbClr val="554f4d"/>
                </a:solidFill>
              </a:rPr>
              <a:t>분류하기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1365" y="1332865"/>
            <a:ext cx="7851458" cy="52187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3" y="350594"/>
            <a:ext cx="596658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CNN</a:t>
            </a:r>
            <a:r>
              <a:rPr lang="ko-KR" altLang="en-US" sz="3600" b="1">
                <a:solidFill>
                  <a:srgbClr val="554f4d"/>
                </a:solidFill>
              </a:rPr>
              <a:t>으로 </a:t>
            </a:r>
            <a:r>
              <a:rPr lang="en-US" altLang="ko-KR" sz="3600" b="1">
                <a:solidFill>
                  <a:srgbClr val="554f4d"/>
                </a:solidFill>
              </a:rPr>
              <a:t>CIFAR10 </a:t>
            </a:r>
            <a:r>
              <a:rPr lang="ko-KR" altLang="en-US" sz="3600" b="1">
                <a:solidFill>
                  <a:srgbClr val="554f4d"/>
                </a:solidFill>
              </a:rPr>
              <a:t>분류하기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2005" y="1442877"/>
            <a:ext cx="4806931" cy="3145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5" y="350594"/>
            <a:ext cx="19565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3600" b="1">
                <a:solidFill>
                  <a:srgbClr val="554f4d"/>
                </a:solidFill>
              </a:rPr>
              <a:t>참고문헌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3"/>
            <a:ext cx="10574364" cy="266525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ko-KR" altLang="en-US" sz="2600">
                <a:solidFill>
                  <a:srgbClr val="554f4d"/>
                </a:solidFill>
              </a:rPr>
              <a:t>박유성</a:t>
            </a:r>
            <a:r>
              <a:rPr lang="en-US" altLang="ko-KR" sz="2600">
                <a:solidFill>
                  <a:srgbClr val="554f4d"/>
                </a:solidFill>
              </a:rPr>
              <a:t>.</a:t>
            </a:r>
            <a:r>
              <a:rPr lang="ko-KR" altLang="en-US" sz="2600">
                <a:solidFill>
                  <a:srgbClr val="554f4d"/>
                </a:solidFill>
              </a:rPr>
              <a:t> </a:t>
            </a:r>
            <a:r>
              <a:rPr lang="en-US" altLang="ko-KR" sz="2600">
                <a:solidFill>
                  <a:srgbClr val="554f4d"/>
                </a:solidFill>
              </a:rPr>
              <a:t>『</a:t>
            </a:r>
            <a:r>
              <a:rPr lang="ko-KR" altLang="en-US" sz="2600">
                <a:solidFill>
                  <a:srgbClr val="554f4d"/>
                </a:solidFill>
              </a:rPr>
              <a:t>텐서플로 케라스를 이용항 딥러닝 제</a:t>
            </a:r>
            <a:r>
              <a:rPr lang="en-US" altLang="ko-KR" sz="2600">
                <a:solidFill>
                  <a:srgbClr val="554f4d"/>
                </a:solidFill>
              </a:rPr>
              <a:t>2</a:t>
            </a:r>
            <a:r>
              <a:rPr lang="ko-KR" altLang="en-US" sz="2600">
                <a:solidFill>
                  <a:srgbClr val="554f4d"/>
                </a:solidFill>
              </a:rPr>
              <a:t>판</a:t>
            </a:r>
            <a:r>
              <a:rPr lang="en-US" altLang="ko-KR" sz="2600">
                <a:solidFill>
                  <a:srgbClr val="554f4d"/>
                </a:solidFill>
              </a:rPr>
              <a:t>』.</a:t>
            </a:r>
            <a:r>
              <a:rPr lang="ko-KR" altLang="en-US" sz="2600">
                <a:solidFill>
                  <a:srgbClr val="554f4d"/>
                </a:solidFill>
              </a:rPr>
              <a:t> 자유아카데미</a:t>
            </a:r>
            <a:r>
              <a:rPr lang="en-US" altLang="ko-KR" sz="2600">
                <a:solidFill>
                  <a:srgbClr val="554f4d"/>
                </a:solidFill>
              </a:rPr>
              <a:t>,</a:t>
            </a:r>
            <a:r>
              <a:rPr lang="ko-KR" altLang="en-US" sz="2600">
                <a:solidFill>
                  <a:srgbClr val="554f4d"/>
                </a:solidFill>
              </a:rPr>
              <a:t> </a:t>
            </a:r>
            <a:r>
              <a:rPr lang="en-US" altLang="ko-KR" sz="2600">
                <a:solidFill>
                  <a:srgbClr val="554f4d"/>
                </a:solidFill>
              </a:rPr>
              <a:t>2020.</a:t>
            </a:r>
            <a:r>
              <a:rPr lang="ko-KR" altLang="en-US" sz="2600">
                <a:solidFill>
                  <a:srgbClr val="554f4d"/>
                </a:solidFill>
              </a:rPr>
              <a:t> 코이즈미 사토시</a:t>
            </a:r>
            <a:r>
              <a:rPr lang="en-US" altLang="ko-KR" sz="2600">
                <a:solidFill>
                  <a:srgbClr val="554f4d"/>
                </a:solidFill>
              </a:rPr>
              <a:t>.</a:t>
            </a:r>
            <a:r>
              <a:rPr lang="ko-KR" altLang="en-US" sz="2600">
                <a:solidFill>
                  <a:srgbClr val="554f4d"/>
                </a:solidFill>
              </a:rPr>
              <a:t> </a:t>
            </a:r>
            <a:r>
              <a:rPr lang="en-US" altLang="ko-KR" sz="2600">
                <a:solidFill>
                  <a:srgbClr val="554f4d"/>
                </a:solidFill>
              </a:rPr>
              <a:t>『PyTorch</a:t>
            </a:r>
            <a:r>
              <a:rPr lang="ko-KR" altLang="en-US" sz="2600">
                <a:solidFill>
                  <a:srgbClr val="554f4d"/>
                </a:solidFill>
              </a:rPr>
              <a:t>를 활용한 머신러닝</a:t>
            </a:r>
            <a:r>
              <a:rPr lang="en-US" altLang="ko-KR" sz="2600">
                <a:solidFill>
                  <a:srgbClr val="554f4d"/>
                </a:solidFill>
              </a:rPr>
              <a:t>,</a:t>
            </a:r>
            <a:r>
              <a:rPr lang="ko-KR" altLang="en-US" sz="2600">
                <a:solidFill>
                  <a:srgbClr val="554f4d"/>
                </a:solidFill>
              </a:rPr>
              <a:t> 딥러닝 철저 입문</a:t>
            </a:r>
            <a:r>
              <a:rPr lang="en-US" altLang="ko-KR" sz="2600">
                <a:solidFill>
                  <a:srgbClr val="554f4d"/>
                </a:solidFill>
              </a:rPr>
              <a:t>』.</a:t>
            </a:r>
            <a:r>
              <a:rPr lang="ko-KR" altLang="en-US" sz="2600">
                <a:solidFill>
                  <a:srgbClr val="554f4d"/>
                </a:solidFill>
              </a:rPr>
              <a:t> 심효섭</a:t>
            </a:r>
            <a:r>
              <a:rPr lang="en-US" altLang="ko-KR" sz="2600">
                <a:solidFill>
                  <a:srgbClr val="554f4d"/>
                </a:solidFill>
              </a:rPr>
              <a:t>(</a:t>
            </a:r>
            <a:r>
              <a:rPr lang="ko-KR" altLang="en-US" sz="2600">
                <a:solidFill>
                  <a:srgbClr val="554f4d"/>
                </a:solidFill>
              </a:rPr>
              <a:t>역</a:t>
            </a:r>
            <a:r>
              <a:rPr lang="en-US" altLang="ko-KR" sz="2600">
                <a:solidFill>
                  <a:srgbClr val="554f4d"/>
                </a:solidFill>
              </a:rPr>
              <a:t>).</a:t>
            </a:r>
            <a:r>
              <a:rPr lang="ko-KR" altLang="en-US" sz="2600">
                <a:solidFill>
                  <a:srgbClr val="554f4d"/>
                </a:solidFill>
              </a:rPr>
              <a:t> 위키북스</a:t>
            </a:r>
            <a:r>
              <a:rPr lang="en-US" altLang="ko-KR" sz="2600">
                <a:solidFill>
                  <a:srgbClr val="554f4d"/>
                </a:solidFill>
              </a:rPr>
              <a:t>,</a:t>
            </a:r>
            <a:r>
              <a:rPr lang="ko-KR" altLang="en-US" sz="2600">
                <a:solidFill>
                  <a:srgbClr val="554f4d"/>
                </a:solidFill>
              </a:rPr>
              <a:t> </a:t>
            </a:r>
            <a:r>
              <a:rPr lang="en-US" altLang="ko-KR" sz="2600">
                <a:solidFill>
                  <a:srgbClr val="554f4d"/>
                </a:solidFill>
              </a:rPr>
              <a:t>2016</a:t>
            </a:r>
            <a:endParaRPr lang="en-US" altLang="ko-KR" sz="2600">
              <a:solidFill>
                <a:srgbClr val="554f4d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 sz="2600">
                <a:solidFill>
                  <a:srgbClr val="554f4d"/>
                </a:solidFill>
                <a:hlinkClick r:id="rId2"/>
              </a:rPr>
              <a:t>https://americanoisice.tistory.com/52</a:t>
            </a:r>
            <a:endParaRPr lang="en-US" altLang="ko-KR" sz="2600">
              <a:solidFill>
                <a:srgbClr val="554f4d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 sz="2600">
                <a:solidFill>
                  <a:srgbClr val="554f4d"/>
                </a:solidFill>
              </a:rPr>
              <a:t>https://tutorials.pytorch.kr/beginner/blitz/cifar10_tutorial.html</a:t>
            </a:r>
            <a:endParaRPr lang="en-US" altLang="ko-KR" sz="2600">
              <a:solidFill>
                <a:srgbClr val="554f4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5" y="350594"/>
            <a:ext cx="16517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4D</a:t>
            </a:r>
            <a:r>
              <a:rPr lang="ko-KR" altLang="en-US" sz="3600" b="1">
                <a:solidFill>
                  <a:srgbClr val="554f4d"/>
                </a:solidFill>
              </a:rPr>
              <a:t>텐서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3"/>
            <a:ext cx="7103389" cy="369395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 sz="2600">
                <a:solidFill>
                  <a:srgbClr val="554f4d"/>
                </a:solidFill>
              </a:rPr>
              <a:t>4D</a:t>
            </a:r>
            <a:r>
              <a:rPr lang="ko-KR" altLang="en-US" sz="2600">
                <a:solidFill>
                  <a:srgbClr val="554f4d"/>
                </a:solidFill>
              </a:rPr>
              <a:t>텐서 데이터는 </a:t>
            </a:r>
            <a:r>
              <a:rPr lang="en-US" altLang="ko-KR" sz="2600">
                <a:solidFill>
                  <a:srgbClr val="554f4d"/>
                </a:solidFill>
              </a:rPr>
              <a:t>(</a:t>
            </a:r>
            <a:r>
              <a:rPr lang="ko-KR" altLang="en-US" sz="2600">
                <a:solidFill>
                  <a:srgbClr val="554f4d"/>
                </a:solidFill>
              </a:rPr>
              <a:t>표본수</a:t>
            </a:r>
            <a:r>
              <a:rPr lang="en-US" altLang="ko-KR" sz="2600">
                <a:solidFill>
                  <a:srgbClr val="554f4d"/>
                </a:solidFill>
              </a:rPr>
              <a:t>,</a:t>
            </a:r>
            <a:r>
              <a:rPr lang="ko-KR" altLang="en-US" sz="2600">
                <a:solidFill>
                  <a:srgbClr val="554f4d"/>
                </a:solidFill>
              </a:rPr>
              <a:t> 높이</a:t>
            </a:r>
            <a:r>
              <a:rPr lang="en-US" altLang="ko-KR" sz="2600">
                <a:solidFill>
                  <a:srgbClr val="554f4d"/>
                </a:solidFill>
              </a:rPr>
              <a:t>,</a:t>
            </a:r>
            <a:r>
              <a:rPr lang="ko-KR" altLang="en-US" sz="2600">
                <a:solidFill>
                  <a:srgbClr val="554f4d"/>
                </a:solidFill>
              </a:rPr>
              <a:t> 너비</a:t>
            </a:r>
            <a:r>
              <a:rPr lang="en-US" altLang="ko-KR" sz="2600">
                <a:solidFill>
                  <a:srgbClr val="554f4d"/>
                </a:solidFill>
              </a:rPr>
              <a:t>,</a:t>
            </a:r>
            <a:r>
              <a:rPr lang="ko-KR" altLang="en-US" sz="2600">
                <a:solidFill>
                  <a:srgbClr val="554f4d"/>
                </a:solidFill>
              </a:rPr>
              <a:t> 채널수</a:t>
            </a:r>
            <a:r>
              <a:rPr lang="en-US" altLang="ko-KR" sz="2600">
                <a:solidFill>
                  <a:srgbClr val="554f4d"/>
                </a:solidFill>
              </a:rPr>
              <a:t>)</a:t>
            </a:r>
            <a:r>
              <a:rPr lang="ko-KR" altLang="en-US" sz="2600">
                <a:solidFill>
                  <a:srgbClr val="554f4d"/>
                </a:solidFill>
              </a:rPr>
              <a:t> 또는 </a:t>
            </a:r>
            <a:r>
              <a:rPr lang="en-US" altLang="ko-KR" sz="2600">
                <a:solidFill>
                  <a:srgbClr val="554f4d"/>
                </a:solidFill>
              </a:rPr>
              <a:t>(</a:t>
            </a:r>
            <a:r>
              <a:rPr lang="ko-KR" altLang="en-US" sz="2600">
                <a:solidFill>
                  <a:srgbClr val="554f4d"/>
                </a:solidFill>
              </a:rPr>
              <a:t>표본수</a:t>
            </a:r>
            <a:r>
              <a:rPr lang="en-US" altLang="ko-KR" sz="2600">
                <a:solidFill>
                  <a:srgbClr val="554f4d"/>
                </a:solidFill>
              </a:rPr>
              <a:t>,</a:t>
            </a:r>
            <a:r>
              <a:rPr lang="ko-KR" altLang="en-US" sz="2600">
                <a:solidFill>
                  <a:srgbClr val="554f4d"/>
                </a:solidFill>
              </a:rPr>
              <a:t> 채널수</a:t>
            </a:r>
            <a:r>
              <a:rPr lang="en-US" altLang="ko-KR" sz="2600">
                <a:solidFill>
                  <a:srgbClr val="554f4d"/>
                </a:solidFill>
              </a:rPr>
              <a:t>,</a:t>
            </a:r>
            <a:r>
              <a:rPr lang="ko-KR" altLang="en-US" sz="2600">
                <a:solidFill>
                  <a:srgbClr val="554f4d"/>
                </a:solidFill>
              </a:rPr>
              <a:t> 높이</a:t>
            </a:r>
            <a:r>
              <a:rPr lang="en-US" altLang="ko-KR" sz="2600">
                <a:solidFill>
                  <a:srgbClr val="554f4d"/>
                </a:solidFill>
              </a:rPr>
              <a:t>,</a:t>
            </a:r>
            <a:r>
              <a:rPr lang="ko-KR" altLang="en-US" sz="2600">
                <a:solidFill>
                  <a:srgbClr val="554f4d"/>
                </a:solidFill>
              </a:rPr>
              <a:t> 너비</a:t>
            </a:r>
            <a:r>
              <a:rPr lang="en-US" altLang="ko-KR" sz="2600">
                <a:solidFill>
                  <a:srgbClr val="554f4d"/>
                </a:solidFill>
              </a:rPr>
              <a:t>)</a:t>
            </a:r>
            <a:r>
              <a:rPr lang="ko-KR" altLang="en-US" sz="2600">
                <a:solidFill>
                  <a:srgbClr val="554f4d"/>
                </a:solidFill>
              </a:rPr>
              <a:t> 형태로 구성되어 있다</a:t>
            </a:r>
            <a:r>
              <a:rPr lang="en-US" altLang="ko-KR" sz="2600">
                <a:solidFill>
                  <a:srgbClr val="554f4d"/>
                </a:solidFill>
              </a:rPr>
              <a:t>.</a:t>
            </a:r>
            <a:endParaRPr lang="en-US" altLang="ko-KR" sz="2600">
              <a:solidFill>
                <a:srgbClr val="554f4d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 sz="2600">
                <a:solidFill>
                  <a:srgbClr val="554f4d"/>
                </a:solidFill>
              </a:rPr>
              <a:t>78x78</a:t>
            </a:r>
            <a:r>
              <a:rPr lang="ko-KR" altLang="en-US" sz="2600">
                <a:solidFill>
                  <a:srgbClr val="554f4d"/>
                </a:solidFill>
              </a:rPr>
              <a:t> 픽셀 컬러이미지가 </a:t>
            </a:r>
            <a:r>
              <a:rPr lang="en-US" altLang="ko-KR" sz="2600">
                <a:solidFill>
                  <a:srgbClr val="554f4d"/>
                </a:solidFill>
              </a:rPr>
              <a:t>5,000</a:t>
            </a:r>
            <a:r>
              <a:rPr lang="ko-KR" altLang="en-US" sz="2600">
                <a:solidFill>
                  <a:srgbClr val="554f4d"/>
                </a:solidFill>
              </a:rPr>
              <a:t>장 있으면 이 데이터는 </a:t>
            </a:r>
            <a:r>
              <a:rPr lang="en-US" altLang="ko-KR" sz="2600">
                <a:solidFill>
                  <a:srgbClr val="554f4d"/>
                </a:solidFill>
              </a:rPr>
              <a:t>(5000,78,78,3) 4D</a:t>
            </a:r>
            <a:r>
              <a:rPr lang="ko-KR" altLang="en-US" sz="2600">
                <a:solidFill>
                  <a:srgbClr val="554f4d"/>
                </a:solidFill>
              </a:rPr>
              <a:t>텐서이고 이미지  자료가 흑백이면 </a:t>
            </a:r>
            <a:r>
              <a:rPr lang="en-US" altLang="ko-KR" sz="2600">
                <a:solidFill>
                  <a:srgbClr val="554f4d"/>
                </a:solidFill>
              </a:rPr>
              <a:t>(5000,78,78,1) 4D</a:t>
            </a:r>
            <a:r>
              <a:rPr lang="ko-KR" altLang="en-US" sz="2600">
                <a:solidFill>
                  <a:srgbClr val="554f4d"/>
                </a:solidFill>
              </a:rPr>
              <a:t> 텐서가 된다</a:t>
            </a:r>
            <a:r>
              <a:rPr lang="en-US" altLang="ko-KR" sz="2600">
                <a:solidFill>
                  <a:srgbClr val="554f4d"/>
                </a:solidFill>
              </a:rPr>
              <a:t>.</a:t>
            </a:r>
            <a:endParaRPr lang="en-US" altLang="ko-KR" sz="2600">
              <a:solidFill>
                <a:srgbClr val="554f4d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 sz="2600">
                <a:solidFill>
                  <a:srgbClr val="554f4d"/>
                </a:solidFill>
              </a:rPr>
              <a:t>4D</a:t>
            </a:r>
            <a:r>
              <a:rPr lang="ko-KR" altLang="en-US" sz="2600">
                <a:solidFill>
                  <a:srgbClr val="554f4d"/>
                </a:solidFill>
              </a:rPr>
              <a:t>텐서는 </a:t>
            </a:r>
            <a:r>
              <a:rPr lang="en-US" altLang="ko-KR" sz="2600">
                <a:solidFill>
                  <a:srgbClr val="554f4d"/>
                </a:solidFill>
              </a:rPr>
              <a:t>CNN </a:t>
            </a:r>
            <a:r>
              <a:rPr lang="ko-KR" altLang="en-US" sz="2600">
                <a:solidFill>
                  <a:srgbClr val="554f4d"/>
                </a:solidFill>
              </a:rPr>
              <a:t>모형에 주로 사용된다</a:t>
            </a:r>
            <a:r>
              <a:rPr lang="en-US" altLang="ko-KR" sz="2600">
                <a:solidFill>
                  <a:srgbClr val="554f4d"/>
                </a:solidFill>
              </a:rPr>
              <a:t>.</a:t>
            </a:r>
            <a:endParaRPr lang="en-US" altLang="ko-KR" sz="2600">
              <a:solidFill>
                <a:srgbClr val="554f4d"/>
              </a:solidFill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46210" y="1527486"/>
            <a:ext cx="3845129" cy="3383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5" y="350594"/>
            <a:ext cx="114693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MLP</a:t>
            </a:r>
            <a:endParaRPr lang="en-US" altLang="ko-KR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3"/>
            <a:ext cx="10574364" cy="111268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 sz="2600">
                <a:solidFill>
                  <a:srgbClr val="554f4d"/>
                </a:solidFill>
              </a:rPr>
              <a:t>MLP</a:t>
            </a:r>
            <a:r>
              <a:rPr lang="ko-KR" altLang="en-US" sz="2600">
                <a:solidFill>
                  <a:srgbClr val="554f4d"/>
                </a:solidFill>
              </a:rPr>
              <a:t>는 </a:t>
            </a:r>
            <a:r>
              <a:rPr lang="en-US" altLang="ko-KR" sz="2600">
                <a:solidFill>
                  <a:srgbClr val="554f4d"/>
                </a:solidFill>
              </a:rPr>
              <a:t>Multiple Layer Perceptron</a:t>
            </a:r>
            <a:r>
              <a:rPr lang="ko-KR" altLang="en-US" sz="2600">
                <a:solidFill>
                  <a:srgbClr val="554f4d"/>
                </a:solidFill>
              </a:rPr>
              <a:t>의 약자로 다층 퍼셉트론이라는 뜻이다</a:t>
            </a:r>
            <a:r>
              <a:rPr lang="en-US" altLang="ko-KR" sz="2600">
                <a:solidFill>
                  <a:srgbClr val="554f4d"/>
                </a:solidFill>
              </a:rPr>
              <a:t>.</a:t>
            </a:r>
            <a:r>
              <a:rPr lang="ko-KR" altLang="en-US" sz="2600">
                <a:solidFill>
                  <a:srgbClr val="554f4d"/>
                </a:solidFill>
              </a:rPr>
              <a:t> </a:t>
            </a:r>
            <a:r>
              <a:rPr lang="en-US" altLang="ko-KR" sz="2600">
                <a:solidFill>
                  <a:srgbClr val="554f4d"/>
                </a:solidFill>
              </a:rPr>
              <a:t> </a:t>
            </a:r>
            <a:r>
              <a:rPr lang="ko-KR" altLang="en-US" sz="2600">
                <a:solidFill>
                  <a:srgbClr val="554f4d"/>
                </a:solidFill>
              </a:rPr>
              <a:t>하나의 표본에 </a:t>
            </a:r>
            <a:r>
              <a:rPr lang="en-US" altLang="ko-KR" sz="2600">
                <a:solidFill>
                  <a:srgbClr val="554f4d"/>
                </a:solidFill>
              </a:rPr>
              <a:t>1D </a:t>
            </a:r>
            <a:r>
              <a:rPr lang="ko-KR" altLang="en-US" sz="2600">
                <a:solidFill>
                  <a:srgbClr val="554f4d"/>
                </a:solidFill>
              </a:rPr>
              <a:t>텐서의 특성 변수가 있을 때 사용하는 신경망이다</a:t>
            </a:r>
            <a:r>
              <a:rPr lang="en-US" altLang="ko-KR" sz="2600">
                <a:solidFill>
                  <a:srgbClr val="554f4d"/>
                </a:solidFill>
              </a:rPr>
              <a:t>.</a:t>
            </a:r>
            <a:r>
              <a:rPr lang="ko-KR" altLang="en-US" sz="2600">
                <a:solidFill>
                  <a:srgbClr val="554f4d"/>
                </a:solidFill>
              </a:rPr>
              <a:t> </a:t>
            </a:r>
            <a:endParaRPr lang="ko-KR" altLang="en-US" sz="2600">
              <a:solidFill>
                <a:srgbClr val="554f4d"/>
              </a:solidFill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6175398">
            <a:off x="2654328" y="972901"/>
            <a:ext cx="3779537" cy="71453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5" y="350594"/>
            <a:ext cx="114693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MLP</a:t>
            </a:r>
            <a:endParaRPr lang="en-US" altLang="ko-KR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3"/>
            <a:ext cx="10574364" cy="420830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 sz="2600">
                <a:solidFill>
                  <a:srgbClr val="554f4d"/>
                </a:solidFill>
              </a:rPr>
              <a:t>1D</a:t>
            </a:r>
            <a:r>
              <a:rPr lang="ko-KR" altLang="en-US" sz="2600">
                <a:solidFill>
                  <a:srgbClr val="554f4d"/>
                </a:solidFill>
              </a:rPr>
              <a:t>텐서인 특성변수가 입력되면 이 특성변수를 선형결합하고 이 선형결합에 활성함수</a:t>
            </a:r>
            <a:r>
              <a:rPr lang="en-US" altLang="ko-KR" sz="2600">
                <a:solidFill>
                  <a:srgbClr val="554f4d"/>
                </a:solidFill>
              </a:rPr>
              <a:t>(activatrion fuction)</a:t>
            </a:r>
            <a:r>
              <a:rPr lang="ko-KR" altLang="en-US" sz="2600">
                <a:solidFill>
                  <a:srgbClr val="554f4d"/>
                </a:solidFill>
              </a:rPr>
              <a:t>를 적용하여 비선형변환한다</a:t>
            </a:r>
            <a:r>
              <a:rPr lang="en-US" altLang="ko-KR" sz="2600">
                <a:solidFill>
                  <a:srgbClr val="554f4d"/>
                </a:solidFill>
              </a:rPr>
              <a:t>.</a:t>
            </a:r>
            <a:r>
              <a:rPr lang="ko-KR" altLang="en-US" sz="2600">
                <a:solidFill>
                  <a:srgbClr val="554f4d"/>
                </a:solidFill>
              </a:rPr>
              <a:t> 이 값은 </a:t>
            </a:r>
            <a:r>
              <a:rPr lang="en-US" altLang="ko-KR" sz="2600">
                <a:solidFill>
                  <a:srgbClr val="554f4d"/>
                </a:solidFill>
              </a:rPr>
              <a:t>0D</a:t>
            </a:r>
            <a:r>
              <a:rPr lang="ko-KR" altLang="en-US" sz="2600">
                <a:solidFill>
                  <a:srgbClr val="554f4d"/>
                </a:solidFill>
              </a:rPr>
              <a:t>텐서</a:t>
            </a:r>
            <a:r>
              <a:rPr lang="en-US" altLang="ko-KR" sz="2600">
                <a:solidFill>
                  <a:srgbClr val="554f4d"/>
                </a:solidFill>
              </a:rPr>
              <a:t>(</a:t>
            </a:r>
            <a:r>
              <a:rPr lang="ko-KR" altLang="en-US" sz="2600">
                <a:solidFill>
                  <a:srgbClr val="554f4d"/>
                </a:solidFill>
              </a:rPr>
              <a:t>즉</a:t>
            </a:r>
            <a:r>
              <a:rPr lang="en-US" altLang="ko-KR" sz="2600">
                <a:solidFill>
                  <a:srgbClr val="554f4d"/>
                </a:solidFill>
              </a:rPr>
              <a:t>,</a:t>
            </a:r>
            <a:r>
              <a:rPr lang="ko-KR" altLang="en-US" sz="2600">
                <a:solidFill>
                  <a:srgbClr val="554f4d"/>
                </a:solidFill>
              </a:rPr>
              <a:t> 스칼라</a:t>
            </a:r>
            <a:r>
              <a:rPr lang="en-US" altLang="ko-KR" sz="2600">
                <a:solidFill>
                  <a:srgbClr val="554f4d"/>
                </a:solidFill>
              </a:rPr>
              <a:t>)</a:t>
            </a:r>
            <a:r>
              <a:rPr lang="ko-KR" altLang="en-US" sz="2600">
                <a:solidFill>
                  <a:srgbClr val="554f4d"/>
                </a:solidFill>
              </a:rPr>
              <a:t>이며 은닉층</a:t>
            </a:r>
            <a:r>
              <a:rPr lang="en-US" altLang="ko-KR" sz="2600">
                <a:solidFill>
                  <a:srgbClr val="554f4d"/>
                </a:solidFill>
              </a:rPr>
              <a:t>(hidden layer)</a:t>
            </a:r>
            <a:r>
              <a:rPr lang="ko-KR" altLang="en-US" sz="2600">
                <a:solidFill>
                  <a:srgbClr val="554f4d"/>
                </a:solidFill>
              </a:rPr>
              <a:t>의 첫 번째 출력값이 된다</a:t>
            </a:r>
            <a:r>
              <a:rPr lang="en-US" altLang="ko-KR" sz="2600">
                <a:solidFill>
                  <a:srgbClr val="554f4d"/>
                </a:solidFill>
              </a:rPr>
              <a:t>.</a:t>
            </a:r>
            <a:endParaRPr lang="ko-KR" altLang="en-US" sz="2600">
              <a:solidFill>
                <a:srgbClr val="554f4d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ko-KR" altLang="en-US" sz="2600">
                <a:solidFill>
                  <a:srgbClr val="554f4d"/>
                </a:solidFill>
              </a:rPr>
              <a:t>또 다른 선형결합과 활성함수에 의한 비선형변환을 해서 은닉층의 두 번째 출력값을 만든다</a:t>
            </a:r>
            <a:r>
              <a:rPr lang="en-US" altLang="ko-KR" sz="2600">
                <a:solidFill>
                  <a:srgbClr val="554f4d"/>
                </a:solidFill>
              </a:rPr>
              <a:t>.</a:t>
            </a:r>
            <a:r>
              <a:rPr lang="ko-KR" altLang="en-US" sz="2600">
                <a:solidFill>
                  <a:srgbClr val="554f4d"/>
                </a:solidFill>
              </a:rPr>
              <a:t> 이를 </a:t>
            </a:r>
            <a:r>
              <a:rPr lang="en-US" altLang="ko-KR" sz="2600">
                <a:solidFill>
                  <a:srgbClr val="554f4d"/>
                </a:solidFill>
              </a:rPr>
              <a:t>n</a:t>
            </a:r>
            <a:r>
              <a:rPr lang="en-US" altLang="ko-KR" sz="1600">
                <a:solidFill>
                  <a:srgbClr val="554f4d"/>
                </a:solidFill>
              </a:rPr>
              <a:t>1</a:t>
            </a:r>
            <a:r>
              <a:rPr lang="ko-KR" altLang="en-US" sz="2600">
                <a:solidFill>
                  <a:srgbClr val="554f4d"/>
                </a:solidFill>
              </a:rPr>
              <a:t>번 반복하면 은닉층에 </a:t>
            </a:r>
            <a:r>
              <a:rPr lang="en-US" altLang="ko-KR" sz="2600">
                <a:solidFill>
                  <a:srgbClr val="554f4d"/>
                </a:solidFill>
              </a:rPr>
              <a:t>n</a:t>
            </a:r>
            <a:r>
              <a:rPr lang="en-US" altLang="ko-KR" sz="1600">
                <a:solidFill>
                  <a:srgbClr val="554f4d"/>
                </a:solidFill>
              </a:rPr>
              <a:t>1</a:t>
            </a:r>
            <a:r>
              <a:rPr lang="ko-KR" altLang="en-US" sz="2600">
                <a:solidFill>
                  <a:srgbClr val="554f4d"/>
                </a:solidFill>
              </a:rPr>
              <a:t>개의 출력층이 있게된다</a:t>
            </a:r>
            <a:r>
              <a:rPr lang="en-US" altLang="ko-KR" sz="2600">
                <a:solidFill>
                  <a:srgbClr val="554f4d"/>
                </a:solidFill>
              </a:rPr>
              <a:t>.</a:t>
            </a:r>
            <a:r>
              <a:rPr lang="ko-KR" altLang="en-US" sz="2600">
                <a:solidFill>
                  <a:srgbClr val="554f4d"/>
                </a:solidFill>
              </a:rPr>
              <a:t> </a:t>
            </a:r>
            <a:r>
              <a:rPr lang="en-US" altLang="ko-KR" sz="2600">
                <a:solidFill>
                  <a:srgbClr val="554f4d"/>
                </a:solidFill>
              </a:rPr>
              <a:t>n1</a:t>
            </a:r>
            <a:r>
              <a:rPr lang="ko-KR" altLang="en-US" sz="2600">
                <a:solidFill>
                  <a:srgbClr val="554f4d"/>
                </a:solidFill>
              </a:rPr>
              <a:t>을 은닉층의 노드</a:t>
            </a:r>
            <a:r>
              <a:rPr lang="en-US" altLang="ko-KR" sz="2600">
                <a:solidFill>
                  <a:srgbClr val="554f4d"/>
                </a:solidFill>
              </a:rPr>
              <a:t>(node)</a:t>
            </a:r>
            <a:r>
              <a:rPr lang="ko-KR" altLang="en-US" sz="2600">
                <a:solidFill>
                  <a:srgbClr val="554f4d"/>
                </a:solidFill>
              </a:rPr>
              <a:t> 수라고 한다</a:t>
            </a:r>
            <a:r>
              <a:rPr lang="en-US" altLang="ko-KR" sz="2600">
                <a:solidFill>
                  <a:srgbClr val="554f4d"/>
                </a:solidFill>
              </a:rPr>
              <a:t>.</a:t>
            </a:r>
            <a:endParaRPr lang="en-US" altLang="ko-KR" sz="2600">
              <a:solidFill>
                <a:srgbClr val="554f4d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ko-KR" altLang="en-US" sz="2600">
                <a:solidFill>
                  <a:srgbClr val="554f4d"/>
                </a:solidFill>
              </a:rPr>
              <a:t>미리 설정한 은닉층의 숫자만큼 앞의 작업을 반복한 후 최종적으로 출력층을 통해 최종 출력을 하게 된다</a:t>
            </a:r>
            <a:r>
              <a:rPr lang="en-US" altLang="ko-KR" sz="2600">
                <a:solidFill>
                  <a:srgbClr val="554f4d"/>
                </a:solidFill>
              </a:rPr>
              <a:t>.</a:t>
            </a:r>
            <a:endParaRPr lang="en-US" altLang="ko-KR" sz="2600">
              <a:solidFill>
                <a:srgbClr val="554f4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3" y="350594"/>
            <a:ext cx="114693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MLP</a:t>
            </a:r>
            <a:endParaRPr lang="ko-KR" altLang="en-US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3"/>
            <a:ext cx="10574364" cy="198898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400">
                <a:solidFill>
                  <a:srgbClr val="554f4d"/>
                </a:solidFill>
              </a:rPr>
              <a:t>활성함수는 특성변수의 선형결합을 비선형으로 변환시키는 것을 주목적으로 한다</a:t>
            </a:r>
            <a:r>
              <a:rPr lang="en-US" altLang="ko-KR" sz="2400">
                <a:solidFill>
                  <a:srgbClr val="554f4d"/>
                </a:solidFill>
              </a:rPr>
              <a:t>.</a:t>
            </a:r>
            <a:r>
              <a:rPr lang="ko-KR" altLang="en-US" sz="2400">
                <a:solidFill>
                  <a:srgbClr val="554f4d"/>
                </a:solidFill>
              </a:rPr>
              <a:t> 만약 활성함수를 적용하지 않는다면 </a:t>
            </a:r>
            <a:r>
              <a:rPr lang="en-US" altLang="ko-KR" sz="2400">
                <a:solidFill>
                  <a:srgbClr val="554f4d"/>
                </a:solidFill>
              </a:rPr>
              <a:t>MLP</a:t>
            </a:r>
            <a:r>
              <a:rPr lang="ko-KR" altLang="en-US" sz="2400">
                <a:solidFill>
                  <a:srgbClr val="554f4d"/>
                </a:solidFill>
              </a:rPr>
              <a:t>는 선형결합을 반복적으로 적용하여 결과적으로 하나의 선형결합을 쓴 결과와 동일한 결과를 초래하게 되어</a:t>
            </a:r>
            <a:r>
              <a:rPr lang="en-US" altLang="ko-KR" sz="2400">
                <a:solidFill>
                  <a:srgbClr val="554f4d"/>
                </a:solidFill>
              </a:rPr>
              <a:t>,</a:t>
            </a:r>
            <a:r>
              <a:rPr lang="ko-KR" altLang="en-US" sz="2400">
                <a:solidFill>
                  <a:srgbClr val="554f4d"/>
                </a:solidFill>
              </a:rPr>
              <a:t> 여러 개의 은닉층을 쓸 이유가 사라지게 된다</a:t>
            </a:r>
            <a:r>
              <a:rPr lang="en-US" altLang="ko-KR" sz="2400">
                <a:solidFill>
                  <a:srgbClr val="554f4d"/>
                </a:solidFill>
              </a:rPr>
              <a:t>.</a:t>
            </a:r>
            <a:endParaRPr lang="en-US" altLang="ko-KR" sz="2400">
              <a:solidFill>
                <a:srgbClr val="554f4d"/>
              </a:solidFill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9880" y="3429000"/>
            <a:ext cx="5631514" cy="29622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405" y="350594"/>
            <a:ext cx="114693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b="1">
                <a:solidFill>
                  <a:srgbClr val="554f4d"/>
                </a:solidFill>
              </a:rPr>
              <a:t>MLP</a:t>
            </a:r>
            <a:endParaRPr lang="en-US" altLang="ko-KR" sz="3600" b="1">
              <a:solidFill>
                <a:srgbClr val="554f4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16889" y="1419063"/>
            <a:ext cx="10574364" cy="59833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endParaRPr lang="ko-KR" altLang="en-US" sz="2600">
              <a:solidFill>
                <a:srgbClr val="554f4d"/>
              </a:solidFill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816889" y="1419063"/>
            <a:ext cx="10574364" cy="162703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그림 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2-5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는 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개의 특성변수 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x1,x2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가 입력층을 구성하고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개의 노드를 가진 첫 번째 은닉층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개의 노드를 가진 두 번째 은닉층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 그리고 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개의 노드로 구성된 출력층으로 구성된 간단한 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MLP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를 보여주고 있다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.</a:t>
            </a:r>
            <a:endPara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<a:solidFill>
                <a:srgbClr val="554f4d"/>
              </a:solidFill>
              <a:latin typeface="이롭게 바탕체 Medium"/>
              <a:ea typeface="이롭게 바탕체 Medium"/>
              <a:cs typeface="이롭게 바탕체 Medium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6175398">
            <a:off x="3185963" y="883342"/>
            <a:ext cx="3343081" cy="76784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691</ep:Words>
  <ep:PresentationFormat>와이드스크린</ep:PresentationFormat>
  <ep:Paragraphs>76</ep:Paragraphs>
  <ep:Slides>45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ep:HeadingPairs>
  <ep:TitlesOfParts>
    <vt:vector size="4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2020-05-03T01:37:17.000</dcterms:created>
  <dc:creator>Yu Saebyeol</dc:creator>
  <cp:lastModifiedBy>ehtl0</cp:lastModifiedBy>
  <dcterms:modified xsi:type="dcterms:W3CDTF">2023-02-08T08:43:31.253</dcterms:modified>
  <cp:revision>116</cp:revision>
  <dc:title>PowerPoint 프레젠테이션</dc:title>
  <cp:version/>
</cp:coreProperties>
</file>