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27" r:id="rId6"/>
    <p:sldId id="328" r:id="rId7"/>
    <p:sldId id="329" r:id="rId8"/>
    <p:sldId id="326" r:id="rId9"/>
    <p:sldId id="311" r:id="rId10"/>
    <p:sldId id="308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18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21" r:id="rId30"/>
    <p:sldId id="340" r:id="rId31"/>
    <p:sldId id="349" r:id="rId32"/>
    <p:sldId id="33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-114" y="1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21266" y="496893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3657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99555" y="2295590"/>
            <a:ext cx="8417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KNN, SVM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알고리즘과</a:t>
            </a:r>
            <a:endParaRPr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이를 이용한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IRIS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품종 분류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12191538 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조승연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19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SVM(Support Vector Machine)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알고리즘 기본원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리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7905" y="1805553"/>
            <a:ext cx="94539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SVM</a:t>
            </a:r>
            <a:r>
              <a:rPr lang="ko-KR" altLang="en-US" sz="1600" dirty="0" smtClean="0"/>
              <a:t>은</a:t>
            </a:r>
            <a:r>
              <a:rPr lang="ko-KR" altLang="en-US" sz="1600" dirty="0"/>
              <a:t> </a:t>
            </a:r>
            <a:r>
              <a:rPr lang="ko-KR" altLang="en-US" sz="1600" b="1" dirty="0"/>
              <a:t>결정 경계</a:t>
            </a:r>
            <a:r>
              <a:rPr lang="en-US" altLang="ko-KR" sz="1600" b="1" dirty="0"/>
              <a:t>(Decision Boundary)</a:t>
            </a:r>
            <a:r>
              <a:rPr lang="en-US" altLang="ko-KR" sz="1600" dirty="0"/>
              <a:t>, </a:t>
            </a:r>
            <a:r>
              <a:rPr lang="ko-KR" altLang="en-US" sz="1600" dirty="0"/>
              <a:t>즉 분류를 위한 기준 선을 정의하는 모델이다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분류되지 않은 새로운 점이 나타나면 경계의 어느 쪽에 속하는지 확인해서 분류 과제를 수행할 수 있게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그렇다면 결정 경계는 어떻게 정의할 수 있을까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먼저 데이터에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있다면 왼쪽 하단의 그림과 같이 결정 경계는 선 형태가 될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개로 늘어난다면 오른쪽 하단의 그림과 같이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면으로 그려야 할 것이다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차원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개수가 늘어날수록 당연히 복잡해질 거다</a:t>
            </a:r>
            <a:r>
              <a:rPr lang="en-US" altLang="ko-KR" sz="1600" dirty="0"/>
              <a:t>. </a:t>
            </a:r>
            <a:r>
              <a:rPr lang="ko-KR" altLang="en-US" sz="1600" b="1" dirty="0"/>
              <a:t>결정 경계</a:t>
            </a:r>
            <a:r>
              <a:rPr lang="ko-KR" altLang="en-US" sz="1600" dirty="0"/>
              <a:t>도 단순한 평면이 아닌 고차원이 될 텐데 이를 </a:t>
            </a:r>
            <a:r>
              <a:rPr lang="ko-KR" altLang="en-US" sz="1600" b="1" dirty="0" err="1" smtClean="0"/>
              <a:t>초평면</a:t>
            </a:r>
            <a:r>
              <a:rPr lang="en-US" altLang="ko-KR" sz="1600" b="1" dirty="0"/>
              <a:t>(hyperplane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이라고 </a:t>
            </a:r>
            <a:r>
              <a:rPr lang="ko-KR" altLang="en-US" sz="1600" dirty="0"/>
              <a:t>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0" y="3619369"/>
            <a:ext cx="3490075" cy="286667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10" y="3458402"/>
            <a:ext cx="3963767" cy="31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19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SVM(Support Vector Machine)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알고리즘 기본원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리</a:t>
            </a:r>
            <a:endParaRPr lang="en-US" altLang="ko-KR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17353" y="5441064"/>
            <a:ext cx="924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그렇다면 어떻게 경계를 그어야 최적의 결정 경계가 될까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위 그림을 살펴보자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딱 보기에도 가장 적절해 보이는 결정 경계는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이유는 결정 경계가 각 데이터 군집으로부터 가장 멀리 떨어져 있기 때문이다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실제로 </a:t>
            </a:r>
            <a:r>
              <a:rPr lang="en-US" altLang="ko-KR" sz="1600" dirty="0" smtClean="0"/>
              <a:t>Support </a:t>
            </a:r>
            <a:r>
              <a:rPr lang="en-US" altLang="ko-KR" sz="1600" dirty="0"/>
              <a:t>Vector </a:t>
            </a:r>
            <a:r>
              <a:rPr lang="en-US" altLang="ko-KR" sz="1600" dirty="0" smtClean="0"/>
              <a:t>Machine</a:t>
            </a:r>
            <a:r>
              <a:rPr lang="ko-KR" altLang="en-US" sz="1600" dirty="0" smtClean="0"/>
              <a:t>이라는 </a:t>
            </a:r>
            <a:r>
              <a:rPr lang="ko-KR" altLang="en-US" sz="1600" dirty="0"/>
              <a:t>이름에서 </a:t>
            </a:r>
            <a:r>
              <a:rPr lang="en-US" altLang="ko-KR" sz="1600" b="1" dirty="0"/>
              <a:t>Support Vectors</a:t>
            </a:r>
            <a:r>
              <a:rPr lang="ko-KR" altLang="en-US" sz="1600" b="1" dirty="0"/>
              <a:t>는 결정 경계와 가까이 있는 데이터 포인트들을 의미한다</a:t>
            </a:r>
            <a:r>
              <a:rPr lang="en-US" altLang="ko-KR" sz="1600" b="1" dirty="0"/>
              <a:t>.</a:t>
            </a:r>
            <a:r>
              <a:rPr lang="ko-KR" altLang="en-US" sz="1600" dirty="0"/>
              <a:t> 이 데이터들이 경계를 정의하는 결정적인 역할을 하는 셈이다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95" y="1790053"/>
            <a:ext cx="8988537" cy="35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825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Margin, Outlier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파라미터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C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4073" y="1729375"/>
            <a:ext cx="1108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Margin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976" y="2147719"/>
            <a:ext cx="663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마진</a:t>
            </a:r>
            <a:r>
              <a:rPr lang="en-US" altLang="ko-KR" sz="1600" b="1" dirty="0"/>
              <a:t>(Margin)</a:t>
            </a:r>
            <a:r>
              <a:rPr lang="ko-KR" altLang="en-US" sz="1600" b="1" dirty="0"/>
              <a:t>은 결정 경계와 </a:t>
            </a:r>
            <a:r>
              <a:rPr lang="en-US" altLang="ko-KR" sz="1600" b="1" dirty="0" smtClean="0"/>
              <a:t>support vector</a:t>
            </a:r>
            <a:r>
              <a:rPr lang="ko-KR" altLang="en-US" sz="1600" b="1" dirty="0" smtClean="0"/>
              <a:t>사이의 </a:t>
            </a:r>
            <a:r>
              <a:rPr lang="ko-KR" altLang="en-US" sz="1600" b="1" dirty="0"/>
              <a:t>거리</a:t>
            </a:r>
            <a:r>
              <a:rPr lang="ko-KR" altLang="en-US" sz="1600" dirty="0"/>
              <a:t>를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93" y="2541957"/>
            <a:ext cx="5075806" cy="3883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6666" y="3239146"/>
            <a:ext cx="5517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왼쪽의 그림으로 우리가 알 수 있는 사실은 다음과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최적의 </a:t>
            </a:r>
            <a:r>
              <a:rPr lang="en-US" altLang="ko-KR" sz="1600" dirty="0" smtClean="0"/>
              <a:t>Decision Boundary(</a:t>
            </a:r>
            <a:r>
              <a:rPr lang="ko-KR" altLang="en-US" sz="1600" dirty="0" smtClean="0"/>
              <a:t>결정 경계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을 최대화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2.N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를 가진 데이터에는 최소 </a:t>
            </a:r>
            <a:r>
              <a:rPr lang="en-US" altLang="ko-KR" sz="1600" dirty="0" smtClean="0"/>
              <a:t>n+1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support vector</a:t>
            </a:r>
            <a:r>
              <a:rPr lang="ko-KR" altLang="en-US" sz="1600" dirty="0" smtClean="0"/>
              <a:t>가 존재한다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결정 경계는 </a:t>
            </a:r>
            <a:r>
              <a:rPr lang="en-US" altLang="ko-KR" sz="1600" dirty="0" smtClean="0"/>
              <a:t>support vector</a:t>
            </a:r>
            <a:r>
              <a:rPr lang="ko-KR" altLang="en-US" sz="1600" dirty="0" smtClean="0"/>
              <a:t>에 의해 결정되며 때문에 데이터 포인터 중 </a:t>
            </a:r>
            <a:r>
              <a:rPr lang="en-US" altLang="ko-KR" sz="1600" dirty="0" smtClean="0"/>
              <a:t>support vector</a:t>
            </a:r>
            <a:r>
              <a:rPr lang="ko-KR" altLang="en-US" sz="1600" dirty="0" smtClean="0"/>
              <a:t>를 잘 골라내기만 한다면 다른 쓸모 없는 데이터 포인트들은 무시 할 수 있기 때문에 속도가 몹시 빠를 것이다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실제로도 빠르다</a:t>
            </a:r>
            <a:r>
              <a:rPr lang="en-US" altLang="ko-KR" sz="1600" dirty="0" smtClean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825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Margin, Outlier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파라미터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C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8421" y="1661547"/>
            <a:ext cx="987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SVM</a:t>
            </a:r>
            <a:r>
              <a:rPr lang="ko-KR" altLang="en-US" sz="1600" dirty="0" smtClean="0"/>
              <a:t>에서 데이터를 올바르게 분류 하면서도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을 극대화 시키는 결정 경계가 좋은 결정 경계라고 앞서 언급 한 바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그렇기 위해서는 이상치</a:t>
            </a:r>
            <a:r>
              <a:rPr lang="en-US" altLang="ko-KR" sz="1600" dirty="0" smtClean="0"/>
              <a:t>(outlier)</a:t>
            </a:r>
            <a:r>
              <a:rPr lang="ko-KR" altLang="en-US" sz="1600" dirty="0" smtClean="0"/>
              <a:t>를 얼마나 허용 할 것인가가 관건이다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" y="2246322"/>
            <a:ext cx="4655812" cy="3511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7173" y="2588217"/>
            <a:ext cx="6183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왼쪽의 두 그림을 비교해보자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그림은 이상치를 허용하지 않게 기준을 엄하게 잡았으며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이 아주 작음을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hard margin </a:t>
            </a:r>
            <a:r>
              <a:rPr lang="ko-KR" altLang="en-US" dirty="0" smtClean="0"/>
              <a:t>이라 부르며 이 경우 </a:t>
            </a:r>
            <a:r>
              <a:rPr lang="en-US" altLang="ko-KR" dirty="0" smtClean="0"/>
              <a:t>overfitting </a:t>
            </a:r>
            <a:r>
              <a:rPr lang="ko-KR" altLang="en-US" dirty="0" smtClean="0"/>
              <a:t>문제가 발생 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반면에 아래 그림은 몇 개의 이상치가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안에 포함 되도록 기준을 너그럽게 잡았으며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이 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soft margin </a:t>
            </a:r>
            <a:r>
              <a:rPr lang="ko-KR" altLang="en-US" dirty="0" smtClean="0"/>
              <a:t>이라 부르며 이 경우 </a:t>
            </a:r>
            <a:r>
              <a:rPr lang="en-US" altLang="ko-KR" dirty="0" smtClean="0"/>
              <a:t>under fitting </a:t>
            </a:r>
            <a:r>
              <a:rPr lang="ko-KR" altLang="en-US" dirty="0" smtClean="0"/>
              <a:t>문제가 발생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3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825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Margin, Outlier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파라미터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C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0779" y="2618862"/>
            <a:ext cx="3235753" cy="2277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Over fitting</a:t>
            </a:r>
          </a:p>
          <a:p>
            <a:r>
              <a:rPr lang="en-US" altLang="ko-KR" sz="1600" dirty="0"/>
              <a:t>Overfitting</a:t>
            </a:r>
            <a:r>
              <a:rPr lang="ko-KR" altLang="en-US" sz="1600" dirty="0" smtClean="0"/>
              <a:t>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학습데이터에 대해 과하게 학습된 상황이다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학습 데이터 이외의 데이터에서 모델이 잘 작동하지 못한다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학습 </a:t>
            </a:r>
            <a:r>
              <a:rPr lang="ko-KR" altLang="en-US" sz="1600" dirty="0"/>
              <a:t>데이터가 부족하거나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데이터의 특성에 비해 모델이 너무 복잡한 경우 </a:t>
            </a:r>
            <a:r>
              <a:rPr lang="ko-KR" altLang="en-US" sz="1600" dirty="0" smtClean="0"/>
              <a:t>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2315" y="2449584"/>
            <a:ext cx="3235753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/>
              <a:t>Under fitting</a:t>
            </a:r>
          </a:p>
          <a:p>
            <a:r>
              <a:rPr lang="en-US" altLang="ko-KR" sz="1600" dirty="0" smtClean="0"/>
              <a:t>Under fitting</a:t>
            </a:r>
            <a:r>
              <a:rPr lang="ko-KR" altLang="en-US" sz="1600" dirty="0" smtClean="0"/>
              <a:t>은 이미 있는 학습 데이터도 제대로 학습하지 못해 학습데이터에 대해서도 그 외의 데이터에 대해서도 모델이 제대로 작동하지 못하는 상태를 의미한다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학습의 반복 횟수가 너무 적거나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데이터의 특성에 비해 모델이 너무 간단한 경우에 발생한다</a:t>
            </a:r>
            <a:endParaRPr lang="en-US" altLang="ko-KR" sz="1600" dirty="0" smtClean="0"/>
          </a:p>
        </p:txBody>
      </p:sp>
      <p:sp>
        <p:nvSpPr>
          <p:cNvPr id="7" name="왼쪽/오른쪽 화살표 6"/>
          <p:cNvSpPr/>
          <p:nvPr/>
        </p:nvSpPr>
        <p:spPr>
          <a:xfrm>
            <a:off x="5029200" y="3320939"/>
            <a:ext cx="1425844" cy="517636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825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Margin, Outlier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파라미터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C</a:t>
            </a:r>
            <a:endParaRPr lang="en-US" altLang="ko-KR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76" y="1697692"/>
            <a:ext cx="7259142" cy="49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976" y="1729375"/>
            <a:ext cx="181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B050"/>
                </a:solidFill>
              </a:rPr>
              <a:t>파라미터</a:t>
            </a:r>
            <a:r>
              <a:rPr lang="ko-KR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C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852" y="645071"/>
            <a:ext cx="4825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Margin, Outlier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파라미터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C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4220" y="2199227"/>
            <a:ext cx="7094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scikit</a:t>
            </a:r>
            <a:r>
              <a:rPr lang="en-US" altLang="ko-KR" sz="1600" b="1" dirty="0"/>
              <a:t>-learn</a:t>
            </a:r>
            <a:r>
              <a:rPr lang="ko-KR" altLang="en-US" sz="1600" b="1" dirty="0"/>
              <a:t>에서는 </a:t>
            </a:r>
            <a:r>
              <a:rPr lang="en-US" altLang="ko-KR" sz="1600" b="1" dirty="0"/>
              <a:t>SVM </a:t>
            </a:r>
            <a:r>
              <a:rPr lang="ko-KR" altLang="en-US" sz="1600" b="1" dirty="0"/>
              <a:t>모델이 오류를 </a:t>
            </a:r>
            <a:r>
              <a:rPr lang="ko-KR" altLang="en-US" sz="1600" b="1" dirty="0" err="1"/>
              <a:t>어느정도</a:t>
            </a:r>
            <a:r>
              <a:rPr lang="ko-KR" altLang="en-US" sz="1600" b="1" dirty="0"/>
              <a:t> 허용할 것인지 </a:t>
            </a:r>
            <a:r>
              <a:rPr lang="ko-KR" altLang="en-US" sz="1600" b="1" dirty="0" err="1"/>
              <a:t>파라미터</a:t>
            </a:r>
            <a:r>
              <a:rPr lang="ko-KR" altLang="en-US" sz="1600" b="1" dirty="0"/>
              <a:t> </a:t>
            </a:r>
            <a:r>
              <a:rPr lang="en-US" altLang="ko-KR" sz="1600" b="1" dirty="0"/>
              <a:t>C</a:t>
            </a:r>
            <a:r>
              <a:rPr lang="ko-KR" altLang="en-US" sz="1600" b="1" dirty="0"/>
              <a:t>를 통해 지정할 수 있다</a:t>
            </a:r>
            <a:r>
              <a:rPr lang="en-US" altLang="ko-KR" sz="1600" b="1" dirty="0"/>
              <a:t>.</a:t>
            </a:r>
            <a:r>
              <a:rPr lang="ko-KR" altLang="en-US" sz="1600" dirty="0"/>
              <a:t> </a:t>
            </a:r>
            <a:r>
              <a:rPr lang="en-US" altLang="ko-KR" sz="1600" dirty="0"/>
              <a:t>(</a:t>
            </a:r>
            <a:r>
              <a:rPr lang="ko-KR" altLang="en-US" sz="1600" dirty="0"/>
              <a:t>기본 값은 </a:t>
            </a:r>
            <a:r>
              <a:rPr lang="en-US" altLang="ko-KR" sz="1600" dirty="0"/>
              <a:t>1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.) C </a:t>
            </a:r>
            <a:r>
              <a:rPr lang="ko-KR" altLang="en-US" sz="1600" dirty="0" smtClean="0"/>
              <a:t>값이 클 수록 </a:t>
            </a:r>
            <a:r>
              <a:rPr lang="en-US" altLang="ko-KR" sz="1600" dirty="0" smtClean="0"/>
              <a:t>hard margin </a:t>
            </a:r>
            <a:r>
              <a:rPr lang="ko-KR" altLang="en-US" sz="1600" dirty="0" smtClean="0"/>
              <a:t>작을 수록 </a:t>
            </a:r>
            <a:r>
              <a:rPr lang="en-US" altLang="ko-KR" sz="1600" dirty="0" smtClean="0"/>
              <a:t>soft margin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최적의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값은 데이터에 따라 다를 수 밖에 없으며 여러 값을 대입하여 최적의 값을 찾을 수 밖에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9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Kernel </a:t>
            </a:r>
            <a:r>
              <a:rPr lang="ko-KR" altLang="en-US" sz="3200" dirty="0" smtClean="0"/>
              <a:t>과 감마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20010" y="1751308"/>
            <a:ext cx="878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지금까지 </a:t>
            </a:r>
            <a:r>
              <a:rPr lang="en-US" altLang="ko-KR" dirty="0" smtClean="0"/>
              <a:t>linear </a:t>
            </a:r>
            <a:r>
              <a:rPr lang="ko-KR" altLang="en-US" dirty="0" smtClean="0"/>
              <a:t>한 결정경계만 가지고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을 살펴봤다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한 결정 경계로는 데이터를 제대로 분류 할 수 없는 경우도 있을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0" y="2554073"/>
            <a:ext cx="5408095" cy="4101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6264" y="2898184"/>
            <a:ext cx="4130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그림과 같은 데이터 분포에서는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한 결정 경계로 데이터를 분류 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에서는 </a:t>
            </a:r>
            <a:r>
              <a:rPr lang="en-US" altLang="ko-KR" dirty="0"/>
              <a:t>SVM </a:t>
            </a:r>
            <a:r>
              <a:rPr lang="ko-KR" altLang="en-US" dirty="0"/>
              <a:t>모델을 만들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kernel</a:t>
            </a:r>
            <a:r>
              <a:rPr lang="ko-KR" altLang="en-US" dirty="0" smtClean="0"/>
              <a:t>을 지정하여 문제를 해결 할 수 있다</a:t>
            </a:r>
            <a:r>
              <a:rPr lang="en-US" altLang="ko-KR" dirty="0" smtClean="0"/>
              <a:t>. Kernel</a:t>
            </a:r>
            <a:r>
              <a:rPr lang="ko-KR" altLang="en-US" dirty="0" smtClean="0"/>
              <a:t>의 디폴트 값은 방사 기저 함수</a:t>
            </a:r>
            <a:r>
              <a:rPr lang="en-US" altLang="ko-KR" dirty="0" smtClean="0"/>
              <a:t>(RBF)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linear, poly </a:t>
            </a:r>
            <a:r>
              <a:rPr lang="ko-KR" altLang="en-US" dirty="0" smtClean="0"/>
              <a:t>등이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여기선 </a:t>
            </a:r>
            <a:r>
              <a:rPr lang="en-US" altLang="ko-KR" dirty="0" smtClean="0"/>
              <a:t>poly</a:t>
            </a:r>
            <a:r>
              <a:rPr lang="ko-KR" altLang="en-US" dirty="0" smtClean="0"/>
              <a:t>에 대해서만 설명하고 넘어가도록 하겠다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Kernel </a:t>
            </a:r>
            <a:r>
              <a:rPr lang="ko-KR" altLang="en-US" sz="3200" dirty="0" smtClean="0"/>
              <a:t>과 감마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8771" y="1774558"/>
            <a:ext cx="48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Poly 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차원의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좌표를 아래 식을 통해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차원의 좌표로 표현 해준다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2" name="Picture 4" descr="https://i.ibb.co/pbxZ7Mm/svm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00" y="2736661"/>
            <a:ext cx="3489729" cy="58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94888" y="1807774"/>
            <a:ext cx="550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 슬라이드에서 보았던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차원의 데이터 포인터를 </a:t>
            </a:r>
            <a:r>
              <a:rPr lang="en-US" altLang="ko-KR" dirty="0" smtClean="0"/>
              <a:t>ploy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차원으로 표현하면 다음과 같아진다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poly</a:t>
            </a:r>
            <a:r>
              <a:rPr lang="ko-KR" altLang="en-US" dirty="0" smtClean="0"/>
              <a:t>를 사용하면 데이터를 더 높은 차원으로 변형하여 </a:t>
            </a:r>
            <a:r>
              <a:rPr lang="ko-KR" altLang="en-US" dirty="0" err="1" smtClean="0"/>
              <a:t>초평면을</a:t>
            </a:r>
            <a:r>
              <a:rPr lang="ko-KR" altLang="en-US" dirty="0" smtClean="0"/>
              <a:t> 얻을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92" y="3031350"/>
            <a:ext cx="3926619" cy="294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4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Kernel </a:t>
            </a:r>
            <a:r>
              <a:rPr lang="ko-KR" altLang="en-US" sz="3200" dirty="0" smtClean="0"/>
              <a:t>과 감마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43918" y="1677046"/>
            <a:ext cx="101203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gamma</a:t>
            </a:r>
            <a:r>
              <a:rPr lang="ko-KR" altLang="en-US" sz="1600" dirty="0"/>
              <a:t>는 </a:t>
            </a:r>
            <a:r>
              <a:rPr lang="ko-KR" altLang="en-US" sz="1600" b="1" dirty="0"/>
              <a:t>결정 경계를 얼마나 유연하게 그을 것인지</a:t>
            </a:r>
            <a:r>
              <a:rPr lang="ko-KR" altLang="en-US" sz="1600" dirty="0"/>
              <a:t> 정해주는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err="1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학습 데이터에 얼마나 민감하게 반응할 것인지 모델을 조정하는 거니까 </a:t>
            </a:r>
            <a:r>
              <a:rPr lang="en-US" altLang="ko-KR" sz="1600" dirty="0"/>
              <a:t>C</a:t>
            </a:r>
            <a:r>
              <a:rPr lang="ko-KR" altLang="en-US" sz="1600" dirty="0"/>
              <a:t>와 비슷한 개념이라 </a:t>
            </a:r>
            <a:r>
              <a:rPr lang="ko-KR" altLang="en-US" sz="1600" dirty="0" smtClean="0"/>
              <a:t>볼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gamma</a:t>
            </a:r>
            <a:r>
              <a:rPr lang="ko-KR" altLang="en-US" sz="1600" dirty="0"/>
              <a:t>값을 </a:t>
            </a:r>
            <a:r>
              <a:rPr lang="ko-KR" altLang="en-US" sz="1600" b="1" dirty="0"/>
              <a:t>높이면</a:t>
            </a:r>
            <a:r>
              <a:rPr lang="ko-KR" altLang="en-US" sz="1600" dirty="0"/>
              <a:t> 학습 데이터에 많이 의존해서 </a:t>
            </a:r>
            <a:r>
              <a:rPr lang="ko-KR" altLang="en-US" sz="1600" b="1" dirty="0"/>
              <a:t>결정 경계를 구불구불</a:t>
            </a:r>
            <a:r>
              <a:rPr lang="ko-KR" altLang="en-US" sz="1600" dirty="0"/>
              <a:t> 긋게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 </a:t>
            </a:r>
            <a:r>
              <a:rPr lang="en-US" altLang="ko-KR" sz="1600" dirty="0" smtClean="0"/>
              <a:t>overfitting</a:t>
            </a:r>
            <a:r>
              <a:rPr lang="ko-KR" altLang="en-US" sz="1600" dirty="0" smtClean="0"/>
              <a:t>초래할 </a:t>
            </a:r>
            <a:r>
              <a:rPr lang="ko-KR" altLang="en-US" sz="1600" dirty="0"/>
              <a:t>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반대로 </a:t>
            </a:r>
            <a:r>
              <a:rPr lang="en-US" altLang="ko-KR" sz="1600" dirty="0"/>
              <a:t>gamma</a:t>
            </a:r>
            <a:r>
              <a:rPr lang="ko-KR" altLang="en-US" sz="1600" dirty="0"/>
              <a:t>를 </a:t>
            </a:r>
            <a:r>
              <a:rPr lang="ko-KR" altLang="en-US" sz="1600" b="1" dirty="0"/>
              <a:t>낮추면</a:t>
            </a:r>
            <a:r>
              <a:rPr lang="ko-KR" altLang="en-US" sz="1600" dirty="0"/>
              <a:t> 학습 데이터에 별로 의존하지 않고 </a:t>
            </a:r>
            <a:r>
              <a:rPr lang="ko-KR" altLang="en-US" sz="1600" b="1" dirty="0"/>
              <a:t>결정 경계를 직선에 가깝게</a:t>
            </a:r>
            <a:r>
              <a:rPr lang="ko-KR" altLang="en-US" sz="1600" dirty="0"/>
              <a:t> 긋게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이러면 </a:t>
            </a:r>
            <a:r>
              <a:rPr lang="en-US" altLang="ko-KR" sz="1600" b="1" dirty="0" err="1" smtClean="0"/>
              <a:t>underfitting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발생할 수 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76" y="3359256"/>
            <a:ext cx="4018840" cy="301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96" y="3359256"/>
            <a:ext cx="4460499" cy="33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6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53347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20944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2348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50366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1884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6595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2348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KNN </a:t>
            </a:r>
            <a:r>
              <a:rPr lang="ko-KR" altLang="en-US" spc="-150" dirty="0" smtClean="0">
                <a:solidFill>
                  <a:schemeClr val="bg1"/>
                </a:solidFill>
              </a:rPr>
              <a:t>알고리즘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50366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SVM </a:t>
            </a:r>
            <a:r>
              <a:rPr lang="ko-KR" altLang="en-US" spc="-150" dirty="0" smtClean="0">
                <a:solidFill>
                  <a:schemeClr val="bg1"/>
                </a:solidFill>
              </a:rPr>
              <a:t>알고리즘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188427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KNN </a:t>
            </a:r>
            <a:r>
              <a:rPr lang="ko-KR" altLang="en-US" spc="-150" dirty="0" smtClean="0">
                <a:solidFill>
                  <a:schemeClr val="bg1"/>
                </a:solidFill>
              </a:rPr>
              <a:t>알고리즘을 이용한 </a:t>
            </a:r>
            <a:r>
              <a:rPr lang="en-US" altLang="ko-KR" spc="-150" dirty="0" smtClean="0">
                <a:solidFill>
                  <a:schemeClr val="bg1"/>
                </a:solidFill>
              </a:rPr>
              <a:t>IRIS </a:t>
            </a:r>
            <a:r>
              <a:rPr lang="ko-KR" altLang="en-US" spc="-150" dirty="0" smtClean="0">
                <a:solidFill>
                  <a:schemeClr val="bg1"/>
                </a:solidFill>
              </a:rPr>
              <a:t>품종 분류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5659554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SVM </a:t>
            </a:r>
            <a:r>
              <a:rPr lang="ko-KR" altLang="en-US" spc="-150" dirty="0" smtClean="0">
                <a:solidFill>
                  <a:schemeClr val="bg1"/>
                </a:solidFill>
              </a:rPr>
              <a:t>알고리즘을 이용한 </a:t>
            </a:r>
            <a:r>
              <a:rPr lang="en-US" altLang="ko-KR" spc="-150" dirty="0" smtClean="0">
                <a:solidFill>
                  <a:schemeClr val="bg1"/>
                </a:solidFill>
              </a:rPr>
              <a:t>IRIS </a:t>
            </a:r>
            <a:r>
              <a:rPr lang="ko-KR" altLang="en-US" spc="-150" dirty="0" smtClean="0">
                <a:solidFill>
                  <a:schemeClr val="bg1"/>
                </a:solidFill>
              </a:rPr>
              <a:t>품종 분류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635806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KNN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알고리즘 기본 원리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KNN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알고리즘 장단점 및 사용 시 주의점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2900558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SVM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알고리즘 기본 원리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Margin , out </a:t>
            </a:r>
            <a:r>
              <a:rPr lang="en-US" altLang="ko-KR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lier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와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파라미터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커널과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감마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586482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Iris data set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특성 확인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Train_test_split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함수 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결과 예측 및 정확도 측정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5036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21905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61920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032421" cy="1446550"/>
            <a:chOff x="510077" y="2691080"/>
            <a:chExt cx="6032421" cy="1446550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603242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KNN 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알고리즘을 이용한 </a:t>
              </a:r>
              <a:endParaRPr lang="en-US" altLang="ko-KR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IRIS 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분류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Iris dataset </a:t>
            </a:r>
            <a:r>
              <a:rPr lang="ko-KR" altLang="en-US" sz="3200" dirty="0" smtClean="0"/>
              <a:t>특성 확인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32114" y="1849749"/>
            <a:ext cx="8020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나는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 포함되어 있는 </a:t>
            </a:r>
            <a:r>
              <a:rPr lang="en-US" altLang="ko-KR" dirty="0" smtClean="0"/>
              <a:t>iris dataset</a:t>
            </a:r>
            <a:r>
              <a:rPr lang="ko-KR" altLang="en-US" dirty="0" smtClean="0"/>
              <a:t>을 이용하였다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key, target, feature</a:t>
            </a:r>
            <a:r>
              <a:rPr lang="ko-KR" altLang="en-US" dirty="0" smtClean="0"/>
              <a:t>를 확인해보자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코드는 다음과 같다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22" y="2966342"/>
            <a:ext cx="6102317" cy="15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8" y="1792960"/>
            <a:ext cx="92868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852" y="64507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Iris dataset </a:t>
            </a:r>
            <a:r>
              <a:rPr lang="ko-KR" altLang="en-US" sz="3200" dirty="0" smtClean="0"/>
              <a:t>특성 확인</a:t>
            </a:r>
            <a:endParaRPr lang="en-US" altLang="ko-KR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30637" y="3169403"/>
            <a:ext cx="9903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있는 것을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에 대한 설명은 다음과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data : </a:t>
            </a:r>
            <a:r>
              <a:rPr lang="ko-KR" altLang="en-US" dirty="0"/>
              <a:t>각 </a:t>
            </a:r>
            <a:r>
              <a:rPr lang="en-US" altLang="ko-KR" dirty="0"/>
              <a:t>IRIS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들에 대한 실제 값들이 존재 한다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target : target name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들이 존재한다</a:t>
            </a:r>
            <a:r>
              <a:rPr lang="en-US" altLang="ko-KR" dirty="0"/>
              <a:t>. </a:t>
            </a:r>
            <a:r>
              <a:rPr lang="ko-KR" altLang="en-US" dirty="0" err="1"/>
              <a:t>이번경우</a:t>
            </a:r>
            <a:r>
              <a:rPr lang="ko-KR" altLang="en-US" dirty="0"/>
              <a:t> </a:t>
            </a:r>
            <a:r>
              <a:rPr lang="en-US" altLang="ko-KR" dirty="0" err="1"/>
              <a:t>target_name</a:t>
            </a:r>
            <a:r>
              <a:rPr lang="ko-KR" altLang="en-US" dirty="0"/>
              <a:t>이 총 </a:t>
            </a:r>
            <a:r>
              <a:rPr lang="en-US" altLang="ko-KR" dirty="0"/>
              <a:t>3</a:t>
            </a:r>
            <a:r>
              <a:rPr lang="ko-KR" altLang="en-US" dirty="0"/>
              <a:t>종류 이므로 </a:t>
            </a:r>
            <a:r>
              <a:rPr lang="en-US" altLang="ko-KR" dirty="0"/>
              <a:t>0,1,2</a:t>
            </a:r>
            <a:r>
              <a:rPr lang="ko-KR" altLang="en-US" dirty="0"/>
              <a:t>로 구성되어있을 것이다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target name : IRIS </a:t>
            </a:r>
            <a:r>
              <a:rPr lang="ko-KR" altLang="en-US" dirty="0" err="1"/>
              <a:t>품종에대한</a:t>
            </a:r>
            <a:r>
              <a:rPr lang="ko-KR" altLang="en-US" dirty="0"/>
              <a:t> 이름이 존재한다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en-US" altLang="ko-KR" dirty="0"/>
              <a:t>DESCR : </a:t>
            </a:r>
            <a:r>
              <a:rPr lang="ko-KR" altLang="en-US" dirty="0"/>
              <a:t>해당 </a:t>
            </a:r>
            <a:r>
              <a:rPr lang="en-US" altLang="ko-KR" dirty="0"/>
              <a:t>dataset</a:t>
            </a:r>
            <a:r>
              <a:rPr lang="ko-KR" altLang="en-US" dirty="0"/>
              <a:t>에 대한 간단한 설명이 들어있는 부분이다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feature_name</a:t>
            </a:r>
            <a:r>
              <a:rPr lang="en-US" altLang="ko-KR" dirty="0"/>
              <a:t> : IRIS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특성이 저장되어있다</a:t>
            </a:r>
            <a:r>
              <a:rPr lang="en-US" altLang="ko-KR" dirty="0"/>
              <a:t>. </a:t>
            </a:r>
            <a:r>
              <a:rPr lang="ko-KR" altLang="en-US" dirty="0"/>
              <a:t>이번 경우 꽃받침의 길이</a:t>
            </a:r>
            <a:r>
              <a:rPr lang="en-US" altLang="ko-KR" dirty="0"/>
              <a:t>, </a:t>
            </a:r>
            <a:r>
              <a:rPr lang="ko-KR" altLang="en-US" dirty="0"/>
              <a:t>너비 꽃잎의 길이</a:t>
            </a:r>
            <a:r>
              <a:rPr lang="en-US" altLang="ko-KR" dirty="0"/>
              <a:t>, </a:t>
            </a:r>
            <a:r>
              <a:rPr lang="ko-KR" altLang="en-US" dirty="0"/>
              <a:t>너비를 특성으로 가진다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3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train_test_split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함수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7423" y="2144216"/>
            <a:ext cx="827609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train_test_split</a:t>
            </a:r>
            <a:r>
              <a:rPr lang="en-US" altLang="ko-KR" dirty="0"/>
              <a:t>(arrays, </a:t>
            </a:r>
            <a:r>
              <a:rPr lang="en-US" altLang="ko-KR" dirty="0" err="1"/>
              <a:t>test_size</a:t>
            </a:r>
            <a:r>
              <a:rPr lang="en-US" altLang="ko-KR" dirty="0"/>
              <a:t>, </a:t>
            </a:r>
            <a:r>
              <a:rPr lang="en-US" altLang="ko-KR" dirty="0" err="1"/>
              <a:t>train_size</a:t>
            </a:r>
            <a:r>
              <a:rPr lang="en-US" altLang="ko-KR" dirty="0"/>
              <a:t>, </a:t>
            </a:r>
            <a:r>
              <a:rPr lang="en-US" altLang="ko-KR" dirty="0" err="1"/>
              <a:t>random_state</a:t>
            </a:r>
            <a:r>
              <a:rPr lang="en-US" altLang="ko-KR" dirty="0"/>
              <a:t>, shuffle, </a:t>
            </a:r>
            <a:r>
              <a:rPr lang="en-US" altLang="ko-KR" dirty="0" smtClean="0"/>
              <a:t>stratify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422" y="1691283"/>
            <a:ext cx="619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Train_test_split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함수의 문법과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리턴 값은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423" y="2712203"/>
            <a:ext cx="9167247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Parameter</a:t>
            </a:r>
          </a:p>
          <a:p>
            <a:pPr fontAlgn="base"/>
            <a:r>
              <a:rPr lang="en-US" altLang="ko-KR" sz="1400" b="1" dirty="0"/>
              <a:t>arrays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분할시킬 데이터를 입력 </a:t>
            </a:r>
            <a:r>
              <a:rPr lang="en-US" altLang="ko-KR" sz="1400" i="1" dirty="0"/>
              <a:t>(Python list, </a:t>
            </a:r>
            <a:r>
              <a:rPr lang="en-US" altLang="ko-KR" sz="1400" i="1" dirty="0" err="1"/>
              <a:t>Numpy</a:t>
            </a:r>
            <a:r>
              <a:rPr lang="en-US" altLang="ko-KR" sz="1400" i="1" dirty="0"/>
              <a:t> array, Pandas </a:t>
            </a:r>
            <a:r>
              <a:rPr lang="en-US" altLang="ko-KR" sz="1400" i="1" dirty="0" err="1"/>
              <a:t>dataframe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등</a:t>
            </a:r>
            <a:r>
              <a:rPr lang="en-US" altLang="ko-KR" sz="1400" i="1" dirty="0"/>
              <a:t>..)</a:t>
            </a:r>
            <a:endParaRPr lang="ko-KR" altLang="en-US" sz="1400" dirty="0"/>
          </a:p>
          <a:p>
            <a:pPr fontAlgn="base"/>
            <a:r>
              <a:rPr lang="en-US" altLang="ko-KR" sz="1400" b="1" dirty="0" err="1"/>
              <a:t>test_size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테스트 </a:t>
            </a:r>
            <a:r>
              <a:rPr lang="ko-KR" altLang="en-US" sz="1400" dirty="0" err="1"/>
              <a:t>데이터셋의</a:t>
            </a:r>
            <a:r>
              <a:rPr lang="ko-KR" altLang="en-US" sz="1400" dirty="0"/>
              <a:t> 비율</a:t>
            </a:r>
            <a:r>
              <a:rPr lang="en-US" altLang="ko-KR" sz="1400" dirty="0"/>
              <a:t>(float)</a:t>
            </a:r>
            <a:r>
              <a:rPr lang="ko-KR" altLang="en-US" sz="1400" dirty="0"/>
              <a:t>이나 </a:t>
            </a:r>
            <a:r>
              <a:rPr lang="ko-KR" altLang="en-US" sz="1400" dirty="0" err="1"/>
              <a:t>갯수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</a:t>
            </a:r>
            <a:r>
              <a:rPr lang="en-US" altLang="ko-KR" sz="1400" i="1" dirty="0"/>
              <a:t>(default = 0.25)</a:t>
            </a:r>
            <a:endParaRPr lang="ko-KR" altLang="en-US" sz="1400" dirty="0"/>
          </a:p>
          <a:p>
            <a:pPr fontAlgn="base"/>
            <a:r>
              <a:rPr lang="en-US" altLang="ko-KR" sz="1400" b="1" dirty="0" err="1"/>
              <a:t>train_size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학습 </a:t>
            </a:r>
            <a:r>
              <a:rPr lang="ko-KR" altLang="en-US" sz="1400" dirty="0" err="1"/>
              <a:t>데이터셋의</a:t>
            </a:r>
            <a:r>
              <a:rPr lang="ko-KR" altLang="en-US" sz="1400" dirty="0"/>
              <a:t> 비율</a:t>
            </a:r>
            <a:r>
              <a:rPr lang="en-US" altLang="ko-KR" sz="1400" dirty="0"/>
              <a:t>(float)</a:t>
            </a:r>
            <a:r>
              <a:rPr lang="ko-KR" altLang="en-US" sz="1400" dirty="0"/>
              <a:t>이나 </a:t>
            </a:r>
            <a:r>
              <a:rPr lang="ko-KR" altLang="en-US" sz="1400" dirty="0" err="1"/>
              <a:t>갯수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</a:t>
            </a:r>
            <a:r>
              <a:rPr lang="en-US" altLang="ko-KR" sz="1400" i="1" dirty="0"/>
              <a:t>(default = </a:t>
            </a:r>
            <a:r>
              <a:rPr lang="en-US" altLang="ko-KR" sz="1400" i="1" dirty="0" err="1"/>
              <a:t>test_size</a:t>
            </a:r>
            <a:r>
              <a:rPr lang="ko-KR" altLang="en-US" sz="1400" i="1" dirty="0"/>
              <a:t>의 나머지</a:t>
            </a:r>
            <a:r>
              <a:rPr lang="en-US" altLang="ko-KR" sz="1400" i="1" dirty="0"/>
              <a:t>)</a:t>
            </a:r>
            <a:endParaRPr lang="ko-KR" altLang="en-US" sz="1400" dirty="0"/>
          </a:p>
          <a:p>
            <a:pPr fontAlgn="base"/>
            <a:r>
              <a:rPr lang="en-US" altLang="ko-KR" sz="1400" b="1" dirty="0" err="1"/>
              <a:t>random_state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분할시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셔플이</a:t>
            </a:r>
            <a:r>
              <a:rPr lang="ko-KR" altLang="en-US" sz="1400" dirty="0"/>
              <a:t> 이루어지는데 이를 위한 </a:t>
            </a:r>
            <a:r>
              <a:rPr lang="ko-KR" altLang="en-US" sz="1400" dirty="0" err="1"/>
              <a:t>시드값</a:t>
            </a:r>
            <a:r>
              <a:rPr lang="ko-KR" altLang="en-US" sz="1400" dirty="0"/>
              <a:t> </a:t>
            </a:r>
            <a:r>
              <a:rPr lang="en-US" altLang="ko-KR" sz="1400" i="1" dirty="0"/>
              <a:t>(</a:t>
            </a:r>
            <a:r>
              <a:rPr lang="en-US" altLang="ko-KR" sz="1400" i="1" dirty="0" err="1"/>
              <a:t>int</a:t>
            </a:r>
            <a:r>
              <a:rPr lang="ko-KR" altLang="en-US" sz="1400" i="1" dirty="0"/>
              <a:t>나 </a:t>
            </a:r>
            <a:r>
              <a:rPr lang="en-US" altLang="ko-KR" sz="1400" i="1" dirty="0" err="1"/>
              <a:t>RandomState</a:t>
            </a:r>
            <a:r>
              <a:rPr lang="ko-KR" altLang="en-US" sz="1400" i="1" dirty="0"/>
              <a:t>로 입력</a:t>
            </a:r>
            <a:r>
              <a:rPr lang="en-US" altLang="ko-KR" sz="1400" i="1" dirty="0"/>
              <a:t>)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shuffle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셔플여부설정</a:t>
            </a:r>
            <a:r>
              <a:rPr lang="ko-KR" altLang="en-US" sz="1400" dirty="0"/>
              <a:t> </a:t>
            </a:r>
            <a:r>
              <a:rPr lang="en-US" altLang="ko-KR" sz="1400" i="1" dirty="0"/>
              <a:t>(default = True)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stratify </a:t>
            </a:r>
            <a:r>
              <a:rPr lang="en-US" altLang="ko-KR" sz="1400" dirty="0"/>
              <a:t>: </a:t>
            </a:r>
            <a:r>
              <a:rPr lang="ko-KR" altLang="en-US" sz="1400" dirty="0"/>
              <a:t>지정한 </a:t>
            </a:r>
            <a:r>
              <a:rPr lang="en-US" altLang="ko-KR" sz="1400" dirty="0"/>
              <a:t>Data</a:t>
            </a:r>
            <a:r>
              <a:rPr lang="ko-KR" altLang="en-US" sz="1400" dirty="0"/>
              <a:t>의 비율을 유지한다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Label Set</a:t>
            </a:r>
            <a:r>
              <a:rPr lang="ko-KR" altLang="en-US" sz="1400" dirty="0"/>
              <a:t>인 </a:t>
            </a:r>
            <a:r>
              <a:rPr lang="en-US" altLang="ko-KR" sz="1400" dirty="0"/>
              <a:t>Y</a:t>
            </a:r>
            <a:r>
              <a:rPr lang="ko-KR" altLang="en-US" sz="1400" dirty="0"/>
              <a:t>가 </a:t>
            </a:r>
            <a:r>
              <a:rPr lang="en-US" altLang="ko-KR" sz="1400" dirty="0"/>
              <a:t>25%</a:t>
            </a:r>
            <a:r>
              <a:rPr lang="ko-KR" altLang="en-US" sz="1400" dirty="0"/>
              <a:t>의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75%</a:t>
            </a:r>
            <a:r>
              <a:rPr lang="ko-KR" altLang="en-US" sz="1400" dirty="0"/>
              <a:t>의 </a:t>
            </a:r>
            <a:r>
              <a:rPr lang="en-US" altLang="ko-KR" sz="1400" dirty="0"/>
              <a:t>1</a:t>
            </a:r>
            <a:r>
              <a:rPr lang="ko-KR" altLang="en-US" sz="1400" dirty="0"/>
              <a:t>로 이루어진 </a:t>
            </a:r>
            <a:r>
              <a:rPr lang="en-US" altLang="ko-KR" sz="1400" dirty="0"/>
              <a:t>Binary Set</a:t>
            </a:r>
            <a:r>
              <a:rPr lang="ko-KR" altLang="en-US" sz="1400" dirty="0"/>
              <a:t>일 때</a:t>
            </a:r>
            <a:r>
              <a:rPr lang="en-US" altLang="ko-KR" sz="1400" dirty="0"/>
              <a:t>, stratify=Y</a:t>
            </a:r>
            <a:r>
              <a:rPr lang="ko-KR" altLang="en-US" sz="1400" dirty="0"/>
              <a:t>로 설정하면 나누어진 </a:t>
            </a:r>
            <a:r>
              <a:rPr lang="ko-KR" altLang="en-US" sz="1400" dirty="0" err="1"/>
              <a:t>데이터셋들도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을 각각 </a:t>
            </a:r>
            <a:r>
              <a:rPr lang="en-US" altLang="ko-KR" sz="1400" dirty="0"/>
              <a:t>25%, 75%</a:t>
            </a:r>
            <a:r>
              <a:rPr lang="ko-KR" altLang="en-US" sz="1400" dirty="0"/>
              <a:t>로 유지한 채 </a:t>
            </a:r>
            <a:r>
              <a:rPr lang="ko-KR" altLang="en-US" sz="1400" dirty="0" smtClean="0"/>
              <a:t>분할된다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3" y="4680490"/>
            <a:ext cx="9051011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Return</a:t>
            </a:r>
          </a:p>
          <a:p>
            <a:pPr fontAlgn="base"/>
            <a:r>
              <a:rPr lang="en-US" altLang="ko-KR" sz="1400" b="1" dirty="0" err="1"/>
              <a:t>X_train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X_test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Y_train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Y_test</a:t>
            </a:r>
            <a:r>
              <a:rPr lang="ko-KR" altLang="en-US" sz="1400" dirty="0"/>
              <a:t> </a:t>
            </a:r>
            <a:r>
              <a:rPr lang="en-US" altLang="ko-KR" sz="1400" dirty="0"/>
              <a:t>: arrays</a:t>
            </a:r>
            <a:r>
              <a:rPr lang="ko-KR" altLang="en-US" sz="1400" dirty="0"/>
              <a:t>에 데이터와 레이블을 둘 다 넣었을 경우의 반환이며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데이터와 레이블의 순서쌍은 유지된다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en-US" altLang="ko-KR" sz="1400" b="1" dirty="0" err="1"/>
              <a:t>X_train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X_test</a:t>
            </a:r>
            <a:r>
              <a:rPr lang="ko-KR" altLang="en-US" sz="1400" dirty="0"/>
              <a:t> </a:t>
            </a:r>
            <a:r>
              <a:rPr lang="en-US" altLang="ko-KR" sz="1400" dirty="0"/>
              <a:t>: arrays</a:t>
            </a:r>
            <a:r>
              <a:rPr lang="ko-KR" altLang="en-US" sz="1400" dirty="0"/>
              <a:t>에 레이블 없이 데이터만 넣었을 경우의 </a:t>
            </a:r>
            <a:r>
              <a:rPr lang="ko-KR" altLang="en-US" sz="1400" dirty="0" smtClean="0"/>
              <a:t>반환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69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train_test_split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함수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81886" y="1728061"/>
            <a:ext cx="84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Train_test_split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iris dataset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로 나누고 그 크기를 확인하자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크기를 확인하는 이유는 가까운 몇 개의 데이터와 비교 할 것인지 즉</a:t>
            </a:r>
            <a:r>
              <a:rPr lang="en-US" altLang="ko-KR" dirty="0" smtClean="0"/>
              <a:t>, k</a:t>
            </a:r>
            <a:r>
              <a:rPr lang="ko-KR" altLang="en-US" dirty="0" smtClean="0"/>
              <a:t>값을 정해주기 위함이다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data, 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이라는 걸 기억하자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86" y="2736788"/>
            <a:ext cx="5320926" cy="1840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86" y="4576967"/>
            <a:ext cx="2400635" cy="905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3551" y="2744537"/>
            <a:ext cx="4937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Iris dataset</a:t>
            </a:r>
            <a:r>
              <a:rPr lang="ko-KR" altLang="en-US" dirty="0" smtClean="0"/>
              <a:t>에 총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들어 있음을 확인 할 수 있다</a:t>
            </a:r>
            <a:r>
              <a:rPr lang="en-US" altLang="ko-KR" dirty="0" smtClean="0"/>
              <a:t>. Train </a:t>
            </a:r>
            <a:r>
              <a:rPr lang="ko-KR" altLang="en-US" dirty="0" smtClean="0"/>
              <a:t>의 크기가 </a:t>
            </a:r>
            <a:r>
              <a:rPr lang="en-US" altLang="ko-KR" dirty="0" smtClean="0"/>
              <a:t>112</a:t>
            </a:r>
            <a:r>
              <a:rPr lang="ko-KR" altLang="en-US" dirty="0" smtClean="0"/>
              <a:t>인데 만일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112</a:t>
            </a:r>
            <a:r>
              <a:rPr lang="ko-KR" altLang="en-US" dirty="0" smtClean="0"/>
              <a:t>를 초과하는 값으로 설정하게 되면 오류가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 </a:t>
            </a:r>
            <a:r>
              <a:rPr lang="en-US" altLang="ko-KR" dirty="0" smtClean="0"/>
              <a:t>112</a:t>
            </a:r>
            <a:r>
              <a:rPr lang="ko-KR" altLang="en-US" dirty="0" smtClean="0"/>
              <a:t>보다 작은 값이라고 하더라도 너무 큰 값을 설정하게 되면 모델의 정확도가 떨어질 가능성이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결과 예측 및 정확도 측정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2183" y="1867546"/>
            <a:ext cx="981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알고리즘을 이용하기 위해 </a:t>
            </a:r>
            <a:r>
              <a:rPr lang="en-US" altLang="ko-KR" dirty="0"/>
              <a:t>KNN</a:t>
            </a:r>
            <a:r>
              <a:rPr lang="ko-KR" altLang="en-US" dirty="0"/>
              <a:t>을 구현해 놓은 </a:t>
            </a:r>
            <a:r>
              <a:rPr lang="en-US" altLang="ko-KR" dirty="0" err="1" smtClean="0"/>
              <a:t>KNeighborsClassifier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fit </a:t>
            </a:r>
            <a:r>
              <a:rPr lang="ko-KR" altLang="en-US" dirty="0" smtClean="0"/>
              <a:t>함수를 이용하여 학습 시켜 준 뒤 </a:t>
            </a:r>
            <a:r>
              <a:rPr lang="en-US" altLang="ko-KR" dirty="0" smtClean="0"/>
              <a:t>predict </a:t>
            </a:r>
            <a:r>
              <a:rPr lang="ko-KR" altLang="en-US" dirty="0" smtClean="0"/>
              <a:t>함수를 이용하여 </a:t>
            </a:r>
            <a:r>
              <a:rPr lang="en-US" altLang="ko-KR" dirty="0" err="1" smtClean="0"/>
              <a:t>X_test</a:t>
            </a:r>
            <a:r>
              <a:rPr lang="ko-KR" altLang="en-US" dirty="0" smtClean="0"/>
              <a:t>에 대한 예상 값을 출력하고 정확도를 출력하였다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3" y="2969559"/>
            <a:ext cx="5729026" cy="3245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09" y="2969559"/>
            <a:ext cx="3620005" cy="2114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6298" y="522292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정확도는 </a:t>
            </a:r>
            <a:r>
              <a:rPr lang="en-US" altLang="ko-KR" dirty="0" smtClean="0"/>
              <a:t>0.97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근접하였다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6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결과 예측 및 정확도 측정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39125" y="1802269"/>
            <a:ext cx="86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앞서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값이 너무 크다면 정확도가 떨어질 것이라고 예상하였다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확인하기 위해 다른 조건은 그대로 둔 채</a:t>
            </a:r>
            <a:r>
              <a:rPr lang="en-US" altLang="ko-KR" dirty="0" smtClean="0"/>
              <a:t>k=100</a:t>
            </a:r>
            <a:r>
              <a:rPr lang="ko-KR" altLang="en-US" dirty="0" smtClean="0"/>
              <a:t>으로 설정하여 실행 해 보았다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59" y="2448600"/>
            <a:ext cx="3089420" cy="1822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9267" y="2673458"/>
            <a:ext cx="4324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정확도는 </a:t>
            </a:r>
            <a:r>
              <a:rPr lang="en-US" altLang="ko-KR" sz="1600" dirty="0" smtClean="0"/>
              <a:t>0.76</a:t>
            </a:r>
            <a:r>
              <a:rPr lang="ko-KR" altLang="en-US" sz="1600" dirty="0" smtClean="0"/>
              <a:t>으로 현저히 떨어진 것을 확인 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그렇다면 우리가 설정 할 수 있는 최대치인 </a:t>
            </a:r>
            <a:r>
              <a:rPr lang="en-US" altLang="ko-KR" sz="1600" dirty="0" smtClean="0"/>
              <a:t>k=112</a:t>
            </a:r>
            <a:r>
              <a:rPr lang="ko-KR" altLang="en-US" sz="1600" dirty="0" smtClean="0"/>
              <a:t>로 설정한다면 어떻게 될까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79" y="4426178"/>
            <a:ext cx="3164780" cy="1873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48752" y="4426178"/>
            <a:ext cx="5997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정확도가 </a:t>
            </a:r>
            <a:r>
              <a:rPr lang="en-US" altLang="ko-KR" sz="1600" dirty="0" smtClean="0"/>
              <a:t>1/3 </a:t>
            </a:r>
            <a:r>
              <a:rPr lang="ko-KR" altLang="en-US" sz="1600" dirty="0" smtClean="0"/>
              <a:t>에 근접한 것을 확인 할 수 있는데 우리가 넣은 </a:t>
            </a:r>
            <a:r>
              <a:rPr lang="en-US" altLang="ko-KR" sz="1600" dirty="0" smtClean="0"/>
              <a:t>dataset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target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개였기 때문에 모델이 아무런 역할을 하지 못하고 있다고 볼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이유는 간단한데 </a:t>
            </a:r>
            <a:r>
              <a:rPr lang="en-US" altLang="ko-KR" sz="1600" dirty="0" smtClean="0"/>
              <a:t>k=112 </a:t>
            </a:r>
            <a:r>
              <a:rPr lang="ko-KR" altLang="en-US" sz="1600" dirty="0" smtClean="0"/>
              <a:t>라는 것은 </a:t>
            </a:r>
            <a:r>
              <a:rPr lang="en-US" altLang="ko-KR" sz="1600" dirty="0" smtClean="0"/>
              <a:t>test </a:t>
            </a:r>
            <a:r>
              <a:rPr lang="ko-KR" altLang="en-US" sz="1600" dirty="0" smtClean="0"/>
              <a:t>데이터를 입력 받으면 우리가 </a:t>
            </a:r>
            <a:r>
              <a:rPr lang="en-US" altLang="ko-KR" sz="1600" dirty="0" smtClean="0"/>
              <a:t>train</a:t>
            </a:r>
            <a:r>
              <a:rPr lang="ko-KR" altLang="en-US" sz="1600" dirty="0" smtClean="0"/>
              <a:t> 시켜준 모든 데이터와 비교하고 그 중 가장 많은 </a:t>
            </a:r>
            <a:r>
              <a:rPr lang="en-US" altLang="ko-KR" sz="1600" dirty="0" smtClean="0"/>
              <a:t>target 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test</a:t>
            </a:r>
            <a:r>
              <a:rPr lang="ko-KR" altLang="en-US" sz="1600" dirty="0" smtClean="0"/>
              <a:t>데이터에 지정해준다는 뜻이다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실제로 </a:t>
            </a:r>
            <a:r>
              <a:rPr lang="ko-KR" altLang="en-US" sz="1600" dirty="0" err="1" smtClean="0"/>
              <a:t>결과창에서</a:t>
            </a:r>
            <a:r>
              <a:rPr lang="ko-KR" altLang="en-US" sz="1600" dirty="0" smtClean="0"/>
              <a:t> 모든 </a:t>
            </a:r>
            <a:r>
              <a:rPr lang="en-US" altLang="ko-KR" sz="1600" dirty="0" smtClean="0"/>
              <a:t>test</a:t>
            </a:r>
            <a:r>
              <a:rPr lang="ko-KR" altLang="en-US" sz="1600" dirty="0" smtClean="0"/>
              <a:t>데이터에 </a:t>
            </a:r>
            <a:r>
              <a:rPr lang="en-US" altLang="ko-KR" sz="1600" dirty="0" err="1" smtClean="0"/>
              <a:t>setosa</a:t>
            </a:r>
            <a:r>
              <a:rPr lang="ko-KR" altLang="en-US" sz="1600" dirty="0" smtClean="0"/>
              <a:t>를 지정해준 것을 알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결과 예측 및 정확도 측정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9898" y="1722611"/>
            <a:ext cx="885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 우리는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데이터가 너무 작다면 정확도가 떨어질 것이라는 것을 쉽게 예상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확인을 위해</a:t>
            </a:r>
            <a:r>
              <a:rPr lang="en-US" altLang="ko-KR" dirty="0" smtClean="0"/>
              <a:t>k=11</a:t>
            </a:r>
            <a:r>
              <a:rPr lang="ko-KR" altLang="en-US" dirty="0" smtClean="0"/>
              <a:t>로 고정 한 채 </a:t>
            </a:r>
            <a:r>
              <a:rPr lang="en-US" altLang="ko-KR" dirty="0" smtClean="0"/>
              <a:t>test size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0.9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0.15</a:t>
            </a:r>
            <a:r>
              <a:rPr lang="ko-KR" altLang="en-US" dirty="0" smtClean="0"/>
              <a:t>로 설정하여 실행 해 보았다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2" y="2368942"/>
            <a:ext cx="3184185" cy="1851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618" y="4220797"/>
            <a:ext cx="1643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&lt;0.9&gt;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4" y="4482406"/>
            <a:ext cx="3147260" cy="1863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9902" y="6431796"/>
            <a:ext cx="165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&lt;0.1&gt;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50414" y="2859437"/>
            <a:ext cx="57714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예상과 같이 </a:t>
            </a:r>
            <a:r>
              <a:rPr lang="en-US" altLang="ko-KR" sz="1600" dirty="0" smtClean="0"/>
              <a:t>train </a:t>
            </a:r>
            <a:r>
              <a:rPr lang="ko-KR" altLang="en-US" sz="1600" dirty="0" smtClean="0"/>
              <a:t>데이터가 너무 적으면 정확도가 떨어지는 것을 확인 할 수 있었다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여기서 한가지 의문이 들 수 있을 것이다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test size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0.25</a:t>
            </a:r>
            <a:r>
              <a:rPr lang="ko-KR" altLang="en-US" sz="1600" dirty="0" smtClean="0"/>
              <a:t>였을 때보다 </a:t>
            </a:r>
            <a:r>
              <a:rPr lang="en-US" altLang="ko-KR" sz="1600" dirty="0" smtClean="0"/>
              <a:t>0.15</a:t>
            </a:r>
            <a:r>
              <a:rPr lang="ko-KR" altLang="en-US" sz="1600" dirty="0" smtClean="0"/>
              <a:t>일 때 정확도가 더 낮은 것을 확인 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 smtClean="0"/>
              <a:t>train size</a:t>
            </a:r>
            <a:r>
              <a:rPr lang="ko-KR" altLang="en-US" sz="1600" dirty="0" smtClean="0"/>
              <a:t>를 키웠을 때 추가된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가 오히려 </a:t>
            </a:r>
            <a:r>
              <a:rPr lang="en-US" altLang="ko-KR" sz="1600" dirty="0" smtClean="0"/>
              <a:t>test </a:t>
            </a:r>
            <a:r>
              <a:rPr lang="ko-KR" altLang="en-US" sz="1600" dirty="0" smtClean="0"/>
              <a:t>데이터의 판단의 정확도에 방해가 됐기 때문이다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 smtClean="0"/>
              <a:t>KNN</a:t>
            </a:r>
            <a:r>
              <a:rPr lang="ko-KR" altLang="en-US" sz="1600" dirty="0" smtClean="0"/>
              <a:t>의 동작 원리를 생각하면 쉽게 납득이 갈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8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결과 예측 및 정확도 측정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27680" y="1712562"/>
            <a:ext cx="96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z-</a:t>
            </a:r>
            <a:r>
              <a:rPr lang="ko-KR" altLang="en-US" dirty="0" smtClean="0"/>
              <a:t>점수 표준화 하여 학습 시켜보자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하여 제공되는 함수를 이용하여 평균과 표준편차를 얻어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데이터를 표준화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" y="2358893"/>
            <a:ext cx="4234440" cy="2692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3" y="5186424"/>
            <a:ext cx="3715269" cy="266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1451" y="2781854"/>
            <a:ext cx="497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예상과 달리 모델이 테스트 데이터에 대해 제대로 된 예측을 전혀 하지 못하고 있다는 것을 확인 하였다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원인을 </a:t>
            </a:r>
            <a:r>
              <a:rPr lang="ko-KR" altLang="en-US" sz="1400" dirty="0" err="1" smtClean="0"/>
              <a:t>모르겠어서</a:t>
            </a:r>
            <a:r>
              <a:rPr lang="ko-KR" altLang="en-US" sz="1400" dirty="0" smtClean="0"/>
              <a:t> 질문 드리고 싶습니다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00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58961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SVM </a:t>
            </a:r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알고리즘을 이용한</a:t>
            </a:r>
            <a:endParaRPr lang="en-US" altLang="ko-KR" sz="4400" b="1" spc="-150" dirty="0" smtClean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en-US" altLang="ko-KR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Iris </a:t>
            </a:r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분류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26293"/>
            <a:chOff x="527769" y="1728426"/>
            <a:chExt cx="5187231" cy="2126293"/>
          </a:xfrm>
        </p:grpSpPr>
        <p:sp>
          <p:nvSpPr>
            <p:cNvPr id="18" name="TextBox 17"/>
            <p:cNvSpPr txBox="1"/>
            <p:nvPr/>
          </p:nvSpPr>
          <p:spPr>
            <a:xfrm>
              <a:off x="635000" y="3085278"/>
              <a:ext cx="36215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KNN 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알고리즘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결과 예측 및 정확도 측정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53145" y="1779811"/>
            <a:ext cx="908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SVM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iris data </a:t>
            </a:r>
            <a:r>
              <a:rPr lang="ko-KR" altLang="en-US" dirty="0" smtClean="0"/>
              <a:t>분류는 </a:t>
            </a:r>
            <a:r>
              <a:rPr lang="en-US" altLang="ko-KR" dirty="0" smtClean="0"/>
              <a:t>KNN</a:t>
            </a:r>
            <a:r>
              <a:rPr lang="ko-KR" altLang="en-US" dirty="0" smtClean="0"/>
              <a:t>에서와 코드가 거의 같다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다른점은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라이브러리에서 </a:t>
            </a:r>
            <a:r>
              <a:rPr lang="en-US" altLang="ko-KR" dirty="0" err="1" smtClean="0"/>
              <a:t>svm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해주었다는 정도이다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장에서 살펴 보았던 것과 같이 </a:t>
            </a:r>
            <a:r>
              <a:rPr lang="en-US" altLang="ko-KR" dirty="0" err="1" smtClean="0"/>
              <a:t>svm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파라미터인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gamma </a:t>
            </a:r>
            <a:r>
              <a:rPr lang="ko-KR" altLang="en-US" dirty="0" smtClean="0"/>
              <a:t>값을 조절 하였을 때 </a:t>
            </a:r>
            <a:r>
              <a:rPr lang="en-US" altLang="ko-KR" dirty="0" smtClean="0"/>
              <a:t>overfitting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underfitting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현상이 나타나는 것을 확인하기 위해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gamma </a:t>
            </a:r>
            <a:r>
              <a:rPr lang="ko-KR" altLang="en-US" dirty="0" smtClean="0"/>
              <a:t>값을 조절하며 모델을 돌려봤다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6" y="2983601"/>
            <a:ext cx="5912712" cy="31382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8" y="2983601"/>
            <a:ext cx="3071064" cy="18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3852" y="645071"/>
            <a:ext cx="4743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결과 예측 및 정확도 측정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9068" y="1905524"/>
            <a:ext cx="3479368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/>
              <a:t>gamma=1 </a:t>
            </a:r>
            <a:r>
              <a:rPr lang="ko-KR" altLang="en-US" sz="1100" dirty="0" smtClean="0"/>
              <a:t>로 둔 채 </a:t>
            </a:r>
            <a:r>
              <a:rPr lang="en-US" altLang="ko-KR" sz="1100" dirty="0" smtClean="0"/>
              <a:t>C</a:t>
            </a:r>
            <a:r>
              <a:rPr lang="ko-KR" altLang="en-US" sz="1100" dirty="0" smtClean="0"/>
              <a:t>값만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0.03</a:t>
            </a:r>
            <a:r>
              <a:rPr lang="ko-KR" altLang="en-US" sz="1100" dirty="0" smtClean="0"/>
              <a:t>으로 바꿔서 실</a:t>
            </a:r>
            <a:r>
              <a:rPr lang="ko-KR" altLang="en-US" sz="1100" dirty="0"/>
              <a:t>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6" y="2167134"/>
            <a:ext cx="2932659" cy="17549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5" y="4335098"/>
            <a:ext cx="2932659" cy="172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3064" y="3922049"/>
            <a:ext cx="151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&lt;C=10&gt;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064" y="6056106"/>
            <a:ext cx="131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&lt;C=0.03&gt;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50836" y="1902173"/>
            <a:ext cx="363410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/>
              <a:t>C=1 </a:t>
            </a:r>
            <a:r>
              <a:rPr lang="ko-KR" altLang="en-US" sz="1100" dirty="0" smtClean="0"/>
              <a:t>로 둔 채 </a:t>
            </a:r>
            <a:r>
              <a:rPr lang="en-US" altLang="ko-KR" sz="1100" dirty="0" smtClean="0"/>
              <a:t>gamma</a:t>
            </a:r>
            <a:r>
              <a:rPr lang="ko-KR" altLang="en-US" sz="1100" dirty="0" smtClean="0"/>
              <a:t>값만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0.003</a:t>
            </a:r>
            <a:r>
              <a:rPr lang="ko-KR" altLang="en-US" sz="1100" dirty="0" smtClean="0"/>
              <a:t>으로 바꿔서 실</a:t>
            </a:r>
            <a:r>
              <a:rPr lang="ko-KR" altLang="en-US" sz="1100" dirty="0"/>
              <a:t>행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26" y="4335098"/>
            <a:ext cx="3000136" cy="1721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26" y="2167134"/>
            <a:ext cx="2991332" cy="17549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4190" y="3922049"/>
            <a:ext cx="212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&lt;gamma=10&gt;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5729" y="6056106"/>
            <a:ext cx="175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&lt;gamma=0.003&gt;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4942" y="2713971"/>
            <a:ext cx="4107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예상과 같이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gamma </a:t>
            </a:r>
            <a:r>
              <a:rPr lang="ko-KR" altLang="en-US" dirty="0" smtClean="0"/>
              <a:t>가 너무 크면 </a:t>
            </a:r>
            <a:r>
              <a:rPr lang="en-US" altLang="ko-KR" dirty="0" smtClean="0"/>
              <a:t>overfitting </a:t>
            </a:r>
            <a:r>
              <a:rPr lang="ko-KR" altLang="en-US" dirty="0" smtClean="0"/>
              <a:t>으로 인해 정확도가 감소 하였고 너무 작으면 </a:t>
            </a:r>
            <a:r>
              <a:rPr lang="en-US" altLang="ko-KR" dirty="0" err="1" smtClean="0"/>
              <a:t>underfitting</a:t>
            </a:r>
            <a:r>
              <a:rPr lang="ko-KR" altLang="en-US" dirty="0"/>
              <a:t> </a:t>
            </a:r>
            <a:r>
              <a:rPr lang="ko-KR" altLang="en-US" dirty="0" smtClean="0"/>
              <a:t>으로 인해 정확도가 감소하였다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564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KNN(K-Nearest Neighbor)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알고리즘 기본원리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5106" y="1782304"/>
            <a:ext cx="1032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K-</a:t>
            </a:r>
            <a:r>
              <a:rPr lang="ko-KR" altLang="en-US" b="1" dirty="0" err="1"/>
              <a:t>최근접</a:t>
            </a:r>
            <a:r>
              <a:rPr lang="ko-KR" altLang="en-US" b="1" dirty="0"/>
              <a:t> 이웃</a:t>
            </a:r>
            <a:r>
              <a:rPr lang="en-US" altLang="ko-KR" b="1" dirty="0"/>
              <a:t>(K-NN, K-Nearest Neighbor) </a:t>
            </a:r>
            <a:r>
              <a:rPr lang="ko-KR" altLang="en-US" b="1" dirty="0"/>
              <a:t>알고리즘</a:t>
            </a:r>
            <a:r>
              <a:rPr lang="ko-KR" altLang="en-US" dirty="0"/>
              <a:t>은 가장 간단한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알고리즘으로</a:t>
            </a:r>
            <a:r>
              <a:rPr lang="en-US" altLang="ko-KR" dirty="0"/>
              <a:t>, </a:t>
            </a:r>
            <a:r>
              <a:rPr lang="ko-KR" altLang="en-US" b="1" dirty="0"/>
              <a:t>분류</a:t>
            </a:r>
            <a:r>
              <a:rPr lang="en-US" altLang="ko-KR" b="1" dirty="0"/>
              <a:t>(Classification)</a:t>
            </a:r>
            <a:r>
              <a:rPr lang="ko-KR" altLang="en-US" dirty="0"/>
              <a:t> 알고리즘이다</a:t>
            </a:r>
            <a:r>
              <a:rPr lang="en-US" altLang="ko-KR" dirty="0"/>
              <a:t>. </a:t>
            </a:r>
            <a:r>
              <a:rPr lang="ko-KR" altLang="en-US" dirty="0"/>
              <a:t>비슷한 특성을 가진 데이터는 비슷한 범주에 속하는 경향이 있다는 가정하에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데이터로부터 거리가 가까운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다른 데이터의 레이블을 참조하여 분류하는 알고리즘이다</a:t>
            </a:r>
            <a:r>
              <a:rPr lang="en-US" altLang="ko-KR" dirty="0" smtClean="0"/>
              <a:t>.  KNN </a:t>
            </a:r>
            <a:r>
              <a:rPr lang="ko-KR" altLang="en-US" dirty="0" smtClean="0"/>
              <a:t>알고리즘에서 거리를 계산 할 때에 </a:t>
            </a:r>
            <a:r>
              <a:rPr lang="ko-KR" altLang="en-US" dirty="0" err="1" smtClean="0"/>
              <a:t>유클리디안</a:t>
            </a:r>
            <a:r>
              <a:rPr lang="ko-KR" altLang="en-US" dirty="0" smtClean="0"/>
              <a:t> </a:t>
            </a:r>
            <a:r>
              <a:rPr lang="ko-KR" altLang="en-US" dirty="0"/>
              <a:t>거리 계산법을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06" y="3422018"/>
            <a:ext cx="4239217" cy="28578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65370" y="3520743"/>
            <a:ext cx="5141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그림에서 </a:t>
            </a:r>
            <a:r>
              <a:rPr lang="en-US" altLang="ko-KR" dirty="0" smtClean="0"/>
              <a:t>K=1 </a:t>
            </a:r>
            <a:r>
              <a:rPr lang="ko-KR" altLang="en-US" dirty="0" smtClean="0"/>
              <a:t>이라면 데이터를 초록색으로 판단</a:t>
            </a:r>
            <a:endParaRPr lang="en-US" altLang="ko-KR" dirty="0" smtClean="0"/>
          </a:p>
          <a:p>
            <a:r>
              <a:rPr lang="ko-KR" altLang="en-US" dirty="0" smtClean="0"/>
              <a:t>할 것이고 </a:t>
            </a:r>
            <a:r>
              <a:rPr lang="en-US" altLang="ko-KR" dirty="0" smtClean="0"/>
              <a:t>K=3 </a:t>
            </a:r>
            <a:r>
              <a:rPr lang="ko-KR" altLang="en-US" dirty="0" smtClean="0"/>
              <a:t>이라면 데이터를 노란색으로 판단</a:t>
            </a:r>
            <a:endParaRPr lang="en-US" altLang="ko-KR" dirty="0" smtClean="0"/>
          </a:p>
          <a:p>
            <a:r>
              <a:rPr lang="ko-KR" altLang="en-US" dirty="0" smtClean="0"/>
              <a:t>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891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KNN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알고리즘 사용시 주의점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8094" y="1728061"/>
            <a:ext cx="6718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KNN </a:t>
            </a:r>
            <a:r>
              <a:rPr lang="ko-KR" altLang="en-US" dirty="0" smtClean="0"/>
              <a:t>알고리즘 주의점을 알아보기 위해 먼저 </a:t>
            </a:r>
            <a:r>
              <a:rPr lang="en-US" altLang="ko-KR" dirty="0" smtClean="0"/>
              <a:t>smelt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bream</a:t>
            </a:r>
            <a:r>
              <a:rPr lang="ko-KR" altLang="en-US" dirty="0" smtClean="0"/>
              <a:t>의 길이와 무게 정보가 포함되어있는 데이터 셋을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알고리즘으로 학습시키려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err="1" smtClean="0"/>
              <a:t>matplot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이용하여 데이터 셋을 시각화 하여 확인하자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3" y="3124089"/>
            <a:ext cx="4324028" cy="32430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09" y="3264868"/>
            <a:ext cx="5115639" cy="2715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83078" y="5987621"/>
            <a:ext cx="712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891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KNN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알고리즘 사용시 주의점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140" y="1759058"/>
            <a:ext cx="9864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bream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smelt </a:t>
            </a:r>
            <a:r>
              <a:rPr lang="ko-KR" altLang="en-US" dirty="0" smtClean="0"/>
              <a:t>의 데이터를 합쳐 준 후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함수를 이용하여 </a:t>
            </a:r>
            <a:r>
              <a:rPr lang="en-US" altLang="ko-KR" dirty="0" err="1" smtClean="0"/>
              <a:t>fish_data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배열로 만들어준다</a:t>
            </a:r>
            <a:r>
              <a:rPr lang="en-US" altLang="ko-KR" dirty="0" smtClean="0"/>
              <a:t>. </a:t>
            </a:r>
            <a:r>
              <a:rPr lang="en-US" altLang="ko-KR" dirty="0" err="1"/>
              <a:t>fish_data</a:t>
            </a:r>
            <a:r>
              <a:rPr lang="en-US" altLang="ko-KR" dirty="0"/>
              <a:t> = [[l, w] for l, w in zip(length, weight</a:t>
            </a:r>
            <a:r>
              <a:rPr lang="en-US" altLang="ko-KR" dirty="0" smtClean="0"/>
              <a:t>)] </a:t>
            </a:r>
            <a:r>
              <a:rPr lang="ko-KR" altLang="en-US" dirty="0" smtClean="0"/>
              <a:t>문장에서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함수는 리스트 각각에서 원소를 하나씩 빼서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해주는 함수이다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fish_data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배열로 만들어 줄 수 있다</a:t>
            </a:r>
            <a:r>
              <a:rPr lang="en-US" altLang="ko-KR" dirty="0" smtClean="0"/>
              <a:t>. </a:t>
            </a:r>
            <a:r>
              <a:rPr lang="en-US" altLang="ko-KR" dirty="0" err="1"/>
              <a:t>fish_target</a:t>
            </a:r>
            <a:r>
              <a:rPr lang="en-US" altLang="ko-KR" dirty="0"/>
              <a:t> = [1] * 35 + [0] * </a:t>
            </a:r>
            <a:r>
              <a:rPr lang="en-US" altLang="ko-KR" dirty="0" smtClean="0"/>
              <a:t>14 </a:t>
            </a:r>
            <a:r>
              <a:rPr lang="ko-KR" altLang="en-US" dirty="0" smtClean="0"/>
              <a:t>문장으로 </a:t>
            </a:r>
            <a:r>
              <a:rPr lang="en-US" altLang="ko-KR" dirty="0" smtClean="0"/>
              <a:t>bream</a:t>
            </a:r>
            <a:r>
              <a:rPr lang="ko-KR" altLang="en-US" dirty="0" smtClean="0"/>
              <a:t>은</a:t>
            </a:r>
            <a:r>
              <a:rPr lang="en-US" altLang="ko-KR" dirty="0" smtClean="0"/>
              <a:t>1 smelt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나타내 주기로 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err="1" smtClean="0"/>
              <a:t>kn</a:t>
            </a:r>
            <a:r>
              <a:rPr lang="en-US" altLang="ko-KR" dirty="0" smtClean="0"/>
              <a:t>=</a:t>
            </a:r>
            <a:r>
              <a:rPr lang="en-US" altLang="ko-KR" u="sng" dirty="0" err="1" smtClean="0"/>
              <a:t>KNeighborsClassifier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n_neighbors</a:t>
            </a:r>
            <a:r>
              <a:rPr lang="en-US" altLang="ko-KR" dirty="0" smtClean="0"/>
              <a:t>=7)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n_neighbors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앞서 언급했던 </a:t>
            </a:r>
            <a:r>
              <a:rPr lang="en-US" altLang="ko-KR" dirty="0" smtClean="0"/>
              <a:t>k, </a:t>
            </a:r>
            <a:r>
              <a:rPr lang="ko-KR" altLang="en-US" dirty="0" smtClean="0"/>
              <a:t>즉 가까운 몇 개의 데이터를 참조 할 것인가를 정해주는 </a:t>
            </a:r>
            <a:r>
              <a:rPr lang="ko-KR" altLang="en-US" dirty="0" err="1" smtClean="0"/>
              <a:t>파라미터이며</a:t>
            </a:r>
            <a:r>
              <a:rPr lang="ko-KR" altLang="en-US" dirty="0" smtClean="0"/>
              <a:t> 디폴트 값은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사용하는 데이터 셋의 데이터가 </a:t>
            </a:r>
            <a:r>
              <a:rPr lang="en-US" altLang="ko-KR" dirty="0" smtClean="0"/>
              <a:t> 49</a:t>
            </a:r>
            <a:r>
              <a:rPr lang="ko-KR" altLang="en-US" dirty="0" smtClean="0"/>
              <a:t>개 이므로 나는 너무 크지 않은 수인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을 선택하였다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0" y="3854804"/>
            <a:ext cx="4444860" cy="2422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8617" y="3990814"/>
            <a:ext cx="5315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보통 </a:t>
            </a:r>
            <a:r>
              <a:rPr lang="en-US" altLang="ko-KR" sz="1200" dirty="0" err="1" smtClean="0"/>
              <a:t>n_neighbors</a:t>
            </a:r>
            <a:r>
              <a:rPr lang="ko-KR" altLang="en-US" sz="1200" dirty="0" smtClean="0"/>
              <a:t>는 홀수로 하는 것이 좋은데 그 이유는 짝수로 하였을 때 동률이 나오는 경우 분류 할 수 없는 상황이 발생 할 수 있기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3852" y="645071"/>
            <a:ext cx="4891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KNN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알고리즘 사용시 주의점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080" y="1759058"/>
            <a:ext cx="785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바탕으로 새로운 데이</a:t>
            </a:r>
            <a:r>
              <a:rPr lang="ko-KR" altLang="en-US" dirty="0"/>
              <a:t>터</a:t>
            </a:r>
            <a:r>
              <a:rPr lang="ko-KR" altLang="en-US" dirty="0" smtClean="0"/>
              <a:t>를 잘 판단하는지 확인하기 위해 길이 </a:t>
            </a:r>
            <a:r>
              <a:rPr lang="en-US" altLang="ko-KR" dirty="0" smtClean="0"/>
              <a:t>25 </a:t>
            </a:r>
            <a:r>
              <a:rPr lang="ko-KR" altLang="en-US" dirty="0" smtClean="0"/>
              <a:t>무게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의 데이</a:t>
            </a:r>
            <a:r>
              <a:rPr lang="ko-KR" altLang="en-US" dirty="0"/>
              <a:t>터</a:t>
            </a:r>
            <a:r>
              <a:rPr lang="ko-KR" altLang="en-US" dirty="0" smtClean="0"/>
              <a:t>를 넣어보자 이 데이</a:t>
            </a:r>
            <a:r>
              <a:rPr lang="ko-KR" altLang="en-US" dirty="0"/>
              <a:t>터</a:t>
            </a:r>
            <a:r>
              <a:rPr lang="ko-KR" altLang="en-US" dirty="0" smtClean="0"/>
              <a:t>를 전의 그래프에 표시하면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95" y="2790877"/>
            <a:ext cx="3646419" cy="247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177" y="2867186"/>
            <a:ext cx="5292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우측 상단이 </a:t>
            </a:r>
            <a:r>
              <a:rPr lang="en-US" altLang="ko-KR" dirty="0" smtClean="0"/>
              <a:t>bream </a:t>
            </a:r>
            <a:r>
              <a:rPr lang="ko-KR" altLang="en-US" dirty="0" smtClean="0"/>
              <a:t>좌측 하단이 </a:t>
            </a:r>
            <a:r>
              <a:rPr lang="en-US" altLang="ko-KR" dirty="0" smtClean="0"/>
              <a:t>smelt </a:t>
            </a:r>
            <a:r>
              <a:rPr lang="ko-KR" altLang="en-US" dirty="0" smtClean="0"/>
              <a:t>였던 것을 생각하면 이 데이터는 </a:t>
            </a:r>
            <a:r>
              <a:rPr lang="en-US" altLang="ko-KR" dirty="0" smtClean="0"/>
              <a:t>bream</a:t>
            </a:r>
            <a:r>
              <a:rPr lang="ko-KR" altLang="en-US" dirty="0" smtClean="0"/>
              <a:t>으로 판단하는 것이 옳다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실제로 값을 넣어보면 </a:t>
            </a:r>
            <a:r>
              <a:rPr lang="en-US" altLang="ko-KR" dirty="0" smtClean="0"/>
              <a:t>smelt</a:t>
            </a:r>
            <a:r>
              <a:rPr lang="ko-KR" altLang="en-US" dirty="0" smtClean="0"/>
              <a:t>를 의미했던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출력된다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 이런 현상이 일어나는 것일까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이유는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알고리즘이 거리를 이용하는 알고리즘이기 때문이다</a:t>
            </a:r>
            <a:r>
              <a:rPr lang="en-US" altLang="ko-KR" dirty="0" smtClean="0"/>
              <a:t>. KNN </a:t>
            </a:r>
            <a:r>
              <a:rPr lang="ko-KR" altLang="en-US" dirty="0" smtClean="0"/>
              <a:t>알고리즘은 </a:t>
            </a:r>
            <a:r>
              <a:rPr lang="ko-KR" altLang="en-US" dirty="0" err="1" smtClean="0"/>
              <a:t>유클리디안</a:t>
            </a:r>
            <a:r>
              <a:rPr lang="ko-KR" altLang="en-US" dirty="0" smtClean="0"/>
              <a:t> 거리 계산법을 사용하기 때문에 이 경우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축은 범위가 넓고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축은 범위가 작기 때문에 가장 거리가 가까운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데이터 중 </a:t>
            </a:r>
            <a:r>
              <a:rPr lang="en-US" altLang="ko-KR" dirty="0" smtClean="0"/>
              <a:t>smelt </a:t>
            </a:r>
            <a:r>
              <a:rPr lang="ko-KR" altLang="en-US" dirty="0" smtClean="0"/>
              <a:t>가 더 많이 포함되기 때문이다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이러한 문제를 어떻게 해결 할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3852" y="645071"/>
            <a:ext cx="4891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KNN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알고리즘 사용시 주의점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112" y="1782305"/>
            <a:ext cx="9244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K-NN</a:t>
            </a:r>
            <a:r>
              <a:rPr lang="ko-KR" altLang="en-US" dirty="0"/>
              <a:t>과 같이 거리 기반 알고리즘을 사용할 땐 데이터를 표현하는 기준이 다르면 알고리즘이 올바르게 예측할 수 없다</a:t>
            </a:r>
            <a:r>
              <a:rPr lang="en-US" altLang="ko-KR" dirty="0"/>
              <a:t>. </a:t>
            </a:r>
            <a:r>
              <a:rPr lang="ko-KR" altLang="en-US" dirty="0"/>
              <a:t>따라서 일정한 기준으로 맞춰주어야 하는데</a:t>
            </a:r>
            <a:r>
              <a:rPr lang="en-US" altLang="ko-KR" dirty="0"/>
              <a:t>, </a:t>
            </a:r>
            <a:r>
              <a:rPr lang="ko-KR" altLang="en-US" dirty="0"/>
              <a:t>이런 작업을 </a:t>
            </a:r>
            <a:r>
              <a:rPr lang="ko-KR" altLang="en-US" b="1" dirty="0"/>
              <a:t>데이터 전처리</a:t>
            </a:r>
            <a:r>
              <a:rPr lang="en-US" altLang="ko-KR" b="1" dirty="0"/>
              <a:t>(Data preprocessing)</a:t>
            </a:r>
            <a:r>
              <a:rPr lang="ko-KR" altLang="en-US" dirty="0"/>
              <a:t>라고 한다</a:t>
            </a:r>
            <a:r>
              <a:rPr lang="en-US" altLang="ko-KR" dirty="0"/>
              <a:t>. 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우리가 겪었던 문제를 데이터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이용하여 해결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흔히 사용하는 방식으로 최소</a:t>
            </a:r>
            <a:r>
              <a:rPr lang="en-US" altLang="ko-KR" dirty="0"/>
              <a:t>-</a:t>
            </a:r>
            <a:r>
              <a:rPr lang="ko-KR" altLang="en-US" dirty="0"/>
              <a:t>최대 정규화</a:t>
            </a:r>
            <a:r>
              <a:rPr lang="en-US" altLang="ko-KR" dirty="0"/>
              <a:t>(min-max normalization), z-</a:t>
            </a:r>
            <a:r>
              <a:rPr lang="ko-KR" altLang="en-US" dirty="0"/>
              <a:t>점수 표준화</a:t>
            </a:r>
            <a:r>
              <a:rPr lang="en-US" altLang="ko-KR" dirty="0"/>
              <a:t>(z-score standardization)</a:t>
            </a:r>
            <a:r>
              <a:rPr lang="ko-KR" altLang="en-US" dirty="0"/>
              <a:t>가 있다</a:t>
            </a:r>
            <a:r>
              <a:rPr lang="en-US" altLang="ko-KR" dirty="0"/>
              <a:t>.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3111" y="3860392"/>
            <a:ext cx="344628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최소</a:t>
            </a:r>
            <a:r>
              <a:rPr lang="en-US" altLang="ko-KR" dirty="0"/>
              <a:t>-</a:t>
            </a:r>
            <a:r>
              <a:rPr lang="ko-KR" altLang="en-US" dirty="0"/>
              <a:t>최대 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ko-KR" altLang="en-US" sz="1200" dirty="0" smtClean="0"/>
              <a:t>변수 </a:t>
            </a:r>
            <a:r>
              <a:rPr lang="en-US" altLang="ko-KR" sz="1200" dirty="0"/>
              <a:t>X</a:t>
            </a:r>
            <a:r>
              <a:rPr lang="ko-KR" altLang="en-US" sz="1200" dirty="0"/>
              <a:t>의 범위를 </a:t>
            </a:r>
            <a:r>
              <a:rPr lang="en-US" altLang="ko-KR" sz="1200" dirty="0"/>
              <a:t>0%</a:t>
            </a:r>
            <a:r>
              <a:rPr lang="ko-KR" altLang="en-US" sz="1200" dirty="0"/>
              <a:t>에서 </a:t>
            </a:r>
            <a:r>
              <a:rPr lang="en-US" altLang="ko-KR" sz="1200" dirty="0"/>
              <a:t>100%</a:t>
            </a:r>
            <a:r>
              <a:rPr lang="ko-KR" altLang="en-US" sz="1200" dirty="0"/>
              <a:t>까지로 나타내는 </a:t>
            </a:r>
            <a:r>
              <a:rPr lang="ko-KR" altLang="en-US" sz="1200" dirty="0" smtClean="0"/>
              <a:t>방식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93" y="4631123"/>
            <a:ext cx="2190902" cy="5657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12115" y="3860392"/>
            <a:ext cx="3487119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z-</a:t>
            </a:r>
            <a:r>
              <a:rPr lang="ko-KR" altLang="en-US" b="1" dirty="0"/>
              <a:t>점수 </a:t>
            </a:r>
            <a:r>
              <a:rPr lang="ko-KR" altLang="en-US" b="1" dirty="0" smtClean="0"/>
              <a:t>표준화</a:t>
            </a:r>
            <a:r>
              <a:rPr lang="en-US" altLang="ko-KR" b="1" dirty="0" smtClean="0"/>
              <a:t>:</a:t>
            </a:r>
          </a:p>
          <a:p>
            <a:r>
              <a:rPr lang="ko-KR" altLang="en-US" sz="1200" b="1" dirty="0"/>
              <a:t> </a:t>
            </a:r>
            <a:r>
              <a:rPr lang="ko-KR" altLang="en-US" sz="1200" dirty="0"/>
              <a:t>변수 </a:t>
            </a:r>
            <a:r>
              <a:rPr lang="en-US" altLang="ko-KR" sz="1200" dirty="0"/>
              <a:t>X</a:t>
            </a:r>
            <a:r>
              <a:rPr lang="ko-KR" altLang="en-US" sz="1200" dirty="0"/>
              <a:t>의 범위를 평균으로부터 몇 표준편차만큼 떨어져 있는지를 관점으로 변수를 확대</a:t>
            </a:r>
            <a:r>
              <a:rPr lang="en-US" altLang="ko-KR" sz="1200" dirty="0"/>
              <a:t>/</a:t>
            </a:r>
            <a:r>
              <a:rPr lang="ko-KR" altLang="en-US" sz="1200" dirty="0"/>
              <a:t>축소시키는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아래 식에서 </a:t>
            </a:r>
            <a:r>
              <a:rPr lang="en-US" altLang="ko-KR" sz="1200" dirty="0" smtClean="0"/>
              <a:t>mean </a:t>
            </a:r>
            <a:r>
              <a:rPr lang="ko-KR" altLang="en-US" sz="1200" dirty="0" smtClean="0"/>
              <a:t>은 평균을 </a:t>
            </a:r>
            <a:r>
              <a:rPr lang="en-US" altLang="ko-KR" sz="1200" dirty="0" err="1" smtClean="0"/>
              <a:t>StdDev</a:t>
            </a:r>
            <a:r>
              <a:rPr lang="ko-KR" altLang="en-US" sz="1200" dirty="0" smtClean="0"/>
              <a:t>는 표준편차를 의미한다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50" y="5130476"/>
            <a:ext cx="2263719" cy="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SVM </a:t>
            </a:r>
            <a:r>
              <a:rPr lang="ko-KR" altLang="en-US" sz="4400" b="1" spc="-150" dirty="0" smtClean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알고리즘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1859</Words>
  <Application>Microsoft Office PowerPoint</Application>
  <PresentationFormat>사용자 지정</PresentationFormat>
  <Paragraphs>176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조승연</cp:lastModifiedBy>
  <cp:revision>79</cp:revision>
  <dcterms:created xsi:type="dcterms:W3CDTF">2015-07-07T04:48:58Z</dcterms:created>
  <dcterms:modified xsi:type="dcterms:W3CDTF">2023-02-03T02:20:51Z</dcterms:modified>
</cp:coreProperties>
</file>