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9A585A-F6FA-5E70-C442-352CD06B0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altLang="ko-KR" sz="4200" dirty="0">
                <a:solidFill>
                  <a:schemeClr val="bg1"/>
                </a:solidFill>
              </a:rPr>
              <a:t>Python</a:t>
            </a:r>
            <a:r>
              <a:rPr lang="ko-KR" altLang="en-US" sz="4200" dirty="0">
                <a:solidFill>
                  <a:schemeClr val="bg1"/>
                </a:solidFill>
              </a:rPr>
              <a:t> </a:t>
            </a:r>
            <a:r>
              <a:rPr lang="en-US" altLang="ko-KR" sz="4200" dirty="0">
                <a:solidFill>
                  <a:schemeClr val="bg1"/>
                </a:solidFill>
              </a:rPr>
              <a:t>Programming</a:t>
            </a:r>
            <a:endParaRPr lang="ko-KR" altLang="en-US" sz="42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1F5AB-05BF-C332-9EF5-20D9A35D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85736"/>
            <a:ext cx="3380437" cy="136584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Chapter 6</a:t>
            </a:r>
          </a:p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트레이딩 전략과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72CE7E-BA31-F782-710B-8BBFDEB4F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9" r="-1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C4AD6-D2DA-251B-E812-B142307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48040E-D671-2DB7-9971-8E2D1B28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880"/>
          <a:stretch/>
        </p:blipFill>
        <p:spPr>
          <a:xfrm>
            <a:off x="800099" y="1988820"/>
            <a:ext cx="7765062" cy="2576055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64F23D5-2486-43D3-09A8-DD2D61EE4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20"/>
          <a:stretch/>
        </p:blipFill>
        <p:spPr>
          <a:xfrm>
            <a:off x="4358866" y="3012580"/>
            <a:ext cx="6720021" cy="282361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B552D5-2842-C660-54B7-460FBD584905}"/>
              </a:ext>
            </a:extLst>
          </p:cNvPr>
          <p:cNvSpPr/>
          <p:nvPr/>
        </p:nvSpPr>
        <p:spPr>
          <a:xfrm>
            <a:off x="1034473" y="2087418"/>
            <a:ext cx="1182254" cy="17318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E18104-E7CE-29D3-0D4C-7C725FBE3B90}"/>
              </a:ext>
            </a:extLst>
          </p:cNvPr>
          <p:cNvSpPr/>
          <p:nvPr/>
        </p:nvSpPr>
        <p:spPr>
          <a:xfrm>
            <a:off x="1254012" y="4321365"/>
            <a:ext cx="2106407" cy="15157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1B300A-AD86-700C-2A8A-516F64576F20}"/>
              </a:ext>
            </a:extLst>
          </p:cNvPr>
          <p:cNvSpPr/>
          <p:nvPr/>
        </p:nvSpPr>
        <p:spPr>
          <a:xfrm>
            <a:off x="7457201" y="3079883"/>
            <a:ext cx="1298179" cy="1586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80A4F9-EF76-46E7-4D72-13DB1B15E37E}"/>
              </a:ext>
            </a:extLst>
          </p:cNvPr>
          <p:cNvSpPr/>
          <p:nvPr/>
        </p:nvSpPr>
        <p:spPr>
          <a:xfrm>
            <a:off x="4584461" y="4265772"/>
            <a:ext cx="3119359" cy="29910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31293A-38ED-D9D5-E0EA-0D7F7C2CB7CA}"/>
              </a:ext>
            </a:extLst>
          </p:cNvPr>
          <p:cNvSpPr/>
          <p:nvPr/>
        </p:nvSpPr>
        <p:spPr>
          <a:xfrm>
            <a:off x="4584460" y="4709160"/>
            <a:ext cx="6053060" cy="457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6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6FCDA-971C-5237-EF5A-F1EC5023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구현한 포트폴리오 최적화 그래프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AA1A9BF-B1A2-2BAD-91A2-59363C8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189" y="2033270"/>
            <a:ext cx="6501929" cy="3636963"/>
          </a:xfr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FF511-B670-F5C5-BF5B-5224897B0F02}"/>
              </a:ext>
            </a:extLst>
          </p:cNvPr>
          <p:cNvSpPr txBox="1"/>
          <p:nvPr/>
        </p:nvSpPr>
        <p:spPr>
          <a:xfrm>
            <a:off x="3327962" y="2994660"/>
            <a:ext cx="169361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가장 리스크당 수익률이 좋음</a:t>
            </a:r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BC080-6AAF-0873-E762-AE96526A4AF9}"/>
              </a:ext>
            </a:extLst>
          </p:cNvPr>
          <p:cNvSpPr txBox="1"/>
          <p:nvPr/>
        </p:nvSpPr>
        <p:spPr>
          <a:xfrm>
            <a:off x="2215442" y="4823460"/>
            <a:ext cx="12930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가장 리스크가 적음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38A3A8-F9E9-050F-5AB3-C352B640DEAF}"/>
              </a:ext>
            </a:extLst>
          </p:cNvPr>
          <p:cNvCxnSpPr/>
          <p:nvPr/>
        </p:nvCxnSpPr>
        <p:spPr>
          <a:xfrm flipV="1">
            <a:off x="3131820" y="4602480"/>
            <a:ext cx="213360" cy="220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62D660-FD9E-AFFD-7F93-CF4D43D33C17}"/>
              </a:ext>
            </a:extLst>
          </p:cNvPr>
          <p:cNvCxnSpPr>
            <a:cxnSpLocks/>
          </p:cNvCxnSpPr>
          <p:nvPr/>
        </p:nvCxnSpPr>
        <p:spPr>
          <a:xfrm>
            <a:off x="4174771" y="3215640"/>
            <a:ext cx="21336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5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4A24-0610-249A-00CB-0592F9F4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  <a:r>
              <a:rPr lang="en-US" altLang="ko-KR" dirty="0"/>
              <a:t>(Bollinger Band)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3708B-E455-8708-FA02-E5119D03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주가의 </a:t>
            </a:r>
            <a:r>
              <a:rPr lang="en-US" altLang="ko-KR" dirty="0"/>
              <a:t>20</a:t>
            </a:r>
            <a:r>
              <a:rPr lang="ko-KR" altLang="en-US" dirty="0"/>
              <a:t>일 이동 평균선 기준</a:t>
            </a:r>
            <a:endParaRPr lang="en-US" altLang="ko-KR" dirty="0"/>
          </a:p>
          <a:p>
            <a:r>
              <a:rPr lang="ko-KR" altLang="en-US" dirty="0"/>
              <a:t>상대적인 고점을 나타내는 상단 밴드와 상대적인 저점을 나타내는 하단 밴드</a:t>
            </a:r>
            <a:endParaRPr lang="en-US" altLang="ko-KR" dirty="0"/>
          </a:p>
          <a:p>
            <a:pPr lvl="1"/>
            <a:r>
              <a:rPr lang="ko-KR" altLang="en-US" dirty="0"/>
              <a:t>상단 </a:t>
            </a:r>
            <a:r>
              <a:rPr lang="en-US" altLang="ko-KR" dirty="0"/>
              <a:t>- </a:t>
            </a:r>
            <a:r>
              <a:rPr lang="ko-KR" altLang="en-US" dirty="0"/>
              <a:t>중간밴드</a:t>
            </a:r>
            <a:r>
              <a:rPr lang="en-US" altLang="ko-KR" dirty="0"/>
              <a:t>+2*</a:t>
            </a:r>
            <a:r>
              <a:rPr lang="ko-KR" altLang="en-US" dirty="0"/>
              <a:t>시그마 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-</a:t>
            </a:r>
            <a:r>
              <a:rPr lang="ko-KR" altLang="en-US" dirty="0"/>
              <a:t>평균 </a:t>
            </a:r>
            <a:r>
              <a:rPr lang="en-US" altLang="ko-KR" dirty="0"/>
              <a:t>, </a:t>
            </a:r>
            <a:r>
              <a:rPr lang="ko-KR" altLang="en-US" dirty="0"/>
              <a:t>하단 </a:t>
            </a:r>
            <a:r>
              <a:rPr lang="en-US" altLang="ko-KR" dirty="0"/>
              <a:t>– </a:t>
            </a:r>
            <a:r>
              <a:rPr lang="ko-KR" altLang="en-US" dirty="0"/>
              <a:t>중간밴드 </a:t>
            </a:r>
            <a:r>
              <a:rPr lang="en-US" altLang="ko-KR" dirty="0"/>
              <a:t>– 2*</a:t>
            </a:r>
            <a:r>
              <a:rPr lang="ko-KR" altLang="en-US" dirty="0"/>
              <a:t>시그마</a:t>
            </a:r>
            <a:endParaRPr lang="en-US" altLang="ko-KR" dirty="0"/>
          </a:p>
          <a:p>
            <a:r>
              <a:rPr lang="ko-KR" altLang="en-US" dirty="0"/>
              <a:t>밴드의 폭은 주가의 표준편차와 특정 상수의 곱으로 나타냄</a:t>
            </a:r>
            <a:endParaRPr lang="en-US" altLang="ko-KR" dirty="0"/>
          </a:p>
          <a:p>
            <a:r>
              <a:rPr lang="ko-KR" altLang="en-US" dirty="0"/>
              <a:t>밴드폭이 좁을수록 주가 변동성이 작고</a:t>
            </a:r>
            <a:r>
              <a:rPr lang="en-US" altLang="ko-KR" dirty="0"/>
              <a:t>, </a:t>
            </a:r>
            <a:r>
              <a:rPr lang="ko-KR" altLang="en-US" dirty="0"/>
              <a:t>넓을수록 변동성이 큼 </a:t>
            </a:r>
            <a:endParaRPr lang="en-US" altLang="ko-KR" dirty="0"/>
          </a:p>
          <a:p>
            <a:r>
              <a:rPr lang="ko-KR" altLang="en-US" dirty="0"/>
              <a:t>그래프에서 확인할 선</a:t>
            </a:r>
            <a:endParaRPr lang="en-US" altLang="ko-KR" dirty="0"/>
          </a:p>
          <a:p>
            <a:pPr lvl="1"/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상단 </a:t>
            </a:r>
            <a:r>
              <a:rPr lang="ko-KR" altLang="en-US" dirty="0" err="1"/>
              <a:t>볼린저밴드</a:t>
            </a:r>
            <a:r>
              <a:rPr lang="en-US" altLang="ko-KR" dirty="0"/>
              <a:t>, </a:t>
            </a:r>
            <a:r>
              <a:rPr lang="ko-KR" altLang="en-US" dirty="0"/>
              <a:t>중간 </a:t>
            </a:r>
            <a:r>
              <a:rPr lang="ko-KR" altLang="en-US" dirty="0" err="1"/>
              <a:t>볼린저밴드</a:t>
            </a:r>
            <a:r>
              <a:rPr lang="en-US" altLang="ko-KR" dirty="0"/>
              <a:t>, </a:t>
            </a:r>
            <a:r>
              <a:rPr lang="ko-KR" altLang="en-US" dirty="0"/>
              <a:t>하단 </a:t>
            </a:r>
            <a:r>
              <a:rPr lang="ko-KR" altLang="en-US" dirty="0" err="1"/>
              <a:t>볼린저밴드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9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A11D-CA8F-3CB4-30B9-07389326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075BB-4FD9-CE3D-836B-0A187719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교재와 </a:t>
            </a:r>
            <a:r>
              <a:rPr lang="ko-KR" altLang="en-US" dirty="0" err="1"/>
              <a:t>다른점</a:t>
            </a:r>
            <a:r>
              <a:rPr lang="ko-KR" altLang="en-US" dirty="0"/>
              <a:t> </a:t>
            </a:r>
            <a:r>
              <a:rPr lang="en-US" altLang="ko-KR" dirty="0"/>
              <a:t>: #0000ff </a:t>
            </a:r>
            <a:r>
              <a:rPr lang="ko-KR" altLang="en-US" dirty="0"/>
              <a:t>대신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‘b-’</a:t>
            </a:r>
            <a:r>
              <a:rPr lang="ko-KR" altLang="en-US" dirty="0"/>
              <a:t> 로 파란색 실선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상단</a:t>
            </a:r>
            <a:r>
              <a:rPr lang="en-US" altLang="ko-KR" dirty="0"/>
              <a:t>,</a:t>
            </a:r>
            <a:r>
              <a:rPr lang="ko-KR" altLang="en-US" dirty="0"/>
              <a:t>하단 밴드사이 회색 적용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42EA4A-BC6F-4A85-0C78-EE7281C8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37" y="1607611"/>
            <a:ext cx="5109368" cy="431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98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B9DC-5B7F-E1CB-8613-06326F44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73B74-5D83-6EE4-C239-A5BFAF42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주가가 </a:t>
            </a:r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  <a:endParaRPr lang="en-US" altLang="ko-KR" dirty="0"/>
          </a:p>
          <a:p>
            <a:r>
              <a:rPr lang="ko-KR" altLang="en-US" dirty="0"/>
              <a:t>주가가 밴드안에 존재할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확률 </a:t>
            </a:r>
            <a:r>
              <a:rPr lang="en-US" altLang="ko-KR" dirty="0"/>
              <a:t>: 95.4%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A095AC-D908-F239-3C35-74C23300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64" y="2012237"/>
            <a:ext cx="7573748" cy="391552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7DD4E6-3331-2F30-DA93-6A09AE56F272}"/>
              </a:ext>
            </a:extLst>
          </p:cNvPr>
          <p:cNvCxnSpPr/>
          <p:nvPr/>
        </p:nvCxnSpPr>
        <p:spPr>
          <a:xfrm flipV="1">
            <a:off x="3486150" y="3886200"/>
            <a:ext cx="198120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85681-C51E-C616-318D-6F58255DA721}"/>
              </a:ext>
            </a:extLst>
          </p:cNvPr>
          <p:cNvCxnSpPr/>
          <p:nvPr/>
        </p:nvCxnSpPr>
        <p:spPr>
          <a:xfrm flipV="1">
            <a:off x="2830798" y="3429000"/>
            <a:ext cx="198120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1D8D8B-00A3-210B-2C42-1A930E897160}"/>
              </a:ext>
            </a:extLst>
          </p:cNvPr>
          <p:cNvSpPr txBox="1"/>
          <p:nvPr/>
        </p:nvSpPr>
        <p:spPr>
          <a:xfrm>
            <a:off x="1588726" y="4182159"/>
            <a:ext cx="12930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Upper Band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4AC4B-BA61-F6F5-694E-BE0C0369B842}"/>
              </a:ext>
            </a:extLst>
          </p:cNvPr>
          <p:cNvSpPr txBox="1"/>
          <p:nvPr/>
        </p:nvSpPr>
        <p:spPr>
          <a:xfrm>
            <a:off x="2193059" y="4727271"/>
            <a:ext cx="12930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Lower Band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987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659C-FDA7-8946-7956-ED3DCDF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 지표 </a:t>
            </a:r>
            <a:r>
              <a:rPr lang="en-US" altLang="ko-KR" dirty="0"/>
              <a:t>: %b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C2E3D8-2202-579B-13E6-9FACBA4C2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주가가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볼린저</a:t>
                </a:r>
                <a:r>
                  <a:rPr lang="ko-KR" altLang="en-US" dirty="0"/>
                  <a:t> 밴드 어디에 위치하는지를 나타내는 지표</a:t>
                </a:r>
                <a:endParaRPr lang="en-US" altLang="ko-KR" dirty="0"/>
              </a:p>
              <a:p>
                <a:r>
                  <a:rPr lang="ko-KR" altLang="en-US" dirty="0"/>
                  <a:t>상단 밴드에 </a:t>
                </a:r>
                <a:r>
                  <a:rPr lang="ko-KR" altLang="en-US" dirty="0" err="1"/>
                  <a:t>걸쳐있을때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1.0 / </a:t>
                </a:r>
                <a:r>
                  <a:rPr lang="ko-KR" altLang="en-US" dirty="0"/>
                  <a:t>중간 </a:t>
                </a:r>
                <a:r>
                  <a:rPr lang="en-US" altLang="ko-KR" dirty="0"/>
                  <a:t>0.5 / </a:t>
                </a:r>
                <a:r>
                  <a:rPr lang="ko-KR" altLang="en-US" dirty="0"/>
                  <a:t>하단 </a:t>
                </a:r>
                <a:r>
                  <a:rPr lang="en-US" altLang="ko-KR" dirty="0"/>
                  <a:t>0.0</a:t>
                </a:r>
              </a:p>
              <a:p>
                <a:r>
                  <a:rPr lang="ko-KR" altLang="en-US" dirty="0"/>
                  <a:t>적용 수식 </a:t>
                </a:r>
                <a:r>
                  <a:rPr lang="en-US" altLang="ko-KR" dirty="0"/>
                  <a:t>: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%b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/>
                        </m:ctrlPr>
                      </m:fPr>
                      <m:num>
                        <m:r>
                          <a:rPr lang="ko-KR" altLang="en-US" i="1"/>
                          <m:t>종</m:t>
                        </m:r>
                        <m:r>
                          <a:rPr lang="ko-KR" altLang="en-US" i="1" smtClean="0"/>
                          <m:t>가</m:t>
                        </m:r>
                        <m:r>
                          <a:rPr lang="en-US" altLang="ko-KR" b="0" i="1" smtClean="0"/>
                          <m:t> − </m:t>
                        </m:r>
                        <m:r>
                          <a:rPr lang="ko-KR" altLang="en-US" i="1"/>
                          <m:t>하</m:t>
                        </m:r>
                        <m:r>
                          <a:rPr lang="ko-KR" altLang="en-US" i="1" smtClean="0"/>
                          <m:t>단</m:t>
                        </m:r>
                        <m:r>
                          <a:rPr lang="ko-KR" altLang="en-US" i="1"/>
                          <m:t>볼</m:t>
                        </m:r>
                        <m:r>
                          <a:rPr lang="ko-KR" altLang="en-US" i="1" smtClean="0"/>
                          <m:t>린</m:t>
                        </m:r>
                        <m:r>
                          <a:rPr lang="ko-KR" altLang="en-US" i="1"/>
                          <m:t>저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밴</m:t>
                        </m:r>
                        <m:r>
                          <a:rPr lang="ko-KR" altLang="en-US" i="1" smtClean="0"/>
                          <m:t>드</m:t>
                        </m:r>
                      </m:num>
                      <m:den>
                        <m:r>
                          <a:rPr lang="ko-KR" altLang="en-US" i="1"/>
                          <m:t>상</m:t>
                        </m:r>
                        <m:r>
                          <a:rPr lang="ko-KR" altLang="en-US" i="1" smtClean="0"/>
                          <m:t>단</m:t>
                        </m:r>
                        <m:r>
                          <a:rPr lang="ko-KR" altLang="en-US" i="1"/>
                          <m:t>볼</m:t>
                        </m:r>
                        <m:r>
                          <a:rPr lang="ko-KR" altLang="en-US" i="1" smtClean="0"/>
                          <m:t>린</m:t>
                        </m:r>
                        <m:r>
                          <a:rPr lang="ko-KR" altLang="en-US" i="1"/>
                          <m:t>저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밴</m:t>
                        </m:r>
                        <m:r>
                          <a:rPr lang="ko-KR" altLang="en-US" i="1" smtClean="0"/>
                          <m:t>드</m:t>
                        </m:r>
                        <m:r>
                          <a:rPr lang="en-US" altLang="ko-KR" b="0" i="1" smtClean="0"/>
                          <m:t> − </m:t>
                        </m:r>
                        <m:r>
                          <a:rPr lang="ko-KR" altLang="en-US" i="1"/>
                          <m:t>하</m:t>
                        </m:r>
                        <m:r>
                          <a:rPr lang="ko-KR" altLang="en-US" i="1" smtClean="0"/>
                          <m:t>단</m:t>
                        </m:r>
                        <m:r>
                          <a:rPr lang="ko-KR" altLang="en-US" i="1"/>
                          <m:t>볼</m:t>
                        </m:r>
                        <m:r>
                          <a:rPr lang="ko-KR" altLang="en-US" i="1" smtClean="0"/>
                          <m:t>린</m:t>
                        </m:r>
                        <m:r>
                          <a:rPr lang="ko-KR" altLang="en-US" i="1"/>
                          <m:t>저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 smtClean="0"/>
                          <m:t>밴</m:t>
                        </m:r>
                        <m:r>
                          <a:rPr lang="ko-KR" altLang="en-US" i="1"/>
                          <m:t>드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C2E3D8-2202-579B-13E6-9FACBA4C2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56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11DE2-CFED-F84E-7122-B224A31D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84509A-D59D-F07B-A7D0-1BF4262F8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287" y="2057747"/>
            <a:ext cx="4632713" cy="3636963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4DD862-5897-35CA-5F15-47E846154740}"/>
              </a:ext>
            </a:extLst>
          </p:cNvPr>
          <p:cNvSpPr/>
          <p:nvPr/>
        </p:nvSpPr>
        <p:spPr>
          <a:xfrm>
            <a:off x="1886425" y="2785886"/>
            <a:ext cx="3819130" cy="19099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ED57E2-D3C4-AB84-BD1A-3FC42FF53F4D}"/>
              </a:ext>
            </a:extLst>
          </p:cNvPr>
          <p:cNvSpPr/>
          <p:nvPr/>
        </p:nvSpPr>
        <p:spPr>
          <a:xfrm>
            <a:off x="1886425" y="4843285"/>
            <a:ext cx="3001250" cy="8036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F0C0C4-D98B-FB2E-E07E-A31A2CDC0CAD}"/>
              </a:ext>
            </a:extLst>
          </p:cNvPr>
          <p:cNvCxnSpPr/>
          <p:nvPr/>
        </p:nvCxnSpPr>
        <p:spPr>
          <a:xfrm flipV="1">
            <a:off x="4887675" y="4345570"/>
            <a:ext cx="198120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EB5307-9F6C-59F7-8792-2CAD919D1DA0}"/>
              </a:ext>
            </a:extLst>
          </p:cNvPr>
          <p:cNvCxnSpPr>
            <a:cxnSpLocks/>
          </p:cNvCxnSpPr>
          <p:nvPr/>
        </p:nvCxnSpPr>
        <p:spPr>
          <a:xfrm>
            <a:off x="5705555" y="2873269"/>
            <a:ext cx="130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E5D0C-3D77-9739-385D-112F11F89A95}"/>
              </a:ext>
            </a:extLst>
          </p:cNvPr>
          <p:cNvSpPr txBox="1"/>
          <p:nvPr/>
        </p:nvSpPr>
        <p:spPr>
          <a:xfrm>
            <a:off x="7010400" y="2773661"/>
            <a:ext cx="21078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%b </a:t>
            </a:r>
            <a:r>
              <a:rPr lang="ko-KR" altLang="en-US" sz="1400" dirty="0"/>
              <a:t>수식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4AABF-F149-EF8C-C818-9B59CEFBB9FF}"/>
              </a:ext>
            </a:extLst>
          </p:cNvPr>
          <p:cNvSpPr txBox="1"/>
          <p:nvPr/>
        </p:nvSpPr>
        <p:spPr>
          <a:xfrm>
            <a:off x="6868875" y="4041655"/>
            <a:ext cx="29216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Sub</a:t>
            </a:r>
            <a:r>
              <a:rPr lang="ko-KR" altLang="en-US" sz="1400" dirty="0"/>
              <a:t>그래프 생성 </a:t>
            </a:r>
            <a:r>
              <a:rPr lang="en-US" altLang="ko-KR" sz="1400" dirty="0"/>
              <a:t>%b</a:t>
            </a:r>
            <a:r>
              <a:rPr lang="ko-KR" altLang="en-US" sz="1400" dirty="0"/>
              <a:t>에 대한 그래프</a:t>
            </a:r>
            <a:endParaRPr lang="en-US" altLang="ko-KR" sz="1400" dirty="0"/>
          </a:p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행 </a:t>
            </a:r>
            <a:r>
              <a:rPr lang="en-US" altLang="ko-KR" sz="1400" dirty="0"/>
              <a:t>1</a:t>
            </a:r>
            <a:r>
              <a:rPr lang="ko-KR" altLang="en-US" sz="1400" dirty="0"/>
              <a:t>열의 그래프 중 </a:t>
            </a:r>
            <a:r>
              <a:rPr lang="en-US" altLang="ko-KR" sz="1400" dirty="0"/>
              <a:t>2</a:t>
            </a:r>
            <a:r>
              <a:rPr lang="ko-KR" altLang="en-US" sz="1400" dirty="0"/>
              <a:t>행 </a:t>
            </a:r>
          </a:p>
        </p:txBody>
      </p:sp>
    </p:spTree>
    <p:extLst>
      <p:ext uri="{BB962C8B-B14F-4D97-AF65-F5344CB8AC3E}">
        <p14:creationId xmlns:p14="http://schemas.microsoft.com/office/powerpoint/2010/main" val="288282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498C-557D-FB42-365A-DEA6F86B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1B6B6-E7E8-50E6-2270-40DDB8CF6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424" y="2107623"/>
            <a:ext cx="7247151" cy="3636963"/>
          </a:xfr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1B6BFFA-6697-78B2-7638-4CA340CC3F65}"/>
              </a:ext>
            </a:extLst>
          </p:cNvPr>
          <p:cNvSpPr/>
          <p:nvPr/>
        </p:nvSpPr>
        <p:spPr>
          <a:xfrm>
            <a:off x="3462528" y="4035552"/>
            <a:ext cx="32918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A73B78-4057-B7AC-854E-A978578DF02A}"/>
              </a:ext>
            </a:extLst>
          </p:cNvPr>
          <p:cNvSpPr/>
          <p:nvPr/>
        </p:nvSpPr>
        <p:spPr>
          <a:xfrm>
            <a:off x="4931664" y="5175504"/>
            <a:ext cx="32918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BE308-167C-8EB1-8DAD-9B5F39367A15}"/>
              </a:ext>
            </a:extLst>
          </p:cNvPr>
          <p:cNvSpPr/>
          <p:nvPr/>
        </p:nvSpPr>
        <p:spPr>
          <a:xfrm>
            <a:off x="8845296" y="4175760"/>
            <a:ext cx="32918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8D0E2B-8828-3185-85F1-8AA88BA32F9C}"/>
              </a:ext>
            </a:extLst>
          </p:cNvPr>
          <p:cNvSpPr/>
          <p:nvPr/>
        </p:nvSpPr>
        <p:spPr>
          <a:xfrm>
            <a:off x="8071104" y="5266944"/>
            <a:ext cx="32918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2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2163C-8E36-7137-0153-86380E58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 지표 </a:t>
            </a:r>
            <a:r>
              <a:rPr lang="en-US" altLang="ko-KR" dirty="0"/>
              <a:t>: </a:t>
            </a:r>
            <a:r>
              <a:rPr lang="ko-KR" altLang="en-US" dirty="0" err="1"/>
              <a:t>밴드폭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5500FE-FC34-AC6F-56B8-4833BC330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상단 밴드와 하단 밴드 사이의 폭</a:t>
                </a:r>
                <a:endParaRPr lang="en-US" altLang="ko-KR" dirty="0"/>
              </a:p>
              <a:p>
                <a:r>
                  <a:rPr lang="ko-KR" altLang="en-US" dirty="0" err="1"/>
                  <a:t>밴드폭</a:t>
                </a:r>
                <a:r>
                  <a:rPr lang="ko-KR" altLang="en-US" dirty="0"/>
                  <a:t> 산출 공식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	</a:t>
                </a:r>
              </a:p>
              <a:p>
                <a:pPr marL="914400" lvl="2" indent="0">
                  <a:buNone/>
                </a:pPr>
                <a:r>
                  <a:rPr lang="en-US" altLang="ko-KR" sz="2000" i="1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/>
                        </m:ctrlPr>
                      </m:fPr>
                      <m:num>
                        <m:r>
                          <a:rPr lang="ko-KR" altLang="en-US" sz="2000" i="1"/>
                          <m:t>상단볼린저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밴드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en-US" altLang="ko-KR" sz="2000" i="1"/>
                          <m:t>-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하단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볼린저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밴드</m:t>
                        </m:r>
                      </m:num>
                      <m:den>
                        <m:r>
                          <a:rPr lang="ko-KR" altLang="en-US" sz="2000" i="1"/>
                          <m:t>중간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볼린저</m:t>
                        </m:r>
                        <m:r>
                          <a:rPr lang="en-US" altLang="ko-KR" sz="2000" b="0" i="1" smtClean="0"/>
                          <m:t> </m:t>
                        </m:r>
                        <m:r>
                          <a:rPr lang="ko-KR" altLang="en-US" sz="2000" i="1"/>
                          <m:t>밴드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:r>
                  <a:rPr lang="ko-KR" altLang="en-US" sz="2000" dirty="0"/>
                  <a:t>밴드 폭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5500FE-FC34-AC6F-56B8-4833BC330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3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E026-5597-9659-C817-C0CCC37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DCBF4E-E76A-70C9-56C1-A406B7518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117725"/>
            <a:ext cx="4502573" cy="3636963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496032-CB8F-9962-3415-09BAFAB4161D}"/>
              </a:ext>
            </a:extLst>
          </p:cNvPr>
          <p:cNvSpPr/>
          <p:nvPr/>
        </p:nvSpPr>
        <p:spPr>
          <a:xfrm>
            <a:off x="1067274" y="5033010"/>
            <a:ext cx="3652045" cy="17716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5297D3-02DA-DE7F-4E72-9E300586BDBB}"/>
              </a:ext>
            </a:extLst>
          </p:cNvPr>
          <p:cNvSpPr/>
          <p:nvPr/>
        </p:nvSpPr>
        <p:spPr>
          <a:xfrm>
            <a:off x="1067274" y="2828290"/>
            <a:ext cx="3652045" cy="17716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A2EE87-5B48-8AAD-CE61-9D1A293D0CF9}"/>
              </a:ext>
            </a:extLst>
          </p:cNvPr>
          <p:cNvCxnSpPr/>
          <p:nvPr/>
        </p:nvCxnSpPr>
        <p:spPr>
          <a:xfrm flipV="1">
            <a:off x="4719319" y="4269192"/>
            <a:ext cx="198120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2BFFE2-1A20-DCC2-B2B6-1F6420A456B2}"/>
              </a:ext>
            </a:extLst>
          </p:cNvPr>
          <p:cNvCxnSpPr>
            <a:cxnSpLocks/>
          </p:cNvCxnSpPr>
          <p:nvPr/>
        </p:nvCxnSpPr>
        <p:spPr>
          <a:xfrm>
            <a:off x="4719319" y="2902181"/>
            <a:ext cx="212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56A604-A90D-AA1C-0D9B-ED8760E7AC36}"/>
              </a:ext>
            </a:extLst>
          </p:cNvPr>
          <p:cNvSpPr txBox="1"/>
          <p:nvPr/>
        </p:nvSpPr>
        <p:spPr>
          <a:xfrm>
            <a:off x="6842044" y="2748292"/>
            <a:ext cx="21078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밴드폭</a:t>
            </a:r>
            <a:r>
              <a:rPr lang="ko-KR" altLang="en-US" sz="1400" dirty="0"/>
              <a:t> 수식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05270-85AC-82EE-4CDF-4B8F0FB6BF4E}"/>
              </a:ext>
            </a:extLst>
          </p:cNvPr>
          <p:cNvSpPr txBox="1"/>
          <p:nvPr/>
        </p:nvSpPr>
        <p:spPr>
          <a:xfrm>
            <a:off x="6700519" y="3965277"/>
            <a:ext cx="29216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밴드폭에 대한 그래프 설명</a:t>
            </a:r>
          </a:p>
        </p:txBody>
      </p:sp>
    </p:spTree>
    <p:extLst>
      <p:ext uri="{BB962C8B-B14F-4D97-AF65-F5344CB8AC3E}">
        <p14:creationId xmlns:p14="http://schemas.microsoft.com/office/powerpoint/2010/main" val="131934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DD11-F8EB-1CF8-22B4-94B55C83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BC35-6BCF-6B81-14D2-7D630EAE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리스크</a:t>
            </a:r>
            <a:r>
              <a:rPr lang="en-US" altLang="ko-KR" dirty="0"/>
              <a:t>(risk)</a:t>
            </a:r>
            <a:r>
              <a:rPr lang="ko-KR" altLang="en-US" dirty="0"/>
              <a:t>란 어떠한 값이 평균값에서 벗어나는 정도를 의미 </a:t>
            </a:r>
            <a:r>
              <a:rPr lang="en-US" altLang="ko-KR" dirty="0"/>
              <a:t>: </a:t>
            </a:r>
            <a:r>
              <a:rPr lang="ko-KR" altLang="en-US" dirty="0"/>
              <a:t>표준편차</a:t>
            </a:r>
            <a:endParaRPr lang="en-US" altLang="ko-KR" dirty="0"/>
          </a:p>
          <a:p>
            <a:r>
              <a:rPr lang="ko-KR" altLang="en-US" dirty="0"/>
              <a:t>평균값을 나타내는 </a:t>
            </a:r>
            <a:r>
              <a:rPr lang="el-GR" altLang="ko-KR" dirty="0">
                <a:ea typeface="맑은 고딕" panose="020B0503020000020004" pitchFamily="50" charset="-127"/>
              </a:rPr>
              <a:t>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(mu)</a:t>
            </a:r>
          </a:p>
          <a:p>
            <a:r>
              <a:rPr lang="ko-KR" altLang="en-US" dirty="0"/>
              <a:t>표준편차를 나타내는 </a:t>
            </a:r>
            <a:r>
              <a:rPr lang="el-GR" altLang="ko-KR" dirty="0">
                <a:ea typeface="맑은 고딕" panose="020B0503020000020004" pitchFamily="50" charset="-127"/>
              </a:rPr>
              <a:t>σ</a:t>
            </a:r>
            <a:r>
              <a:rPr lang="en-US" altLang="ko-KR" dirty="0">
                <a:ea typeface="맑은 고딕" panose="020B0503020000020004" pitchFamily="50" charset="-127"/>
              </a:rPr>
              <a:t>(sigma)</a:t>
            </a:r>
          </a:p>
          <a:p>
            <a:pPr lvl="1"/>
            <a:r>
              <a:rPr lang="ko-KR" altLang="en-US" dirty="0">
                <a:ea typeface="맑은 고딕" panose="020B0503020000020004" pitchFamily="50" charset="-127"/>
              </a:rPr>
              <a:t>어떤 값이 평균에서 떨어진 정도를 편차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ea typeface="맑은 고딕" panose="020B0503020000020004" pitchFamily="50" charset="-127"/>
              </a:rPr>
              <a:t>편차를 제곱해 더한 뒤 평균을 구한 것이 분산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ea typeface="맑은 고딕" panose="020B0503020000020004" pitchFamily="50" charset="-127"/>
              </a:rPr>
              <a:t>분산의 제곱근이 표준편차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D418-5050-6A04-A797-48B12429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53006-EB0A-CB79-5872-6F99D639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51" y="1995178"/>
            <a:ext cx="7533498" cy="3922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1737A0-5F24-8B97-E99D-56E6BF5AF698}"/>
              </a:ext>
            </a:extLst>
          </p:cNvPr>
          <p:cNvSpPr/>
          <p:nvPr/>
        </p:nvSpPr>
        <p:spPr>
          <a:xfrm>
            <a:off x="3145536" y="2633472"/>
            <a:ext cx="384048" cy="39014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F5125A-A7FB-17E8-7701-1C74578A9E47}"/>
              </a:ext>
            </a:extLst>
          </p:cNvPr>
          <p:cNvSpPr/>
          <p:nvPr/>
        </p:nvSpPr>
        <p:spPr>
          <a:xfrm>
            <a:off x="3145536" y="5273040"/>
            <a:ext cx="384048" cy="39014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BE8AAA-CCAE-82FC-4012-CCDDF9E4BECE}"/>
              </a:ext>
            </a:extLst>
          </p:cNvPr>
          <p:cNvSpPr/>
          <p:nvPr/>
        </p:nvSpPr>
        <p:spPr>
          <a:xfrm>
            <a:off x="8412480" y="2755392"/>
            <a:ext cx="384048" cy="94488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056AE7-4230-8A2F-8B5F-0E0966783694}"/>
              </a:ext>
            </a:extLst>
          </p:cNvPr>
          <p:cNvSpPr/>
          <p:nvPr/>
        </p:nvSpPr>
        <p:spPr>
          <a:xfrm>
            <a:off x="8412480" y="4005072"/>
            <a:ext cx="384048" cy="39014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3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DF63-F1F4-30BD-8D46-8A9AB779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MFI(</a:t>
            </a:r>
            <a:r>
              <a:rPr lang="ko-KR" altLang="en-US" dirty="0"/>
              <a:t>현금흐름지표</a:t>
            </a:r>
            <a:r>
              <a:rPr lang="en-US" altLang="ko-KR" dirty="0"/>
              <a:t>, Money Flow Index)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6BBAC7-4344-CB7E-3950-ECAB14886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Money Flow: </a:t>
                </a:r>
                <a:r>
                  <a:rPr lang="ko-KR" altLang="en-US" dirty="0"/>
                  <a:t>현금 흐름 이란 중심가격에 거래량을 곱한 값</a:t>
                </a:r>
                <a:endParaRPr lang="en-US" altLang="ko-KR" dirty="0"/>
              </a:p>
              <a:p>
                <a:r>
                  <a:rPr lang="ko-KR" altLang="en-US" dirty="0"/>
                  <a:t>중심 가격이란 일정 기간의 고가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저가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종가를 합한 뒤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으로 나눈 값</a:t>
                </a:r>
                <a:endParaRPr lang="en-US" altLang="ko-KR" dirty="0"/>
              </a:p>
              <a:p>
                <a:r>
                  <a:rPr lang="ko-KR" altLang="en-US" dirty="0"/>
                  <a:t>상승일 동안의 현금 흐름의 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하락일 동안의 현금 흐름의 합을 이용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긍정적 현금흐름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중심가격이 전일보다 상승한 날들의 현금흐름의 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부정적 현금흐름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중심가격이 전일보다 하락한 날들의 현금흐름의 합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/>
                      <m:t>MFI</m:t>
                    </m:r>
                    <m:r>
                      <a:rPr lang="en-US" altLang="ko-KR" i="1" dirty="0"/>
                      <m:t>=100-{100/(1+</m:t>
                    </m:r>
                    <m:f>
                      <m:fPr>
                        <m:ctrlPr>
                          <a:rPr lang="en-US" altLang="ko-KR" i="1" smtClean="0"/>
                        </m:ctrlPr>
                      </m:fPr>
                      <m:num>
                        <m:r>
                          <a:rPr lang="ko-KR" altLang="en-US" i="1"/>
                          <m:t>긍정적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현금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흐름</m:t>
                        </m:r>
                      </m:num>
                      <m:den>
                        <m:r>
                          <a:rPr lang="ko-KR" altLang="en-US" i="1"/>
                          <m:t>부정적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현금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흐름</m:t>
                        </m:r>
                      </m:den>
                    </m:f>
                  </m:oMath>
                </a14:m>
                <a:r>
                  <a:rPr lang="en-US" altLang="ko-KR" dirty="0"/>
                  <a:t>)}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6BBAC7-4344-CB7E-3950-ECAB14886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68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A994-3A4D-E84A-0748-85742CD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A04E98-43A1-63A8-A959-03AF236F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894697"/>
            <a:ext cx="5660343" cy="3636963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5CE6F-5AB6-99FE-ED56-B39565DA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35" y="1490453"/>
            <a:ext cx="4362872" cy="444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A54ACD-10F7-DC1F-7A21-0045D63F71DE}"/>
              </a:ext>
            </a:extLst>
          </p:cNvPr>
          <p:cNvSpPr/>
          <p:nvPr/>
        </p:nvSpPr>
        <p:spPr>
          <a:xfrm>
            <a:off x="700635" y="2733965"/>
            <a:ext cx="5515438" cy="25400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D16AB0-03D6-2A4F-21B5-B13645161E26}"/>
              </a:ext>
            </a:extLst>
          </p:cNvPr>
          <p:cNvSpPr/>
          <p:nvPr/>
        </p:nvSpPr>
        <p:spPr>
          <a:xfrm>
            <a:off x="6816436" y="2576947"/>
            <a:ext cx="3592946" cy="85205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844CE-BCB4-C48F-ADB6-9F28BAB28E15}"/>
              </a:ext>
            </a:extLst>
          </p:cNvPr>
          <p:cNvSpPr/>
          <p:nvPr/>
        </p:nvSpPr>
        <p:spPr>
          <a:xfrm>
            <a:off x="6816436" y="4478550"/>
            <a:ext cx="3592946" cy="79541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4459-C6F2-34CB-F18D-A987B87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C7F57-0929-FF4A-FB72-6FECB7AD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454" y="2172278"/>
            <a:ext cx="7090108" cy="3636963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89270-7C70-7005-5AAB-AC1B4376C4F5}"/>
              </a:ext>
            </a:extLst>
          </p:cNvPr>
          <p:cNvSpPr txBox="1"/>
          <p:nvPr/>
        </p:nvSpPr>
        <p:spPr>
          <a:xfrm>
            <a:off x="8355215" y="3179880"/>
            <a:ext cx="3036685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매도 신호를 연속적으로</a:t>
            </a:r>
            <a:endParaRPr lang="en-US" altLang="ko-KR" sz="1400" dirty="0"/>
          </a:p>
          <a:p>
            <a:r>
              <a:rPr lang="ko-KR" altLang="en-US" sz="1400" dirty="0"/>
              <a:t>나타내는 것을 알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실제로 삼성전자 종목을 가지고</a:t>
            </a:r>
            <a:endParaRPr lang="en-US" altLang="ko-KR" sz="1400" dirty="0"/>
          </a:p>
          <a:p>
            <a:r>
              <a:rPr lang="ko-KR" altLang="en-US" sz="1400" dirty="0"/>
              <a:t>있다면 </a:t>
            </a:r>
            <a:r>
              <a:rPr lang="ko-KR" altLang="en-US" sz="1400" dirty="0" err="1"/>
              <a:t>확인해볼만한</a:t>
            </a:r>
            <a:r>
              <a:rPr lang="ko-KR" altLang="en-US" sz="1400" dirty="0"/>
              <a:t> 그래프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매수 신호가 나올 때 </a:t>
            </a:r>
            <a:r>
              <a:rPr lang="ko-KR" altLang="en-US" sz="1400" dirty="0" err="1"/>
              <a:t>매수하는것이</a:t>
            </a:r>
            <a:r>
              <a:rPr lang="ko-KR" altLang="en-US" sz="1400" dirty="0"/>
              <a:t> 유리</a:t>
            </a:r>
          </a:p>
        </p:txBody>
      </p:sp>
    </p:spTree>
    <p:extLst>
      <p:ext uri="{BB962C8B-B14F-4D97-AF65-F5344CB8AC3E}">
        <p14:creationId xmlns:p14="http://schemas.microsoft.com/office/powerpoint/2010/main" val="425773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C6C8-9CA9-4D06-57A0-E462013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반전 매매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BF970-D0B8-E0ED-814C-18FE9C8F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주가가 반전하는 지점을 찾아내 매수 혹은 매도</a:t>
            </a:r>
            <a:endParaRPr lang="en-US" altLang="ko-KR" dirty="0"/>
          </a:p>
          <a:p>
            <a:r>
              <a:rPr lang="ko-KR" altLang="en-US" dirty="0"/>
              <a:t>일중 강도율만 사용하여 표시</a:t>
            </a:r>
            <a:endParaRPr lang="en-US" altLang="ko-KR" dirty="0"/>
          </a:p>
          <a:p>
            <a:r>
              <a:rPr lang="ko-KR" altLang="en-US" dirty="0"/>
              <a:t>일중 </a:t>
            </a:r>
            <a:r>
              <a:rPr lang="ko-KR" altLang="en-US" dirty="0" err="1"/>
              <a:t>강도율이란</a:t>
            </a:r>
            <a:r>
              <a:rPr lang="ko-KR" altLang="en-US" dirty="0"/>
              <a:t> </a:t>
            </a:r>
            <a:r>
              <a:rPr lang="ko-KR" altLang="en-US" dirty="0" err="1"/>
              <a:t>장이끝나는</a:t>
            </a:r>
            <a:r>
              <a:rPr lang="ko-KR" altLang="en-US" dirty="0"/>
              <a:t> 시점에서 </a:t>
            </a:r>
            <a:r>
              <a:rPr lang="ko-KR" altLang="en-US" dirty="0" err="1"/>
              <a:t>트레이더들의</a:t>
            </a:r>
            <a:r>
              <a:rPr lang="ko-KR" altLang="en-US" dirty="0"/>
              <a:t> 움직임을 </a:t>
            </a:r>
            <a:r>
              <a:rPr lang="en-US" altLang="ko-KR" dirty="0"/>
              <a:t>21</a:t>
            </a:r>
            <a:r>
              <a:rPr lang="ko-KR" altLang="en-US" dirty="0"/>
              <a:t>일 기간의 거래량 합으로 나누어 표준화한 것</a:t>
            </a:r>
            <a:endParaRPr lang="en-US" altLang="ko-KR" dirty="0"/>
          </a:p>
          <a:p>
            <a:r>
              <a:rPr lang="ko-KR" altLang="en-US" dirty="0" err="1"/>
              <a:t>트레이더</a:t>
            </a:r>
            <a:r>
              <a:rPr lang="ko-KR" altLang="en-US" dirty="0"/>
              <a:t> 움직임을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04EAD6-99EB-D5D5-1D80-DF514DDE191B}"/>
                  </a:ext>
                </a:extLst>
              </p:cNvPr>
              <p:cNvSpPr txBox="1"/>
              <p:nvPr/>
            </p:nvSpPr>
            <p:spPr>
              <a:xfrm>
                <a:off x="5781962" y="4248726"/>
                <a:ext cx="4645893" cy="1414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/>
                      <m:t>일중</m:t>
                    </m:r>
                    <m:r>
                      <a:rPr lang="en-US" altLang="ko-KR" b="0" i="1" smtClean="0"/>
                      <m:t> </m:t>
                    </m:r>
                    <m:r>
                      <a:rPr lang="ko-KR" altLang="en-US" i="1"/>
                      <m:t>강도</m:t>
                    </m:r>
                    <m:r>
                      <a:rPr lang="en-US" altLang="ko-KR" b="0" i="1" smtClean="0"/>
                      <m:t> </m:t>
                    </m:r>
                    <m:r>
                      <a:rPr lang="en-US" altLang="ko-KR" i="1"/>
                      <m:t>=</m:t>
                    </m:r>
                    <m:r>
                      <a:rPr lang="en-US" altLang="ko-KR" b="0" i="1" smtClean="0"/>
                      <m:t> </m:t>
                    </m:r>
                    <m:r>
                      <a:rPr lang="en-US" altLang="ko-KR" i="1"/>
                      <m:t>2</m:t>
                    </m:r>
                    <m:r>
                      <a:rPr lang="en-US" altLang="ko-KR" i="1" smtClean="0"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/>
                        </m:ctrlPr>
                      </m:fPr>
                      <m:num>
                        <m:r>
                          <a:rPr lang="ko-KR" altLang="en-US" i="1">
                            <a:ea typeface="Cambria Math" panose="02040503050406030204" pitchFamily="18" charset="0"/>
                          </a:rPr>
                          <m:t>종가</m:t>
                        </m:r>
                        <m:r>
                          <a:rPr lang="en-US" altLang="ko-KR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ea typeface="Cambria Math" panose="02040503050406030204" pitchFamily="18" charset="0"/>
                          </a:rPr>
                          <m:t>–</m:t>
                        </m:r>
                        <m:r>
                          <a:rPr lang="en-US" altLang="ko-KR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ea typeface="Cambria Math" panose="02040503050406030204" pitchFamily="18" charset="0"/>
                          </a:rPr>
                          <m:t>고가</m:t>
                        </m:r>
                        <m:r>
                          <a:rPr lang="en-US" altLang="ko-KR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ea typeface="Cambria Math" panose="02040503050406030204" pitchFamily="18" charset="0"/>
                          </a:rPr>
                          <m:t>–</m:t>
                        </m:r>
                        <m:r>
                          <a:rPr lang="en-US" altLang="ko-KR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ea typeface="Cambria Math" panose="02040503050406030204" pitchFamily="18" charset="0"/>
                          </a:rPr>
                          <m:t>저가</m:t>
                        </m:r>
                      </m:num>
                      <m:den>
                        <m:r>
                          <a:rPr lang="ko-KR" altLang="en-US" i="1"/>
                          <m:t>고가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en-US" altLang="ko-KR" i="1" smtClean="0"/>
                          <m:t>–</m:t>
                        </m:r>
                        <m:r>
                          <a:rPr lang="en-US" altLang="ko-KR" b="0" i="1" smtClean="0"/>
                          <m:t> </m:t>
                        </m:r>
                        <m:r>
                          <a:rPr lang="ko-KR" altLang="en-US" i="1"/>
                          <m:t>저가</m:t>
                        </m:r>
                      </m:den>
                    </m:f>
                    <m:r>
                      <a:rPr lang="en-US" altLang="ko-KR" i="1" smtClean="0"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거래량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dirty="0" smtClean="0"/>
                      <m:t>일중강도</m:t>
                    </m:r>
                    <m:r>
                      <a:rPr lang="en-US" altLang="ko-KR" i="1" dirty="0" smtClean="0"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일중강도의</m:t>
                        </m:r>
                        <m:r>
                          <a:rPr lang="en-US" altLang="ko-KR" b="0" i="1" dirty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ea typeface="Cambria Math" panose="02040503050406030204" pitchFamily="18" charset="0"/>
                          </a:rPr>
                          <m:t>21</m:t>
                        </m:r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b="0" i="1" dirty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합</m:t>
                        </m:r>
                      </m:num>
                      <m:den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거래량의</m:t>
                        </m:r>
                        <m:r>
                          <a:rPr lang="en-US" altLang="ko-KR" b="0" i="1" dirty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ea typeface="Cambria Math" panose="02040503050406030204" pitchFamily="18" charset="0"/>
                          </a:rPr>
                          <m:t>21</m:t>
                        </m:r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b="0" i="1" dirty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ea typeface="Cambria Math" panose="02040503050406030204" pitchFamily="18" charset="0"/>
                          </a:rPr>
                          <m:t>합</m:t>
                        </m:r>
                      </m:den>
                    </m:f>
                    <m:r>
                      <a:rPr lang="en-US" altLang="ko-KR" i="1" dirty="0" smtClean="0"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04EAD6-99EB-D5D5-1D80-DF514DDE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62" y="4248726"/>
                <a:ext cx="4645893" cy="1414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3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A035142-E110-8516-7B51-CC26C1E5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03730"/>
            <a:ext cx="5410319" cy="243676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F05490-4CB9-13ED-8265-3538B8AB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3149" y="2666430"/>
            <a:ext cx="5456021" cy="3269474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C88B1-B0F4-1F02-4905-573E873E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 </a:t>
            </a:r>
            <a:r>
              <a:rPr lang="ko-KR" altLang="en-US" dirty="0"/>
              <a:t>하이닉스의 일중 </a:t>
            </a:r>
            <a:r>
              <a:rPr lang="ko-KR" altLang="en-US" dirty="0" err="1"/>
              <a:t>강도율</a:t>
            </a:r>
            <a:r>
              <a:rPr lang="ko-KR" altLang="en-US" dirty="0"/>
              <a:t>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710CD-3E81-3C22-7E30-41DDFE6495D7}"/>
              </a:ext>
            </a:extLst>
          </p:cNvPr>
          <p:cNvSpPr txBox="1"/>
          <p:nvPr/>
        </p:nvSpPr>
        <p:spPr>
          <a:xfrm>
            <a:off x="9677344" y="5445368"/>
            <a:ext cx="1714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그래프 구현 코드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578CD-A50A-3FC5-8961-55F847C7349E}"/>
              </a:ext>
            </a:extLst>
          </p:cNvPr>
          <p:cNvSpPr txBox="1"/>
          <p:nvPr/>
        </p:nvSpPr>
        <p:spPr>
          <a:xfrm>
            <a:off x="3808933" y="2165505"/>
            <a:ext cx="22870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볼린저</a:t>
            </a:r>
            <a:r>
              <a:rPr lang="ko-KR" altLang="en-US" sz="1400" dirty="0"/>
              <a:t> 밴드 및 일중 </a:t>
            </a:r>
            <a:r>
              <a:rPr lang="ko-KR" altLang="en-US" sz="1400" dirty="0" err="1"/>
              <a:t>강도율</a:t>
            </a:r>
            <a:r>
              <a:rPr lang="ko-KR" altLang="en-US" sz="1400" dirty="0"/>
              <a:t> 구현 코드</a:t>
            </a:r>
          </a:p>
        </p:txBody>
      </p:sp>
    </p:spTree>
    <p:extLst>
      <p:ext uri="{BB962C8B-B14F-4D97-AF65-F5344CB8AC3E}">
        <p14:creationId xmlns:p14="http://schemas.microsoft.com/office/powerpoint/2010/main" val="4198592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B3CD2-4794-203B-2009-4F883C3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96BBB-DD0F-80B2-CC36-DED283AA5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0" y="922096"/>
            <a:ext cx="5854593" cy="5037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A76FF-5D9B-234F-A0D5-41E8C9E492BD}"/>
              </a:ext>
            </a:extLst>
          </p:cNvPr>
          <p:cNvSpPr txBox="1"/>
          <p:nvPr/>
        </p:nvSpPr>
        <p:spPr>
          <a:xfrm>
            <a:off x="2015911" y="3826069"/>
            <a:ext cx="260414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주가가 하단 밴드에 </a:t>
            </a:r>
            <a:r>
              <a:rPr lang="ko-KR" altLang="en-US" sz="1400" dirty="0" err="1"/>
              <a:t>닿을때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일중강도율이 </a:t>
            </a:r>
            <a:r>
              <a:rPr lang="en-US" altLang="ko-KR" sz="1400" dirty="0"/>
              <a:t>+</a:t>
            </a:r>
            <a:r>
              <a:rPr lang="ko-KR" altLang="en-US" sz="1400" dirty="0"/>
              <a:t>이면 매수</a:t>
            </a:r>
            <a:r>
              <a:rPr lang="en-US" altLang="ko-KR" sz="1400" dirty="0"/>
              <a:t>,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주가가 상단밴드에 </a:t>
            </a:r>
            <a:r>
              <a:rPr lang="ko-KR" altLang="en-US" sz="1400" dirty="0" err="1"/>
              <a:t>닿을때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일중강도율이 </a:t>
            </a:r>
            <a:r>
              <a:rPr lang="en-US" altLang="ko-KR" sz="1400" dirty="0"/>
              <a:t>–</a:t>
            </a:r>
            <a:r>
              <a:rPr lang="ko-KR" altLang="en-US" sz="1400" dirty="0"/>
              <a:t>이면 매도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0750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469BA99-F9EB-C0E0-7982-AEBCE194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13" y="922096"/>
            <a:ext cx="4163888" cy="50598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F2E4C3-0D91-B8D0-1D80-E5D36797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반전 매매 구현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A2E91-67D3-DBE2-EB9B-CD651E91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코드변경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매수 신호와 매도 신호를 표시하는 코드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%b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작고</a:t>
            </a:r>
            <a:r>
              <a:rPr lang="en-US" altLang="ko-KR" dirty="0"/>
              <a:t>, </a:t>
            </a:r>
            <a:r>
              <a:rPr lang="ko-KR" altLang="en-US" dirty="0"/>
              <a:t>일중강도율이 </a:t>
            </a:r>
            <a:r>
              <a:rPr lang="en-US" altLang="ko-KR" dirty="0"/>
              <a:t>0</a:t>
            </a:r>
            <a:r>
              <a:rPr lang="ko-KR" altLang="en-US" dirty="0"/>
              <a:t>보다 크면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빨강 상승 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%b</a:t>
            </a:r>
            <a:r>
              <a:rPr lang="ko-KR" altLang="en-US" dirty="0"/>
              <a:t>가 </a:t>
            </a:r>
            <a:r>
              <a:rPr lang="en-US" altLang="ko-KR" dirty="0"/>
              <a:t>0.95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일중강도율이 </a:t>
            </a:r>
            <a:r>
              <a:rPr lang="en-US" altLang="ko-KR" dirty="0"/>
              <a:t>0</a:t>
            </a:r>
            <a:r>
              <a:rPr lang="ko-KR" altLang="en-US" dirty="0"/>
              <a:t>보다 작으면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파랑 하강 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3F9940-0489-CC96-82A7-D12E4A98A99F}"/>
              </a:ext>
            </a:extLst>
          </p:cNvPr>
          <p:cNvSpPr/>
          <p:nvPr/>
        </p:nvSpPr>
        <p:spPr>
          <a:xfrm>
            <a:off x="6603999" y="2286437"/>
            <a:ext cx="3592946" cy="86769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B427F70-C67A-8130-B185-3EC1AD028837}"/>
              </a:ext>
            </a:extLst>
          </p:cNvPr>
          <p:cNvSpPr/>
          <p:nvPr/>
        </p:nvSpPr>
        <p:spPr>
          <a:xfrm>
            <a:off x="6534912" y="4622715"/>
            <a:ext cx="3547047" cy="79432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6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2E4F-F609-2535-01BA-1A031B1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0A2C90-E60B-7F50-3C39-974A0560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73" y="1687941"/>
            <a:ext cx="8330418" cy="42307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151C-C4BD-8742-441E-03859EA5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효율적 </a:t>
            </a:r>
            <a:r>
              <a:rPr lang="ko-KR" altLang="en-US" dirty="0" err="1"/>
              <a:t>투자선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93A9E-BCC5-BD09-56C2-2B563195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투자자가 인내할 수 있는 리스크 수준에서 최상의 기대수익률을 제공하는 점들의 집합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축은 리스크</a:t>
            </a:r>
            <a:r>
              <a:rPr lang="en-US" altLang="ko-KR" dirty="0"/>
              <a:t>, y</a:t>
            </a:r>
            <a:r>
              <a:rPr lang="ko-KR" altLang="en-US" dirty="0"/>
              <a:t>축은 예상 수익</a:t>
            </a:r>
            <a:endParaRPr lang="en-US" altLang="ko-KR" dirty="0"/>
          </a:p>
          <a:p>
            <a:r>
              <a:rPr lang="ko-KR" altLang="en-US" dirty="0"/>
              <a:t>효율적 </a:t>
            </a:r>
            <a:r>
              <a:rPr lang="ko-KR" altLang="en-US" dirty="0" err="1"/>
              <a:t>투자선</a:t>
            </a:r>
            <a:r>
              <a:rPr lang="ko-KR" altLang="en-US" dirty="0"/>
              <a:t> 위의 점은 주어진 리스크에서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최대의 수익을 발생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9FFED3-F9CF-1BE2-F0D8-60722101D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4603"/>
            <a:ext cx="5147396" cy="29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4233-2B00-1A54-D954-E4D4EDB0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9BB78C-348F-EA13-522F-89DDAB1F4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12" y="2471668"/>
            <a:ext cx="5779786" cy="2353010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B86395-157E-DBCB-A926-D6F59E57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46" y="2973819"/>
            <a:ext cx="4667901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065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3386-E6CE-F4D4-70D9-390B0634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3BA2D-E07C-E0E6-E1F0-BF187431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검색기간을 설정하여 다음 </a:t>
            </a:r>
            <a:r>
              <a:rPr lang="en-US" altLang="ko-KR" dirty="0"/>
              <a:t>4</a:t>
            </a:r>
            <a:r>
              <a:rPr lang="ko-KR" altLang="en-US" dirty="0"/>
              <a:t>종목의 시세조회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데이터프레임 생성</a:t>
            </a:r>
            <a:endParaRPr lang="en-US" altLang="ko-KR" dirty="0"/>
          </a:p>
          <a:p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수정하였으므로 정상적인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시세 조회 가능</a:t>
            </a:r>
            <a:endParaRPr lang="en-US" altLang="ko-KR" sz="1800" dirty="0"/>
          </a:p>
          <a:p>
            <a:r>
              <a:rPr lang="ko-KR" altLang="en-US" sz="1800" dirty="0"/>
              <a:t>수정을 </a:t>
            </a:r>
            <a:r>
              <a:rPr lang="ko-KR" altLang="en-US" sz="1800" dirty="0" err="1"/>
              <a:t>안할</a:t>
            </a:r>
            <a:r>
              <a:rPr lang="ko-KR" altLang="en-US" sz="1800" dirty="0"/>
              <a:t> 시에는 </a:t>
            </a:r>
            <a:r>
              <a:rPr lang="en-US" altLang="ko-KR" sz="1800" dirty="0"/>
              <a:t>1</a:t>
            </a:r>
            <a:r>
              <a:rPr lang="ko-KR" altLang="en-US" sz="1800" dirty="0"/>
              <a:t>페이지의 값으로만</a:t>
            </a:r>
            <a:r>
              <a:rPr lang="en-US" altLang="ko-KR" sz="1800" dirty="0"/>
              <a:t> </a:t>
            </a:r>
            <a:r>
              <a:rPr lang="ko-KR" altLang="en-US" sz="1800" dirty="0"/>
              <a:t>출력됨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EA821F-6415-EA89-3A3B-476E61CB2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" t="504" b="1"/>
          <a:stretch/>
        </p:blipFill>
        <p:spPr>
          <a:xfrm>
            <a:off x="5805576" y="2881222"/>
            <a:ext cx="5336157" cy="2903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8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FF71B-1B9D-E045-E772-0885D16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A8765-947A-CE16-43DB-6A6D517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NAVER </a:t>
            </a:r>
            <a:r>
              <a:rPr lang="ko-KR" altLang="en-US" dirty="0"/>
              <a:t>값이 </a:t>
            </a:r>
            <a:r>
              <a:rPr lang="en-US" altLang="ko-KR" dirty="0" err="1"/>
              <a:t>NaN</a:t>
            </a:r>
            <a:r>
              <a:rPr lang="ko-KR" altLang="en-US" dirty="0"/>
              <a:t>이 뜨는 오류로 인해 </a:t>
            </a:r>
            <a:r>
              <a:rPr lang="en-US" altLang="ko-KR" dirty="0"/>
              <a:t>3</a:t>
            </a:r>
            <a:r>
              <a:rPr lang="ko-KR" altLang="en-US" dirty="0"/>
              <a:t>가지 종목으로 변경하여 시세 조회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1C035-81B4-A0E1-8187-3B62231E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24" y="2884917"/>
            <a:ext cx="4117441" cy="2950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490B7F-D055-7DDE-6F3D-E6F7F1DF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41" y="2835507"/>
            <a:ext cx="2850441" cy="1906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92B845-E16E-811B-12F4-0E1E8FAAD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11" y="3079995"/>
            <a:ext cx="1855584" cy="978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AA9345-481D-4BD2-D9D0-F95E35010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784" y="4360263"/>
            <a:ext cx="2850441" cy="1361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53F09-83A6-0745-EBA0-F9D8E19F308A}"/>
              </a:ext>
            </a:extLst>
          </p:cNvPr>
          <p:cNvSpPr txBox="1"/>
          <p:nvPr/>
        </p:nvSpPr>
        <p:spPr>
          <a:xfrm>
            <a:off x="3860800" y="5477164"/>
            <a:ext cx="12930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일반 </a:t>
            </a:r>
            <a:r>
              <a:rPr lang="en-US" altLang="ko-KR" sz="800" dirty="0" err="1"/>
              <a:t>DataFrame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48B2-D328-E7B4-1A0C-51BD60653AB1}"/>
              </a:ext>
            </a:extLst>
          </p:cNvPr>
          <p:cNvSpPr txBox="1"/>
          <p:nvPr/>
        </p:nvSpPr>
        <p:spPr>
          <a:xfrm>
            <a:off x="6159678" y="4526650"/>
            <a:ext cx="12930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일간 변동률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A7086-13B7-1F65-C546-25EAC97F68E1}"/>
              </a:ext>
            </a:extLst>
          </p:cNvPr>
          <p:cNvSpPr txBox="1"/>
          <p:nvPr/>
        </p:nvSpPr>
        <p:spPr>
          <a:xfrm>
            <a:off x="9036134" y="5591851"/>
            <a:ext cx="131910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일간 공분산과 연간 공분산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4CED0-F401-0B6D-6B07-A271AA32E535}"/>
              </a:ext>
            </a:extLst>
          </p:cNvPr>
          <p:cNvSpPr txBox="1"/>
          <p:nvPr/>
        </p:nvSpPr>
        <p:spPr>
          <a:xfrm>
            <a:off x="9389583" y="3899878"/>
            <a:ext cx="93964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평균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360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EA30-B8F8-1F21-7E6F-680C000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22725-248E-4B1E-1924-3728D8E4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포트폴리오 </a:t>
            </a:r>
            <a:r>
              <a:rPr lang="en-US" altLang="ko-KR" dirty="0"/>
              <a:t>20000</a:t>
            </a:r>
            <a:r>
              <a:rPr lang="ko-KR" altLang="en-US" dirty="0"/>
              <a:t>개 생성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random()</a:t>
            </a:r>
            <a:r>
              <a:rPr lang="ko-KR" altLang="en-US" dirty="0"/>
              <a:t>함수 사용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몬테카를로 시뮬레이션</a:t>
            </a:r>
            <a:r>
              <a:rPr lang="en-US" altLang="ko-KR" dirty="0"/>
              <a:t>＇</a:t>
            </a:r>
          </a:p>
          <a:p>
            <a:pPr lvl="1"/>
            <a:r>
              <a:rPr lang="ko-KR" altLang="en-US" dirty="0"/>
              <a:t>매우 많은 난수를 이용해 함수의 값을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확률적으로 계산하는 것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1CAB5-E47A-000F-5A12-F3AED259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67" y="1607611"/>
            <a:ext cx="49536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B3D2C-EACC-79F1-28B2-5931E88F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결과 </a:t>
            </a:r>
            <a:r>
              <a:rPr lang="en-US" altLang="ko-KR" dirty="0"/>
              <a:t>&amp;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7DEF6B-67EF-1E12-961D-8438285F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60" y="2078503"/>
            <a:ext cx="5010849" cy="24863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72C83A-2CBB-124F-4345-F18049B7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2" y="2931695"/>
            <a:ext cx="5925931" cy="2976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E1570-E6BC-8C52-827E-5F7CF77D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샤프 지수</a:t>
            </a:r>
            <a:r>
              <a:rPr lang="en-US" altLang="ko-KR" dirty="0"/>
              <a:t>(sharp ratio)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C9B0E8-F6CF-1B1F-23B9-46CC9424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포트폴리오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수익률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무위험률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수익률의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표준편차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샤프지수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계산의 편의를 고려해 </a:t>
                </a:r>
                <a:r>
                  <a:rPr lang="ko-KR" altLang="en-US" dirty="0" err="1"/>
                  <a:t>무위험률을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으로 가정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따라서 포트폴리오의 예상 수익률을 수익률의 표준편차로 나누어 계산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C9B0E8-F6CF-1B1F-23B9-46CC9424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38872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63820"/>
      </a:dk2>
      <a:lt2>
        <a:srgbClr val="E7E2E8"/>
      </a:lt2>
      <a:accent1>
        <a:srgbClr val="61B546"/>
      </a:accent1>
      <a:accent2>
        <a:srgbClr val="8EAA57"/>
      </a:accent2>
      <a:accent3>
        <a:srgbClr val="42B556"/>
      </a:accent3>
      <a:accent4>
        <a:srgbClr val="CB58E1"/>
      </a:accent4>
      <a:accent5>
        <a:srgbClr val="E676C9"/>
      </a:accent5>
      <a:accent6>
        <a:srgbClr val="E15884"/>
      </a:accent6>
      <a:hlink>
        <a:srgbClr val="9D69AE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627</Words>
  <Application>Microsoft Office PowerPoint</Application>
  <PresentationFormat>와이드스크린</PresentationFormat>
  <Paragraphs>126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Microsoft GothicNeo</vt:lpstr>
      <vt:lpstr>맑은 고딕</vt:lpstr>
      <vt:lpstr>Arial</vt:lpstr>
      <vt:lpstr>Cambria Math</vt:lpstr>
      <vt:lpstr>ChronicleVTI</vt:lpstr>
      <vt:lpstr>Python Programming</vt:lpstr>
      <vt:lpstr>기본 용어</vt:lpstr>
      <vt:lpstr>효율적 투자선</vt:lpstr>
      <vt:lpstr>Json 설정</vt:lpstr>
      <vt:lpstr>DataFrame 생성</vt:lpstr>
      <vt:lpstr>실행결과</vt:lpstr>
      <vt:lpstr>포트폴리오 제작</vt:lpstr>
      <vt:lpstr>출력 결과 &amp; 산점도 그래프</vt:lpstr>
      <vt:lpstr>샤프 지수(sharp ratio)</vt:lpstr>
      <vt:lpstr>코드 변경점</vt:lpstr>
      <vt:lpstr>구현한 포트폴리오 최적화 그래프</vt:lpstr>
      <vt:lpstr>볼린저 밴드(Bollinger Band)</vt:lpstr>
      <vt:lpstr>실행 코드</vt:lpstr>
      <vt:lpstr>실행 결과</vt:lpstr>
      <vt:lpstr>볼린저 밴드 지표 : %b</vt:lpstr>
      <vt:lpstr>코드 변경점</vt:lpstr>
      <vt:lpstr>실행 결과</vt:lpstr>
      <vt:lpstr>볼린저 밴드 지표 : 밴드폭</vt:lpstr>
      <vt:lpstr>코드 변경점</vt:lpstr>
      <vt:lpstr>실행 결과</vt:lpstr>
      <vt:lpstr>MFI(현금흐름지표, Money Flow Index)</vt:lpstr>
      <vt:lpstr>코드 변경점</vt:lpstr>
      <vt:lpstr>실행 결과</vt:lpstr>
      <vt:lpstr>반전 매매 </vt:lpstr>
      <vt:lpstr>SK 하이닉스의 일중 강도율 코드</vt:lpstr>
      <vt:lpstr>실행 결과</vt:lpstr>
      <vt:lpstr>반전 매매 구현 코드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황해원</dc:creator>
  <cp:lastModifiedBy>황해원</cp:lastModifiedBy>
  <cp:revision>93</cp:revision>
  <dcterms:created xsi:type="dcterms:W3CDTF">2022-06-21T06:28:40Z</dcterms:created>
  <dcterms:modified xsi:type="dcterms:W3CDTF">2022-07-27T08:48:05Z</dcterms:modified>
</cp:coreProperties>
</file>