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91" r:id="rId6"/>
    <p:sldId id="267" r:id="rId7"/>
    <p:sldId id="268" r:id="rId8"/>
    <p:sldId id="257" r:id="rId9"/>
    <p:sldId id="269" r:id="rId10"/>
    <p:sldId id="258" r:id="rId11"/>
    <p:sldId id="259" r:id="rId12"/>
    <p:sldId id="292" r:id="rId13"/>
    <p:sldId id="270" r:id="rId14"/>
    <p:sldId id="260" r:id="rId15"/>
    <p:sldId id="261" r:id="rId16"/>
    <p:sldId id="262" r:id="rId17"/>
    <p:sldId id="263" r:id="rId18"/>
    <p:sldId id="264" r:id="rId19"/>
    <p:sldId id="272" r:id="rId20"/>
    <p:sldId id="271" r:id="rId21"/>
    <p:sldId id="273" r:id="rId22"/>
    <p:sldId id="274" r:id="rId23"/>
    <p:sldId id="275" r:id="rId24"/>
    <p:sldId id="276" r:id="rId25"/>
    <p:sldId id="277" r:id="rId26"/>
    <p:sldId id="279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0" r:id="rId37"/>
    <p:sldId id="26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EE59C-A5B4-4652-82A0-5890B0B4B8CC}" v="826" dt="2022-08-11T16:35:01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C645-C05B-4D81-9136-1BF2729D36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7812-4079-4240-987E-CF86723AA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6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C645-C05B-4D81-9136-1BF2729D36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7812-4079-4240-987E-CF86723AA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3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C645-C05B-4D81-9136-1BF2729D36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7812-4079-4240-987E-CF86723AA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9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C645-C05B-4D81-9136-1BF2729D36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7812-4079-4240-987E-CF86723AA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C645-C05B-4D81-9136-1BF2729D36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7812-4079-4240-987E-CF86723AA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C645-C05B-4D81-9136-1BF2729D36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7812-4079-4240-987E-CF86723AA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2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C645-C05B-4D81-9136-1BF2729D36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7812-4079-4240-987E-CF86723AA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4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C645-C05B-4D81-9136-1BF2729D36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7812-4079-4240-987E-CF86723AA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C645-C05B-4D81-9136-1BF2729D36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7812-4079-4240-987E-CF86723AA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C645-C05B-4D81-9136-1BF2729D36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7812-4079-4240-987E-CF86723AA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4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C645-C05B-4D81-9136-1BF2729D36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7812-4079-4240-987E-CF86723AA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4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C645-C05B-4D81-9136-1BF2729D36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7812-4079-4240-987E-CF86723AA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0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chromium.org/driver/" TargetMode="External"/><Relationship Id="rId2" Type="http://schemas.openxmlformats.org/officeDocument/2006/relationships/hyperlink" Target="https://sites.google.com/a/chromium.org/chromedriv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9B330-9B1B-3F10-DDDC-6BA68FD9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_</a:t>
            </a:r>
            <a:r>
              <a:rPr lang="ko-KR" altLang="en-US" dirty="0"/>
              <a:t>변동성 돌파 전략과 자동매매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0E183F-5545-7123-16A3-644FE2B6B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12201588 </a:t>
            </a:r>
            <a:r>
              <a:rPr lang="ko-KR" altLang="en-US" dirty="0"/>
              <a:t>박수빈</a:t>
            </a:r>
          </a:p>
        </p:txBody>
      </p:sp>
    </p:spTree>
    <p:extLst>
      <p:ext uri="{BB962C8B-B14F-4D97-AF65-F5344CB8AC3E}">
        <p14:creationId xmlns:p14="http://schemas.microsoft.com/office/powerpoint/2010/main" val="115084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86BCAA-1C17-804A-E41C-1B48CC37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tx2"/>
                </a:solidFill>
              </a:rPr>
              <a:t>설정 시 주의</a:t>
            </a: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3E2DD-2202-3D89-A527-55C3B9F5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ko-KR" altLang="en-US" sz="2000">
                <a:solidFill>
                  <a:schemeClr val="tx2"/>
                </a:solidFill>
              </a:rPr>
              <a:t>권한을 최고관리자로 설정해야 모든 프로그램이 원활히 돌아감</a:t>
            </a:r>
            <a:r>
              <a:rPr lang="en-US" altLang="ko-KR" sz="2000">
                <a:solidFill>
                  <a:schemeClr val="tx2"/>
                </a:solidFill>
              </a:rPr>
              <a:t>.</a:t>
            </a:r>
          </a:p>
          <a:p>
            <a:endParaRPr lang="en-US" altLang="ko-KR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7918E-A3AD-78AE-50C3-FC01A13A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/>
              <a:t>8.2.2 </a:t>
            </a:r>
            <a:r>
              <a:rPr lang="ko-KR" altLang="en-US" sz="4200"/>
              <a:t>크레온 플러스 자동 접속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A0C7A-8B8A-D11D-3199-0FDB3D2135B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/>
              <a:t>프로세스 종료 명령 </a:t>
            </a:r>
            <a:r>
              <a:rPr lang="en-US" altLang="ko-KR" sz="1400"/>
              <a:t>taskkill:  </a:t>
            </a:r>
            <a:r>
              <a:rPr lang="ko-KR" altLang="en-US" sz="1400"/>
              <a:t>실행중인 크레온</a:t>
            </a:r>
            <a:r>
              <a:rPr lang="en-US" altLang="ko-KR" sz="1400"/>
              <a:t> </a:t>
            </a:r>
            <a:r>
              <a:rPr lang="ko-KR" altLang="en-US" sz="1400"/>
              <a:t>관련 프로세스 </a:t>
            </a:r>
            <a:r>
              <a:rPr lang="en-US" altLang="ko-KR" sz="1400"/>
              <a:t>(coStarter.exe, CpStart.exe, DibServer.exe) </a:t>
            </a:r>
            <a:r>
              <a:rPr lang="ko-KR" altLang="en-US" sz="1400"/>
              <a:t>종료</a:t>
            </a:r>
            <a:endParaRPr lang="en-US" altLang="ko-KR" sz="14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	/F(</a:t>
            </a:r>
            <a:r>
              <a:rPr lang="ko-KR" altLang="en-US" sz="1400"/>
              <a:t>강제로</a:t>
            </a:r>
            <a:r>
              <a:rPr lang="en-US" altLang="ko-KR" sz="1400"/>
              <a:t>), /T(</a:t>
            </a:r>
            <a:r>
              <a:rPr lang="ko-KR" altLang="en-US" sz="1400"/>
              <a:t>종료</a:t>
            </a:r>
            <a:r>
              <a:rPr lang="en-US" altLang="ko-KR" sz="1400"/>
              <a:t>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/>
              <a:t>크레온은</a:t>
            </a:r>
            <a:r>
              <a:rPr lang="en-US" altLang="ko-KR" sz="1400"/>
              <a:t> </a:t>
            </a:r>
            <a:r>
              <a:rPr lang="ko-KR" altLang="en-US" sz="1400"/>
              <a:t>강제 종료 신호를 받으면 확인 창을 띄움</a:t>
            </a:r>
            <a:endParaRPr lang="en-US" altLang="ko-KR" sz="14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	=&gt;wimc</a:t>
            </a:r>
            <a:r>
              <a:rPr lang="ko-KR" altLang="en-US" sz="1400"/>
              <a:t>를 이용</a:t>
            </a:r>
            <a:r>
              <a:rPr lang="en-US" altLang="ko-KR" sz="1400"/>
              <a:t>, </a:t>
            </a:r>
            <a:r>
              <a:rPr lang="ko-KR" altLang="en-US" sz="1400"/>
              <a:t>프로세스를 종료</a:t>
            </a:r>
            <a:endParaRPr lang="en-US" altLang="ko-KR" sz="14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3.   pywinauto</a:t>
            </a:r>
            <a:r>
              <a:rPr lang="ko-KR" altLang="en-US" sz="1400"/>
              <a:t>를 이용</a:t>
            </a:r>
            <a:r>
              <a:rPr lang="en-US" altLang="ko-KR" sz="1400"/>
              <a:t>, </a:t>
            </a:r>
            <a:r>
              <a:rPr lang="ko-KR" altLang="en-US" sz="1400"/>
              <a:t>크레온</a:t>
            </a:r>
            <a:r>
              <a:rPr lang="en-US" altLang="ko-KR" sz="1400"/>
              <a:t> </a:t>
            </a:r>
            <a:r>
              <a:rPr lang="ko-KR" altLang="en-US" sz="1400"/>
              <a:t>프로그램을 크레온</a:t>
            </a:r>
            <a:r>
              <a:rPr lang="en-US" altLang="ko-KR" sz="1400"/>
              <a:t> </a:t>
            </a:r>
            <a:r>
              <a:rPr lang="ko-KR" altLang="en-US" sz="1400"/>
              <a:t>플러스 모드</a:t>
            </a:r>
            <a:r>
              <a:rPr lang="en-US" altLang="ko-KR" sz="1400"/>
              <a:t>(prj:cp)</a:t>
            </a:r>
            <a:r>
              <a:rPr lang="ko-KR" altLang="en-US" sz="1400"/>
              <a:t>로 자동 시작한다</a:t>
            </a:r>
            <a:r>
              <a:rPr lang="en-US" altLang="ko-KR" sz="1400"/>
              <a:t>. </a:t>
            </a:r>
            <a:r>
              <a:rPr lang="ko-KR" altLang="en-US" sz="1400"/>
              <a:t>사용자 </a:t>
            </a:r>
            <a:r>
              <a:rPr lang="en-US" altLang="ko-KR" sz="1400"/>
              <a:t>ID, </a:t>
            </a:r>
            <a:r>
              <a:rPr lang="ko-KR" altLang="en-US" sz="1400"/>
              <a:t>비밀번호</a:t>
            </a:r>
            <a:r>
              <a:rPr lang="en-US" altLang="ko-KR" sz="1400"/>
              <a:t>, </a:t>
            </a:r>
            <a:r>
              <a:rPr lang="ko-KR" altLang="en-US" sz="1400"/>
              <a:t>공인인증서 암호를 입력한다</a:t>
            </a:r>
            <a:r>
              <a:rPr lang="en-US" altLang="ko-KR" sz="1400"/>
              <a:t>. </a:t>
            </a:r>
            <a:r>
              <a:rPr lang="ko-KR" altLang="en-US" sz="1400"/>
              <a:t>각 입력이 끝나고 다음 입력의 </a:t>
            </a:r>
            <a:r>
              <a:rPr lang="en-US" altLang="ko-KR" sz="1400"/>
              <a:t>/</a:t>
            </a:r>
            <a:r>
              <a:rPr lang="ko-KR" altLang="en-US" sz="1400"/>
              <a:t>입력 전에 꼭 띄어쓰기를 해야함</a:t>
            </a:r>
            <a:endParaRPr lang="en-US" altLang="ko-KR" sz="1400"/>
          </a:p>
        </p:txBody>
      </p:sp>
      <p:pic>
        <p:nvPicPr>
          <p:cNvPr id="5" name="내용 개체 틀 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433CBACC-26B3-6E51-BE4C-AD4EE7E25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945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6444F8-8019-D7A3-96DE-BA0AEB09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altLang="ko-KR" sz="3700"/>
              <a:t>8.2.2</a:t>
            </a:r>
            <a:r>
              <a:rPr lang="ko-KR" altLang="en-US" sz="3700"/>
              <a:t> 크레온 플러스 자동 접속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D0A742C-3C17-1ABB-A182-08F674B2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9" name="내용 개체 틀 8" descr="텍스트, 모니터, 컴퓨터, 실내이(가) 표시된 사진&#10;&#10;자동 생성된 설명">
            <a:extLst>
              <a:ext uri="{FF2B5EF4-FFF2-40B4-BE49-F238E27FC236}">
                <a16:creationId xmlns:a16="http://schemas.microsoft.com/office/drawing/2014/main" id="{AFD9B041-6D10-9473-3675-951D2887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1799" y="2514600"/>
            <a:ext cx="14866289" cy="39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9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F0EDB-E946-AF58-EF22-DF1D4FAE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8.2.3 </a:t>
            </a:r>
            <a:r>
              <a:rPr lang="ko-KR" altLang="en-US" dirty="0" err="1"/>
              <a:t>크레온</a:t>
            </a:r>
            <a:r>
              <a:rPr lang="ko-KR" altLang="en-US" dirty="0"/>
              <a:t> 시스템 접속 체크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BD949-9B93-764D-7EFA-1A72597B007C}"/>
              </a:ext>
            </a:extLst>
          </p:cNvPr>
          <p:cNvSpPr txBox="1"/>
          <p:nvPr/>
        </p:nvSpPr>
        <p:spPr>
          <a:xfrm>
            <a:off x="838200" y="5311204"/>
            <a:ext cx="6468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check_creon_system</a:t>
            </a:r>
            <a:r>
              <a:rPr lang="en-US" altLang="ko-KR" dirty="0"/>
              <a:t>() </a:t>
            </a:r>
            <a:r>
              <a:rPr lang="ko-KR" altLang="en-US" dirty="0"/>
              <a:t>함수를 호출 시 </a:t>
            </a:r>
            <a:r>
              <a:rPr lang="en-US" altLang="ko-KR" dirty="0"/>
              <a:t>True</a:t>
            </a:r>
            <a:r>
              <a:rPr lang="ko-KR" altLang="en-US" dirty="0"/>
              <a:t>가 반환 된 것으로 보아 </a:t>
            </a:r>
            <a:r>
              <a:rPr lang="ko-KR" altLang="en-US" dirty="0" err="1"/>
              <a:t>크레온</a:t>
            </a:r>
            <a:r>
              <a:rPr lang="ko-KR" altLang="en-US" dirty="0"/>
              <a:t> 플러스가 정상 동작하는 것을 확인할 수 있었음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관리자 권한을 부여하지 않으면 프로그램이 정상적으로 작동하지 않음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38090-F38F-7BDF-E020-0A928D4FD1B5}"/>
              </a:ext>
            </a:extLst>
          </p:cNvPr>
          <p:cNvSpPr txBox="1"/>
          <p:nvPr/>
        </p:nvSpPr>
        <p:spPr>
          <a:xfrm>
            <a:off x="6438123" y="1875453"/>
            <a:ext cx="5169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C:/myPackage </a:t>
            </a:r>
            <a:r>
              <a:rPr lang="ko-KR" altLang="en-US" dirty="0"/>
              <a:t>폴더에 </a:t>
            </a:r>
            <a:r>
              <a:rPr lang="en-US" altLang="ko-KR" dirty="0"/>
              <a:t>EtfAlgoTrader.py </a:t>
            </a:r>
            <a:r>
              <a:rPr lang="ko-KR" altLang="en-US" dirty="0"/>
              <a:t>라는 파일을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pywin32</a:t>
            </a:r>
            <a:r>
              <a:rPr lang="ko-KR" altLang="en-US" dirty="0"/>
              <a:t> 라이브러리</a:t>
            </a:r>
            <a:r>
              <a:rPr lang="en-US" altLang="ko-KR" dirty="0"/>
              <a:t>: </a:t>
            </a:r>
            <a:r>
              <a:rPr lang="ko-KR" altLang="en-US" dirty="0" err="1"/>
              <a:t>크레온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에서 제공하는 </a:t>
            </a:r>
            <a:r>
              <a:rPr lang="en-US" altLang="ko-KR" dirty="0"/>
              <a:t>COM</a:t>
            </a:r>
            <a:r>
              <a:rPr lang="ko-KR" altLang="en-US" dirty="0"/>
              <a:t>오브젝트를 사용하기 위해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ctypes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: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자료형을 사용하거나 윈도우에 설치된 </a:t>
            </a:r>
            <a:r>
              <a:rPr lang="en-US" altLang="ko-KR" dirty="0"/>
              <a:t>DLL</a:t>
            </a:r>
            <a:r>
              <a:rPr lang="ko-KR" altLang="en-US" dirty="0"/>
              <a:t>모듈을 호출할 때 필요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7D40BA-4D6F-3F1D-7B16-C4C9DF34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2" y="1344609"/>
            <a:ext cx="4939781" cy="3875489"/>
          </a:xfrm>
          <a:prstGeom prst="rect">
            <a:avLst/>
          </a:prstGeom>
        </p:spPr>
      </p:pic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DF62849-0B88-E19E-6126-D3AFAAA65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3" y="4722074"/>
            <a:ext cx="7525800" cy="533474"/>
          </a:xfrm>
        </p:spPr>
      </p:pic>
    </p:spTree>
    <p:extLst>
      <p:ext uri="{BB962C8B-B14F-4D97-AF65-F5344CB8AC3E}">
        <p14:creationId xmlns:p14="http://schemas.microsoft.com/office/powerpoint/2010/main" val="230039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0C4742-E7AC-C163-0560-AE714D09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/>
              <a:t>8.2.4 </a:t>
            </a:r>
            <a:r>
              <a:rPr lang="ko-KR" altLang="en-US" sz="5400"/>
              <a:t>크레온</a:t>
            </a:r>
            <a:r>
              <a:rPr lang="en-US" altLang="ko-KR" sz="5400"/>
              <a:t> </a:t>
            </a:r>
            <a:r>
              <a:rPr lang="ko-KR" altLang="en-US" sz="5400"/>
              <a:t>데이터 조회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1E88-BD4E-F3B2-9479-0EF0F083AD5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BlockRequest() </a:t>
            </a:r>
            <a:r>
              <a:rPr lang="ko-KR" altLang="en-US" sz="2000"/>
              <a:t>함수를 이용하여하여</a:t>
            </a:r>
            <a:r>
              <a:rPr lang="en-US" altLang="ko-KR" sz="2000"/>
              <a:t> </a:t>
            </a:r>
            <a:r>
              <a:rPr lang="ko-KR" altLang="en-US" sz="2000"/>
              <a:t>크레온</a:t>
            </a:r>
            <a:r>
              <a:rPr lang="en-US" altLang="ko-KR" sz="2000"/>
              <a:t> </a:t>
            </a:r>
            <a:r>
              <a:rPr lang="ko-KR" altLang="en-US" sz="2000"/>
              <a:t>플러스</a:t>
            </a:r>
            <a:r>
              <a:rPr lang="en-US" altLang="ko-KR" sz="2000"/>
              <a:t>API</a:t>
            </a:r>
            <a:r>
              <a:rPr lang="ko-KR" altLang="en-US" sz="2000"/>
              <a:t>에서 데이터를 요청</a:t>
            </a:r>
            <a:endParaRPr lang="en-US" altLang="ko-KR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이벤트 객체를 사용하는 방식을 쓸 수 있지만</a:t>
            </a:r>
            <a:r>
              <a:rPr lang="en-US" altLang="ko-KR" sz="2000"/>
              <a:t>, </a:t>
            </a:r>
            <a:r>
              <a:rPr lang="ko-KR" altLang="en-US" sz="2000"/>
              <a:t>난이도가 있음</a:t>
            </a:r>
            <a:endParaRPr lang="en-US" altLang="ko-KR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BlockRequest() </a:t>
            </a:r>
            <a:r>
              <a:rPr lang="ko-KR" altLang="en-US" sz="2000"/>
              <a:t>함수를 사용하여 삼성전자의 현재가와 전일대비 가격을 구함</a:t>
            </a:r>
            <a:r>
              <a:rPr lang="en-US" altLang="ko-KR" sz="2000"/>
              <a:t>.</a:t>
            </a:r>
          </a:p>
        </p:txBody>
      </p:sp>
      <p:pic>
        <p:nvPicPr>
          <p:cNvPr id="5" name="내용 개체 틀 4" descr="텍스트, 스크린샷, 모니터, 전자기기이(가) 표시된 사진&#10;&#10;자동 생성된 설명">
            <a:extLst>
              <a:ext uri="{FF2B5EF4-FFF2-40B4-BE49-F238E27FC236}">
                <a16:creationId xmlns:a16="http://schemas.microsoft.com/office/drawing/2014/main" id="{71C5C7D4-E6E6-D0EC-8BF6-E273F0FA3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68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6202E8-7454-855F-884D-217DF665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/>
              <a:t>8.2.5 </a:t>
            </a:r>
            <a:r>
              <a:rPr lang="ko-KR" altLang="en-US" sz="5400"/>
              <a:t>로그 메시지 출력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92A99-411F-D30F-A215-53A65DD7918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7</a:t>
            </a:r>
            <a:r>
              <a:rPr lang="ko-KR" altLang="en-US" sz="2200"/>
              <a:t>장 장고 웹 서버 구축 및 자동화에서 생긴 문제와 같은 문제 발생</a:t>
            </a:r>
            <a:r>
              <a:rPr lang="en-US" altLang="ko-KR" sz="2200"/>
              <a:t>, </a:t>
            </a:r>
            <a:r>
              <a:rPr lang="ko-KR" altLang="en-US" sz="2200"/>
              <a:t>지난시간과 같이 </a:t>
            </a:r>
            <a:r>
              <a:rPr lang="en-US" altLang="ko-KR" sz="2200"/>
              <a:t>request</a:t>
            </a:r>
            <a:r>
              <a:rPr lang="ko-KR" altLang="en-US" sz="2200"/>
              <a:t>를 사용해 해결</a:t>
            </a:r>
            <a:endParaRPr lang="en-US" altLang="ko-KR" sz="22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‘[</a:t>
            </a:r>
            <a:r>
              <a:rPr lang="ko-KR" altLang="en-US" sz="2200"/>
              <a:t>월</a:t>
            </a:r>
            <a:r>
              <a:rPr lang="en-US" altLang="ko-KR" sz="2200"/>
              <a:t>/</a:t>
            </a:r>
            <a:r>
              <a:rPr lang="ko-KR" altLang="en-US" sz="2200"/>
              <a:t>일 시</a:t>
            </a:r>
            <a:r>
              <a:rPr lang="en-US" altLang="ko-KR" sz="2200"/>
              <a:t>:</a:t>
            </a:r>
            <a:r>
              <a:rPr lang="ko-KR" altLang="en-US" sz="2200"/>
              <a:t>분</a:t>
            </a:r>
            <a:r>
              <a:rPr lang="en-US" altLang="ko-KR" sz="2200"/>
              <a:t>:</a:t>
            </a:r>
            <a:r>
              <a:rPr lang="ko-KR" altLang="en-US" sz="2200"/>
              <a:t>초</a:t>
            </a:r>
            <a:r>
              <a:rPr lang="en-US" altLang="ko-KR" sz="2200"/>
              <a:t>] </a:t>
            </a:r>
            <a:r>
              <a:rPr lang="ko-KR" altLang="en-US" sz="2200"/>
              <a:t>메시지</a:t>
            </a:r>
            <a:r>
              <a:rPr lang="en-US" altLang="ko-KR" sz="2200"/>
              <a:t>’</a:t>
            </a:r>
            <a:r>
              <a:rPr lang="ko-KR" altLang="en-US" sz="2200"/>
              <a:t>의 꼴로 로그 메시지를 출력</a:t>
            </a:r>
          </a:p>
        </p:txBody>
      </p:sp>
      <p:pic>
        <p:nvPicPr>
          <p:cNvPr id="5" name="내용 개체 틀 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661D057F-88DA-A378-F7E0-D24B2CF22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088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04CBDF-BFC0-3D63-BF25-B7F27320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altLang="ko-KR" sz="4100"/>
              <a:t>8.3.1,2 </a:t>
            </a:r>
            <a:r>
              <a:rPr lang="ko-KR" altLang="en-US" sz="4100"/>
              <a:t>현재가</a:t>
            </a:r>
            <a:r>
              <a:rPr lang="en-US" altLang="ko-KR" sz="4100"/>
              <a:t>/OHLC</a:t>
            </a:r>
            <a:r>
              <a:rPr lang="ko-KR" altLang="en-US" sz="4100"/>
              <a:t> 조회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BAD3528-59C1-8CC4-F000-BC22E8BF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5702B53-A4F3-E6B8-0E8E-260EE589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14" y="2290936"/>
            <a:ext cx="837958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4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3DDC7-9E60-7D33-58D3-1E47E343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8.3.1,2  </a:t>
            </a:r>
            <a:r>
              <a:rPr lang="ko-KR" altLang="en-US" dirty="0"/>
              <a:t>현재가 조회</a:t>
            </a:r>
            <a:r>
              <a:rPr lang="en-US" altLang="ko-KR" dirty="0"/>
              <a:t>/OHLC</a:t>
            </a:r>
            <a:r>
              <a:rPr lang="ko-KR" altLang="en-US" dirty="0"/>
              <a:t> 조회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48FD79-8F3B-EDA1-1C66-6EA796231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589" y="1739672"/>
            <a:ext cx="9979985" cy="46541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BB644-92E9-5D95-B0C1-C4CF99721B24}"/>
              </a:ext>
            </a:extLst>
          </p:cNvPr>
          <p:cNvSpPr txBox="1"/>
          <p:nvPr/>
        </p:nvSpPr>
        <p:spPr>
          <a:xfrm>
            <a:off x="887184" y="1453922"/>
            <a:ext cx="50155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cpStock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win32com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'DsCbo1.StockMst'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cpOhlc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win32com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CpSysDib.StockChart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8EC2C-0C5E-F7E9-F485-8B550D2F8466}"/>
              </a:ext>
            </a:extLst>
          </p:cNvPr>
          <p:cNvSpPr txBox="1"/>
          <p:nvPr/>
        </p:nvSpPr>
        <p:spPr>
          <a:xfrm>
            <a:off x="5641581" y="2010737"/>
            <a:ext cx="3615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get_current_price</a:t>
            </a:r>
            <a:r>
              <a:rPr lang="en-US" altLang="ko-KR" sz="2000" dirty="0"/>
              <a:t>() </a:t>
            </a:r>
            <a:r>
              <a:rPr lang="ko-KR" altLang="en-US" sz="2000" dirty="0"/>
              <a:t>함수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745E3-7F39-5564-5F5F-F946594D8FC2}"/>
              </a:ext>
            </a:extLst>
          </p:cNvPr>
          <p:cNvSpPr txBox="1"/>
          <p:nvPr/>
        </p:nvSpPr>
        <p:spPr>
          <a:xfrm>
            <a:off x="5641581" y="2977480"/>
            <a:ext cx="6233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get_ohlc</a:t>
            </a:r>
            <a:r>
              <a:rPr lang="en-US" altLang="ko-KR" dirty="0"/>
              <a:t>()</a:t>
            </a:r>
            <a:r>
              <a:rPr lang="ko-KR" altLang="en-US" dirty="0"/>
              <a:t>만들기</a:t>
            </a:r>
            <a:endParaRPr lang="en-US" altLang="ko-KR" dirty="0"/>
          </a:p>
          <a:p>
            <a:r>
              <a:rPr lang="en-US" altLang="ko-KR" dirty="0"/>
              <a:t>count:</a:t>
            </a:r>
            <a:r>
              <a:rPr lang="ko-KR" altLang="en-US" dirty="0"/>
              <a:t> 수신한 데이터 개수</a:t>
            </a:r>
            <a:r>
              <a:rPr lang="en-US" altLang="ko-KR" dirty="0"/>
              <a:t>, (</a:t>
            </a:r>
            <a:r>
              <a:rPr lang="ko-KR" altLang="en-US" dirty="0"/>
              <a:t>인수로 받은 </a:t>
            </a:r>
            <a:r>
              <a:rPr lang="en-US" altLang="ko-KR" dirty="0"/>
              <a:t>qty</a:t>
            </a:r>
            <a:r>
              <a:rPr lang="ko-KR" altLang="en-US" dirty="0"/>
              <a:t>와 동일해야 정상</a:t>
            </a:r>
            <a:r>
              <a:rPr lang="en-US" altLang="ko-KR" dirty="0"/>
              <a:t>) </a:t>
            </a:r>
            <a:r>
              <a:rPr lang="ko-KR" altLang="en-US" dirty="0"/>
              <a:t>수신한 데이터 개수만큼 반복하면서 데이터 프레임을 생성하는 </a:t>
            </a:r>
            <a:r>
              <a:rPr lang="en-US" altLang="ko-KR" dirty="0"/>
              <a:t>index</a:t>
            </a:r>
            <a:r>
              <a:rPr lang="ko-KR" altLang="en-US" dirty="0"/>
              <a:t>리스트와 </a:t>
            </a:r>
            <a:r>
              <a:rPr lang="en-US" altLang="ko-KR" dirty="0"/>
              <a:t>rows</a:t>
            </a:r>
            <a:r>
              <a:rPr lang="ko-KR" altLang="en-US" dirty="0"/>
              <a:t>리스트를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첫번째 열에서 날짜데이터를 구해 </a:t>
            </a:r>
            <a:r>
              <a:rPr lang="en-US" altLang="ko-KR" dirty="0"/>
              <a:t>index</a:t>
            </a:r>
            <a:r>
              <a:rPr lang="ko-KR" altLang="en-US" dirty="0"/>
              <a:t>리스트에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 열부터 시가</a:t>
            </a:r>
            <a:r>
              <a:rPr lang="en-US" altLang="ko-KR" dirty="0"/>
              <a:t>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저가</a:t>
            </a:r>
            <a:r>
              <a:rPr lang="en-US" altLang="ko-KR" dirty="0"/>
              <a:t>, </a:t>
            </a:r>
            <a:r>
              <a:rPr lang="ko-KR" altLang="en-US" dirty="0"/>
              <a:t>종가데이터를 차례로 구해 </a:t>
            </a:r>
            <a:r>
              <a:rPr lang="en-US" altLang="ko-KR" dirty="0"/>
              <a:t>rows</a:t>
            </a:r>
            <a:r>
              <a:rPr lang="ko-KR" altLang="en-US" dirty="0"/>
              <a:t>리스트에 추가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날짜데이터를 인덱스로 갖고 </a:t>
            </a:r>
            <a:r>
              <a:rPr lang="en-US" altLang="ko-KR" dirty="0"/>
              <a:t>OHLC</a:t>
            </a:r>
            <a:r>
              <a:rPr lang="ko-KR" altLang="en-US" dirty="0"/>
              <a:t>를 각각의 열로 갖는 데이터프레임이 생성</a:t>
            </a:r>
          </a:p>
        </p:txBody>
      </p:sp>
    </p:spTree>
    <p:extLst>
      <p:ext uri="{BB962C8B-B14F-4D97-AF65-F5344CB8AC3E}">
        <p14:creationId xmlns:p14="http://schemas.microsoft.com/office/powerpoint/2010/main" val="5678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8FAF-26C2-2C1A-059B-18E920A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8.3.3 </a:t>
            </a:r>
            <a:r>
              <a:rPr lang="ko-KR" altLang="en-US" dirty="0"/>
              <a:t>주식 잔고 조회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4C4C76-7416-8E1B-31A1-8CA471435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364" y="1697811"/>
            <a:ext cx="5257800" cy="47882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FEDC2-11EE-D667-1BC6-0131B3E6BDB5}"/>
              </a:ext>
            </a:extLst>
          </p:cNvPr>
          <p:cNvSpPr txBox="1"/>
          <p:nvPr/>
        </p:nvSpPr>
        <p:spPr>
          <a:xfrm>
            <a:off x="1242136" y="1319116"/>
            <a:ext cx="3903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cpTradeUtil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win32com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CpTrade.CpTdUtil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cpStock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win32com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'DsCbo1.StockMst'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cpOhlc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win32com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CpSysDib.StockChart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sz="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5D364-226B-0993-028F-C57DA1012B81}"/>
              </a:ext>
            </a:extLst>
          </p:cNvPr>
          <p:cNvSpPr txBox="1"/>
          <p:nvPr/>
        </p:nvSpPr>
        <p:spPr>
          <a:xfrm>
            <a:off x="7347857" y="2890157"/>
            <a:ext cx="400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인수로 </a:t>
            </a:r>
            <a:r>
              <a:rPr lang="en-US" altLang="ko-KR" dirty="0"/>
              <a:t>ALL</a:t>
            </a:r>
            <a:r>
              <a:rPr lang="ko-KR" altLang="en-US" dirty="0"/>
              <a:t>을 받으면 현재 계좌에 보유 중인 모든 종목에 대해서 종목명과 수량을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400464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A71C1B-3AD3-D754-97A7-623462DE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8.3.4 </a:t>
            </a:r>
            <a:r>
              <a:rPr lang="ko-KR" alt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주문 가능 금액 조회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72372-1FB9-D65F-D93E-9E7687E9FF5C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/>
              <a:t>현재 크레온</a:t>
            </a:r>
            <a:r>
              <a:rPr lang="en-US" altLang="ko-KR" sz="2200"/>
              <a:t> </a:t>
            </a:r>
            <a:r>
              <a:rPr lang="ko-KR" altLang="en-US" sz="2200"/>
              <a:t>계좌에서 주문 가능한 금액이 얼마인지 조회한다</a:t>
            </a:r>
            <a:r>
              <a:rPr lang="en-US" altLang="ko-KR" sz="220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2F2839-44D6-D9E0-EF20-3D879C532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783043"/>
            <a:ext cx="10917936" cy="29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8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62031-052B-0EAF-391C-F1F8AA7C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6" descr="노트북 보안">
            <a:extLst>
              <a:ext uri="{FF2B5EF4-FFF2-40B4-BE49-F238E27FC236}">
                <a16:creationId xmlns:a16="http://schemas.microsoft.com/office/drawing/2014/main" id="{AA8692E6-9DEE-06E0-63D2-00EA022A8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4C17822-9ABF-3391-4858-559134D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ko-KR" altLang="en-US" sz="2400"/>
              <a:t>래리 윌리엄스의 변동성 돌파 전략</a:t>
            </a:r>
            <a:endParaRPr lang="en-US" altLang="ko-KR" sz="2400"/>
          </a:p>
          <a:p>
            <a:r>
              <a:rPr lang="ko-KR" altLang="en-US" sz="2400"/>
              <a:t>크레온 플러스 </a:t>
            </a:r>
            <a:r>
              <a:rPr lang="en-US" altLang="ko-KR" sz="2400"/>
              <a:t>API</a:t>
            </a:r>
            <a:r>
              <a:rPr lang="ko-KR" altLang="en-US" sz="2400"/>
              <a:t>를 이용한 주가 및 계좌 정보 조회</a:t>
            </a:r>
            <a:endParaRPr lang="en-US" altLang="ko-KR" sz="2400"/>
          </a:p>
          <a:p>
            <a:r>
              <a:rPr lang="ko-KR" altLang="en-US" sz="2400"/>
              <a:t>최유리  </a:t>
            </a:r>
            <a:r>
              <a:rPr lang="en-US" altLang="ko-KR" sz="2400"/>
              <a:t>FOK</a:t>
            </a:r>
            <a:r>
              <a:rPr lang="ko-KR" altLang="en-US" sz="2400"/>
              <a:t>매수 주문</a:t>
            </a:r>
            <a:r>
              <a:rPr lang="en-US" altLang="ko-KR" sz="2400"/>
              <a:t>/</a:t>
            </a:r>
            <a:r>
              <a:rPr lang="ko-KR" altLang="en-US" sz="2400"/>
              <a:t>최유리 </a:t>
            </a:r>
            <a:r>
              <a:rPr lang="en-US" altLang="ko-KR" sz="2400"/>
              <a:t>IOC</a:t>
            </a:r>
            <a:r>
              <a:rPr lang="ko-KR" altLang="en-US" sz="2400"/>
              <a:t>매도 주문 구현</a:t>
            </a:r>
            <a:endParaRPr lang="en-US" altLang="ko-KR" sz="2400"/>
          </a:p>
          <a:p>
            <a:r>
              <a:rPr lang="ko-KR" altLang="en-US" sz="2400"/>
              <a:t>자동매매를 하도록 작업 스케줄러 등록</a:t>
            </a:r>
          </a:p>
        </p:txBody>
      </p:sp>
    </p:spTree>
    <p:extLst>
      <p:ext uri="{BB962C8B-B14F-4D97-AF65-F5344CB8AC3E}">
        <p14:creationId xmlns:p14="http://schemas.microsoft.com/office/powerpoint/2010/main" val="313325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173668-28BA-734D-E679-2083BAD9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altLang="ko-KR" sz="3600">
                <a:solidFill>
                  <a:schemeClr val="tx2"/>
                </a:solidFill>
              </a:rPr>
              <a:t>8.4.1 </a:t>
            </a:r>
            <a:r>
              <a:rPr lang="ko-KR" altLang="en-US" sz="3600">
                <a:solidFill>
                  <a:schemeClr val="tx2"/>
                </a:solidFill>
              </a:rPr>
              <a:t>네이버 </a:t>
            </a:r>
            <a:r>
              <a:rPr lang="en-US" altLang="ko-KR" sz="3600">
                <a:solidFill>
                  <a:schemeClr val="tx2"/>
                </a:solidFill>
              </a:rPr>
              <a:t>ETF </a:t>
            </a:r>
            <a:r>
              <a:rPr lang="ko-KR" altLang="en-US" sz="3600">
                <a:solidFill>
                  <a:schemeClr val="tx2"/>
                </a:solidFill>
              </a:rPr>
              <a:t>정보 스크레이핑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DAF56-A70C-8751-1D04-F66D779C7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ko-KR" altLang="en-US" sz="1800">
                <a:solidFill>
                  <a:schemeClr val="tx2"/>
                </a:solidFill>
              </a:rPr>
              <a:t>네이버 금융 페이지는 </a:t>
            </a:r>
            <a:r>
              <a:rPr lang="en-US" altLang="ko-KR" sz="1800">
                <a:solidFill>
                  <a:schemeClr val="tx2"/>
                </a:solidFill>
              </a:rPr>
              <a:t>ETF </a:t>
            </a:r>
            <a:r>
              <a:rPr lang="ko-KR" altLang="en-US" sz="1800">
                <a:solidFill>
                  <a:schemeClr val="tx2"/>
                </a:solidFill>
              </a:rPr>
              <a:t>정보를 동적으로 처리</a:t>
            </a:r>
            <a:r>
              <a:rPr lang="en-US" altLang="ko-KR" sz="1800">
                <a:solidFill>
                  <a:schemeClr val="tx2"/>
                </a:solidFill>
              </a:rPr>
              <a:t>, </a:t>
            </a:r>
            <a:r>
              <a:rPr lang="ko-KR" altLang="en-US" sz="1800">
                <a:solidFill>
                  <a:schemeClr val="tx2"/>
                </a:solidFill>
              </a:rPr>
              <a:t>뷰티풀수프만으로는 웹 스크레이핑이 불가능</a:t>
            </a:r>
            <a:r>
              <a:rPr lang="en-US" altLang="ko-KR" sz="1800">
                <a:solidFill>
                  <a:schemeClr val="tx2"/>
                </a:solidFill>
              </a:rPr>
              <a:t>.</a:t>
            </a:r>
          </a:p>
          <a:p>
            <a:endParaRPr lang="en-US" altLang="ko-KR" sz="1800">
              <a:solidFill>
                <a:schemeClr val="tx2"/>
              </a:solidFill>
            </a:endParaRPr>
          </a:p>
          <a:p>
            <a:r>
              <a:rPr lang="en-US" altLang="ko-KR" sz="1800">
                <a:solidFill>
                  <a:schemeClr val="tx2"/>
                </a:solidFill>
              </a:rPr>
              <a:t>Selenium</a:t>
            </a:r>
            <a:r>
              <a:rPr lang="ko-KR" altLang="en-US" sz="1800">
                <a:solidFill>
                  <a:schemeClr val="tx2"/>
                </a:solidFill>
              </a:rPr>
              <a:t>을 이용해 크롬 브라우저를 헤드리스 모드로 실행</a:t>
            </a:r>
            <a:r>
              <a:rPr lang="en-US" altLang="ko-KR" sz="1800">
                <a:solidFill>
                  <a:schemeClr val="tx2"/>
                </a:solidFill>
              </a:rPr>
              <a:t>, </a:t>
            </a:r>
            <a:r>
              <a:rPr lang="ko-KR" altLang="en-US" sz="1800">
                <a:solidFill>
                  <a:schemeClr val="tx2"/>
                </a:solidFill>
              </a:rPr>
              <a:t>동적 페이지의 최종 처리 결과를 뷰티풀 수프로 읽어올 수 있음</a:t>
            </a:r>
            <a:r>
              <a:rPr lang="en-US" altLang="ko-KR" sz="1800">
                <a:solidFill>
                  <a:schemeClr val="tx2"/>
                </a:solidFill>
              </a:rPr>
              <a:t>.</a:t>
            </a:r>
            <a:endParaRPr lang="ko-KR" alt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3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15744-5E5D-FCF4-B4BC-FBACE248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/>
              <a:t>8.4.1 </a:t>
            </a:r>
            <a:r>
              <a:rPr lang="ko-KR" altLang="en-US" sz="5400"/>
              <a:t>네이버 </a:t>
            </a:r>
            <a:r>
              <a:rPr lang="en-US" altLang="ko-KR" sz="5400"/>
              <a:t>ETF</a:t>
            </a:r>
            <a:r>
              <a:rPr lang="ko-KR" altLang="en-US" sz="5400"/>
              <a:t>정보 스크레이핑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8B577-20AB-2AFC-8CF8-A75D1F47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200"/>
              <a:t>pip install selenium </a:t>
            </a:r>
            <a:r>
              <a:rPr lang="ko-KR" altLang="en-US" sz="2200"/>
              <a:t>으로 셀레니움을 설치</a:t>
            </a:r>
            <a:endParaRPr lang="en-US" altLang="ko-KR" sz="2200"/>
          </a:p>
          <a:p>
            <a:pPr marL="457200" indent="-457200">
              <a:buFont typeface="+mj-lt"/>
              <a:buAutoNum type="arabicPeriod"/>
            </a:pPr>
            <a:r>
              <a:rPr lang="ko-KR" altLang="en-US" sz="2200"/>
              <a:t>크롬</a:t>
            </a:r>
            <a:r>
              <a:rPr lang="en-US" altLang="ko-KR" sz="2200"/>
              <a:t> </a:t>
            </a:r>
            <a:r>
              <a:rPr lang="ko-KR" altLang="en-US" sz="2200"/>
              <a:t>브라우저를 실행한 뒤 주소창에 </a:t>
            </a:r>
            <a:r>
              <a:rPr lang="en-US" altLang="ko-KR" sz="2200"/>
              <a:t>chrome://version</a:t>
            </a:r>
            <a:r>
              <a:rPr lang="ko-KR" altLang="en-US" sz="2200"/>
              <a:t>을 입력</a:t>
            </a:r>
            <a:r>
              <a:rPr lang="en-US" altLang="ko-KR" sz="2200"/>
              <a:t>, </a:t>
            </a:r>
            <a:r>
              <a:rPr lang="ko-KR" altLang="en-US" sz="2200"/>
              <a:t>버전을 확인</a:t>
            </a:r>
            <a:endParaRPr lang="en-US" altLang="ko-KR" sz="2200"/>
          </a:p>
          <a:p>
            <a:pPr marL="457200" indent="-457200">
              <a:buFont typeface="+mj-lt"/>
              <a:buAutoNum type="arabicPeriod"/>
            </a:pPr>
            <a:r>
              <a:rPr lang="en-US" altLang="ko-KR" sz="2200">
                <a:hlinkClick r:id="rId2"/>
              </a:rPr>
              <a:t>https://sites.google.com/a/chromium.org/chromedriver</a:t>
            </a:r>
            <a:r>
              <a:rPr lang="en-US" altLang="ko-KR" sz="2200"/>
              <a:t>(</a:t>
            </a:r>
            <a:r>
              <a:rPr lang="ko-KR" altLang="en-US" sz="2200"/>
              <a:t>사이트 만료 예정</a:t>
            </a:r>
            <a:r>
              <a:rPr lang="en-US" altLang="ko-KR" sz="2200"/>
              <a:t>)  </a:t>
            </a:r>
            <a:r>
              <a:rPr lang="en-US" altLang="ko-KR" sz="2200">
                <a:hlinkClick r:id="rId3"/>
              </a:rPr>
              <a:t>https://sites.google.com/chromium.org/driver/</a:t>
            </a:r>
            <a:r>
              <a:rPr lang="en-US" altLang="ko-KR" sz="2200"/>
              <a:t> </a:t>
            </a:r>
            <a:r>
              <a:rPr lang="ko-KR" altLang="en-US" sz="2200"/>
              <a:t>에서 자신의 크롬 버전에 맞는 웹드라이버를 다운</a:t>
            </a:r>
            <a:r>
              <a:rPr lang="en-US" altLang="ko-KR" sz="2200"/>
              <a:t>, </a:t>
            </a:r>
            <a:r>
              <a:rPr lang="ko-KR" altLang="en-US" sz="2200"/>
              <a:t>압축을 풀고 </a:t>
            </a:r>
            <a:r>
              <a:rPr lang="en-US" altLang="ko-KR" sz="2200"/>
              <a:t>C:\myPackage</a:t>
            </a:r>
            <a:r>
              <a:rPr lang="ko-KR" altLang="en-US" sz="2200"/>
              <a:t>폴더로 복사</a:t>
            </a:r>
            <a:endParaRPr lang="en-US" altLang="ko-KR" sz="2200"/>
          </a:p>
          <a:p>
            <a:pPr marL="457200" indent="-457200">
              <a:buFont typeface="+mj-lt"/>
              <a:buAutoNum type="arabicPeriod"/>
            </a:pPr>
            <a:r>
              <a:rPr lang="ko-KR" altLang="en-US" sz="2200"/>
              <a:t>탐색기에서 </a:t>
            </a:r>
            <a:r>
              <a:rPr lang="en-US" altLang="ko-KR" sz="2200"/>
              <a:t>python.exe, idle.exe, chromedriver.exe </a:t>
            </a:r>
            <a:r>
              <a:rPr lang="ko-KR" altLang="en-US" sz="2200"/>
              <a:t>파일의 속성창을 열어서 호환성 탭에서 </a:t>
            </a:r>
            <a:r>
              <a:rPr lang="en-US" altLang="ko-KR" sz="2200"/>
              <a:t>‘</a:t>
            </a:r>
            <a:r>
              <a:rPr lang="ko-KR" altLang="en-US" sz="2200"/>
              <a:t>관리자 권한으로 이 프로그램 실행</a:t>
            </a:r>
            <a:r>
              <a:rPr lang="en-US" altLang="ko-KR" sz="2200"/>
              <a:t>‘ </a:t>
            </a:r>
            <a:r>
              <a:rPr lang="ko-KR" altLang="en-US" sz="2200"/>
              <a:t>체크박스에 체크</a:t>
            </a:r>
            <a:endParaRPr lang="en-US" altLang="ko-KR" sz="2200"/>
          </a:p>
          <a:p>
            <a:pPr marL="457200" indent="-457200">
              <a:buFont typeface="+mj-lt"/>
              <a:buAutoNum type="arabicPeriod"/>
            </a:pPr>
            <a:r>
              <a:rPr lang="ko-KR" altLang="en-US" sz="2200"/>
              <a:t>아래 코드와 같이 </a:t>
            </a:r>
            <a:r>
              <a:rPr lang="en-US" altLang="ko-KR" sz="2200"/>
              <a:t>DynamicPageScraping_NaverETF.py</a:t>
            </a:r>
            <a:r>
              <a:rPr lang="ko-KR" altLang="en-US" sz="2200"/>
              <a:t>를 작성해서 실행</a:t>
            </a:r>
            <a:endParaRPr lang="en-US" altLang="ko-KR" sz="2200"/>
          </a:p>
          <a:p>
            <a:pPr marL="0" indent="0">
              <a:buNone/>
            </a:pP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342019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모니터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83C8AFFA-BCFF-2A09-AB4A-6F451F7D1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730927-5102-EA82-31A6-AB0B0AE7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100"/>
              <a:t>8.4.1 </a:t>
            </a:r>
            <a:r>
              <a:rPr lang="ko-KR" altLang="en-US" sz="3100"/>
              <a:t>네이버 </a:t>
            </a:r>
            <a:r>
              <a:rPr lang="en-US" altLang="ko-KR" sz="3100"/>
              <a:t>ETF</a:t>
            </a:r>
            <a:r>
              <a:rPr lang="ko-KR" altLang="en-US" sz="3100"/>
              <a:t>정보 스크레이핑</a:t>
            </a:r>
            <a:endParaRPr lang="en-US" altLang="ko-KR" sz="3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CA2AB-B646-8AD1-17D7-70DB1DC4A790}"/>
              </a:ext>
            </a:extLst>
          </p:cNvPr>
          <p:cNvSpPr txBox="1"/>
          <p:nvPr/>
        </p:nvSpPr>
        <p:spPr>
          <a:xfrm>
            <a:off x="7749290" y="2121763"/>
            <a:ext cx="376482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df=df.sort_values(by=[‘</a:t>
            </a:r>
            <a:r>
              <a:rPr lang="ko-KR" altLang="en-US"/>
              <a:t>거래대금</a:t>
            </a:r>
            <a:r>
              <a:rPr lang="en-US" altLang="ko-KR"/>
              <a:t>(</a:t>
            </a:r>
            <a:r>
              <a:rPr lang="ko-KR" altLang="en-US"/>
              <a:t>백만</a:t>
            </a:r>
            <a:r>
              <a:rPr lang="en-US" altLang="ko-KR"/>
              <a:t>)’],ascending=False)</a:t>
            </a:r>
            <a:r>
              <a:rPr lang="ko-KR" altLang="en-US"/>
              <a:t>코드를 추가하면 거래대금을 내림차순으로 정렬 가능</a:t>
            </a:r>
          </a:p>
        </p:txBody>
      </p:sp>
    </p:spTree>
    <p:extLst>
      <p:ext uri="{BB962C8B-B14F-4D97-AF65-F5344CB8AC3E}">
        <p14:creationId xmlns:p14="http://schemas.microsoft.com/office/powerpoint/2010/main" val="3143603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그래프로 인쇄된 미국, 펜, 비용, 돈, 파이프">
            <a:extLst>
              <a:ext uri="{FF2B5EF4-FFF2-40B4-BE49-F238E27FC236}">
                <a16:creationId xmlns:a16="http://schemas.microsoft.com/office/drawing/2014/main" id="{8B7DC8D6-F062-08FE-61F7-C8BA1CFDB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50549E-5523-7F3D-F54F-4E887515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8" y="1065862"/>
            <a:ext cx="3995056" cy="4726276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>
                <a:solidFill>
                  <a:srgbClr val="FFFFFF"/>
                </a:solidFill>
              </a:rPr>
              <a:t>8.4.2 </a:t>
            </a:r>
            <a:r>
              <a:rPr lang="ko-KR" altLang="en-US" sz="4000" dirty="0">
                <a:solidFill>
                  <a:srgbClr val="FFFFFF"/>
                </a:solidFill>
              </a:rPr>
              <a:t>매수 목표가 계산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67A83-6AEF-C3C3-8840-815B3B45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매수목표가</a:t>
            </a:r>
            <a:r>
              <a:rPr lang="en-US" altLang="ko-KR" sz="2000" dirty="0">
                <a:solidFill>
                  <a:srgbClr val="FFFFFF"/>
                </a:solidFill>
              </a:rPr>
              <a:t> = </a:t>
            </a:r>
            <a:r>
              <a:rPr lang="ko-KR" altLang="en-US" sz="2000" dirty="0">
                <a:solidFill>
                  <a:srgbClr val="FFFFFF"/>
                </a:solidFill>
              </a:rPr>
              <a:t>금일 시작 가격</a:t>
            </a:r>
            <a:r>
              <a:rPr lang="en-US" altLang="ko-KR" sz="2000" dirty="0">
                <a:solidFill>
                  <a:srgbClr val="FFFFFF"/>
                </a:solidFill>
              </a:rPr>
              <a:t> + (</a:t>
            </a:r>
            <a:r>
              <a:rPr lang="ko-KR" altLang="en-US" sz="2000" dirty="0">
                <a:solidFill>
                  <a:srgbClr val="FFFFFF"/>
                </a:solidFill>
              </a:rPr>
              <a:t>어제 최고가</a:t>
            </a:r>
            <a:r>
              <a:rPr lang="en-US" altLang="ko-KR" sz="2000" dirty="0">
                <a:solidFill>
                  <a:srgbClr val="FFFFFF"/>
                </a:solidFill>
              </a:rPr>
              <a:t>-</a:t>
            </a:r>
            <a:r>
              <a:rPr lang="ko-KR" altLang="en-US" sz="2000" dirty="0">
                <a:solidFill>
                  <a:srgbClr val="FFFFFF"/>
                </a:solidFill>
              </a:rPr>
              <a:t>어제 최저가</a:t>
            </a:r>
            <a:r>
              <a:rPr lang="en-US" altLang="ko-KR" sz="2000" dirty="0">
                <a:solidFill>
                  <a:srgbClr val="FFFFFF"/>
                </a:solidFill>
              </a:rPr>
              <a:t>)*K</a:t>
            </a:r>
          </a:p>
          <a:p>
            <a:pPr lvl="1"/>
            <a:r>
              <a:rPr lang="ko-KR" altLang="en-US" sz="2000" dirty="0">
                <a:solidFill>
                  <a:srgbClr val="FFFFFF"/>
                </a:solidFill>
              </a:rPr>
              <a:t>일반적인 </a:t>
            </a:r>
            <a:r>
              <a:rPr lang="en-US" altLang="ko-KR" sz="2000" dirty="0">
                <a:solidFill>
                  <a:srgbClr val="FFFFFF"/>
                </a:solidFill>
              </a:rPr>
              <a:t>K</a:t>
            </a:r>
            <a:r>
              <a:rPr lang="ko-KR" altLang="en-US" sz="2000" dirty="0">
                <a:solidFill>
                  <a:srgbClr val="FFFFFF"/>
                </a:solidFill>
              </a:rPr>
              <a:t>값</a:t>
            </a:r>
            <a:r>
              <a:rPr lang="en-US" altLang="ko-KR" sz="2000" dirty="0">
                <a:solidFill>
                  <a:srgbClr val="FFFFFF"/>
                </a:solidFill>
              </a:rPr>
              <a:t>: 0.5, K</a:t>
            </a:r>
            <a:r>
              <a:rPr lang="ko-KR" altLang="en-US" sz="2000" dirty="0">
                <a:solidFill>
                  <a:srgbClr val="FFFFFF"/>
                </a:solidFill>
              </a:rPr>
              <a:t>값이 높으면 매수타이밍이 낮음</a:t>
            </a:r>
            <a:r>
              <a:rPr lang="en-US" altLang="ko-KR" sz="2000" dirty="0">
                <a:solidFill>
                  <a:srgbClr val="FFFFFF"/>
                </a:solidFill>
              </a:rPr>
              <a:t>,vv.</a:t>
            </a:r>
            <a:r>
              <a:rPr lang="ko-KR" altLang="en-US" sz="2000" dirty="0">
                <a:solidFill>
                  <a:srgbClr val="FFFFFF"/>
                </a:solidFill>
              </a:rPr>
              <a:t>  이때문에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</a:rPr>
              <a:t>확인 후 </a:t>
            </a:r>
            <a:r>
              <a:rPr lang="en-US" altLang="ko-KR" sz="2000" dirty="0">
                <a:solidFill>
                  <a:srgbClr val="FFFFFF"/>
                </a:solidFill>
              </a:rPr>
              <a:t>K</a:t>
            </a:r>
            <a:r>
              <a:rPr lang="ko-KR" altLang="en-US" sz="2000" dirty="0">
                <a:solidFill>
                  <a:srgbClr val="FFFFFF"/>
                </a:solidFill>
              </a:rPr>
              <a:t>값 조정 필요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 err="1">
                <a:solidFill>
                  <a:srgbClr val="FFFFFF"/>
                </a:solidFill>
              </a:rPr>
              <a:t>get_target_price</a:t>
            </a:r>
            <a:r>
              <a:rPr lang="en-US" altLang="ko-KR" sz="2000" dirty="0">
                <a:solidFill>
                  <a:srgbClr val="FFFFFF"/>
                </a:solidFill>
              </a:rPr>
              <a:t>()</a:t>
            </a:r>
            <a:r>
              <a:rPr lang="ko-KR" altLang="en-US" sz="2000" dirty="0">
                <a:solidFill>
                  <a:srgbClr val="FFFFFF"/>
                </a:solidFill>
              </a:rPr>
              <a:t>함수는 인수로 받은 종목의 </a:t>
            </a:r>
            <a:r>
              <a:rPr lang="ko-KR" altLang="en-US" sz="2000" dirty="0" err="1">
                <a:solidFill>
                  <a:srgbClr val="FFFFFF"/>
                </a:solidFill>
              </a:rPr>
              <a:t>목표가를</a:t>
            </a:r>
            <a:r>
              <a:rPr lang="ko-KR" altLang="en-US" sz="2000" dirty="0">
                <a:solidFill>
                  <a:srgbClr val="FFFFFF"/>
                </a:solidFill>
              </a:rPr>
              <a:t> 조회할 때 사용된다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0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43271D-188D-F95D-5E01-CCA15CF3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7915905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8.4.2  </a:t>
            </a:r>
            <a:r>
              <a:rPr lang="ko-KR" alt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매수 목표가 계산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E5B6A-438B-1C92-7F89-BE62A87325C2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dirty="0"/>
              <a:t>인수로 받은 종목의 </a:t>
            </a:r>
            <a:r>
              <a:rPr lang="ko-KR" altLang="en-US" sz="1500" dirty="0" err="1"/>
              <a:t>열흘치</a:t>
            </a:r>
            <a:r>
              <a:rPr lang="en-US" altLang="ko-KR" sz="1500" dirty="0"/>
              <a:t> OHLC</a:t>
            </a:r>
            <a:r>
              <a:rPr lang="ko-KR" altLang="en-US" sz="1500" dirty="0"/>
              <a:t>데이터를 조회한다</a:t>
            </a:r>
            <a:r>
              <a:rPr lang="en-US" altLang="ko-KR" sz="1500" dirty="0"/>
              <a:t>.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dirty="0"/>
              <a:t>첫 번째 </a:t>
            </a:r>
            <a:r>
              <a:rPr lang="en-US" altLang="ko-KR" sz="1500" dirty="0"/>
              <a:t>OHLC</a:t>
            </a:r>
            <a:r>
              <a:rPr lang="ko-KR" altLang="en-US" sz="1500" dirty="0"/>
              <a:t>행의 인덱스 날짜가 오늘이면 두번째 </a:t>
            </a:r>
            <a:r>
              <a:rPr lang="en-US" altLang="ko-KR" sz="1500" dirty="0"/>
              <a:t>OHLC</a:t>
            </a:r>
            <a:r>
              <a:rPr lang="ko-KR" altLang="en-US" sz="1500" dirty="0"/>
              <a:t>행을 어제의 </a:t>
            </a:r>
            <a:r>
              <a:rPr lang="en-US" altLang="ko-KR" sz="1500" dirty="0"/>
              <a:t>OHLC</a:t>
            </a:r>
            <a:r>
              <a:rPr lang="ko-KR" altLang="en-US" sz="1500" dirty="0"/>
              <a:t>데이터로 사용</a:t>
            </a:r>
            <a:r>
              <a:rPr lang="en-US" altLang="ko-KR" sz="1500" dirty="0"/>
              <a:t>, </a:t>
            </a:r>
            <a:r>
              <a:rPr lang="ko-KR" altLang="en-US" sz="1500" dirty="0"/>
              <a:t>오늘이 아니라면 어제의 데이터를 첫번째 행의 데이터로 사용</a:t>
            </a:r>
            <a:endParaRPr lang="en-US" altLang="ko-KR" sz="1500" dirty="0"/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dirty="0"/>
              <a:t>오늘의 시가는 </a:t>
            </a:r>
            <a:r>
              <a:rPr lang="en-US" altLang="ko-KR" sz="1500" dirty="0"/>
              <a:t>OHLC</a:t>
            </a:r>
            <a:r>
              <a:rPr lang="ko-KR" altLang="en-US" sz="1500" dirty="0"/>
              <a:t>의 첫번째 시가 열을 사용</a:t>
            </a:r>
            <a:endParaRPr lang="en-US" altLang="ko-KR" sz="1500" dirty="0"/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dirty="0"/>
              <a:t>오늘의 시가가 존재하지 않을 경우 어제의 종가를 사용</a:t>
            </a:r>
            <a:endParaRPr lang="en-US" altLang="ko-KR" sz="1500" dirty="0"/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dirty="0"/>
              <a:t>목표매수가</a:t>
            </a:r>
            <a:r>
              <a:rPr lang="en-US" altLang="ko-KR" sz="1500" dirty="0"/>
              <a:t>= </a:t>
            </a:r>
            <a:r>
              <a:rPr lang="ko-KR" altLang="en-US" sz="1500" dirty="0"/>
              <a:t>금일 시작 가격</a:t>
            </a:r>
            <a:r>
              <a:rPr lang="en-US" altLang="ko-KR" sz="1500" dirty="0"/>
              <a:t> + (</a:t>
            </a:r>
            <a:r>
              <a:rPr lang="ko-KR" altLang="en-US" sz="1500" dirty="0"/>
              <a:t>어제 최고가</a:t>
            </a:r>
            <a:r>
              <a:rPr lang="en-US" altLang="ko-KR" sz="1500" dirty="0"/>
              <a:t>-</a:t>
            </a:r>
            <a:r>
              <a:rPr lang="ko-KR" altLang="en-US" sz="1500" dirty="0"/>
              <a:t>어제 최저가</a:t>
            </a:r>
            <a:r>
              <a:rPr lang="en-US" altLang="ko-KR" sz="1500" dirty="0"/>
              <a:t>)*K </a:t>
            </a:r>
            <a:r>
              <a:rPr lang="ko-KR" altLang="en-US" sz="1500" dirty="0"/>
              <a:t>로 계산</a:t>
            </a:r>
            <a:endParaRPr lang="en-US" altLang="ko-KR" sz="1500" dirty="0"/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dirty="0"/>
              <a:t>예외처리</a:t>
            </a:r>
            <a:endParaRPr lang="en-US" altLang="ko-KR" sz="1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954EED-7C9E-0952-10EE-32D31654F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002" y="2358592"/>
            <a:ext cx="6903720" cy="41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58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87EE9-8D27-5BE0-AC9F-00F4DCA0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8.4.3 </a:t>
            </a:r>
            <a:r>
              <a:rPr lang="ko-KR" altLang="en-US"/>
              <a:t>이동평균값 조회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A51108-91FA-B49C-665F-820A9E492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39" y="2170691"/>
            <a:ext cx="7626852" cy="36236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B095A-BDA8-83CC-DD72-B56FD8F29949}"/>
              </a:ext>
            </a:extLst>
          </p:cNvPr>
          <p:cNvSpPr txBox="1"/>
          <p:nvPr/>
        </p:nvSpPr>
        <p:spPr>
          <a:xfrm>
            <a:off x="6708711" y="2537927"/>
            <a:ext cx="5178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인수로 받은 종목의 두 달치 </a:t>
            </a:r>
            <a:r>
              <a:rPr lang="en-US" altLang="ko-KR"/>
              <a:t>OHLC</a:t>
            </a:r>
            <a:r>
              <a:rPr lang="ko-KR" altLang="en-US"/>
              <a:t>데이터를 조회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z="1800"/>
              <a:t>첫 번째 </a:t>
            </a:r>
            <a:r>
              <a:rPr lang="en-US" altLang="ko-KR" sz="1800"/>
              <a:t>OHLC</a:t>
            </a:r>
            <a:r>
              <a:rPr lang="ko-KR" altLang="en-US" sz="1800"/>
              <a:t>행의 인덱스 날짜가 오늘이면 두번째 </a:t>
            </a:r>
            <a:r>
              <a:rPr lang="en-US" altLang="ko-KR" sz="1800"/>
              <a:t>OHLC</a:t>
            </a:r>
            <a:r>
              <a:rPr lang="ko-KR" altLang="en-US" sz="1800"/>
              <a:t>행을 어제의 </a:t>
            </a:r>
            <a:r>
              <a:rPr lang="en-US" altLang="ko-KR" sz="1800"/>
              <a:t>OHLC</a:t>
            </a:r>
            <a:r>
              <a:rPr lang="ko-KR" altLang="en-US" sz="1800"/>
              <a:t>데이터로 사용</a:t>
            </a:r>
            <a:r>
              <a:rPr lang="en-US" altLang="ko-KR" sz="1800"/>
              <a:t>, </a:t>
            </a:r>
            <a:r>
              <a:rPr lang="ko-KR" altLang="en-US" sz="1800"/>
              <a:t>오늘이 아니라면 어제의 데이터를 첫번째 행의 데이터로 사용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/>
              <a:t>종가 칼럼을 인덱스 날짜 기준으로 오름차순 정렬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종가 칼럼의 이동 평균을 구함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어제에 해당하는 날짜 인덱스를 이용</a:t>
            </a:r>
            <a:r>
              <a:rPr lang="en-US" altLang="ko-KR"/>
              <a:t>, </a:t>
            </a:r>
            <a:r>
              <a:rPr lang="ko-KR" altLang="en-US"/>
              <a:t>이동 평균값을 구한 뒤 반환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예외처리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1917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3F9BDE-9003-035D-5CDF-54BB40CA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8.4.5 </a:t>
            </a:r>
            <a:r>
              <a:rPr lang="ko-KR" altLang="en-US" sz="5400" dirty="0" err="1"/>
              <a:t>최유리</a:t>
            </a:r>
            <a:r>
              <a:rPr lang="ko-KR" altLang="en-US" sz="5400" dirty="0"/>
              <a:t> </a:t>
            </a:r>
            <a:r>
              <a:rPr lang="en-US" altLang="ko-KR" sz="5400" dirty="0"/>
              <a:t>FOK</a:t>
            </a:r>
            <a:r>
              <a:rPr lang="ko-KR" altLang="en-US" sz="5400" dirty="0"/>
              <a:t>매수 주문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D681B-D791-A731-E6B0-37FCCE61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altLang="ko-KR" sz="2200"/>
              <a:t>FOK(Fill Or Kill)</a:t>
            </a:r>
          </a:p>
          <a:p>
            <a:pPr lvl="1"/>
            <a:r>
              <a:rPr lang="ko-KR" altLang="en-US" sz="2200"/>
              <a:t>주문</a:t>
            </a:r>
            <a:r>
              <a:rPr lang="en-US" altLang="ko-KR" sz="2200"/>
              <a:t> </a:t>
            </a:r>
            <a:r>
              <a:rPr lang="ko-KR" altLang="en-US" sz="2200"/>
              <a:t>즉시 전부 체결 또는 전부 취소 조건</a:t>
            </a:r>
            <a:r>
              <a:rPr lang="en-US" altLang="ko-KR" sz="2200"/>
              <a:t>, </a:t>
            </a:r>
            <a:r>
              <a:rPr lang="ko-KR" altLang="en-US" sz="2200"/>
              <a:t>호가 접수 시점에서 수량 전부에 대해 매매계약을 체결할 수 있으면 매매거래를 성립시키되</a:t>
            </a:r>
            <a:r>
              <a:rPr lang="en-US" altLang="ko-KR" sz="2200"/>
              <a:t>, </a:t>
            </a:r>
            <a:r>
              <a:rPr lang="ko-KR" altLang="en-US" sz="2200"/>
              <a:t>수량 전부를 체결할 수 없으면 주문 자체를 취소</a:t>
            </a:r>
            <a:endParaRPr lang="en-US" altLang="ko-KR" sz="2200"/>
          </a:p>
          <a:p>
            <a:pPr lvl="1"/>
            <a:endParaRPr lang="en-US" altLang="ko-KR" sz="2200"/>
          </a:p>
          <a:p>
            <a:r>
              <a:rPr lang="ko-KR" altLang="en-US" sz="2200"/>
              <a:t>최유리 지정가 주문</a:t>
            </a:r>
            <a:endParaRPr lang="en-US" altLang="ko-KR" sz="2200"/>
          </a:p>
          <a:p>
            <a:pPr lvl="1"/>
            <a:r>
              <a:rPr lang="ko-KR" altLang="en-US" sz="2200"/>
              <a:t>매수자의 최유리 지정가 주문</a:t>
            </a:r>
            <a:r>
              <a:rPr lang="en-US" altLang="ko-KR" sz="2200"/>
              <a:t>: </a:t>
            </a:r>
            <a:r>
              <a:rPr lang="ko-KR" altLang="en-US" sz="2200"/>
              <a:t>호가 접수 시점에서 가장 낮은 매도호가</a:t>
            </a:r>
            <a:endParaRPr lang="en-US" altLang="ko-KR" sz="2200"/>
          </a:p>
          <a:p>
            <a:pPr lvl="1"/>
            <a:r>
              <a:rPr lang="ko-KR" altLang="en-US" sz="2200"/>
              <a:t>매도자의 최유리 지정가 주문</a:t>
            </a:r>
            <a:r>
              <a:rPr lang="en-US" altLang="ko-KR" sz="2200"/>
              <a:t>: </a:t>
            </a:r>
            <a:r>
              <a:rPr lang="ko-KR" altLang="en-US" sz="2200"/>
              <a:t>호가 접수 시점에서 가장 높은 매수호가</a:t>
            </a:r>
          </a:p>
        </p:txBody>
      </p:sp>
    </p:spTree>
    <p:extLst>
      <p:ext uri="{BB962C8B-B14F-4D97-AF65-F5344CB8AC3E}">
        <p14:creationId xmlns:p14="http://schemas.microsoft.com/office/powerpoint/2010/main" val="300023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09DF50-4A41-87A0-48EE-E8332AD5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/>
              <a:t>8.4.5 </a:t>
            </a:r>
            <a:r>
              <a:rPr lang="ko-KR" altLang="en-US" sz="5400"/>
              <a:t>최유리</a:t>
            </a:r>
            <a:r>
              <a:rPr lang="en-US" altLang="ko-KR" sz="5400"/>
              <a:t> FOK</a:t>
            </a:r>
            <a:r>
              <a:rPr lang="ko-KR" altLang="en-US" sz="5400"/>
              <a:t>매수 주문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469EE-0D1D-D0EF-BB00-D69C9890734C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/>
              <a:t>인수로 주어진 종목에 대한 현재가</a:t>
            </a:r>
            <a:r>
              <a:rPr lang="en-US" altLang="ko-KR" sz="1400"/>
              <a:t>, </a:t>
            </a:r>
            <a:r>
              <a:rPr lang="ko-KR" altLang="en-US" sz="1400"/>
              <a:t>매수호가</a:t>
            </a:r>
            <a:r>
              <a:rPr lang="en-US" altLang="ko-KR" sz="1400"/>
              <a:t>, </a:t>
            </a:r>
            <a:r>
              <a:rPr lang="ko-KR" altLang="en-US" sz="1400"/>
              <a:t>매도호가 조회</a:t>
            </a:r>
            <a:endParaRPr lang="en-US" altLang="ko-KR" sz="140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/>
              <a:t>종목별 현금 주문 가능 금액을 매수호가로 나누어 매수할 수량을 정한다</a:t>
            </a:r>
            <a:r>
              <a:rPr lang="en-US" altLang="ko-KR" sz="1400"/>
              <a:t>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/>
              <a:t>현재가가 매수 목표가를</a:t>
            </a:r>
            <a:r>
              <a:rPr lang="en-US" altLang="ko-KR" sz="1400"/>
              <a:t> </a:t>
            </a:r>
            <a:r>
              <a:rPr lang="ko-KR" altLang="en-US" sz="1400"/>
              <a:t>돌파하고</a:t>
            </a:r>
            <a:r>
              <a:rPr lang="en-US" altLang="ko-KR" sz="1400"/>
              <a:t>, 5</a:t>
            </a:r>
            <a:r>
              <a:rPr lang="ko-KR" altLang="en-US" sz="1400"/>
              <a:t>일 이동 평균가와 </a:t>
            </a:r>
            <a:r>
              <a:rPr lang="en-US" altLang="ko-KR" sz="1400"/>
              <a:t>10</a:t>
            </a:r>
            <a:r>
              <a:rPr lang="ko-KR" altLang="en-US" sz="1400"/>
              <a:t>일 이동 평균가보다 높은 가격에 있다면 매수 조건으로 판단한다</a:t>
            </a:r>
            <a:r>
              <a:rPr lang="en-US" altLang="ko-KR" sz="1400"/>
              <a:t>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/>
              <a:t>최유리</a:t>
            </a:r>
            <a:r>
              <a:rPr lang="en-US" altLang="ko-KR" sz="1400"/>
              <a:t> </a:t>
            </a:r>
            <a:r>
              <a:rPr lang="ko-KR" altLang="en-US" sz="1400"/>
              <a:t>지정가가 </a:t>
            </a:r>
            <a:r>
              <a:rPr lang="en-US" altLang="ko-KR" sz="1400"/>
              <a:t>FOK</a:t>
            </a:r>
            <a:r>
              <a:rPr lang="ko-KR" altLang="en-US" sz="1400"/>
              <a:t>조건으로 매수 주문을 낸다</a:t>
            </a:r>
            <a:r>
              <a:rPr lang="en-US" altLang="ko-KR" sz="1400"/>
              <a:t>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/>
              <a:t>잦은 주문으로 연속 주문 제한에 걸리면 제한이 해제될 때까지 기다린다</a:t>
            </a:r>
            <a:r>
              <a:rPr lang="en-US" altLang="ko-KR" sz="1400"/>
              <a:t>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FOK</a:t>
            </a:r>
            <a:r>
              <a:rPr lang="ko-KR" altLang="en-US" sz="1400"/>
              <a:t>조건으로 매수 주문을 냈으므로</a:t>
            </a:r>
            <a:r>
              <a:rPr lang="en-US" altLang="ko-KR" sz="1400"/>
              <a:t> </a:t>
            </a:r>
            <a:r>
              <a:rPr lang="ko-KR" altLang="en-US" sz="1400"/>
              <a:t>주식이 하나 이상 존재하면 매수가 완료된 것으로 보고 매수 완료 리스트에 해당 종목을 추가한다</a:t>
            </a:r>
            <a:r>
              <a:rPr lang="en-US" altLang="ko-KR" sz="140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C30D13-0A49-D6E7-22B3-D1ED647D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304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121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C16289-843F-F56A-A0BC-6D2175A4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8.4.6 </a:t>
            </a:r>
            <a:r>
              <a:rPr lang="ko-KR" altLang="en-US" sz="5400" dirty="0" err="1"/>
              <a:t>최유리</a:t>
            </a:r>
            <a:r>
              <a:rPr lang="ko-KR" altLang="en-US" sz="5400" dirty="0"/>
              <a:t> </a:t>
            </a:r>
            <a:r>
              <a:rPr lang="en-US" altLang="ko-KR" sz="5400" dirty="0"/>
              <a:t>IOC</a:t>
            </a:r>
            <a:r>
              <a:rPr lang="ko-KR" altLang="en-US" sz="5400" dirty="0"/>
              <a:t>매도 주문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2E724-7EF0-ACD8-1E20-C25F33F6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altLang="ko-KR" sz="2200"/>
              <a:t>IOC</a:t>
            </a:r>
          </a:p>
          <a:p>
            <a:pPr lvl="1"/>
            <a:r>
              <a:rPr lang="ko-KR" altLang="en-US" sz="2200"/>
              <a:t>주문 즉시 체결 그리고 잔량 자동 취소 조건</a:t>
            </a:r>
            <a:r>
              <a:rPr lang="en-US" altLang="ko-KR" sz="2200"/>
              <a:t>. </a:t>
            </a:r>
            <a:r>
              <a:rPr lang="ko-KR" altLang="en-US" sz="2200"/>
              <a:t>호가 접수 시점에서 매매계약을 체결할 수 있는 만큼 매매거래를 성립시키고 매매계약이 체결되지 않은 수량을 취소한다</a:t>
            </a:r>
            <a:r>
              <a:rPr lang="en-US" altLang="ko-KR" sz="2200"/>
              <a:t>.</a:t>
            </a:r>
          </a:p>
          <a:p>
            <a:pPr lvl="1"/>
            <a:endParaRPr lang="en-US" altLang="ko-KR" sz="2200"/>
          </a:p>
          <a:p>
            <a:pPr lvl="1"/>
            <a:endParaRPr lang="en-US" altLang="ko-KR" sz="2200"/>
          </a:p>
          <a:p>
            <a:r>
              <a:rPr lang="en-US" altLang="ko-KR" sz="2200"/>
              <a:t>+ </a:t>
            </a:r>
            <a:r>
              <a:rPr lang="ko-KR" altLang="en-US" sz="2200"/>
              <a:t>최우선 지정가 주문</a:t>
            </a:r>
            <a:endParaRPr lang="en-US" altLang="ko-KR" sz="2200"/>
          </a:p>
          <a:p>
            <a:pPr lvl="1"/>
            <a:r>
              <a:rPr lang="ko-KR" altLang="en-US" sz="2200"/>
              <a:t>매수자의 최우선 지정가 주문</a:t>
            </a:r>
            <a:r>
              <a:rPr lang="en-US" altLang="ko-KR" sz="2200"/>
              <a:t>: </a:t>
            </a:r>
            <a:r>
              <a:rPr lang="ko-KR" altLang="en-US" sz="2200"/>
              <a:t>호가 접수 시점에서 가장 높은 매수호가</a:t>
            </a:r>
            <a:endParaRPr lang="en-US" altLang="ko-KR" sz="2200"/>
          </a:p>
          <a:p>
            <a:pPr lvl="1"/>
            <a:r>
              <a:rPr lang="ko-KR" altLang="en-US" sz="2200"/>
              <a:t>매도자의 최우선 지정가 주문</a:t>
            </a:r>
            <a:r>
              <a:rPr lang="en-US" altLang="ko-KR" sz="2200"/>
              <a:t>: </a:t>
            </a:r>
            <a:r>
              <a:rPr lang="ko-KR" altLang="en-US" sz="2200"/>
              <a:t>호가 접수 시점에서 가장 낮은 매도호가</a:t>
            </a:r>
          </a:p>
        </p:txBody>
      </p:sp>
    </p:spTree>
    <p:extLst>
      <p:ext uri="{BB962C8B-B14F-4D97-AF65-F5344CB8AC3E}">
        <p14:creationId xmlns:p14="http://schemas.microsoft.com/office/powerpoint/2010/main" val="2367689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B26F8D-6742-C3FD-7909-2148B89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8.4.6 </a:t>
            </a:r>
            <a:r>
              <a:rPr lang="ko-KR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최유리</a:t>
            </a:r>
            <a:r>
              <a:rPr lang="en-US" altLang="ko-KR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IOC</a:t>
            </a:r>
            <a:r>
              <a:rPr lang="ko-KR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매도 주문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E48E-61A8-94E7-5684-7028EF9DD14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dirty="0"/>
              <a:t>현재 계좌에 보유한 모든 주식 잔고를 조회한다</a:t>
            </a:r>
            <a:r>
              <a:rPr lang="en-US" altLang="ko-KR" sz="1400" dirty="0"/>
              <a:t>. stocks</a:t>
            </a:r>
            <a:r>
              <a:rPr lang="ko-KR" altLang="en-US" sz="1400" dirty="0"/>
              <a:t>리스트는 주식 종목에 대한 </a:t>
            </a:r>
            <a:r>
              <a:rPr lang="ko-KR" altLang="en-US" sz="1400" dirty="0" err="1"/>
              <a:t>종목명</a:t>
            </a:r>
            <a:r>
              <a:rPr lang="en-US" altLang="ko-KR" sz="1400" dirty="0"/>
              <a:t>, </a:t>
            </a:r>
            <a:r>
              <a:rPr lang="ko-KR" altLang="en-US" sz="1400" dirty="0"/>
              <a:t>종목코드</a:t>
            </a:r>
            <a:r>
              <a:rPr lang="en-US" altLang="ko-KR" sz="1400" dirty="0"/>
              <a:t>, </a:t>
            </a:r>
            <a:r>
              <a:rPr lang="ko-KR" altLang="en-US" sz="1400" dirty="0"/>
              <a:t>보유수량 정보를 </a:t>
            </a:r>
            <a:r>
              <a:rPr lang="ko-KR" altLang="en-US" sz="1400" dirty="0" err="1"/>
              <a:t>딕셔너리</a:t>
            </a:r>
            <a:r>
              <a:rPr lang="en-US" altLang="ko-KR" sz="1400" dirty="0"/>
              <a:t> </a:t>
            </a:r>
            <a:r>
              <a:rPr lang="ko-KR" altLang="en-US" sz="1400" dirty="0"/>
              <a:t>원소로 갖는다</a:t>
            </a:r>
            <a:r>
              <a:rPr lang="en-US" altLang="ko-KR" sz="1400" dirty="0"/>
              <a:t>.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ko-KR" sz="1400" dirty="0"/>
              <a:t>stocks </a:t>
            </a:r>
            <a:r>
              <a:rPr lang="ko-KR" altLang="en-US" sz="1400" dirty="0"/>
              <a:t>리스트의 주식 종목별 보유수량을 모두 합해서 전체 수량을 구한다</a:t>
            </a:r>
            <a:r>
              <a:rPr lang="en-US" altLang="ko-KR" sz="1400" dirty="0"/>
              <a:t>.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dirty="0"/>
              <a:t>보유수량이 존재하는 주식 종목이 </a:t>
            </a:r>
            <a:r>
              <a:rPr lang="ko-KR" altLang="en-US" sz="1400" dirty="0" err="1"/>
              <a:t>남아있다면</a:t>
            </a:r>
            <a:r>
              <a:rPr lang="en-US" altLang="ko-KR" sz="1400" dirty="0"/>
              <a:t> </a:t>
            </a:r>
            <a:r>
              <a:rPr lang="ko-KR" altLang="en-US" sz="1400" dirty="0"/>
              <a:t>매도 조건으로 본다</a:t>
            </a:r>
            <a:r>
              <a:rPr lang="en-US" altLang="ko-KR" sz="1400" dirty="0"/>
              <a:t>.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dirty="0" err="1"/>
              <a:t>최유리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지정가</a:t>
            </a:r>
            <a:r>
              <a:rPr lang="en-US" altLang="ko-KR" sz="1400" dirty="0"/>
              <a:t> IOC</a:t>
            </a:r>
            <a:r>
              <a:rPr lang="ko-KR" altLang="en-US" sz="1400" dirty="0"/>
              <a:t>조건으로 남은 보유수량 전부를 매도한다</a:t>
            </a:r>
            <a:r>
              <a:rPr lang="en-US" altLang="ko-KR" sz="1400" dirty="0"/>
              <a:t>. IOC</a:t>
            </a:r>
            <a:r>
              <a:rPr lang="ko-KR" altLang="en-US" sz="1400" dirty="0"/>
              <a:t>조건으로 매도 주문을 </a:t>
            </a:r>
            <a:r>
              <a:rPr lang="ko-KR" altLang="en-US" sz="1400" dirty="0" err="1"/>
              <a:t>냈으므로</a:t>
            </a:r>
            <a:r>
              <a:rPr lang="en-US" altLang="ko-KR" sz="1400" dirty="0"/>
              <a:t> </a:t>
            </a:r>
            <a:r>
              <a:rPr lang="ko-KR" altLang="en-US" sz="1400" dirty="0"/>
              <a:t>가능한 수량만큼 체결될 것이고</a:t>
            </a:r>
            <a:r>
              <a:rPr lang="en-US" altLang="ko-KR" sz="1400" dirty="0"/>
              <a:t> </a:t>
            </a:r>
            <a:r>
              <a:rPr lang="ko-KR" altLang="en-US" sz="1400" dirty="0"/>
              <a:t>체결되지 않은 주문 수량은 다음 반복 시 다시 매도 주문을 낸다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67E007-61FD-285F-6859-4CA5EB89D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5859" y="640080"/>
            <a:ext cx="674059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5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8102E3D-E2A8-D2F1-D927-5433255F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chemeClr val="tx2"/>
                </a:solidFill>
              </a:rPr>
              <a:t>8.1 </a:t>
            </a:r>
            <a:r>
              <a:rPr lang="ko-KR" altLang="en-US" sz="4000">
                <a:solidFill>
                  <a:schemeClr val="tx2"/>
                </a:solidFill>
              </a:rPr>
              <a:t>래리 윌리엄스의 변동성 돌파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CD5CC-BBAA-8A29-57D7-8B080293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ko-KR" altLang="en-US" sz="1800">
                <a:solidFill>
                  <a:schemeClr val="tx2"/>
                </a:solidFill>
              </a:rPr>
              <a:t>매매기간이 하루를 넘기지 않는 단기매매기법</a:t>
            </a:r>
            <a:endParaRPr lang="en-US" altLang="ko-KR" sz="1800">
              <a:solidFill>
                <a:schemeClr val="tx2"/>
              </a:solidFill>
            </a:endParaRPr>
          </a:p>
          <a:p>
            <a:pPr lvl="1"/>
            <a:r>
              <a:rPr lang="ko-KR" altLang="en-US" sz="1800">
                <a:solidFill>
                  <a:schemeClr val="tx2"/>
                </a:solidFill>
              </a:rPr>
              <a:t>손해가 발생하더라도 무조건 종가에 매도</a:t>
            </a:r>
            <a:endParaRPr lang="en-US" altLang="ko-KR" sz="1800">
              <a:solidFill>
                <a:schemeClr val="tx2"/>
              </a:solidFill>
            </a:endParaRPr>
          </a:p>
          <a:p>
            <a:pPr lvl="1"/>
            <a:r>
              <a:rPr lang="ko-KR" altLang="en-US" sz="1800">
                <a:solidFill>
                  <a:schemeClr val="tx2"/>
                </a:solidFill>
              </a:rPr>
              <a:t>장 마감후의 변동성에 강함</a:t>
            </a:r>
            <a:endParaRPr lang="en-US" altLang="ko-KR" sz="1800">
              <a:solidFill>
                <a:schemeClr val="tx2"/>
              </a:solidFill>
            </a:endParaRPr>
          </a:p>
          <a:p>
            <a:pPr lvl="1"/>
            <a:endParaRPr lang="en-US" altLang="ko-KR" sz="1800">
              <a:solidFill>
                <a:schemeClr val="tx2"/>
              </a:solidFill>
            </a:endParaRPr>
          </a:p>
          <a:p>
            <a:r>
              <a:rPr lang="ko-KR" altLang="en-US" sz="1800">
                <a:solidFill>
                  <a:schemeClr val="tx2"/>
                </a:solidFill>
              </a:rPr>
              <a:t>강세장에서는 성공하지만 약세장에서는 실패</a:t>
            </a:r>
            <a:endParaRPr lang="en-US" altLang="ko-K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59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BBC5E8-8517-045D-8FDA-5D6EA59A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348405"/>
            <a:ext cx="9977970" cy="1719072"/>
          </a:xfrm>
        </p:spPr>
        <p:txBody>
          <a:bodyPr anchor="b">
            <a:normAutofit/>
          </a:bodyPr>
          <a:lstStyle/>
          <a:p>
            <a:r>
              <a:rPr lang="en-US" altLang="ko-KR" sz="3800" dirty="0"/>
              <a:t>8.5.1 </a:t>
            </a:r>
            <a:r>
              <a:rPr lang="ko-KR" altLang="en-US" sz="3800" dirty="0"/>
              <a:t>메인 로직과 시간대별 처리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262DEB-2CF3-8CCE-66D9-8875E7F42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748D05B-FD40-D741-B27B-163ADD59B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506429"/>
              </p:ext>
            </p:extLst>
          </p:nvPr>
        </p:nvGraphicFramePr>
        <p:xfrm>
          <a:off x="4754889" y="2353367"/>
          <a:ext cx="6903721" cy="412059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06451">
                  <a:extLst>
                    <a:ext uri="{9D8B030D-6E8A-4147-A177-3AD203B41FA5}">
                      <a16:colId xmlns:a16="http://schemas.microsoft.com/office/drawing/2014/main" val="3379148618"/>
                    </a:ext>
                  </a:extLst>
                </a:gridCol>
                <a:gridCol w="2029731">
                  <a:extLst>
                    <a:ext uri="{9D8B030D-6E8A-4147-A177-3AD203B41FA5}">
                      <a16:colId xmlns:a16="http://schemas.microsoft.com/office/drawing/2014/main" val="2090339111"/>
                    </a:ext>
                  </a:extLst>
                </a:gridCol>
                <a:gridCol w="3267539">
                  <a:extLst>
                    <a:ext uri="{9D8B030D-6E8A-4147-A177-3AD203B41FA5}">
                      <a16:colId xmlns:a16="http://schemas.microsoft.com/office/drawing/2014/main" val="3360246724"/>
                    </a:ext>
                  </a:extLst>
                </a:gridCol>
              </a:tblGrid>
              <a:tr h="628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1" cap="none" spc="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2252" marR="131789" marT="26358" marB="19768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1" cap="none" spc="0">
                          <a:solidFill>
                            <a:schemeClr val="tx1"/>
                          </a:solidFill>
                        </a:rPr>
                        <a:t>실행 파일</a:t>
                      </a:r>
                    </a:p>
                  </a:txBody>
                  <a:tcPr marL="92252" marR="131789" marT="26358" marB="19768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1" cap="none" spc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92252" marR="131789" marT="26358" marB="19768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740294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</a:rPr>
                        <a:t>08:30</a:t>
                      </a:r>
                      <a:endParaRPr lang="ko-KR" alt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252" marR="131789" marT="26358" marB="1976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</a:rPr>
                        <a:t>AutoConnect.py</a:t>
                      </a:r>
                      <a:endParaRPr lang="ko-KR" alt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252" marR="131789" marT="26358" marB="197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cap="none" spc="0" err="1">
                          <a:solidFill>
                            <a:schemeClr val="tx1"/>
                          </a:solidFill>
                        </a:rPr>
                        <a:t>크레온</a:t>
                      </a:r>
                      <a:r>
                        <a:rPr lang="ko-KR" altLang="en-US" sz="1700" cap="none" spc="0">
                          <a:solidFill>
                            <a:schemeClr val="tx1"/>
                          </a:solidFill>
                        </a:rPr>
                        <a:t> 플러스 강제 종료 및 시작</a:t>
                      </a:r>
                    </a:p>
                  </a:txBody>
                  <a:tcPr marL="92252" marR="131789" marT="26358" marB="197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708042"/>
                  </a:ext>
                </a:extLst>
              </a:tr>
              <a:tr h="540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cap="none" spc="0">
                          <a:solidFill>
                            <a:schemeClr val="tx1"/>
                          </a:solidFill>
                        </a:rPr>
                        <a:t>08:40</a:t>
                      </a:r>
                      <a:endParaRPr lang="ko-KR" alt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252" marR="131789" marT="26358" marB="1976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cap="none" spc="0">
                          <a:solidFill>
                            <a:schemeClr val="tx1"/>
                          </a:solidFill>
                        </a:rPr>
                        <a:t>EtfAlgoTrader.py</a:t>
                      </a:r>
                      <a:endParaRPr lang="ko-KR" alt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252" marR="131789" marT="26358" marB="197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</a:rPr>
                        <a:t>자동매매 프로그램 시작</a:t>
                      </a:r>
                    </a:p>
                  </a:txBody>
                  <a:tcPr marL="92252" marR="131789" marT="26358" marB="197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8912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cap="none" spc="0">
                          <a:solidFill>
                            <a:schemeClr val="tx1"/>
                          </a:solidFill>
                        </a:rPr>
                        <a:t>09:05~15:15</a:t>
                      </a:r>
                      <a:endParaRPr lang="ko-KR" alt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252" marR="131789" marT="26358" marB="1976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cap="none" spc="0">
                          <a:solidFill>
                            <a:schemeClr val="tx1"/>
                          </a:solidFill>
                        </a:rPr>
                        <a:t>EtfAlgoTrader.py</a:t>
                      </a:r>
                      <a:endParaRPr lang="ko-KR" alt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252" marR="131789" marT="26358" marB="197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cap="none" spc="0">
                          <a:solidFill>
                            <a:schemeClr val="tx1"/>
                          </a:solidFill>
                        </a:rPr>
                        <a:t>목표 종목수가 달성될 때까지</a:t>
                      </a:r>
                      <a:r>
                        <a:rPr lang="en-US" altLang="ko-KR" sz="1700" cap="none" spc="0">
                          <a:solidFill>
                            <a:schemeClr val="tx1"/>
                          </a:solidFill>
                        </a:rPr>
                        <a:t>ETF</a:t>
                      </a:r>
                      <a:r>
                        <a:rPr lang="ko-KR" altLang="en-US" sz="1700" cap="none" spc="0">
                          <a:solidFill>
                            <a:schemeClr val="tx1"/>
                          </a:solidFill>
                        </a:rPr>
                        <a:t>종목들을 매수</a:t>
                      </a:r>
                    </a:p>
                  </a:txBody>
                  <a:tcPr marL="92252" marR="131789" marT="26358" marB="197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84274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cap="none" spc="0">
                          <a:solidFill>
                            <a:schemeClr val="tx1"/>
                          </a:solidFill>
                        </a:rPr>
                        <a:t>15:15~15:20</a:t>
                      </a:r>
                      <a:endParaRPr lang="ko-KR" alt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252" marR="131789" marT="26358" marB="1976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cap="none" spc="0">
                          <a:solidFill>
                            <a:schemeClr val="tx1"/>
                          </a:solidFill>
                        </a:rPr>
                        <a:t>EtfAlgoTrader.py</a:t>
                      </a:r>
                      <a:endParaRPr lang="ko-KR" alt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252" marR="131789" marT="26358" marB="197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cap="none" spc="0">
                          <a:solidFill>
                            <a:schemeClr val="tx1"/>
                          </a:solidFill>
                        </a:rPr>
                        <a:t>매수했던 종목들을 모두 매도 청산</a:t>
                      </a:r>
                    </a:p>
                  </a:txBody>
                  <a:tcPr marL="92252" marR="131789" marT="26358" marB="197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48707"/>
                  </a:ext>
                </a:extLst>
              </a:tr>
              <a:tr h="540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cap="none" spc="0">
                          <a:solidFill>
                            <a:schemeClr val="tx1"/>
                          </a:solidFill>
                        </a:rPr>
                        <a:t>15:20~</a:t>
                      </a:r>
                      <a:endParaRPr lang="ko-KR" alt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252" marR="131789" marT="26358" marB="1976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cap="none" spc="0">
                          <a:solidFill>
                            <a:schemeClr val="tx1"/>
                          </a:solidFill>
                        </a:rPr>
                        <a:t>EtfAlgoTrader.py</a:t>
                      </a:r>
                      <a:endParaRPr lang="ko-KR" alt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252" marR="131789" marT="26358" marB="197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</a:rPr>
                        <a:t>자동 종료</a:t>
                      </a:r>
                    </a:p>
                  </a:txBody>
                  <a:tcPr marL="92252" marR="131789" marT="26358" marB="197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6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174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C09E43-3956-446C-7F39-ED0FE808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8.5.1 </a:t>
            </a:r>
            <a:r>
              <a:rPr lang="ko-KR" altLang="en-US" sz="4000" dirty="0"/>
              <a:t>메인 로직과 시간대별 처리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7B1D6E8D-4BBA-C2BB-27CD-F14B9CC8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B5B1FE-8F2A-0C29-0720-31B5B86A6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70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6963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6714D5C-19B3-ED88-8CAD-686F7153F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88" y="2384425"/>
            <a:ext cx="5067300" cy="36163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BC622D-6342-D1D6-8113-EA09100B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8.5.2 </a:t>
            </a:r>
            <a:r>
              <a:rPr lang="ko-KR" altLang="en-US" dirty="0"/>
              <a:t>작업 스케줄러 등록</a:t>
            </a:r>
          </a:p>
        </p:txBody>
      </p:sp>
      <p:pic>
        <p:nvPicPr>
          <p:cNvPr id="11" name="내용 개체 틀 10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8A204227-48CC-FEC3-E31D-254E7E5B5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0241"/>
            <a:ext cx="5206133" cy="3620509"/>
          </a:xfrm>
        </p:spPr>
      </p:pic>
    </p:spTree>
    <p:extLst>
      <p:ext uri="{BB962C8B-B14F-4D97-AF65-F5344CB8AC3E}">
        <p14:creationId xmlns:p14="http://schemas.microsoft.com/office/powerpoint/2010/main" val="2284794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C622D-6342-D1D6-8113-EA09100B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8.5.2 </a:t>
            </a:r>
            <a:r>
              <a:rPr lang="ko-KR" altLang="en-US" dirty="0"/>
              <a:t>작업 스케줄러 등록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63BCF3C-A052-7D0B-6677-BBF56D1E9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r="-2" b="3333"/>
          <a:stretch/>
        </p:blipFill>
        <p:spPr>
          <a:xfrm>
            <a:off x="870204" y="2345135"/>
            <a:ext cx="5228717" cy="3505160"/>
          </a:xfrm>
          <a:prstGeom prst="rect">
            <a:avLst/>
          </a:prstGeom>
        </p:spPr>
      </p:pic>
      <p:pic>
        <p:nvPicPr>
          <p:cNvPr id="6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83DCABE-DA53-1230-83D1-960FE981F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5" r="-2" b="7112"/>
          <a:stretch/>
        </p:blipFill>
        <p:spPr>
          <a:xfrm>
            <a:off x="6098921" y="2345135"/>
            <a:ext cx="5228717" cy="3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5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F54D7-FE6F-1C31-9393-87EC5DEB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 </a:t>
            </a:r>
            <a:r>
              <a:rPr lang="ko-KR" altLang="en-US" dirty="0"/>
              <a:t>실행 결과</a:t>
            </a:r>
          </a:p>
        </p:txBody>
      </p:sp>
      <p:pic>
        <p:nvPicPr>
          <p:cNvPr id="5" name="내용 개체 틀 4" descr="텍스트, 모니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BD3EFB0D-190D-4411-9C44-DE99E8A95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720" y="2272793"/>
            <a:ext cx="13012479" cy="3642816"/>
          </a:xfrm>
        </p:spPr>
      </p:pic>
    </p:spTree>
    <p:extLst>
      <p:ext uri="{BB962C8B-B14F-4D97-AF65-F5344CB8AC3E}">
        <p14:creationId xmlns:p14="http://schemas.microsoft.com/office/powerpoint/2010/main" val="311979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713574-B90A-D8E4-1311-79134FFC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205771"/>
            <a:ext cx="7272093" cy="1719072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변동성 돌파 전략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25F39-5444-4A58-1580-0DAE29AC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1. </a:t>
            </a:r>
            <a:r>
              <a:rPr lang="ko-KR" altLang="en-US" sz="2200" dirty="0"/>
              <a:t>전날의 고가에서 저가를 뺀 것</a:t>
            </a:r>
            <a:r>
              <a:rPr lang="en-US" altLang="ko-KR" sz="2200" dirty="0"/>
              <a:t>(</a:t>
            </a:r>
            <a:r>
              <a:rPr lang="ko-KR" altLang="en-US" sz="2200" dirty="0"/>
              <a:t>가격 변동폭</a:t>
            </a:r>
            <a:r>
              <a:rPr lang="en-US" altLang="ko-KR" sz="2200" dirty="0"/>
              <a:t>)</a:t>
            </a:r>
            <a:r>
              <a:rPr lang="ko-KR" altLang="en-US" sz="2200" dirty="0"/>
              <a:t>을 계산한다</a:t>
            </a:r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장중가격</a:t>
            </a:r>
            <a:r>
              <a:rPr lang="en-US" altLang="ko-KR" sz="2200" dirty="0"/>
              <a:t>&gt;</a:t>
            </a:r>
            <a:r>
              <a:rPr lang="ko-KR" altLang="en-US" sz="2200" dirty="0"/>
              <a:t>오늘 시가</a:t>
            </a:r>
            <a:r>
              <a:rPr lang="en-US" altLang="ko-KR" sz="2200" dirty="0"/>
              <a:t>+</a:t>
            </a:r>
            <a:r>
              <a:rPr lang="ko-KR" altLang="en-US" sz="2200" dirty="0"/>
              <a:t>전일변동폭*</a:t>
            </a:r>
            <a:r>
              <a:rPr lang="en-US" altLang="ko-KR" sz="2200" dirty="0"/>
              <a:t>K(</a:t>
            </a:r>
            <a:r>
              <a:rPr lang="ko-KR" altLang="en-US" sz="2200" dirty="0"/>
              <a:t>수익률에 따라 조정</a:t>
            </a:r>
            <a:r>
              <a:rPr lang="en-US" altLang="ko-KR" sz="2200" dirty="0"/>
              <a:t>) </a:t>
            </a:r>
            <a:r>
              <a:rPr lang="ko-KR" altLang="en-US" sz="2200" dirty="0"/>
              <a:t>일 경우 매도</a:t>
            </a:r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장마감시 무조건 매도</a:t>
            </a:r>
          </a:p>
        </p:txBody>
      </p:sp>
      <p:pic>
        <p:nvPicPr>
          <p:cNvPr id="1026" name="Picture 2" descr="Volatility Breakout Trading Explained for NASDAQ:TSLA by  Michael_Wang_Official — TradingView">
            <a:extLst>
              <a:ext uri="{FF2B5EF4-FFF2-40B4-BE49-F238E27FC236}">
                <a16:creationId xmlns:a16="http://schemas.microsoft.com/office/drawing/2014/main" id="{B9D8EBDC-2164-224C-66B9-5050E59FA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0273" y="2140007"/>
            <a:ext cx="7363585" cy="37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40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4F623-1789-A787-4850-41DB1681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</a:t>
            </a:r>
            <a:r>
              <a:rPr lang="ko-KR" altLang="en-US" dirty="0"/>
              <a:t> </a:t>
            </a:r>
            <a:r>
              <a:rPr lang="ko-KR" altLang="en-US" dirty="0" err="1"/>
              <a:t>크레온</a:t>
            </a:r>
            <a:r>
              <a:rPr lang="ko-KR" altLang="en-US" dirty="0"/>
              <a:t> 플러스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2C468D-D1DD-C26E-D3B6-B52D038B9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888"/>
            <a:ext cx="3778444" cy="212100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9E1B5B-035D-36A1-D30D-B7C374E1F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13" y="2029888"/>
            <a:ext cx="4521432" cy="3816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4EA64-5A9D-D848-9F96-444A37EC33A1}"/>
              </a:ext>
            </a:extLst>
          </p:cNvPr>
          <p:cNvSpPr txBox="1"/>
          <p:nvPr/>
        </p:nvSpPr>
        <p:spPr>
          <a:xfrm>
            <a:off x="838200" y="4711959"/>
            <a:ext cx="549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크레온</a:t>
            </a:r>
            <a:r>
              <a:rPr lang="ko-KR" altLang="en-US" dirty="0"/>
              <a:t> 가입</a:t>
            </a:r>
            <a:r>
              <a:rPr lang="en-US" altLang="ko-KR" dirty="0"/>
              <a:t>, </a:t>
            </a:r>
            <a:r>
              <a:rPr lang="ko-KR" altLang="en-US" dirty="0" err="1"/>
              <a:t>크레온</a:t>
            </a:r>
            <a:r>
              <a:rPr lang="ko-KR" altLang="en-US" dirty="0"/>
              <a:t> 플러스 주문설정에서 오브젝트 사용은 동의</a:t>
            </a:r>
            <a:r>
              <a:rPr lang="en-US" altLang="ko-KR" dirty="0"/>
              <a:t>, </a:t>
            </a:r>
            <a:r>
              <a:rPr lang="ko-KR" altLang="en-US" dirty="0"/>
              <a:t>주문내역 확인은 하지 않도록 설정</a:t>
            </a:r>
          </a:p>
        </p:txBody>
      </p:sp>
    </p:spTree>
    <p:extLst>
      <p:ext uri="{BB962C8B-B14F-4D97-AF65-F5344CB8AC3E}">
        <p14:creationId xmlns:p14="http://schemas.microsoft.com/office/powerpoint/2010/main" val="361041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9F174A6-4285-B7F8-2F02-81AEB35C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2"/>
                </a:solidFill>
              </a:rPr>
              <a:t>8.2.2 </a:t>
            </a:r>
            <a:r>
              <a:rPr lang="ko-KR" altLang="en-US" sz="3600">
                <a:solidFill>
                  <a:schemeClr val="tx2"/>
                </a:solidFill>
              </a:rPr>
              <a:t>크레온 플러스 자동접속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6DB7E-4A0F-08A4-444F-5F129A84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ko-KR" altLang="en-US" sz="1800">
                <a:solidFill>
                  <a:schemeClr val="tx2"/>
                </a:solidFill>
              </a:rPr>
              <a:t>크레온 플러스 </a:t>
            </a:r>
            <a:r>
              <a:rPr lang="en-US" altLang="ko-KR" sz="1800">
                <a:solidFill>
                  <a:schemeClr val="tx2"/>
                </a:solidFill>
              </a:rPr>
              <a:t>API: 32bit</a:t>
            </a:r>
            <a:r>
              <a:rPr lang="ko-KR" altLang="en-US" sz="1800">
                <a:solidFill>
                  <a:schemeClr val="tx2"/>
                </a:solidFill>
              </a:rPr>
              <a:t>로 개발</a:t>
            </a:r>
            <a:endParaRPr lang="en-US" altLang="ko-KR" sz="1800">
              <a:solidFill>
                <a:schemeClr val="tx2"/>
              </a:solidFill>
            </a:endParaRPr>
          </a:p>
          <a:p>
            <a:r>
              <a:rPr lang="ko-KR" altLang="en-US" sz="1800">
                <a:solidFill>
                  <a:schemeClr val="tx2"/>
                </a:solidFill>
              </a:rPr>
              <a:t>이를</a:t>
            </a:r>
            <a:r>
              <a:rPr lang="en-US" altLang="ko-KR" sz="1800">
                <a:solidFill>
                  <a:schemeClr val="tx2"/>
                </a:solidFill>
              </a:rPr>
              <a:t> </a:t>
            </a:r>
            <a:r>
              <a:rPr lang="ko-KR" altLang="en-US" sz="1800">
                <a:solidFill>
                  <a:schemeClr val="tx2"/>
                </a:solidFill>
              </a:rPr>
              <a:t>호출해 사용하는 파이썬</a:t>
            </a:r>
            <a:r>
              <a:rPr lang="en-US" altLang="ko-KR" sz="1800">
                <a:solidFill>
                  <a:schemeClr val="tx2"/>
                </a:solidFill>
              </a:rPr>
              <a:t>, IDLE</a:t>
            </a:r>
            <a:r>
              <a:rPr lang="ko-KR" altLang="en-US" sz="1800">
                <a:solidFill>
                  <a:schemeClr val="tx2"/>
                </a:solidFill>
              </a:rPr>
              <a:t>도 모두 </a:t>
            </a:r>
            <a:r>
              <a:rPr lang="en-US" altLang="ko-KR" sz="1800">
                <a:solidFill>
                  <a:schemeClr val="tx2"/>
                </a:solidFill>
              </a:rPr>
              <a:t>32</a:t>
            </a:r>
            <a:r>
              <a:rPr lang="ko-KR" altLang="en-US" sz="1800">
                <a:solidFill>
                  <a:schemeClr val="tx2"/>
                </a:solidFill>
              </a:rPr>
              <a:t>비트여야 한다</a:t>
            </a:r>
            <a:r>
              <a:rPr lang="en-US" altLang="ko-KR" sz="1800">
                <a:solidFill>
                  <a:schemeClr val="tx2"/>
                </a:solidFill>
              </a:rPr>
              <a:t>.</a:t>
            </a:r>
          </a:p>
          <a:p>
            <a:endParaRPr lang="ko-KR" alt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6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C5245-DC68-9547-6A1A-8C7BE3DD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19856" cy="20030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400" dirty="0"/>
              <a:t>32bit </a:t>
            </a:r>
            <a:r>
              <a:rPr lang="ko-KR" altLang="en-US" sz="3400" dirty="0"/>
              <a:t>사용 설정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44139E23-E1F3-9D05-2B70-A4916BE0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381000"/>
            <a:ext cx="6894576" cy="2003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아나콘다로 설정</a:t>
            </a:r>
            <a:endParaRPr lang="en-US" sz="22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302576E-3937-87A0-24EB-C86452533D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34"/>
          <a:stretch/>
        </p:blipFill>
        <p:spPr>
          <a:xfrm>
            <a:off x="8" y="2668687"/>
            <a:ext cx="6095992" cy="4189309"/>
          </a:xfrm>
          <a:custGeom>
            <a:avLst/>
            <a:gdLst/>
            <a:ahLst/>
            <a:cxnLst/>
            <a:rect l="l" t="t" r="r" b="b"/>
            <a:pathLst>
              <a:path w="6005375" h="4189309">
                <a:moveTo>
                  <a:pt x="5422311" y="873"/>
                </a:moveTo>
                <a:cubicBezTo>
                  <a:pt x="5467738" y="-1249"/>
                  <a:pt x="5513346" y="499"/>
                  <a:pt x="5558643" y="6137"/>
                </a:cubicBezTo>
                <a:cubicBezTo>
                  <a:pt x="5633356" y="13367"/>
                  <a:pt x="5708323" y="18441"/>
                  <a:pt x="5783036" y="26052"/>
                </a:cubicBezTo>
                <a:cubicBezTo>
                  <a:pt x="5816269" y="29477"/>
                  <a:pt x="5849884" y="16792"/>
                  <a:pt x="5882612" y="28462"/>
                </a:cubicBezTo>
                <a:cubicBezTo>
                  <a:pt x="5909726" y="38166"/>
                  <a:pt x="5937089" y="43856"/>
                  <a:pt x="5964555" y="46416"/>
                </a:cubicBezTo>
                <a:lnTo>
                  <a:pt x="5997178" y="46088"/>
                </a:lnTo>
                <a:lnTo>
                  <a:pt x="5995170" y="275470"/>
                </a:lnTo>
                <a:cubicBezTo>
                  <a:pt x="5993432" y="411056"/>
                  <a:pt x="5993035" y="546624"/>
                  <a:pt x="5999656" y="682159"/>
                </a:cubicBezTo>
                <a:cubicBezTo>
                  <a:pt x="6009854" y="891918"/>
                  <a:pt x="6003364" y="1101545"/>
                  <a:pt x="5999656" y="1311172"/>
                </a:cubicBezTo>
                <a:cubicBezTo>
                  <a:pt x="5992506" y="1713210"/>
                  <a:pt x="6003364" y="2114718"/>
                  <a:pt x="5998730" y="2516227"/>
                </a:cubicBezTo>
                <a:cubicBezTo>
                  <a:pt x="5996744" y="2694204"/>
                  <a:pt x="5998994" y="2871916"/>
                  <a:pt x="6003364" y="3049893"/>
                </a:cubicBezTo>
                <a:cubicBezTo>
                  <a:pt x="6009720" y="3304015"/>
                  <a:pt x="5999922" y="3558268"/>
                  <a:pt x="5989196" y="3812257"/>
                </a:cubicBezTo>
                <a:cubicBezTo>
                  <a:pt x="5985594" y="3882097"/>
                  <a:pt x="5984646" y="3952020"/>
                  <a:pt x="5986348" y="4021878"/>
                </a:cubicBezTo>
                <a:lnTo>
                  <a:pt x="5996786" y="4189309"/>
                </a:lnTo>
                <a:lnTo>
                  <a:pt x="0" y="4189309"/>
                </a:lnTo>
                <a:lnTo>
                  <a:pt x="0" y="27247"/>
                </a:lnTo>
                <a:lnTo>
                  <a:pt x="495" y="27408"/>
                </a:lnTo>
                <a:cubicBezTo>
                  <a:pt x="5176" y="27551"/>
                  <a:pt x="10686" y="26465"/>
                  <a:pt x="17314" y="23896"/>
                </a:cubicBezTo>
                <a:cubicBezTo>
                  <a:pt x="33823" y="19050"/>
                  <a:pt x="50862" y="16234"/>
                  <a:pt x="68053" y="15524"/>
                </a:cubicBezTo>
                <a:cubicBezTo>
                  <a:pt x="200481" y="-1093"/>
                  <a:pt x="333037" y="3346"/>
                  <a:pt x="466100" y="8801"/>
                </a:cubicBezTo>
                <a:cubicBezTo>
                  <a:pt x="697850" y="18187"/>
                  <a:pt x="929854" y="29096"/>
                  <a:pt x="1161985" y="25798"/>
                </a:cubicBezTo>
                <a:cubicBezTo>
                  <a:pt x="1397540" y="22373"/>
                  <a:pt x="1632588" y="29604"/>
                  <a:pt x="1867890" y="39117"/>
                </a:cubicBezTo>
                <a:cubicBezTo>
                  <a:pt x="1971017" y="43050"/>
                  <a:pt x="2074779" y="46982"/>
                  <a:pt x="2176256" y="17680"/>
                </a:cubicBezTo>
                <a:cubicBezTo>
                  <a:pt x="2199190" y="12314"/>
                  <a:pt x="2223101" y="12834"/>
                  <a:pt x="2245769" y="19202"/>
                </a:cubicBezTo>
                <a:cubicBezTo>
                  <a:pt x="2359678" y="45713"/>
                  <a:pt x="2474221" y="53578"/>
                  <a:pt x="2589398" y="27447"/>
                </a:cubicBezTo>
                <a:cubicBezTo>
                  <a:pt x="2721802" y="-1220"/>
                  <a:pt x="2858087" y="-7347"/>
                  <a:pt x="2992519" y="9308"/>
                </a:cubicBezTo>
                <a:cubicBezTo>
                  <a:pt x="3115435" y="23008"/>
                  <a:pt x="3238984" y="37849"/>
                  <a:pt x="3362153" y="26813"/>
                </a:cubicBezTo>
                <a:cubicBezTo>
                  <a:pt x="3556737" y="9308"/>
                  <a:pt x="3751067" y="24530"/>
                  <a:pt x="3945651" y="29223"/>
                </a:cubicBezTo>
                <a:cubicBezTo>
                  <a:pt x="4010343" y="30745"/>
                  <a:pt x="4075416" y="44064"/>
                  <a:pt x="4139727" y="32141"/>
                </a:cubicBezTo>
                <a:cubicBezTo>
                  <a:pt x="4241079" y="13367"/>
                  <a:pt x="4341288" y="20597"/>
                  <a:pt x="4442766" y="31126"/>
                </a:cubicBezTo>
                <a:cubicBezTo>
                  <a:pt x="4637096" y="51422"/>
                  <a:pt x="4831299" y="61189"/>
                  <a:pt x="5024742" y="23134"/>
                </a:cubicBezTo>
                <a:cubicBezTo>
                  <a:pt x="5084742" y="11211"/>
                  <a:pt x="5144359" y="4361"/>
                  <a:pt x="5205373" y="20344"/>
                </a:cubicBezTo>
                <a:cubicBezTo>
                  <a:pt x="5232315" y="26496"/>
                  <a:pt x="5260361" y="25976"/>
                  <a:pt x="5287062" y="18822"/>
                </a:cubicBezTo>
                <a:cubicBezTo>
                  <a:pt x="5331637" y="8985"/>
                  <a:pt x="5376883" y="2995"/>
                  <a:pt x="5422311" y="873"/>
                </a:cubicBezTo>
                <a:close/>
              </a:path>
            </a:pathLst>
          </a:cu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FF77BB-459C-EEF8-82DF-B23EA71FFF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0" b="-2"/>
          <a:stretch/>
        </p:blipFill>
        <p:spPr>
          <a:xfrm>
            <a:off x="6019800" y="2657872"/>
            <a:ext cx="6172193" cy="4200116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507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50C2428-D0C5-3285-9594-1D36FF01A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1" b="2"/>
          <a:stretch/>
        </p:blipFill>
        <p:spPr>
          <a:xfrm>
            <a:off x="8" y="2668687"/>
            <a:ext cx="6095992" cy="4189309"/>
          </a:xfrm>
          <a:custGeom>
            <a:avLst/>
            <a:gdLst/>
            <a:ahLst/>
            <a:cxnLst/>
            <a:rect l="l" t="t" r="r" b="b"/>
            <a:pathLst>
              <a:path w="6005375" h="4189309">
                <a:moveTo>
                  <a:pt x="5422311" y="873"/>
                </a:moveTo>
                <a:cubicBezTo>
                  <a:pt x="5467738" y="-1249"/>
                  <a:pt x="5513346" y="499"/>
                  <a:pt x="5558643" y="6137"/>
                </a:cubicBezTo>
                <a:cubicBezTo>
                  <a:pt x="5633356" y="13367"/>
                  <a:pt x="5708323" y="18441"/>
                  <a:pt x="5783036" y="26052"/>
                </a:cubicBezTo>
                <a:cubicBezTo>
                  <a:pt x="5816269" y="29477"/>
                  <a:pt x="5849884" y="16792"/>
                  <a:pt x="5882612" y="28462"/>
                </a:cubicBezTo>
                <a:cubicBezTo>
                  <a:pt x="5909726" y="38166"/>
                  <a:pt x="5937089" y="43856"/>
                  <a:pt x="5964555" y="46416"/>
                </a:cubicBezTo>
                <a:lnTo>
                  <a:pt x="5997178" y="46088"/>
                </a:lnTo>
                <a:lnTo>
                  <a:pt x="5995170" y="275470"/>
                </a:lnTo>
                <a:cubicBezTo>
                  <a:pt x="5993432" y="411056"/>
                  <a:pt x="5993035" y="546624"/>
                  <a:pt x="5999656" y="682159"/>
                </a:cubicBezTo>
                <a:cubicBezTo>
                  <a:pt x="6009854" y="891918"/>
                  <a:pt x="6003364" y="1101545"/>
                  <a:pt x="5999656" y="1311172"/>
                </a:cubicBezTo>
                <a:cubicBezTo>
                  <a:pt x="5992506" y="1713210"/>
                  <a:pt x="6003364" y="2114718"/>
                  <a:pt x="5998730" y="2516227"/>
                </a:cubicBezTo>
                <a:cubicBezTo>
                  <a:pt x="5996744" y="2694204"/>
                  <a:pt x="5998994" y="2871916"/>
                  <a:pt x="6003364" y="3049893"/>
                </a:cubicBezTo>
                <a:cubicBezTo>
                  <a:pt x="6009720" y="3304015"/>
                  <a:pt x="5999922" y="3558268"/>
                  <a:pt x="5989196" y="3812257"/>
                </a:cubicBezTo>
                <a:cubicBezTo>
                  <a:pt x="5985594" y="3882097"/>
                  <a:pt x="5984646" y="3952020"/>
                  <a:pt x="5986348" y="4021878"/>
                </a:cubicBezTo>
                <a:lnTo>
                  <a:pt x="5996786" y="4189309"/>
                </a:lnTo>
                <a:lnTo>
                  <a:pt x="0" y="4189309"/>
                </a:lnTo>
                <a:lnTo>
                  <a:pt x="0" y="27247"/>
                </a:lnTo>
                <a:lnTo>
                  <a:pt x="495" y="27408"/>
                </a:lnTo>
                <a:cubicBezTo>
                  <a:pt x="5176" y="27551"/>
                  <a:pt x="10686" y="26465"/>
                  <a:pt x="17314" y="23896"/>
                </a:cubicBezTo>
                <a:cubicBezTo>
                  <a:pt x="33823" y="19050"/>
                  <a:pt x="50862" y="16234"/>
                  <a:pt x="68053" y="15524"/>
                </a:cubicBezTo>
                <a:cubicBezTo>
                  <a:pt x="200481" y="-1093"/>
                  <a:pt x="333037" y="3346"/>
                  <a:pt x="466100" y="8801"/>
                </a:cubicBezTo>
                <a:cubicBezTo>
                  <a:pt x="697850" y="18187"/>
                  <a:pt x="929854" y="29096"/>
                  <a:pt x="1161985" y="25798"/>
                </a:cubicBezTo>
                <a:cubicBezTo>
                  <a:pt x="1397540" y="22373"/>
                  <a:pt x="1632588" y="29604"/>
                  <a:pt x="1867890" y="39117"/>
                </a:cubicBezTo>
                <a:cubicBezTo>
                  <a:pt x="1971017" y="43050"/>
                  <a:pt x="2074779" y="46982"/>
                  <a:pt x="2176256" y="17680"/>
                </a:cubicBezTo>
                <a:cubicBezTo>
                  <a:pt x="2199190" y="12314"/>
                  <a:pt x="2223101" y="12834"/>
                  <a:pt x="2245769" y="19202"/>
                </a:cubicBezTo>
                <a:cubicBezTo>
                  <a:pt x="2359678" y="45713"/>
                  <a:pt x="2474221" y="53578"/>
                  <a:pt x="2589398" y="27447"/>
                </a:cubicBezTo>
                <a:cubicBezTo>
                  <a:pt x="2721802" y="-1220"/>
                  <a:pt x="2858087" y="-7347"/>
                  <a:pt x="2992519" y="9308"/>
                </a:cubicBezTo>
                <a:cubicBezTo>
                  <a:pt x="3115435" y="23008"/>
                  <a:pt x="3238984" y="37849"/>
                  <a:pt x="3362153" y="26813"/>
                </a:cubicBezTo>
                <a:cubicBezTo>
                  <a:pt x="3556737" y="9308"/>
                  <a:pt x="3751067" y="24530"/>
                  <a:pt x="3945651" y="29223"/>
                </a:cubicBezTo>
                <a:cubicBezTo>
                  <a:pt x="4010343" y="30745"/>
                  <a:pt x="4075416" y="44064"/>
                  <a:pt x="4139727" y="32141"/>
                </a:cubicBezTo>
                <a:cubicBezTo>
                  <a:pt x="4241079" y="13367"/>
                  <a:pt x="4341288" y="20597"/>
                  <a:pt x="4442766" y="31126"/>
                </a:cubicBezTo>
                <a:cubicBezTo>
                  <a:pt x="4637096" y="51422"/>
                  <a:pt x="4831299" y="61189"/>
                  <a:pt x="5024742" y="23134"/>
                </a:cubicBezTo>
                <a:cubicBezTo>
                  <a:pt x="5084742" y="11211"/>
                  <a:pt x="5144359" y="4361"/>
                  <a:pt x="5205373" y="20344"/>
                </a:cubicBezTo>
                <a:cubicBezTo>
                  <a:pt x="5232315" y="26496"/>
                  <a:pt x="5260361" y="25976"/>
                  <a:pt x="5287062" y="18822"/>
                </a:cubicBezTo>
                <a:cubicBezTo>
                  <a:pt x="5331637" y="8985"/>
                  <a:pt x="5376883" y="2995"/>
                  <a:pt x="5422311" y="873"/>
                </a:cubicBezTo>
                <a:close/>
              </a:path>
            </a:pathLst>
          </a:custGeom>
        </p:spPr>
      </p:pic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F0A5884-7867-388E-D41F-52947CCCF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15" b="1"/>
          <a:stretch/>
        </p:blipFill>
        <p:spPr>
          <a:xfrm>
            <a:off x="6019800" y="2657872"/>
            <a:ext cx="6172193" cy="4200116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4337872B-A4DD-60DE-B135-C0847A57BF0B}"/>
              </a:ext>
            </a:extLst>
          </p:cNvPr>
          <p:cNvSpPr txBox="1">
            <a:spLocks/>
          </p:cNvSpPr>
          <p:nvPr/>
        </p:nvSpPr>
        <p:spPr>
          <a:xfrm>
            <a:off x="630936" y="381000"/>
            <a:ext cx="3419856" cy="2003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400"/>
              <a:t>32bit </a:t>
            </a:r>
            <a:r>
              <a:rPr lang="ko-KR" altLang="en-US" sz="3400"/>
              <a:t>사용 설정</a:t>
            </a:r>
            <a:endParaRPr lang="ko-KR" altLang="en-US" sz="3400" dirty="0"/>
          </a:p>
        </p:txBody>
      </p:sp>
      <p:sp>
        <p:nvSpPr>
          <p:cNvPr id="12" name="Content Placeholder 35">
            <a:extLst>
              <a:ext uri="{FF2B5EF4-FFF2-40B4-BE49-F238E27FC236}">
                <a16:creationId xmlns:a16="http://schemas.microsoft.com/office/drawing/2014/main" id="{485E0FB0-7C93-B360-70D4-CF266A8C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381000"/>
            <a:ext cx="6894576" cy="2003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아나콘다로 설정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174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78286-8797-C30A-9312-91B9637E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A7271D-7A39-57F9-1FBE-850E1CC1CD5C}"/>
              </a:ext>
            </a:extLst>
          </p:cNvPr>
          <p:cNvSpPr txBox="1">
            <a:spLocks/>
          </p:cNvSpPr>
          <p:nvPr/>
        </p:nvSpPr>
        <p:spPr>
          <a:xfrm>
            <a:off x="630936" y="381000"/>
            <a:ext cx="3419856" cy="2003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400"/>
              <a:t>32bit </a:t>
            </a:r>
            <a:r>
              <a:rPr lang="ko-KR" altLang="en-US" sz="3400"/>
              <a:t>사용 설정</a:t>
            </a:r>
            <a:endParaRPr lang="ko-KR" altLang="en-US" sz="34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573805A-4845-3DC3-7FB7-E84C71DCC4AE}"/>
              </a:ext>
            </a:extLst>
          </p:cNvPr>
          <p:cNvSpPr txBox="1">
            <a:spLocks/>
          </p:cNvSpPr>
          <p:nvPr/>
        </p:nvSpPr>
        <p:spPr>
          <a:xfrm>
            <a:off x="4654295" y="381000"/>
            <a:ext cx="6894576" cy="2003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venv</a:t>
            </a:r>
            <a:r>
              <a:rPr lang="ko-KR" altLang="en-US" sz="2400" dirty="0"/>
              <a:t>로 설정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2852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F464663D94628418FEF443D9F610DC2" ma:contentTypeVersion="4" ma:contentTypeDescription="새 문서를 만듭니다." ma:contentTypeScope="" ma:versionID="e80699a6e037c81e88043073fa98913d">
  <xsd:schema xmlns:xsd="http://www.w3.org/2001/XMLSchema" xmlns:xs="http://www.w3.org/2001/XMLSchema" xmlns:p="http://schemas.microsoft.com/office/2006/metadata/properties" xmlns:ns3="56ec7c26-03dc-4f55-a84f-d886b82e0dbd" targetNamespace="http://schemas.microsoft.com/office/2006/metadata/properties" ma:root="true" ma:fieldsID="2b4724fd733631c041e58c83925abdd8" ns3:_="">
    <xsd:import namespace="56ec7c26-03dc-4f55-a84f-d886b82e0d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c7c26-03dc-4f55-a84f-d886b82e0d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C7E14A-30EB-41E3-90DC-AFD8097FC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ec7c26-03dc-4f55-a84f-d886b82e0d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DC2E00-98A6-400A-ACC0-6D0B0DA708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558BE5-8ED2-4068-AFE6-0373BFDC42C1}">
  <ds:schemaRefs>
    <ds:schemaRef ds:uri="http://purl.org/dc/elements/1.1/"/>
    <ds:schemaRef ds:uri="http://schemas.microsoft.com/office/2006/documentManagement/types"/>
    <ds:schemaRef ds:uri="56ec7c26-03dc-4f55-a84f-d886b82e0dbd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1497</TotalTime>
  <Words>1315</Words>
  <Application>Microsoft Office PowerPoint</Application>
  <PresentationFormat>와이드스크린</PresentationFormat>
  <Paragraphs>158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8장_변동성 돌파 전략과 자동매매</vt:lpstr>
      <vt:lpstr>목차</vt:lpstr>
      <vt:lpstr>8.1 래리 윌리엄스의 변동성 돌파 전략</vt:lpstr>
      <vt:lpstr>변동성 돌파 전략</vt:lpstr>
      <vt:lpstr>8.2 크레온 플러스</vt:lpstr>
      <vt:lpstr>8.2.2 크레온 플러스 자동접속</vt:lpstr>
      <vt:lpstr>32bit 사용 설정</vt:lpstr>
      <vt:lpstr>PowerPoint 프레젠테이션</vt:lpstr>
      <vt:lpstr>PowerPoint 프레젠테이션</vt:lpstr>
      <vt:lpstr>설정 시 주의</vt:lpstr>
      <vt:lpstr>8.2.2 크레온 플러스 자동 접속</vt:lpstr>
      <vt:lpstr>8.2.2 크레온 플러스 자동 접속</vt:lpstr>
      <vt:lpstr>8.2.3 크레온 시스템 접속 체크</vt:lpstr>
      <vt:lpstr>8.2.4 크레온 데이터 조회</vt:lpstr>
      <vt:lpstr>8.2.5 로그 메시지 출력</vt:lpstr>
      <vt:lpstr>8.3.1,2 현재가/OHLC 조회</vt:lpstr>
      <vt:lpstr>8.3.1,2  현재가 조회/OHLC 조회</vt:lpstr>
      <vt:lpstr>8.3.3 주식 잔고 조회</vt:lpstr>
      <vt:lpstr>8.3.4 주문 가능 금액 조회</vt:lpstr>
      <vt:lpstr>8.4.1 네이버 ETF 정보 스크레이핑</vt:lpstr>
      <vt:lpstr>8.4.1 네이버 ETF정보 스크레이핑</vt:lpstr>
      <vt:lpstr>8.4.1 네이버 ETF정보 스크레이핑</vt:lpstr>
      <vt:lpstr>8.4.2 매수 목표가 계산</vt:lpstr>
      <vt:lpstr>8.4.2  매수 목표가 계산</vt:lpstr>
      <vt:lpstr>8.4.3 이동평균값 조회</vt:lpstr>
      <vt:lpstr>8.4.5 최유리 FOK매수 주문</vt:lpstr>
      <vt:lpstr>8.4.5 최유리 FOK매수 주문</vt:lpstr>
      <vt:lpstr>8.4.6 최유리 IOC매도 주문</vt:lpstr>
      <vt:lpstr>8.4.6 최유리 IOC매도 주문</vt:lpstr>
      <vt:lpstr>8.5.1 메인 로직과 시간대별 처리</vt:lpstr>
      <vt:lpstr>8.5.1 메인 로직과 시간대별 처리</vt:lpstr>
      <vt:lpstr>8.5.2 작업 스케줄러 등록</vt:lpstr>
      <vt:lpstr>8.5.2 작업 스케줄러 등록</vt:lpstr>
      <vt:lpstr>8 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8장_변동성 돌파 전략과 자동매매</dc:title>
  <dc:creator>박수빈</dc:creator>
  <cp:lastModifiedBy>박수빈</cp:lastModifiedBy>
  <cp:revision>2</cp:revision>
  <dcterms:created xsi:type="dcterms:W3CDTF">2022-08-10T15:38:46Z</dcterms:created>
  <dcterms:modified xsi:type="dcterms:W3CDTF">2022-08-11T16:35:56Z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0x010100AF464663D94628418FEF443D9F610DC2</vt:lpwstr>
  </property>
</Properties>
</file>