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8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9A585A-F6FA-5E70-C442-352CD06B0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altLang="ko-KR" sz="4200" dirty="0">
                <a:solidFill>
                  <a:schemeClr val="bg1"/>
                </a:solidFill>
              </a:rPr>
              <a:t>Python</a:t>
            </a:r>
            <a:r>
              <a:rPr lang="ko-KR" altLang="en-US" sz="4200" dirty="0">
                <a:solidFill>
                  <a:schemeClr val="bg1"/>
                </a:solidFill>
              </a:rPr>
              <a:t> </a:t>
            </a:r>
            <a:r>
              <a:rPr lang="en-US" altLang="ko-KR" sz="4200" dirty="0">
                <a:solidFill>
                  <a:schemeClr val="bg1"/>
                </a:solidFill>
              </a:rPr>
              <a:t>Programming</a:t>
            </a:r>
            <a:endParaRPr lang="ko-KR" altLang="en-US" sz="42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E1F5AB-05BF-C332-9EF5-20D9A35D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85736"/>
            <a:ext cx="3380437" cy="1365847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Week01</a:t>
            </a: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Python </a:t>
            </a:r>
            <a:r>
              <a:rPr lang="ko-KR" altLang="en-US" sz="1400" dirty="0">
                <a:solidFill>
                  <a:schemeClr val="bg1"/>
                </a:solidFill>
              </a:rPr>
              <a:t>기본 문법 및 파일처리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외부 </a:t>
            </a:r>
            <a:r>
              <a:rPr lang="ko-KR" altLang="en-US" sz="1400">
                <a:solidFill>
                  <a:schemeClr val="bg1"/>
                </a:solidFill>
              </a:rPr>
              <a:t>라이브러리 사용법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F72CE7E-BA31-F782-710B-8BBFDEB4F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9" r="-1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41C33-CD71-95BC-4B62-D27437BD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32bit Python(3.8.0)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727F5-5FFD-72C2-74AE-A5816049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공식 사이트에서 </a:t>
            </a:r>
            <a:r>
              <a:rPr lang="en-US" altLang="ko-KR" dirty="0"/>
              <a:t>Download</a:t>
            </a:r>
          </a:p>
          <a:p>
            <a:r>
              <a:rPr lang="en-US" altLang="ko-KR" dirty="0"/>
              <a:t>Python </a:t>
            </a:r>
            <a:r>
              <a:rPr lang="ko-KR" altLang="en-US" dirty="0"/>
              <a:t>표준 라이브러리 </a:t>
            </a:r>
            <a:r>
              <a:rPr lang="en-US" altLang="ko-KR" dirty="0" err="1"/>
              <a:t>venv</a:t>
            </a:r>
            <a:r>
              <a:rPr lang="ko-KR" altLang="en-US" dirty="0"/>
              <a:t>를 사용하여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가상환경에</a:t>
            </a:r>
            <a:r>
              <a:rPr lang="en-US" altLang="ko-KR" dirty="0"/>
              <a:t> 32bit Python </a:t>
            </a:r>
            <a:r>
              <a:rPr lang="ko-KR" altLang="en-US" dirty="0"/>
              <a:t>추가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</a:t>
            </a:r>
            <a:r>
              <a:rPr lang="ko-KR" altLang="en-US" dirty="0"/>
              <a:t>필요할 때만 </a:t>
            </a:r>
            <a:r>
              <a:rPr lang="en-US" altLang="ko-KR" dirty="0"/>
              <a:t>32bit Python </a:t>
            </a:r>
            <a:r>
              <a:rPr lang="ko-KR" altLang="en-US" dirty="0"/>
              <a:t>활성화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PATH Check Box </a:t>
            </a:r>
            <a:r>
              <a:rPr lang="ko-KR" altLang="en-US" dirty="0"/>
              <a:t>유의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9469E-C1DB-46A0-B2DB-B9C3F390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61" y="2293126"/>
            <a:ext cx="5150839" cy="3158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E93FB7-DBDE-336A-EE2B-B8EE19A70B68}"/>
              </a:ext>
            </a:extLst>
          </p:cNvPr>
          <p:cNvSpPr/>
          <p:nvPr/>
        </p:nvSpPr>
        <p:spPr>
          <a:xfrm>
            <a:off x="7829669" y="3474139"/>
            <a:ext cx="3013733" cy="2159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8EB89-1C5F-5262-8B31-9E05B09B0FD9}"/>
              </a:ext>
            </a:extLst>
          </p:cNvPr>
          <p:cNvSpPr txBox="1"/>
          <p:nvPr/>
        </p:nvSpPr>
        <p:spPr>
          <a:xfrm>
            <a:off x="10276486" y="3652605"/>
            <a:ext cx="878043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경로 확인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3A4B76-C891-1177-8749-CB48941A67A8}"/>
              </a:ext>
            </a:extLst>
          </p:cNvPr>
          <p:cNvCxnSpPr>
            <a:cxnSpLocks/>
          </p:cNvCxnSpPr>
          <p:nvPr/>
        </p:nvCxnSpPr>
        <p:spPr>
          <a:xfrm flipV="1">
            <a:off x="7581901" y="5205413"/>
            <a:ext cx="1493044" cy="164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CDC5DD-0EB3-277A-9352-A14C932CF5DB}"/>
              </a:ext>
            </a:extLst>
          </p:cNvPr>
          <p:cNvCxnSpPr>
            <a:cxnSpLocks/>
          </p:cNvCxnSpPr>
          <p:nvPr/>
        </p:nvCxnSpPr>
        <p:spPr>
          <a:xfrm>
            <a:off x="7596188" y="5174457"/>
            <a:ext cx="1481138" cy="216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62BB39-CFDE-0A94-23CB-14649F0CB816}"/>
              </a:ext>
            </a:extLst>
          </p:cNvPr>
          <p:cNvSpPr txBox="1"/>
          <p:nvPr/>
        </p:nvSpPr>
        <p:spPr>
          <a:xfrm>
            <a:off x="9000136" y="5321222"/>
            <a:ext cx="1007464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Do not Check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623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699E2-6CB6-88AC-64F9-656B476F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Environment(</a:t>
            </a:r>
            <a:r>
              <a:rPr lang="en-US" altLang="ko-KR" dirty="0" err="1"/>
              <a:t>venv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F8A15-A757-28DF-1BCD-EA3CE412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명령을 통해 가상환경에서 사용할 디렉터리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cd </a:t>
            </a:r>
            <a:r>
              <a:rPr lang="ko-KR" altLang="en-US" dirty="0"/>
              <a:t>명령을 통해 해당 디렉터리로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python –m </a:t>
            </a:r>
            <a:r>
              <a:rPr lang="en-US" altLang="ko-KR" dirty="0" err="1"/>
              <a:t>venv</a:t>
            </a:r>
            <a:r>
              <a:rPr lang="en-US" altLang="ko-KR" dirty="0"/>
              <a:t> Py380_32 </a:t>
            </a:r>
            <a:r>
              <a:rPr lang="ko-KR" altLang="en-US" dirty="0"/>
              <a:t>명령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notepad Py380_32\</a:t>
            </a:r>
            <a:r>
              <a:rPr lang="en-US" altLang="ko-KR" dirty="0" err="1"/>
              <a:t>pyvenv.cfg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64bit Python </a:t>
            </a:r>
            <a:r>
              <a:rPr lang="ko-KR" altLang="en-US" dirty="0"/>
              <a:t>정보 </a:t>
            </a:r>
            <a:r>
              <a:rPr lang="en-US" altLang="ko-KR" dirty="0"/>
              <a:t>notepad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16D9A3-1B69-EAEC-A8FC-7728F04C2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47"/>
          <a:stretch/>
        </p:blipFill>
        <p:spPr>
          <a:xfrm>
            <a:off x="6422449" y="2825757"/>
            <a:ext cx="4445576" cy="319905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F2D774-28AD-BAED-27A3-58DB81DFAC22}"/>
              </a:ext>
            </a:extLst>
          </p:cNvPr>
          <p:cNvCxnSpPr>
            <a:cxnSpLocks/>
          </p:cNvCxnSpPr>
          <p:nvPr/>
        </p:nvCxnSpPr>
        <p:spPr>
          <a:xfrm>
            <a:off x="7158037" y="3429000"/>
            <a:ext cx="101448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56C969-B1C3-6AA9-94C0-5632D027EF03}"/>
              </a:ext>
            </a:extLst>
          </p:cNvPr>
          <p:cNvCxnSpPr>
            <a:cxnSpLocks/>
          </p:cNvCxnSpPr>
          <p:nvPr/>
        </p:nvCxnSpPr>
        <p:spPr>
          <a:xfrm>
            <a:off x="7210425" y="3633788"/>
            <a:ext cx="8300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353EFA-8C7B-37DB-D3A4-EF9451EC7979}"/>
              </a:ext>
            </a:extLst>
          </p:cNvPr>
          <p:cNvCxnSpPr>
            <a:cxnSpLocks/>
          </p:cNvCxnSpPr>
          <p:nvPr/>
        </p:nvCxnSpPr>
        <p:spPr>
          <a:xfrm>
            <a:off x="7119937" y="3829050"/>
            <a:ext cx="11572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DA61B0-DD20-7B77-FD49-6C33BAF5F844}"/>
              </a:ext>
            </a:extLst>
          </p:cNvPr>
          <p:cNvCxnSpPr>
            <a:cxnSpLocks/>
          </p:cNvCxnSpPr>
          <p:nvPr/>
        </p:nvCxnSpPr>
        <p:spPr>
          <a:xfrm>
            <a:off x="7110106" y="4055409"/>
            <a:ext cx="1414769" cy="3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AEBC86-AD72-4887-568E-E8A329B97302}"/>
              </a:ext>
            </a:extLst>
          </p:cNvPr>
          <p:cNvCxnSpPr>
            <a:cxnSpLocks/>
          </p:cNvCxnSpPr>
          <p:nvPr/>
        </p:nvCxnSpPr>
        <p:spPr>
          <a:xfrm>
            <a:off x="9065201" y="3095624"/>
            <a:ext cx="24824" cy="101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9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FE974-4234-E1E0-F890-45A380E9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Environment(</a:t>
            </a:r>
            <a:r>
              <a:rPr lang="en-US" altLang="ko-KR" dirty="0" err="1"/>
              <a:t>venv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62652-7C6B-3719-F2EC-118FEFC2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32bit Python install </a:t>
            </a:r>
            <a:r>
              <a:rPr lang="ko-KR" altLang="en-US" dirty="0"/>
              <a:t>시 경로와 </a:t>
            </a:r>
            <a:r>
              <a:rPr lang="en-US" altLang="ko-KR" dirty="0"/>
              <a:t>Version</a:t>
            </a:r>
            <a:r>
              <a:rPr lang="ko-KR" altLang="en-US" dirty="0"/>
              <a:t>으로 </a:t>
            </a:r>
            <a:r>
              <a:rPr lang="en-US" altLang="ko-KR" dirty="0"/>
              <a:t>notepad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ko-KR" altLang="en-US" dirty="0"/>
              <a:t>가상 환경 활성화</a:t>
            </a:r>
            <a:r>
              <a:rPr lang="en-US" altLang="ko-KR" dirty="0"/>
              <a:t>(activate.bat)</a:t>
            </a:r>
            <a:r>
              <a:rPr lang="ko-KR" altLang="en-US" dirty="0"/>
              <a:t> 후 </a:t>
            </a:r>
            <a:r>
              <a:rPr lang="en-US" altLang="ko-KR" dirty="0"/>
              <a:t>Python version</a:t>
            </a:r>
            <a:r>
              <a:rPr lang="ko-KR" altLang="en-US" dirty="0"/>
              <a:t>이 </a:t>
            </a:r>
            <a:r>
              <a:rPr lang="en-US" altLang="ko-KR" dirty="0"/>
              <a:t>3.8.0 </a:t>
            </a:r>
            <a:r>
              <a:rPr lang="ko-KR" altLang="en-US" dirty="0"/>
              <a:t>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ABD31-6D8D-C74F-8FC0-63517C861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958"/>
          <a:stretch/>
        </p:blipFill>
        <p:spPr>
          <a:xfrm>
            <a:off x="864972" y="4088881"/>
            <a:ext cx="5231028" cy="1602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6E23B8-4FFD-806E-E33D-782EDE989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286"/>
          <a:stretch/>
        </p:blipFill>
        <p:spPr>
          <a:xfrm>
            <a:off x="6452122" y="4088881"/>
            <a:ext cx="4874906" cy="1602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637F94-B9C1-E07D-5657-49D279CE0F33}"/>
              </a:ext>
            </a:extLst>
          </p:cNvPr>
          <p:cNvSpPr/>
          <p:nvPr/>
        </p:nvSpPr>
        <p:spPr>
          <a:xfrm>
            <a:off x="1281113" y="4396621"/>
            <a:ext cx="3057525" cy="147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CBE91B4-8192-18E8-E30E-029BC0EF84DA}"/>
              </a:ext>
            </a:extLst>
          </p:cNvPr>
          <p:cNvSpPr/>
          <p:nvPr/>
        </p:nvSpPr>
        <p:spPr>
          <a:xfrm>
            <a:off x="1352552" y="4671597"/>
            <a:ext cx="257174" cy="147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0C5274-D255-8463-FE2D-43959562C930}"/>
              </a:ext>
            </a:extLst>
          </p:cNvPr>
          <p:cNvCxnSpPr/>
          <p:nvPr/>
        </p:nvCxnSpPr>
        <p:spPr>
          <a:xfrm>
            <a:off x="1609726" y="4742696"/>
            <a:ext cx="526732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B93D4FE-0555-EDAD-C72C-0D2DC0896AB5}"/>
              </a:ext>
            </a:extLst>
          </p:cNvPr>
          <p:cNvCxnSpPr>
            <a:cxnSpLocks/>
          </p:cNvCxnSpPr>
          <p:nvPr/>
        </p:nvCxnSpPr>
        <p:spPr>
          <a:xfrm>
            <a:off x="4338638" y="4463296"/>
            <a:ext cx="25384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956512-4F1D-5718-1FFD-50B78150C306}"/>
              </a:ext>
            </a:extLst>
          </p:cNvPr>
          <p:cNvSpPr/>
          <p:nvPr/>
        </p:nvSpPr>
        <p:spPr>
          <a:xfrm>
            <a:off x="6877050" y="4381540"/>
            <a:ext cx="3057525" cy="147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889867-4B9E-0B66-6B6C-794F7F22D740}"/>
              </a:ext>
            </a:extLst>
          </p:cNvPr>
          <p:cNvSpPr/>
          <p:nvPr/>
        </p:nvSpPr>
        <p:spPr>
          <a:xfrm>
            <a:off x="6903771" y="4638813"/>
            <a:ext cx="257174" cy="147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93216-7DAF-4B04-8851-A180BC84CE60}"/>
              </a:ext>
            </a:extLst>
          </p:cNvPr>
          <p:cNvSpPr txBox="1"/>
          <p:nvPr/>
        </p:nvSpPr>
        <p:spPr>
          <a:xfrm>
            <a:off x="10444446" y="5321518"/>
            <a:ext cx="653260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Save</a:t>
            </a:r>
            <a:endParaRPr lang="ko-KR" altLang="en-US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728141-A6BF-9C98-AD78-A4D5CE06B9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" r="60918" b="55088"/>
          <a:stretch/>
        </p:blipFill>
        <p:spPr>
          <a:xfrm>
            <a:off x="8624887" y="2627715"/>
            <a:ext cx="2637953" cy="1602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73DA093-CA4F-D3E4-5E06-1C3305919343}"/>
              </a:ext>
            </a:extLst>
          </p:cNvPr>
          <p:cNvSpPr/>
          <p:nvPr/>
        </p:nvSpPr>
        <p:spPr>
          <a:xfrm>
            <a:off x="8624887" y="3060700"/>
            <a:ext cx="676699" cy="139518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8683BD-A004-02DD-3FBA-B3B77B8D1129}"/>
              </a:ext>
            </a:extLst>
          </p:cNvPr>
          <p:cNvCxnSpPr>
            <a:cxnSpLocks/>
          </p:cNvCxnSpPr>
          <p:nvPr/>
        </p:nvCxnSpPr>
        <p:spPr>
          <a:xfrm flipV="1">
            <a:off x="10003121" y="3073400"/>
            <a:ext cx="906179" cy="635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5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89E-4C22-31DF-0264-E5460F5B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blockchain library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F48F3-AE29-DBAF-70B4-A7329B08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Blockchain</a:t>
            </a:r>
            <a:r>
              <a:rPr lang="ko-KR" altLang="en-US" dirty="0"/>
              <a:t>은 가상환경</a:t>
            </a:r>
            <a:r>
              <a:rPr lang="en-US" altLang="ko-KR" dirty="0"/>
              <a:t>(32bit Python 3.8.0)</a:t>
            </a:r>
            <a:r>
              <a:rPr lang="ko-KR" altLang="en-US" dirty="0"/>
              <a:t>에만 설치 </a:t>
            </a:r>
            <a:endParaRPr lang="en-US" altLang="ko-KR" dirty="0"/>
          </a:p>
          <a:p>
            <a:r>
              <a:rPr lang="ko-KR" altLang="en-US" dirty="0"/>
              <a:t>가상환경에서 </a:t>
            </a:r>
            <a:r>
              <a:rPr lang="en-US" altLang="ko-KR" dirty="0"/>
              <a:t>pip install blockchain </a:t>
            </a:r>
            <a:r>
              <a:rPr lang="ko-KR" altLang="en-US" dirty="0"/>
              <a:t>명령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* </a:t>
            </a:r>
            <a:r>
              <a:rPr lang="ko-KR" altLang="en-US" sz="1600" dirty="0"/>
              <a:t>설치 확인을 위해 </a:t>
            </a:r>
            <a:r>
              <a:rPr lang="en-US" altLang="ko-KR" sz="1600" dirty="0"/>
              <a:t>blockchain</a:t>
            </a:r>
          </a:p>
          <a:p>
            <a:pPr marL="0" indent="0">
              <a:buNone/>
            </a:pPr>
            <a:r>
              <a:rPr lang="ko-KR" altLang="en-US" sz="1600" dirty="0"/>
              <a:t>   </a:t>
            </a:r>
            <a:r>
              <a:rPr lang="en-US" altLang="ko-KR" sz="1600" dirty="0" err="1"/>
              <a:t>exchangerates</a:t>
            </a:r>
            <a:r>
              <a:rPr lang="en-US" altLang="ko-KR" sz="1600" dirty="0"/>
              <a:t> </a:t>
            </a:r>
            <a:r>
              <a:rPr lang="ko-KR" altLang="en-US" sz="1600" dirty="0"/>
              <a:t>모듈 사용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   15</a:t>
            </a:r>
            <a:r>
              <a:rPr lang="ko-KR" altLang="en-US" sz="1600" dirty="0"/>
              <a:t>분전 </a:t>
            </a:r>
            <a:r>
              <a:rPr lang="ko-KR" altLang="en-US" sz="1600" dirty="0" err="1"/>
              <a:t>비트코인</a:t>
            </a:r>
            <a:r>
              <a:rPr lang="ko-KR" altLang="en-US" sz="1600" dirty="0"/>
              <a:t> 시세 확인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B27D28-FD8F-35FA-B967-B8FEE341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" t="282" r="1" b="46981"/>
          <a:stretch/>
        </p:blipFill>
        <p:spPr>
          <a:xfrm>
            <a:off x="4372407" y="3386549"/>
            <a:ext cx="7019493" cy="25426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A7811B-9DDD-1AC5-A7DB-DC2E1E09A5BB}"/>
              </a:ext>
            </a:extLst>
          </p:cNvPr>
          <p:cNvCxnSpPr/>
          <p:nvPr/>
        </p:nvCxnSpPr>
        <p:spPr>
          <a:xfrm>
            <a:off x="5795963" y="4176713"/>
            <a:ext cx="13001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77B49B4-5D8D-83CA-A504-D792AFD1FDBB}"/>
              </a:ext>
            </a:extLst>
          </p:cNvPr>
          <p:cNvSpPr/>
          <p:nvPr/>
        </p:nvSpPr>
        <p:spPr>
          <a:xfrm>
            <a:off x="700635" y="4248150"/>
            <a:ext cx="2909340" cy="135255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6C127-0EBE-6BD2-D6F4-2EAAA4A4626A}"/>
              </a:ext>
            </a:extLst>
          </p:cNvPr>
          <p:cNvSpPr txBox="1"/>
          <p:nvPr/>
        </p:nvSpPr>
        <p:spPr>
          <a:xfrm>
            <a:off x="2733675" y="5518735"/>
            <a:ext cx="876300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Next</a:t>
            </a:r>
            <a:r>
              <a:rPr lang="ko-KR" altLang="en-US" sz="1000" dirty="0"/>
              <a:t> </a:t>
            </a:r>
            <a:r>
              <a:rPr lang="en-US" altLang="ko-KR" sz="1000" dirty="0"/>
              <a:t>Page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273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3199616-C2EC-CE69-6E3F-9D1E4263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63766"/>
            <a:ext cx="8344604" cy="15693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4EAF5A3-D8F6-110D-C109-C93BF240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blockchain library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D2B87-5601-D798-BAE9-43C874B85E6E}"/>
              </a:ext>
            </a:extLst>
          </p:cNvPr>
          <p:cNvSpPr txBox="1"/>
          <p:nvPr/>
        </p:nvSpPr>
        <p:spPr>
          <a:xfrm>
            <a:off x="1072515" y="3568397"/>
            <a:ext cx="2617469" cy="724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b" anchorCtr="0">
            <a:noAutofit/>
          </a:bodyPr>
          <a:lstStyle/>
          <a:p>
            <a:pPr algn="ctr"/>
            <a:r>
              <a:rPr lang="ko-KR" altLang="en-US" sz="1000" dirty="0"/>
              <a:t>실행 당시 시각 </a:t>
            </a:r>
            <a:r>
              <a:rPr lang="en-US" altLang="ko-KR" sz="1000" dirty="0"/>
              <a:t>22.06.22 15:30 (</a:t>
            </a:r>
            <a:r>
              <a:rPr lang="ko-KR" altLang="en-US" sz="1000" dirty="0"/>
              <a:t>한국시간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UTC(</a:t>
            </a:r>
            <a:r>
              <a:rPr lang="ko-KR" altLang="en-US" sz="1000" dirty="0"/>
              <a:t>세계표준시간</a:t>
            </a:r>
            <a:r>
              <a:rPr lang="en-US" altLang="ko-KR" sz="1000" dirty="0"/>
              <a:t>) = 22.06.22 06:30</a:t>
            </a:r>
          </a:p>
          <a:p>
            <a:pPr algn="ctr"/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770DFC2-80D3-DD28-18C5-30825067EA9F}"/>
              </a:ext>
            </a:extLst>
          </p:cNvPr>
          <p:cNvCxnSpPr>
            <a:cxnSpLocks/>
          </p:cNvCxnSpPr>
          <p:nvPr/>
        </p:nvCxnSpPr>
        <p:spPr>
          <a:xfrm>
            <a:off x="1699260" y="3337560"/>
            <a:ext cx="10591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EEC7A4-02E3-F366-8D66-98A0E64524EA}"/>
              </a:ext>
            </a:extLst>
          </p:cNvPr>
          <p:cNvSpPr txBox="1"/>
          <p:nvPr/>
        </p:nvSpPr>
        <p:spPr>
          <a:xfrm>
            <a:off x="700636" y="6185140"/>
            <a:ext cx="513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Graph</a:t>
            </a:r>
            <a:r>
              <a:rPr lang="ko-KR" altLang="en-US" sz="800" dirty="0"/>
              <a:t> </a:t>
            </a:r>
            <a:r>
              <a:rPr lang="en-US" altLang="ko-KR" sz="800" dirty="0"/>
              <a:t>source : https://kr.investing.com/crypto/bitcoin</a:t>
            </a:r>
            <a:endParaRPr lang="ko-KR" altLang="en-US" sz="8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FE8D127-3900-1509-83E0-95CB36B1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81" y="2919524"/>
            <a:ext cx="5485504" cy="2929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08054A8-FF11-64CF-7640-BC88DF7C45BF}"/>
              </a:ext>
            </a:extLst>
          </p:cNvPr>
          <p:cNvSpPr/>
          <p:nvPr/>
        </p:nvSpPr>
        <p:spPr>
          <a:xfrm>
            <a:off x="9718429" y="5015096"/>
            <a:ext cx="1327713" cy="823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831B84-9C30-DCF3-36EE-903EC92E171A}"/>
              </a:ext>
            </a:extLst>
          </p:cNvPr>
          <p:cNvCxnSpPr>
            <a:cxnSpLocks/>
          </p:cNvCxnSpPr>
          <p:nvPr/>
        </p:nvCxnSpPr>
        <p:spPr>
          <a:xfrm>
            <a:off x="2857905" y="3337560"/>
            <a:ext cx="6860524" cy="1982585"/>
          </a:xfrm>
          <a:prstGeom prst="straightConnector1">
            <a:avLst/>
          </a:prstGeom>
          <a:ln w="1905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F331BBFB-F07A-C010-06A0-B33492BA6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456" y="2336564"/>
            <a:ext cx="3630444" cy="1583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05BDE9-801A-D441-5C47-5343E408DF8E}"/>
              </a:ext>
            </a:extLst>
          </p:cNvPr>
          <p:cNvSpPr txBox="1"/>
          <p:nvPr/>
        </p:nvSpPr>
        <p:spPr>
          <a:xfrm>
            <a:off x="8813008" y="3868114"/>
            <a:ext cx="2617469" cy="415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/>
              <a:t>15</a:t>
            </a:r>
            <a:r>
              <a:rPr lang="ko-KR" altLang="en-US" sz="1000" dirty="0"/>
              <a:t>분 전 시간인 </a:t>
            </a:r>
            <a:r>
              <a:rPr lang="en-US" altLang="ko-KR" sz="1000" dirty="0"/>
              <a:t>22.06.22 15:15 </a:t>
            </a:r>
            <a:r>
              <a:rPr lang="ko-KR" altLang="en-US" sz="1000" dirty="0"/>
              <a:t>시세 확인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9743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34411-2C2D-5D08-9172-A745840F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편집기</a:t>
            </a:r>
          </a:p>
        </p:txBody>
      </p:sp>
      <p:pic>
        <p:nvPicPr>
          <p:cNvPr id="2050" name="Picture 2" descr="Python] Pycharm에 원격 인터프리터 추가하고 적용하기!">
            <a:extLst>
              <a:ext uri="{FF2B5EF4-FFF2-40B4-BE49-F238E27FC236}">
                <a16:creationId xmlns:a16="http://schemas.microsoft.com/office/drawing/2014/main" id="{FC8D3A2E-EB34-D0C7-2C0C-467FA1A0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41" y="2293126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15C1706-531C-89A3-2691-5A4D1441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26" y="2190749"/>
            <a:ext cx="2486247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397528-2D53-BB13-7112-AAE38955CBD3}"/>
              </a:ext>
            </a:extLst>
          </p:cNvPr>
          <p:cNvSpPr txBox="1"/>
          <p:nvPr/>
        </p:nvSpPr>
        <p:spPr>
          <a:xfrm>
            <a:off x="1267541" y="5018947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PyCharm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1EAA5-E93A-C602-EC7A-2E930B6F6181}"/>
              </a:ext>
            </a:extLst>
          </p:cNvPr>
          <p:cNvSpPr txBox="1"/>
          <p:nvPr/>
        </p:nvSpPr>
        <p:spPr>
          <a:xfrm>
            <a:off x="4789173" y="5018947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Visual Studio Code</a:t>
            </a:r>
            <a:endParaRPr lang="ko-KR" altLang="en-US" dirty="0"/>
          </a:p>
        </p:txBody>
      </p:sp>
      <p:pic>
        <p:nvPicPr>
          <p:cNvPr id="2056" name="Picture 8" descr="Project Jupyter | Try Jupyter">
            <a:extLst>
              <a:ext uri="{FF2B5EF4-FFF2-40B4-BE49-F238E27FC236}">
                <a16:creationId xmlns:a16="http://schemas.microsoft.com/office/drawing/2014/main" id="{A99EAC1A-FC81-C3F9-42CB-EF0A698D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85" y="2293126"/>
            <a:ext cx="4359421" cy="22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FF16ED-A2A6-EAF3-69CF-E02DFBD751CF}"/>
              </a:ext>
            </a:extLst>
          </p:cNvPr>
          <p:cNvSpPr txBox="1"/>
          <p:nvPr/>
        </p:nvSpPr>
        <p:spPr>
          <a:xfrm>
            <a:off x="8540845" y="5018947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8B7D1-92AF-9C23-0D74-D595CFD2D0E5}"/>
              </a:ext>
            </a:extLst>
          </p:cNvPr>
          <p:cNvSpPr txBox="1"/>
          <p:nvPr/>
        </p:nvSpPr>
        <p:spPr>
          <a:xfrm>
            <a:off x="700636" y="6185140"/>
            <a:ext cx="513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Image</a:t>
            </a:r>
            <a:r>
              <a:rPr lang="ko-KR" altLang="en-US" sz="800" dirty="0"/>
              <a:t> </a:t>
            </a:r>
            <a:r>
              <a:rPr lang="en-US" altLang="ko-KR" sz="800" dirty="0"/>
              <a:t>source :</a:t>
            </a:r>
          </a:p>
          <a:p>
            <a:r>
              <a:rPr lang="en-US" altLang="ko-KR" sz="800" dirty="0"/>
              <a:t>https://commons.wikimedia.org/wiki/File:PyCharm_Icon.svg</a:t>
            </a:r>
          </a:p>
          <a:p>
            <a:r>
              <a:rPr lang="en-US" altLang="ko-KR" sz="800" dirty="0"/>
              <a:t>https://ko.m.wikipedia.org/wiki/%ED%8C%8C%EC%9D%BC:Visual_Studio_Code_1.18_icon.svg</a:t>
            </a:r>
          </a:p>
          <a:p>
            <a:r>
              <a:rPr lang="en-US" altLang="ko-KR" sz="800" dirty="0"/>
              <a:t>https://jupyter.org/try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423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121F-CC98-52AD-3B3B-6231FB44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 </a:t>
            </a:r>
            <a:r>
              <a:rPr lang="ko-KR" altLang="en-US" dirty="0"/>
              <a:t>문자열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0E0E-9856-5EE1-2F69-778509AA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문자열은 내장클래스 </a:t>
            </a:r>
            <a:r>
              <a:rPr lang="en-US" altLang="ko-KR" dirty="0"/>
              <a:t>str</a:t>
            </a:r>
            <a:r>
              <a:rPr lang="ko-KR" altLang="en-US" dirty="0"/>
              <a:t>로 처리</a:t>
            </a:r>
            <a:endParaRPr lang="en-US" altLang="ko-KR" dirty="0"/>
          </a:p>
          <a:p>
            <a:r>
              <a:rPr lang="ko-KR" altLang="en-US" dirty="0"/>
              <a:t>작은 따옴표</a:t>
            </a:r>
            <a:r>
              <a:rPr lang="en-US" altLang="ko-KR" dirty="0"/>
              <a:t>, </a:t>
            </a:r>
            <a:r>
              <a:rPr lang="ko-KR" altLang="en-US" dirty="0"/>
              <a:t>큰 따옴표로 표시해도 동일한 결과</a:t>
            </a:r>
            <a:endParaRPr lang="en-US" altLang="ko-KR" dirty="0"/>
          </a:p>
          <a:p>
            <a:r>
              <a:rPr lang="en-US" altLang="ko-KR" dirty="0"/>
              <a:t>type()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자료형을 확인할 수 있는 함수</a:t>
            </a:r>
            <a:r>
              <a:rPr lang="en-US" altLang="ko-KR" dirty="0"/>
              <a:t>) </a:t>
            </a:r>
            <a:r>
              <a:rPr lang="ko-KR" altLang="en-US" dirty="0"/>
              <a:t>를 사용하여 </a:t>
            </a:r>
            <a:r>
              <a:rPr lang="en-US" altLang="ko-KR" dirty="0"/>
              <a:t>str </a:t>
            </a:r>
            <a:r>
              <a:rPr lang="ko-KR" altLang="en-US" dirty="0"/>
              <a:t>클래스 확인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0E8B69-44C9-CC05-7107-4DE6D6173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" r="-1"/>
          <a:stretch/>
        </p:blipFill>
        <p:spPr>
          <a:xfrm>
            <a:off x="1290637" y="4113551"/>
            <a:ext cx="9535033" cy="1163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B00A05-D8B0-69D2-255A-CC7FB0296F02}"/>
              </a:ext>
            </a:extLst>
          </p:cNvPr>
          <p:cNvSpPr/>
          <p:nvPr/>
        </p:nvSpPr>
        <p:spPr>
          <a:xfrm>
            <a:off x="1290637" y="4845050"/>
            <a:ext cx="1052513" cy="203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4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C8AA3-CE2C-C810-2BB3-FD34DD4F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Escape </a:t>
            </a:r>
            <a:r>
              <a:rPr lang="ko-KR" altLang="en-US" dirty="0"/>
              <a:t>문자</a:t>
            </a:r>
            <a:r>
              <a:rPr lang="en-US" altLang="ko-KR" dirty="0"/>
              <a:t> ‘ </a:t>
            </a:r>
            <a:r>
              <a:rPr lang="ko-KR" altLang="en-US" dirty="0"/>
              <a:t>＼</a:t>
            </a:r>
            <a:r>
              <a:rPr lang="en-US" altLang="ko-KR" dirty="0"/>
              <a:t> ’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7FE01-0AEA-C797-9EC3-1DE8DCB3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56" y="2291626"/>
            <a:ext cx="7677097" cy="135071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EDCF7E-87C1-3E06-B699-70A7D393DA56}"/>
              </a:ext>
            </a:extLst>
          </p:cNvPr>
          <p:cNvSpPr/>
          <p:nvPr/>
        </p:nvSpPr>
        <p:spPr>
          <a:xfrm>
            <a:off x="1602356" y="2912093"/>
            <a:ext cx="635000" cy="2413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FDDB1C-A026-AD37-8901-6675BD0A9A33}"/>
              </a:ext>
            </a:extLst>
          </p:cNvPr>
          <p:cNvSpPr/>
          <p:nvPr/>
        </p:nvSpPr>
        <p:spPr>
          <a:xfrm>
            <a:off x="1602356" y="3277218"/>
            <a:ext cx="1104900" cy="13652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7B8EA3-FB37-EAC6-A5C0-D33D38A4EC54}"/>
              </a:ext>
            </a:extLst>
          </p:cNvPr>
          <p:cNvSpPr/>
          <p:nvPr/>
        </p:nvSpPr>
        <p:spPr>
          <a:xfrm>
            <a:off x="2834256" y="2746993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E29D88-28CC-FB6F-8066-8249FAC9A86F}"/>
              </a:ext>
            </a:extLst>
          </p:cNvPr>
          <p:cNvSpPr/>
          <p:nvPr/>
        </p:nvSpPr>
        <p:spPr>
          <a:xfrm>
            <a:off x="2154806" y="3123230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21B52D-B0E5-0D69-E3FF-285F049F65E2}"/>
              </a:ext>
            </a:extLst>
          </p:cNvPr>
          <p:cNvSpPr/>
          <p:nvPr/>
        </p:nvSpPr>
        <p:spPr>
          <a:xfrm>
            <a:off x="2897756" y="3118468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295592-31AD-C31E-3FAC-524977400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8"/>
          <a:stretch/>
        </p:blipFill>
        <p:spPr>
          <a:xfrm>
            <a:off x="1602356" y="3642342"/>
            <a:ext cx="7543800" cy="137704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B5414A3-63B4-58FD-6572-C86D9EE00823}"/>
              </a:ext>
            </a:extLst>
          </p:cNvPr>
          <p:cNvSpPr/>
          <p:nvPr/>
        </p:nvSpPr>
        <p:spPr>
          <a:xfrm>
            <a:off x="2345306" y="3593130"/>
            <a:ext cx="204788" cy="20320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63B6C47-E17F-0451-67E4-C382B2870254}"/>
              </a:ext>
            </a:extLst>
          </p:cNvPr>
          <p:cNvSpPr/>
          <p:nvPr/>
        </p:nvSpPr>
        <p:spPr>
          <a:xfrm>
            <a:off x="3445444" y="3595512"/>
            <a:ext cx="204788" cy="20320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D9E1FB-CAE8-717C-D09D-3E0C473C9073}"/>
              </a:ext>
            </a:extLst>
          </p:cNvPr>
          <p:cNvCxnSpPr/>
          <p:nvPr/>
        </p:nvCxnSpPr>
        <p:spPr>
          <a:xfrm flipH="1">
            <a:off x="1602356" y="3937618"/>
            <a:ext cx="90011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A7234A6-7D45-4676-B907-85F220001DB7}"/>
              </a:ext>
            </a:extLst>
          </p:cNvPr>
          <p:cNvSpPr/>
          <p:nvPr/>
        </p:nvSpPr>
        <p:spPr>
          <a:xfrm>
            <a:off x="2345306" y="3925259"/>
            <a:ext cx="204788" cy="20320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AD9904-5D30-6698-D4F9-0A5EC2920790}"/>
              </a:ext>
            </a:extLst>
          </p:cNvPr>
          <p:cNvSpPr/>
          <p:nvPr/>
        </p:nvSpPr>
        <p:spPr>
          <a:xfrm>
            <a:off x="2929506" y="4187196"/>
            <a:ext cx="204788" cy="20320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E59656-BBF6-8F14-F2F5-687B33A16656}"/>
              </a:ext>
            </a:extLst>
          </p:cNvPr>
          <p:cNvSpPr/>
          <p:nvPr/>
        </p:nvSpPr>
        <p:spPr>
          <a:xfrm>
            <a:off x="1602355" y="4390397"/>
            <a:ext cx="1193853" cy="44733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5E42B6-9653-D2B3-9C31-E34F3838DDE7}"/>
              </a:ext>
            </a:extLst>
          </p:cNvPr>
          <p:cNvSpPr txBox="1"/>
          <p:nvPr/>
        </p:nvSpPr>
        <p:spPr>
          <a:xfrm>
            <a:off x="4875120" y="2879541"/>
            <a:ext cx="2617469" cy="415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/>
              <a:t>r </a:t>
            </a:r>
            <a:r>
              <a:rPr lang="ko-KR" altLang="en-US" sz="1000" dirty="0"/>
              <a:t>을 사용하여 </a:t>
            </a:r>
            <a:r>
              <a:rPr lang="en-US" altLang="ko-KR" sz="1000" dirty="0"/>
              <a:t>escape</a:t>
            </a:r>
            <a:r>
              <a:rPr lang="ko-KR" altLang="en-US" sz="1000" dirty="0"/>
              <a:t>문자가 아닌 문자로 처리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F506EC-D94F-8E3E-63C7-AE1389E39160}"/>
              </a:ext>
            </a:extLst>
          </p:cNvPr>
          <p:cNvSpPr txBox="1"/>
          <p:nvPr/>
        </p:nvSpPr>
        <p:spPr>
          <a:xfrm>
            <a:off x="4875120" y="3545154"/>
            <a:ext cx="2617469" cy="415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/>
              <a:t>“” or ‘’</a:t>
            </a:r>
            <a:r>
              <a:rPr lang="ko-KR" altLang="en-US" sz="1000" dirty="0"/>
              <a:t>을 나타내기 위해 </a:t>
            </a:r>
            <a:r>
              <a:rPr lang="en-US" altLang="ko-KR" sz="1000" dirty="0"/>
              <a:t>‘’’ or “”” </a:t>
            </a:r>
            <a:r>
              <a:rPr lang="ko-KR" altLang="en-US" sz="1000" dirty="0"/>
              <a:t>사용 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A2012B-6847-4813-BB06-09AD43DD5ACB}"/>
              </a:ext>
            </a:extLst>
          </p:cNvPr>
          <p:cNvSpPr txBox="1"/>
          <p:nvPr/>
        </p:nvSpPr>
        <p:spPr>
          <a:xfrm>
            <a:off x="4875119" y="4289672"/>
            <a:ext cx="2617469" cy="415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/>
              <a:t>여러 줄의 문자열을 나타내는데 </a:t>
            </a:r>
            <a:r>
              <a:rPr lang="en-US" altLang="ko-KR" sz="1000" dirty="0"/>
              <a:t>‘’’ or “”” </a:t>
            </a:r>
            <a:r>
              <a:rPr lang="ko-KR" altLang="en-US" sz="1000" dirty="0"/>
              <a:t>사용</a:t>
            </a:r>
            <a:endParaRPr lang="en-US" altLang="ko-KR" sz="10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A659A13-2C03-ECB7-9652-C86D5DF782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669" b="28082"/>
          <a:stretch/>
        </p:blipFill>
        <p:spPr>
          <a:xfrm>
            <a:off x="5090825" y="4837731"/>
            <a:ext cx="4493122" cy="828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7546919-A993-3E29-CB1D-09C3AF8372FC}"/>
              </a:ext>
            </a:extLst>
          </p:cNvPr>
          <p:cNvSpPr txBox="1"/>
          <p:nvPr/>
        </p:nvSpPr>
        <p:spPr>
          <a:xfrm>
            <a:off x="7970718" y="5432983"/>
            <a:ext cx="2617469" cy="415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/>
              <a:t>주석은 </a:t>
            </a:r>
            <a:r>
              <a:rPr lang="en-US" altLang="ko-KR" sz="1000" dirty="0"/>
              <a:t>#</a:t>
            </a:r>
            <a:r>
              <a:rPr lang="ko-KR" altLang="en-US" sz="1000" dirty="0"/>
              <a:t>을 사용</a:t>
            </a:r>
            <a:r>
              <a:rPr lang="en-US" altLang="ko-KR" sz="1000" dirty="0"/>
              <a:t>. </a:t>
            </a:r>
            <a:r>
              <a:rPr lang="ko-KR" altLang="en-US" sz="1000" dirty="0"/>
              <a:t>여러 줄의 주석은 </a:t>
            </a:r>
            <a:r>
              <a:rPr lang="en-US" altLang="ko-KR" sz="1000" dirty="0"/>
              <a:t>‘’’ </a:t>
            </a:r>
            <a:r>
              <a:rPr lang="ko-KR" altLang="en-US" sz="1000" dirty="0"/>
              <a:t>사용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1848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F66B-7EAF-DBF7-1B60-691F7FD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363849A-727D-BA0C-358F-A276ADD2E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45866"/>
              </p:ext>
            </p:extLst>
          </p:nvPr>
        </p:nvGraphicFramePr>
        <p:xfrm>
          <a:off x="860486" y="3989076"/>
          <a:ext cx="403069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138">
                  <a:extLst>
                    <a:ext uri="{9D8B030D-6E8A-4147-A177-3AD203B41FA5}">
                      <a16:colId xmlns:a16="http://schemas.microsoft.com/office/drawing/2014/main" val="1296882374"/>
                    </a:ext>
                  </a:extLst>
                </a:gridCol>
                <a:gridCol w="806138">
                  <a:extLst>
                    <a:ext uri="{9D8B030D-6E8A-4147-A177-3AD203B41FA5}">
                      <a16:colId xmlns:a16="http://schemas.microsoft.com/office/drawing/2014/main" val="3196328276"/>
                    </a:ext>
                  </a:extLst>
                </a:gridCol>
                <a:gridCol w="806138">
                  <a:extLst>
                    <a:ext uri="{9D8B030D-6E8A-4147-A177-3AD203B41FA5}">
                      <a16:colId xmlns:a16="http://schemas.microsoft.com/office/drawing/2014/main" val="3501076867"/>
                    </a:ext>
                  </a:extLst>
                </a:gridCol>
                <a:gridCol w="806138">
                  <a:extLst>
                    <a:ext uri="{9D8B030D-6E8A-4147-A177-3AD203B41FA5}">
                      <a16:colId xmlns:a16="http://schemas.microsoft.com/office/drawing/2014/main" val="2346061237"/>
                    </a:ext>
                  </a:extLst>
                </a:gridCol>
                <a:gridCol w="806138">
                  <a:extLst>
                    <a:ext uri="{9D8B030D-6E8A-4147-A177-3AD203B41FA5}">
                      <a16:colId xmlns:a16="http://schemas.microsoft.com/office/drawing/2014/main" val="2984504112"/>
                    </a:ext>
                  </a:extLst>
                </a:gridCol>
              </a:tblGrid>
              <a:tr h="25571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ex) </a:t>
                      </a:r>
                      <a:r>
                        <a:rPr lang="ko-KR" altLang="en-US" dirty="0"/>
                        <a:t>문자열의 길이 </a:t>
                      </a:r>
                      <a:r>
                        <a:rPr lang="en-US" altLang="ko-KR" dirty="0"/>
                        <a:t>: 5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969194"/>
                  </a:ext>
                </a:extLst>
              </a:tr>
              <a:tr h="25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64862"/>
                  </a:ext>
                </a:extLst>
              </a:tr>
              <a:tr h="25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55811"/>
                  </a:ext>
                </a:extLst>
              </a:tr>
              <a:tr h="25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186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D050E6-59A5-3AAC-097A-E1723A14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87998"/>
              </p:ext>
            </p:extLst>
          </p:nvPr>
        </p:nvGraphicFramePr>
        <p:xfrm>
          <a:off x="860486" y="1965960"/>
          <a:ext cx="403069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138">
                  <a:extLst>
                    <a:ext uri="{9D8B030D-6E8A-4147-A177-3AD203B41FA5}">
                      <a16:colId xmlns:a16="http://schemas.microsoft.com/office/drawing/2014/main" val="1296882374"/>
                    </a:ext>
                  </a:extLst>
                </a:gridCol>
                <a:gridCol w="806138">
                  <a:extLst>
                    <a:ext uri="{9D8B030D-6E8A-4147-A177-3AD203B41FA5}">
                      <a16:colId xmlns:a16="http://schemas.microsoft.com/office/drawing/2014/main" val="3196328276"/>
                    </a:ext>
                  </a:extLst>
                </a:gridCol>
                <a:gridCol w="806138">
                  <a:extLst>
                    <a:ext uri="{9D8B030D-6E8A-4147-A177-3AD203B41FA5}">
                      <a16:colId xmlns:a16="http://schemas.microsoft.com/office/drawing/2014/main" val="3501076867"/>
                    </a:ext>
                  </a:extLst>
                </a:gridCol>
                <a:gridCol w="806138">
                  <a:extLst>
                    <a:ext uri="{9D8B030D-6E8A-4147-A177-3AD203B41FA5}">
                      <a16:colId xmlns:a16="http://schemas.microsoft.com/office/drawing/2014/main" val="2346061237"/>
                    </a:ext>
                  </a:extLst>
                </a:gridCol>
                <a:gridCol w="806138">
                  <a:extLst>
                    <a:ext uri="{9D8B030D-6E8A-4147-A177-3AD203B41FA5}">
                      <a16:colId xmlns:a16="http://schemas.microsoft.com/office/drawing/2014/main" val="2984504112"/>
                    </a:ext>
                  </a:extLst>
                </a:gridCol>
              </a:tblGrid>
              <a:tr h="25571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ex) </a:t>
                      </a:r>
                      <a:r>
                        <a:rPr lang="ko-KR" altLang="en-US" dirty="0"/>
                        <a:t>문자열의 길이 </a:t>
                      </a:r>
                      <a:r>
                        <a:rPr lang="en-US" altLang="ko-KR" dirty="0"/>
                        <a:t>: n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969194"/>
                  </a:ext>
                </a:extLst>
              </a:tr>
              <a:tr h="255718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64862"/>
                  </a:ext>
                </a:extLst>
              </a:tr>
              <a:tr h="25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∙∙∙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55811"/>
                  </a:ext>
                </a:extLst>
              </a:tr>
              <a:tr h="25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-n+1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∙∙∙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18642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DCE31F0-7794-DAAD-8BB4-F80FC438DDCB}"/>
              </a:ext>
            </a:extLst>
          </p:cNvPr>
          <p:cNvCxnSpPr>
            <a:cxnSpLocks/>
          </p:cNvCxnSpPr>
          <p:nvPr/>
        </p:nvCxnSpPr>
        <p:spPr>
          <a:xfrm>
            <a:off x="2875831" y="3498011"/>
            <a:ext cx="0" cy="418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4C14E49-071B-8FBF-9C61-4FBAF8789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38"/>
          <a:stretch/>
        </p:blipFill>
        <p:spPr>
          <a:xfrm>
            <a:off x="5455632" y="2830652"/>
            <a:ext cx="5875882" cy="1753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FF2FEAD-50C7-8E02-9BC0-6C0602088CCB}"/>
              </a:ext>
            </a:extLst>
          </p:cNvPr>
          <p:cNvSpPr/>
          <p:nvPr/>
        </p:nvSpPr>
        <p:spPr>
          <a:xfrm>
            <a:off x="5660231" y="3386138"/>
            <a:ext cx="614363" cy="1381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86704D-9E3A-33F6-0D68-042BB2477471}"/>
              </a:ext>
            </a:extLst>
          </p:cNvPr>
          <p:cNvSpPr/>
          <p:nvPr/>
        </p:nvSpPr>
        <p:spPr>
          <a:xfrm>
            <a:off x="5660231" y="3617602"/>
            <a:ext cx="2337594" cy="1288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B7CF083-B20A-C7CC-9D27-9822B2488EAF}"/>
              </a:ext>
            </a:extLst>
          </p:cNvPr>
          <p:cNvSpPr/>
          <p:nvPr/>
        </p:nvSpPr>
        <p:spPr>
          <a:xfrm>
            <a:off x="5660231" y="3860178"/>
            <a:ext cx="2591594" cy="1288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75520E-F0BC-098B-3A9B-66278D58AFBF}"/>
              </a:ext>
            </a:extLst>
          </p:cNvPr>
          <p:cNvCxnSpPr/>
          <p:nvPr/>
        </p:nvCxnSpPr>
        <p:spPr>
          <a:xfrm>
            <a:off x="5487193" y="3860178"/>
            <a:ext cx="346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BBF3F7-4337-82E9-1F70-29610A6A48FA}"/>
              </a:ext>
            </a:extLst>
          </p:cNvPr>
          <p:cNvCxnSpPr/>
          <p:nvPr/>
        </p:nvCxnSpPr>
        <p:spPr>
          <a:xfrm>
            <a:off x="5487193" y="4098303"/>
            <a:ext cx="346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A048AF-0A79-1176-3368-E865314C97EE}"/>
              </a:ext>
            </a:extLst>
          </p:cNvPr>
          <p:cNvSpPr txBox="1"/>
          <p:nvPr/>
        </p:nvSpPr>
        <p:spPr>
          <a:xfrm>
            <a:off x="8251825" y="4308892"/>
            <a:ext cx="2617469" cy="415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 err="1"/>
              <a:t>len</a:t>
            </a:r>
            <a:r>
              <a:rPr lang="en-US" altLang="ko-KR" sz="1000" dirty="0"/>
              <a:t>() </a:t>
            </a:r>
            <a:r>
              <a:rPr lang="ko-KR" altLang="en-US" sz="1000" dirty="0"/>
              <a:t>함수는 문자열의 길이 표현 함수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번호에 따라 문자열 확인 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07089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9DE38-3BC6-7370-8502-4FBAEA6F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0C57C-7B6D-3DEC-4617-7BE13897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: (</a:t>
            </a:r>
            <a:r>
              <a:rPr lang="ko-KR" altLang="en-US" dirty="0"/>
              <a:t>콜론</a:t>
            </a:r>
            <a:r>
              <a:rPr lang="en-US" altLang="ko-KR" dirty="0"/>
              <a:t>) </a:t>
            </a:r>
            <a:r>
              <a:rPr lang="ko-KR" altLang="en-US" dirty="0"/>
              <a:t>을 이용하여 문자열의 특정 부분을 잘라 나타낼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 (</a:t>
            </a:r>
            <a:r>
              <a:rPr lang="ko-KR" altLang="en-US" dirty="0"/>
              <a:t>콜론</a:t>
            </a:r>
            <a:r>
              <a:rPr lang="en-US" altLang="ko-KR" dirty="0"/>
              <a:t>)</a:t>
            </a:r>
            <a:r>
              <a:rPr lang="ko-KR" altLang="en-US" dirty="0"/>
              <a:t>을 기준으로 앞 </a:t>
            </a:r>
            <a:r>
              <a:rPr lang="en-US" altLang="ko-KR" dirty="0"/>
              <a:t>Index</a:t>
            </a:r>
            <a:r>
              <a:rPr lang="ko-KR" altLang="en-US" dirty="0"/>
              <a:t>의 문자는 포함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index</a:t>
            </a:r>
            <a:r>
              <a:rPr lang="ko-KR" altLang="en-US" dirty="0"/>
              <a:t>의 문자는 미포함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20987B-40CF-7FF9-CEC0-F2462A6B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38" y="3429000"/>
            <a:ext cx="7363853" cy="24101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321D30-68F5-D402-4A35-807DE4B9C0F5}"/>
              </a:ext>
            </a:extLst>
          </p:cNvPr>
          <p:cNvCxnSpPr>
            <a:cxnSpLocks/>
          </p:cNvCxnSpPr>
          <p:nvPr/>
        </p:nvCxnSpPr>
        <p:spPr>
          <a:xfrm>
            <a:off x="3247558" y="4550260"/>
            <a:ext cx="1112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BF0D75-B343-F681-597C-4825A400B278}"/>
              </a:ext>
            </a:extLst>
          </p:cNvPr>
          <p:cNvSpPr txBox="1"/>
          <p:nvPr/>
        </p:nvSpPr>
        <p:spPr>
          <a:xfrm>
            <a:off x="4459543" y="4390350"/>
            <a:ext cx="2769393" cy="359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/>
              <a:t>앞 </a:t>
            </a:r>
            <a:r>
              <a:rPr lang="en-US" altLang="ko-KR" sz="1000" dirty="0"/>
              <a:t>Index</a:t>
            </a:r>
            <a:r>
              <a:rPr lang="ko-KR" altLang="en-US" sz="1000" dirty="0"/>
              <a:t>의 </a:t>
            </a:r>
            <a:r>
              <a:rPr lang="en-US" altLang="ko-KR" sz="1000" dirty="0"/>
              <a:t>default</a:t>
            </a:r>
            <a:r>
              <a:rPr lang="ko-KR" altLang="en-US" sz="1000" dirty="0"/>
              <a:t>는 첫 문자열</a:t>
            </a:r>
            <a:r>
              <a:rPr lang="en-US" altLang="ko-KR" sz="1000" dirty="0"/>
              <a:t> </a:t>
            </a:r>
            <a:r>
              <a:rPr lang="ko-KR" altLang="en-US" sz="1000" dirty="0"/>
              <a:t>임을 알 수 있다</a:t>
            </a:r>
            <a:r>
              <a:rPr lang="en-US" altLang="ko-KR" sz="1000" dirty="0"/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B1EDB8-AF15-DDE2-8FCD-8ACC37BB2C0B}"/>
              </a:ext>
            </a:extLst>
          </p:cNvPr>
          <p:cNvCxnSpPr>
            <a:cxnSpLocks/>
          </p:cNvCxnSpPr>
          <p:nvPr/>
        </p:nvCxnSpPr>
        <p:spPr>
          <a:xfrm>
            <a:off x="3201838" y="5015080"/>
            <a:ext cx="1112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7438AB-83F7-2746-659D-4C8B4182F3D9}"/>
              </a:ext>
            </a:extLst>
          </p:cNvPr>
          <p:cNvSpPr txBox="1"/>
          <p:nvPr/>
        </p:nvSpPr>
        <p:spPr>
          <a:xfrm>
            <a:off x="4360078" y="4866040"/>
            <a:ext cx="1051560" cy="298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/>
              <a:t>Word[1]~[4]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C2FC7E-99F7-D1B1-FF1E-23FACB5ACCF5}"/>
              </a:ext>
            </a:extLst>
          </p:cNvPr>
          <p:cNvCxnSpPr>
            <a:cxnSpLocks/>
          </p:cNvCxnSpPr>
          <p:nvPr/>
        </p:nvCxnSpPr>
        <p:spPr>
          <a:xfrm>
            <a:off x="2874178" y="5335120"/>
            <a:ext cx="1112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F82472-0D0D-8D84-D65C-95E95E361495}"/>
              </a:ext>
            </a:extLst>
          </p:cNvPr>
          <p:cNvSpPr txBox="1"/>
          <p:nvPr/>
        </p:nvSpPr>
        <p:spPr>
          <a:xfrm>
            <a:off x="4085758" y="5203560"/>
            <a:ext cx="1051560" cy="298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/>
              <a:t>Word[-5]~[-2]</a:t>
            </a:r>
          </a:p>
        </p:txBody>
      </p:sp>
    </p:spTree>
    <p:extLst>
      <p:ext uri="{BB962C8B-B14F-4D97-AF65-F5344CB8AC3E}">
        <p14:creationId xmlns:p14="http://schemas.microsoft.com/office/powerpoint/2010/main" val="227160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13BF8-E3E4-291E-3CDC-E5297F1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A73C-7258-ACBD-3046-5D2DC9F1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1991</a:t>
            </a:r>
            <a:r>
              <a:rPr lang="ko-KR" altLang="en-US" dirty="0"/>
              <a:t>년에 발표된 프로그래밍 언어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간결한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풍부한 표준 라이브러리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직관적인 문법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81C3B-1E4A-91C5-4627-D02FB39C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35" y="2959836"/>
            <a:ext cx="4757409" cy="14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96C5AF-8B0B-F010-E5DA-93B7A2A723A3}"/>
              </a:ext>
            </a:extLst>
          </p:cNvPr>
          <p:cNvSpPr txBox="1"/>
          <p:nvPr/>
        </p:nvSpPr>
        <p:spPr>
          <a:xfrm>
            <a:off x="700636" y="6185140"/>
            <a:ext cx="513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Image</a:t>
            </a:r>
            <a:r>
              <a:rPr lang="ko-KR" altLang="en-US" sz="800" dirty="0"/>
              <a:t> </a:t>
            </a:r>
            <a:r>
              <a:rPr lang="en-US" altLang="ko-KR" sz="800" dirty="0"/>
              <a:t>source : https://ko.m.wikipedia.org/wiki/%ED%8C%8C%EC%9D%BC:Python_logo_and_wordmark.svg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0766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BC678-658A-8BF4-6A2B-FF8573CE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 및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DC9EB-5813-55B0-8035-DA05CE94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계산을 </a:t>
            </a:r>
            <a:r>
              <a:rPr lang="en-US" altLang="ko-KR" dirty="0"/>
              <a:t>Python</a:t>
            </a:r>
            <a:r>
              <a:rPr lang="ko-KR" altLang="en-US" dirty="0"/>
              <a:t> 사용해 결과 확인 가능</a:t>
            </a:r>
            <a:endParaRPr lang="en-US" altLang="ko-KR" dirty="0"/>
          </a:p>
          <a:p>
            <a:r>
              <a:rPr lang="en-US" altLang="ko-KR" dirty="0"/>
              <a:t>(+, -, *, /) </a:t>
            </a:r>
            <a:r>
              <a:rPr lang="ko-KR" altLang="en-US" dirty="0"/>
              <a:t>및 </a:t>
            </a:r>
            <a:r>
              <a:rPr lang="en-US" altLang="ko-KR" dirty="0"/>
              <a:t>( // , %, ** )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증감연산자 </a:t>
            </a:r>
            <a:r>
              <a:rPr lang="en-US" altLang="ko-KR" dirty="0"/>
              <a:t>( ++, -- )</a:t>
            </a:r>
            <a:r>
              <a:rPr lang="ko-KR" altLang="en-US" dirty="0"/>
              <a:t> 지원하지 않음</a:t>
            </a:r>
            <a:endParaRPr lang="en-US" altLang="ko-KR" dirty="0"/>
          </a:p>
          <a:p>
            <a:r>
              <a:rPr lang="ko-KR" altLang="en-US" dirty="0"/>
              <a:t>우선순위가 가장 높은 연산자는 괄호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7331E7-1138-0052-59D1-C8F40A15C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58033"/>
              </p:ext>
            </p:extLst>
          </p:nvPr>
        </p:nvGraphicFramePr>
        <p:xfrm>
          <a:off x="6493438" y="2049922"/>
          <a:ext cx="4273622" cy="3460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6811">
                  <a:extLst>
                    <a:ext uri="{9D8B030D-6E8A-4147-A177-3AD203B41FA5}">
                      <a16:colId xmlns:a16="http://schemas.microsoft.com/office/drawing/2014/main" val="1788997351"/>
                    </a:ext>
                  </a:extLst>
                </a:gridCol>
                <a:gridCol w="2136811">
                  <a:extLst>
                    <a:ext uri="{9D8B030D-6E8A-4147-A177-3AD203B41FA5}">
                      <a16:colId xmlns:a16="http://schemas.microsoft.com/office/drawing/2014/main" val="1914083585"/>
                    </a:ext>
                  </a:extLst>
                </a:gridCol>
              </a:tblGrid>
              <a:tr h="3740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연산자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67247"/>
                  </a:ext>
                </a:extLst>
              </a:tr>
              <a:tr h="374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+,-,*,/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나눗셈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976782"/>
                  </a:ext>
                </a:extLst>
              </a:tr>
              <a:tr h="374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 , %, **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몫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나머지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853319"/>
                  </a:ext>
                </a:extLst>
              </a:tr>
              <a:tr h="374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&lt;&lt; , &gt;&gt;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비트이동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826268"/>
                  </a:ext>
                </a:extLst>
              </a:tr>
              <a:tr h="74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&amp;, ^, |, 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비트연산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AND, XOR, OR, NOT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267424"/>
                  </a:ext>
                </a:extLst>
              </a:tr>
              <a:tr h="1215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in, not in, is not,</a:t>
                      </a:r>
                    </a:p>
                    <a:p>
                      <a:pPr algn="ctr" latinLnBrk="1"/>
                      <a:r>
                        <a:rPr lang="en-US" altLang="ko-KR" dirty="0"/>
                        <a:t>&lt; , &lt;= ,&gt; , &gt;= &lt;&gt;, != , 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비교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2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6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88E6A-C041-8E34-1143-EF9DC3C7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156D9-820E-8D3A-352B-37461DCB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조건에 따라 나타낼 때 </a:t>
            </a:r>
            <a:r>
              <a:rPr lang="en-US" altLang="ko-KR"/>
              <a:t>if </a:t>
            </a:r>
            <a:r>
              <a:rPr lang="ko-KR" altLang="en-US"/>
              <a:t>조건문을 사용</a:t>
            </a:r>
            <a:endParaRPr lang="en-US" altLang="ko-KR"/>
          </a:p>
          <a:p>
            <a:r>
              <a:rPr lang="en-US" altLang="ko-KR"/>
              <a:t>C/C++ </a:t>
            </a:r>
            <a:r>
              <a:rPr lang="ko-KR" altLang="en-US"/>
              <a:t>과 다르게 </a:t>
            </a:r>
            <a:r>
              <a:rPr lang="en-US" altLang="ko-KR"/>
              <a:t>else if </a:t>
            </a:r>
            <a:r>
              <a:rPr lang="ko-KR" altLang="en-US"/>
              <a:t>가 아닌 </a:t>
            </a:r>
            <a:r>
              <a:rPr lang="en-US" altLang="ko-KR"/>
              <a:t>elif </a:t>
            </a:r>
            <a:r>
              <a:rPr lang="ko-KR" altLang="en-US"/>
              <a:t>라는 표현을 사용</a:t>
            </a:r>
            <a:endParaRPr lang="en-US" altLang="ko-KR"/>
          </a:p>
          <a:p>
            <a:r>
              <a:rPr lang="ko-KR" altLang="en-US"/>
              <a:t>모든 조건문에 만족하지 않으면 </a:t>
            </a:r>
            <a:r>
              <a:rPr lang="en-US" altLang="ko-KR"/>
              <a:t>else</a:t>
            </a:r>
            <a:r>
              <a:rPr lang="ko-KR" altLang="en-US"/>
              <a:t>문을 실행</a:t>
            </a:r>
            <a:endParaRPr lang="en-US" altLang="ko-KR"/>
          </a:p>
          <a:p>
            <a:r>
              <a:rPr lang="en-US" altLang="ko-KR"/>
              <a:t>elif </a:t>
            </a:r>
            <a:r>
              <a:rPr lang="ko-KR" altLang="en-US"/>
              <a:t>와 </a:t>
            </a:r>
            <a:r>
              <a:rPr lang="en-US" altLang="ko-KR"/>
              <a:t>else</a:t>
            </a:r>
            <a:r>
              <a:rPr lang="ko-KR" altLang="en-US"/>
              <a:t>는 생략가능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62749-79C6-ED4C-8F08-40FF8728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82" y="3888026"/>
            <a:ext cx="7489528" cy="204118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8273293-630A-C6CF-DD6E-86D2DFA604C1}"/>
              </a:ext>
            </a:extLst>
          </p:cNvPr>
          <p:cNvSpPr/>
          <p:nvPr/>
        </p:nvSpPr>
        <p:spPr>
          <a:xfrm>
            <a:off x="4124097" y="4626212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4723D5-8CD6-5BC1-9BFF-81437EA09A3C}"/>
              </a:ext>
            </a:extLst>
          </p:cNvPr>
          <p:cNvSpPr/>
          <p:nvPr/>
        </p:nvSpPr>
        <p:spPr>
          <a:xfrm>
            <a:off x="4116954" y="4949663"/>
            <a:ext cx="350269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BD156F7-03B9-FA02-66F1-961A437C6B27}"/>
              </a:ext>
            </a:extLst>
          </p:cNvPr>
          <p:cNvSpPr/>
          <p:nvPr/>
        </p:nvSpPr>
        <p:spPr>
          <a:xfrm>
            <a:off x="4116955" y="5275332"/>
            <a:ext cx="350269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9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3B34C-8309-9D9C-EB48-FF3B0901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418EA-C9AB-DBAA-A009-46A6FD9A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일정한 횟수만큼 반복해서 코드를 실행하는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과 달리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[List] or range() </a:t>
            </a:r>
            <a:r>
              <a:rPr lang="ko-KR" altLang="en-US" dirty="0"/>
              <a:t>형태로 사용</a:t>
            </a:r>
            <a:endParaRPr lang="en-US" altLang="ko-KR" dirty="0"/>
          </a:p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멈춤값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 err="1"/>
              <a:t>시작값의</a:t>
            </a:r>
            <a:r>
              <a:rPr lang="ko-KR" altLang="en-US" dirty="0"/>
              <a:t> </a:t>
            </a:r>
            <a:r>
              <a:rPr lang="en-US" altLang="ko-KR" dirty="0"/>
              <a:t>default =0, </a:t>
            </a:r>
            <a:r>
              <a:rPr lang="ko-KR" altLang="en-US" dirty="0" err="1"/>
              <a:t>증가값의</a:t>
            </a:r>
            <a:r>
              <a:rPr lang="ko-KR" altLang="en-US" dirty="0"/>
              <a:t> </a:t>
            </a:r>
            <a:r>
              <a:rPr lang="en-US" altLang="ko-KR" dirty="0"/>
              <a:t>default = 1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F4446-DAFE-AC2E-3064-4F2E8797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850"/>
          <a:stretch/>
        </p:blipFill>
        <p:spPr>
          <a:xfrm>
            <a:off x="6169199" y="3297382"/>
            <a:ext cx="4116962" cy="17971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B10FE0-8985-6B8A-D884-E4E3E6340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70"/>
          <a:stretch/>
        </p:blipFill>
        <p:spPr>
          <a:xfrm>
            <a:off x="7579398" y="4195964"/>
            <a:ext cx="3637011" cy="187575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FB28CA-E016-9126-A0A3-1076C28911F4}"/>
              </a:ext>
            </a:extLst>
          </p:cNvPr>
          <p:cNvCxnSpPr>
            <a:cxnSpLocks/>
          </p:cNvCxnSpPr>
          <p:nvPr/>
        </p:nvCxnSpPr>
        <p:spPr>
          <a:xfrm>
            <a:off x="6530196" y="4111170"/>
            <a:ext cx="1388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DFB2E2-1B8E-3A6C-6DFC-2E754941D3FA}"/>
              </a:ext>
            </a:extLst>
          </p:cNvPr>
          <p:cNvCxnSpPr>
            <a:cxnSpLocks/>
          </p:cNvCxnSpPr>
          <p:nvPr/>
        </p:nvCxnSpPr>
        <p:spPr>
          <a:xfrm>
            <a:off x="7841844" y="4939306"/>
            <a:ext cx="188012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FED3F4-C745-72D4-2B76-198056A50DF4}"/>
              </a:ext>
            </a:extLst>
          </p:cNvPr>
          <p:cNvSpPr/>
          <p:nvPr/>
        </p:nvSpPr>
        <p:spPr>
          <a:xfrm>
            <a:off x="6169198" y="4451230"/>
            <a:ext cx="119459" cy="4880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43EC27-CCE7-60A1-4605-848C561D059F}"/>
              </a:ext>
            </a:extLst>
          </p:cNvPr>
          <p:cNvSpPr/>
          <p:nvPr/>
        </p:nvSpPr>
        <p:spPr>
          <a:xfrm>
            <a:off x="7579398" y="5239497"/>
            <a:ext cx="115364" cy="4880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3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A511-8729-2638-1213-CF5E770F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함수를 이용한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24275-BA5A-516F-6E8B-4A1805D3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Enumerate – </a:t>
            </a:r>
            <a:r>
              <a:rPr lang="ko-KR" altLang="en-US" dirty="0"/>
              <a:t>열거하다</a:t>
            </a:r>
            <a:endParaRPr lang="en-US" altLang="ko-KR" dirty="0"/>
          </a:p>
          <a:p>
            <a:r>
              <a:rPr lang="en-US" altLang="ko-KR" dirty="0"/>
              <a:t>enumerate(</a:t>
            </a:r>
            <a:r>
              <a:rPr lang="ko-KR" altLang="en-US" dirty="0"/>
              <a:t>반복자료형</a:t>
            </a:r>
            <a:r>
              <a:rPr lang="en-US" altLang="ko-KR" dirty="0"/>
              <a:t>, Index </a:t>
            </a:r>
            <a:r>
              <a:rPr lang="ko-KR" altLang="en-US" dirty="0" err="1"/>
              <a:t>시작값</a:t>
            </a:r>
            <a:r>
              <a:rPr lang="en-US" altLang="ko-KR" dirty="0"/>
              <a:t>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Index </a:t>
            </a:r>
            <a:r>
              <a:rPr lang="ko-KR" altLang="en-US" dirty="0" err="1"/>
              <a:t>시작값의</a:t>
            </a:r>
            <a:r>
              <a:rPr lang="ko-KR" altLang="en-US" dirty="0"/>
              <a:t> </a:t>
            </a:r>
            <a:r>
              <a:rPr lang="en-US" altLang="ko-KR" dirty="0"/>
              <a:t>default = 0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설정한 </a:t>
            </a:r>
            <a:r>
              <a:rPr lang="en-US" altLang="ko-KR" dirty="0"/>
              <a:t>Index </a:t>
            </a:r>
            <a:r>
              <a:rPr lang="ko-KR" altLang="en-US" dirty="0"/>
              <a:t>시작부터 나열되는 것을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변수의 자료형을 정해주지 않아도 자동으로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Index</a:t>
            </a:r>
            <a:r>
              <a:rPr lang="ko-KR" altLang="en-US" dirty="0"/>
              <a:t> 번호와 문자열 나열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55A2F-002F-1847-C10B-53E6780D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4521"/>
            <a:ext cx="5277332" cy="36372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947948-1797-10AC-B2B0-C16E5BEC7362}"/>
              </a:ext>
            </a:extLst>
          </p:cNvPr>
          <p:cNvCxnSpPr>
            <a:cxnSpLocks/>
          </p:cNvCxnSpPr>
          <p:nvPr/>
        </p:nvCxnSpPr>
        <p:spPr>
          <a:xfrm>
            <a:off x="7755147" y="2898475"/>
            <a:ext cx="14664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82D748-605A-5EAB-41C1-C6ACB125D6F6}"/>
              </a:ext>
            </a:extLst>
          </p:cNvPr>
          <p:cNvCxnSpPr>
            <a:cxnSpLocks/>
          </p:cNvCxnSpPr>
          <p:nvPr/>
        </p:nvCxnSpPr>
        <p:spPr>
          <a:xfrm>
            <a:off x="7608498" y="3769743"/>
            <a:ext cx="14664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96C77B-61FD-D36D-511E-A4F20767108E}"/>
              </a:ext>
            </a:extLst>
          </p:cNvPr>
          <p:cNvCxnSpPr>
            <a:cxnSpLocks/>
          </p:cNvCxnSpPr>
          <p:nvPr/>
        </p:nvCxnSpPr>
        <p:spPr>
          <a:xfrm>
            <a:off x="7755146" y="4658263"/>
            <a:ext cx="14664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FD66513-E030-3114-8016-3EBF58B0D7A9}"/>
              </a:ext>
            </a:extLst>
          </p:cNvPr>
          <p:cNvSpPr/>
          <p:nvPr/>
        </p:nvSpPr>
        <p:spPr>
          <a:xfrm>
            <a:off x="6046267" y="3183147"/>
            <a:ext cx="337280" cy="4810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141102-A250-5DEC-11DE-427C5F9B17C5}"/>
              </a:ext>
            </a:extLst>
          </p:cNvPr>
          <p:cNvSpPr/>
          <p:nvPr/>
        </p:nvSpPr>
        <p:spPr>
          <a:xfrm>
            <a:off x="6046267" y="4055916"/>
            <a:ext cx="337280" cy="4810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7754C2-7CE2-6A18-3CF1-4AEC655FA42D}"/>
              </a:ext>
            </a:extLst>
          </p:cNvPr>
          <p:cNvSpPr/>
          <p:nvPr/>
        </p:nvSpPr>
        <p:spPr>
          <a:xfrm>
            <a:off x="6054893" y="4928685"/>
            <a:ext cx="337280" cy="4810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E00B9D-5E08-AB27-18C2-E767B66C5062}"/>
              </a:ext>
            </a:extLst>
          </p:cNvPr>
          <p:cNvCxnSpPr>
            <a:cxnSpLocks/>
          </p:cNvCxnSpPr>
          <p:nvPr/>
        </p:nvCxnSpPr>
        <p:spPr>
          <a:xfrm flipH="1">
            <a:off x="6214907" y="2898475"/>
            <a:ext cx="2860082" cy="327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09C31E-1BDD-EF14-B420-08A337CDB856}"/>
              </a:ext>
            </a:extLst>
          </p:cNvPr>
          <p:cNvCxnSpPr>
            <a:cxnSpLocks/>
          </p:cNvCxnSpPr>
          <p:nvPr/>
        </p:nvCxnSpPr>
        <p:spPr>
          <a:xfrm flipH="1">
            <a:off x="6214907" y="3802020"/>
            <a:ext cx="2687553" cy="327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DE1DF9-C42E-1F8A-1F2F-A61714D1541E}"/>
              </a:ext>
            </a:extLst>
          </p:cNvPr>
          <p:cNvCxnSpPr>
            <a:cxnSpLocks/>
          </p:cNvCxnSpPr>
          <p:nvPr/>
        </p:nvCxnSpPr>
        <p:spPr>
          <a:xfrm flipH="1">
            <a:off x="6199513" y="4683134"/>
            <a:ext cx="2871587" cy="277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8B3C62-9002-1029-F36C-B98A27C236B1}"/>
              </a:ext>
            </a:extLst>
          </p:cNvPr>
          <p:cNvSpPr/>
          <p:nvPr/>
        </p:nvSpPr>
        <p:spPr>
          <a:xfrm>
            <a:off x="6607833" y="3639141"/>
            <a:ext cx="802257" cy="14562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048844-4A67-5B70-895A-AAA61445A6A0}"/>
              </a:ext>
            </a:extLst>
          </p:cNvPr>
          <p:cNvSpPr/>
          <p:nvPr/>
        </p:nvSpPr>
        <p:spPr>
          <a:xfrm>
            <a:off x="6692741" y="4512636"/>
            <a:ext cx="802257" cy="14562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E8223AE-6D6C-A366-AB1F-E4E6A4AE7128}"/>
              </a:ext>
            </a:extLst>
          </p:cNvPr>
          <p:cNvSpPr/>
          <p:nvPr/>
        </p:nvSpPr>
        <p:spPr>
          <a:xfrm>
            <a:off x="6650963" y="2774220"/>
            <a:ext cx="851990" cy="1235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84959-AC42-831E-C2A5-8E8E5BD5D91E}"/>
              </a:ext>
            </a:extLst>
          </p:cNvPr>
          <p:cNvSpPr txBox="1"/>
          <p:nvPr/>
        </p:nvSpPr>
        <p:spPr>
          <a:xfrm>
            <a:off x="8210765" y="3131451"/>
            <a:ext cx="1383389" cy="298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/>
              <a:t>정해져 있지 않은 이름</a:t>
            </a:r>
            <a:endParaRPr lang="en-US" altLang="ko-KR" sz="10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D8AA57-4DD5-5828-08CF-7A6FDCE63A95}"/>
              </a:ext>
            </a:extLst>
          </p:cNvPr>
          <p:cNvCxnSpPr>
            <a:cxnSpLocks/>
          </p:cNvCxnSpPr>
          <p:nvPr/>
        </p:nvCxnSpPr>
        <p:spPr>
          <a:xfrm flipH="1" flipV="1">
            <a:off x="7494998" y="2915042"/>
            <a:ext cx="715767" cy="3387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996D4B1-5ACE-80B7-6BC4-2548DE4AF6E6}"/>
              </a:ext>
            </a:extLst>
          </p:cNvPr>
          <p:cNvCxnSpPr>
            <a:cxnSpLocks/>
          </p:cNvCxnSpPr>
          <p:nvPr/>
        </p:nvCxnSpPr>
        <p:spPr>
          <a:xfrm flipH="1">
            <a:off x="7447902" y="3256334"/>
            <a:ext cx="772147" cy="3759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EF212D-D9FB-8A8D-208D-8C049CBE90BB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7494998" y="3280491"/>
            <a:ext cx="715767" cy="130495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7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93515-EC46-11FA-9F45-02F748C1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6ACFA-0BD6-36EE-456B-3B1ED998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조건을 만족하는 동안 반복해서 실행하는 </a:t>
            </a:r>
            <a:r>
              <a:rPr lang="en-US" altLang="ko-KR" dirty="0"/>
              <a:t>while </a:t>
            </a:r>
            <a:r>
              <a:rPr lang="ko-KR" altLang="en-US" dirty="0"/>
              <a:t>조건문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과 사용방법 유사</a:t>
            </a:r>
            <a:endParaRPr lang="en-US" altLang="ko-KR" dirty="0"/>
          </a:p>
          <a:p>
            <a:r>
              <a:rPr lang="en-US" altLang="ko-KR" dirty="0"/>
              <a:t>Continue, break </a:t>
            </a:r>
            <a:r>
              <a:rPr lang="ko-KR" altLang="en-US" dirty="0"/>
              <a:t>문을 사용하여 세밀하게 조정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코드가 복잡해질 수록 띄어쓰기에 유의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FD90A-D058-8F92-FBDD-58DC1EFB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22" y="3096356"/>
            <a:ext cx="4305051" cy="2832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C9A7207-7434-644B-B91D-C052C67C5AEE}"/>
              </a:ext>
            </a:extLst>
          </p:cNvPr>
          <p:cNvSpPr/>
          <p:nvPr/>
        </p:nvSpPr>
        <p:spPr>
          <a:xfrm>
            <a:off x="7185804" y="3803551"/>
            <a:ext cx="1063488" cy="14734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6374FC-EA8F-68DF-C1A1-0626EEBF2BEC}"/>
              </a:ext>
            </a:extLst>
          </p:cNvPr>
          <p:cNvSpPr/>
          <p:nvPr/>
        </p:nvSpPr>
        <p:spPr>
          <a:xfrm>
            <a:off x="7168553" y="4002657"/>
            <a:ext cx="276043" cy="81951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9345D54-9E42-5E66-7AA9-460D05CF8BA1}"/>
              </a:ext>
            </a:extLst>
          </p:cNvPr>
          <p:cNvCxnSpPr/>
          <p:nvPr/>
        </p:nvCxnSpPr>
        <p:spPr>
          <a:xfrm>
            <a:off x="7444596" y="4597879"/>
            <a:ext cx="1371600" cy="37956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634E6A-069B-2861-DECF-B9741AC6E3D9}"/>
              </a:ext>
            </a:extLst>
          </p:cNvPr>
          <p:cNvSpPr txBox="1"/>
          <p:nvPr/>
        </p:nvSpPr>
        <p:spPr>
          <a:xfrm>
            <a:off x="8816196" y="4843733"/>
            <a:ext cx="1383389" cy="298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/>
              <a:t>띄어쓰기 유의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04650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05252-8659-40E8-F1DF-9493331A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try-except </a:t>
            </a:r>
            <a:r>
              <a:rPr lang="ko-KR" altLang="en-US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1BFDF-DA84-9DF6-CD10-E91A2B05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의 </a:t>
            </a:r>
            <a:r>
              <a:rPr lang="en-US" altLang="ko-KR" dirty="0"/>
              <a:t>try-throw-catch </a:t>
            </a:r>
            <a:r>
              <a:rPr lang="ko-KR" altLang="en-US" dirty="0"/>
              <a:t>와 비슷한 문법</a:t>
            </a:r>
            <a:endParaRPr lang="en-US" altLang="ko-KR" dirty="0"/>
          </a:p>
          <a:p>
            <a:r>
              <a:rPr lang="ko-KR" altLang="en-US" dirty="0"/>
              <a:t>예외가 발생할 부분을 </a:t>
            </a:r>
            <a:r>
              <a:rPr lang="en-US" altLang="ko-KR" dirty="0"/>
              <a:t>try </a:t>
            </a:r>
            <a:r>
              <a:rPr lang="ko-KR" altLang="en-US" dirty="0"/>
              <a:t>영역으로 지정</a:t>
            </a:r>
            <a:r>
              <a:rPr lang="en-US" altLang="ko-KR" dirty="0"/>
              <a:t>, except </a:t>
            </a:r>
            <a:r>
              <a:rPr lang="ko-KR" altLang="en-US" dirty="0"/>
              <a:t>영역에서 예외처리 코드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3C2E7D-0F3A-4BD8-F862-AE8A4A2D3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4"/>
          <a:stretch/>
        </p:blipFill>
        <p:spPr>
          <a:xfrm>
            <a:off x="1126788" y="3664156"/>
            <a:ext cx="5087060" cy="2167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F98BF0-DC09-E41D-0EBA-7D5D08AB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68" y="3664157"/>
            <a:ext cx="3915321" cy="211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E069E46-A5D3-5F2F-33D6-ADF79563CDF7}"/>
              </a:ext>
            </a:extLst>
          </p:cNvPr>
          <p:cNvSpPr/>
          <p:nvPr/>
        </p:nvSpPr>
        <p:spPr>
          <a:xfrm>
            <a:off x="1492368" y="4373601"/>
            <a:ext cx="353683" cy="17252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0413F2-A765-C2A1-4215-A4FFCFC0169D}"/>
              </a:ext>
            </a:extLst>
          </p:cNvPr>
          <p:cNvSpPr/>
          <p:nvPr/>
        </p:nvSpPr>
        <p:spPr>
          <a:xfrm>
            <a:off x="7151298" y="4425353"/>
            <a:ext cx="353683" cy="17252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4236C8-A59D-4188-79C3-030C7CAC94E6}"/>
              </a:ext>
            </a:extLst>
          </p:cNvPr>
          <p:cNvSpPr/>
          <p:nvPr/>
        </p:nvSpPr>
        <p:spPr>
          <a:xfrm>
            <a:off x="7181491" y="4999580"/>
            <a:ext cx="590909" cy="17252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3897C5-CCAC-9CF0-2481-BBBCB643B380}"/>
              </a:ext>
            </a:extLst>
          </p:cNvPr>
          <p:cNvSpPr/>
          <p:nvPr/>
        </p:nvSpPr>
        <p:spPr>
          <a:xfrm>
            <a:off x="1492368" y="4757426"/>
            <a:ext cx="2044459" cy="17252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A75AF8-EF0C-955C-938A-6B7B827422E3}"/>
              </a:ext>
            </a:extLst>
          </p:cNvPr>
          <p:cNvSpPr/>
          <p:nvPr/>
        </p:nvSpPr>
        <p:spPr>
          <a:xfrm>
            <a:off x="1112804" y="5253487"/>
            <a:ext cx="3571336" cy="2674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021857F-73BE-2214-C094-9D1F0E232939}"/>
              </a:ext>
            </a:extLst>
          </p:cNvPr>
          <p:cNvSpPr/>
          <p:nvPr/>
        </p:nvSpPr>
        <p:spPr>
          <a:xfrm>
            <a:off x="6797768" y="5512280"/>
            <a:ext cx="1656119" cy="2674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91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5D65-CC7A-B9F7-E440-3A5472CB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75C23-41BD-F3E2-37E5-75EE3448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 포함된 원소들은 반드시 동일한 자료형이 아니어도 됨</a:t>
            </a:r>
            <a:endParaRPr lang="en-US" altLang="ko-KR" dirty="0"/>
          </a:p>
          <a:p>
            <a:r>
              <a:rPr lang="ko-KR" altLang="en-US" dirty="0"/>
              <a:t>문자열의 문자위치를 나타내는 </a:t>
            </a:r>
            <a:r>
              <a:rPr lang="en-US" altLang="ko-KR" dirty="0"/>
              <a:t>Index = List</a:t>
            </a:r>
            <a:r>
              <a:rPr lang="ko-KR" altLang="en-US" dirty="0"/>
              <a:t>의 원소위치를 의미하는 </a:t>
            </a:r>
            <a:r>
              <a:rPr lang="en-US" altLang="ko-KR" dirty="0"/>
              <a:t>Index</a:t>
            </a:r>
          </a:p>
          <a:p>
            <a:r>
              <a:rPr lang="en-US" altLang="ko-KR" dirty="0"/>
              <a:t>List</a:t>
            </a:r>
            <a:r>
              <a:rPr lang="ko-KR" altLang="en-US" dirty="0"/>
              <a:t>의 원소로 다른 </a:t>
            </a:r>
            <a:r>
              <a:rPr lang="en-US" altLang="ko-KR" dirty="0"/>
              <a:t>List</a:t>
            </a:r>
            <a:r>
              <a:rPr lang="ko-KR" altLang="en-US" dirty="0"/>
              <a:t>를 포함할 수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ED103-52BC-263A-C869-2BE24DA9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3" y="4223314"/>
            <a:ext cx="3610479" cy="14956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8501F0-50F7-220E-11A3-8D5D48FB3A1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019246" y="4922462"/>
            <a:ext cx="1752140" cy="1067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148F67-BD0F-9FD7-FEEC-FBD77023553D}"/>
              </a:ext>
            </a:extLst>
          </p:cNvPr>
          <p:cNvCxnSpPr>
            <a:cxnSpLocks/>
          </p:cNvCxnSpPr>
          <p:nvPr/>
        </p:nvCxnSpPr>
        <p:spPr>
          <a:xfrm>
            <a:off x="2863970" y="5270741"/>
            <a:ext cx="2751826" cy="110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17E2F-07A6-B742-6285-ED45D6C0F9E8}"/>
              </a:ext>
            </a:extLst>
          </p:cNvPr>
          <p:cNvSpPr txBox="1"/>
          <p:nvPr/>
        </p:nvSpPr>
        <p:spPr>
          <a:xfrm>
            <a:off x="5658552" y="5191134"/>
            <a:ext cx="1955141" cy="4337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/>
              <a:t>L list</a:t>
            </a:r>
            <a:r>
              <a:rPr lang="ko-KR" altLang="en-US" sz="1000" dirty="0"/>
              <a:t>안에 </a:t>
            </a:r>
            <a:r>
              <a:rPr lang="en-US" altLang="ko-KR" sz="1000" dirty="0"/>
              <a:t>[1,2]</a:t>
            </a:r>
            <a:r>
              <a:rPr lang="ko-KR" altLang="en-US" sz="1000" dirty="0"/>
              <a:t>와 </a:t>
            </a:r>
            <a:r>
              <a:rPr lang="en-US" altLang="ko-KR" sz="1000" dirty="0"/>
              <a:t>[3,4] list </a:t>
            </a:r>
            <a:r>
              <a:rPr lang="ko-KR" altLang="en-US" sz="1000" dirty="0"/>
              <a:t>존재</a:t>
            </a:r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86B2A-105A-954C-E1EB-052993F50A91}"/>
              </a:ext>
            </a:extLst>
          </p:cNvPr>
          <p:cNvSpPr txBox="1"/>
          <p:nvPr/>
        </p:nvSpPr>
        <p:spPr>
          <a:xfrm>
            <a:off x="4771386" y="4705608"/>
            <a:ext cx="1104181" cy="4337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/>
              <a:t>동일한 자료형이 아닌 모습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C11582-3F8F-09F8-5FAD-0BD5BFE6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35" y="3429000"/>
            <a:ext cx="3210123" cy="1884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E7AF89-5366-3839-77FD-EC7BD5F667D8}"/>
              </a:ext>
            </a:extLst>
          </p:cNvPr>
          <p:cNvSpPr/>
          <p:nvPr/>
        </p:nvSpPr>
        <p:spPr>
          <a:xfrm>
            <a:off x="7897735" y="4330460"/>
            <a:ext cx="3006053" cy="8088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470006-FAD0-C0F7-4D08-62F50CF39FEC}"/>
              </a:ext>
            </a:extLst>
          </p:cNvPr>
          <p:cNvCxnSpPr/>
          <p:nvPr/>
        </p:nvCxnSpPr>
        <p:spPr>
          <a:xfrm flipV="1">
            <a:off x="6625086" y="4757427"/>
            <a:ext cx="0" cy="433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E007FE7-5F4E-0623-62DB-4692D4EE83D2}"/>
              </a:ext>
            </a:extLst>
          </p:cNvPr>
          <p:cNvCxnSpPr>
            <a:cxnSpLocks/>
          </p:cNvCxnSpPr>
          <p:nvPr/>
        </p:nvCxnSpPr>
        <p:spPr>
          <a:xfrm>
            <a:off x="6625086" y="4764167"/>
            <a:ext cx="1104182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4FF379-FFBE-1A9C-878A-75F8A0A28AB9}"/>
              </a:ext>
            </a:extLst>
          </p:cNvPr>
          <p:cNvSpPr txBox="1"/>
          <p:nvPr/>
        </p:nvSpPr>
        <p:spPr>
          <a:xfrm>
            <a:off x="9513455" y="4907756"/>
            <a:ext cx="1521421" cy="4337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/>
              <a:t>해당 </a:t>
            </a:r>
            <a:r>
              <a:rPr lang="en-US" altLang="ko-KR" sz="1000" dirty="0"/>
              <a:t>List</a:t>
            </a:r>
            <a:r>
              <a:rPr lang="ko-KR" altLang="en-US" sz="1000" dirty="0"/>
              <a:t>를 호출한 상황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1037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8AFB0-6A42-0A2F-6B18-35EDAB5A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연산자를 이용한 </a:t>
            </a:r>
            <a:r>
              <a:rPr lang="en-US" altLang="ko-KR" dirty="0"/>
              <a:t>List </a:t>
            </a:r>
            <a:r>
              <a:rPr lang="ko-KR" altLang="en-US" dirty="0"/>
              <a:t>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4BB29-0EAF-93E1-6444-56A50DC2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덧셈 연산자</a:t>
            </a:r>
            <a:r>
              <a:rPr lang="en-US" altLang="ko-KR" dirty="0"/>
              <a:t>(+)</a:t>
            </a:r>
            <a:r>
              <a:rPr lang="ko-KR" altLang="en-US" dirty="0"/>
              <a:t>를 사용하여 </a:t>
            </a:r>
            <a:r>
              <a:rPr lang="en-US" altLang="ko-KR" dirty="0"/>
              <a:t>List </a:t>
            </a:r>
            <a:r>
              <a:rPr lang="ko-KR" altLang="en-US" dirty="0"/>
              <a:t>추가 가능</a:t>
            </a:r>
            <a:endParaRPr lang="en-US" altLang="ko-KR" dirty="0"/>
          </a:p>
          <a:p>
            <a:r>
              <a:rPr lang="ko-KR" altLang="en-US" dirty="0"/>
              <a:t>곱셈 연산자</a:t>
            </a:r>
            <a:r>
              <a:rPr lang="en-US" altLang="ko-KR" dirty="0"/>
              <a:t>(*)</a:t>
            </a:r>
            <a:r>
              <a:rPr lang="ko-KR" altLang="en-US" dirty="0"/>
              <a:t>를 사용하여 곱한 숫자만큼 </a:t>
            </a:r>
            <a:r>
              <a:rPr lang="en-US" altLang="ko-KR" dirty="0"/>
              <a:t>List </a:t>
            </a:r>
            <a:r>
              <a:rPr lang="ko-KR" altLang="en-US" dirty="0"/>
              <a:t>반복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*</a:t>
            </a:r>
            <a:r>
              <a:rPr lang="ko-KR" altLang="en-US" dirty="0"/>
              <a:t>단</a:t>
            </a:r>
            <a:r>
              <a:rPr lang="en-US" altLang="ko-KR" dirty="0"/>
              <a:t>, List</a:t>
            </a:r>
            <a:r>
              <a:rPr lang="ko-KR" altLang="en-US" dirty="0"/>
              <a:t>값은 변하지 않음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163592-695D-64A3-97CB-6012D64A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81" y="3296031"/>
            <a:ext cx="4994920" cy="2758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6B5133-C830-BF1C-4730-AB50494C4596}"/>
              </a:ext>
            </a:extLst>
          </p:cNvPr>
          <p:cNvSpPr/>
          <p:nvPr/>
        </p:nvSpPr>
        <p:spPr>
          <a:xfrm>
            <a:off x="6687127" y="4368800"/>
            <a:ext cx="526473" cy="18472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FD2235-5094-C23F-3B56-B2970457A0C8}"/>
              </a:ext>
            </a:extLst>
          </p:cNvPr>
          <p:cNvSpPr/>
          <p:nvPr/>
        </p:nvSpPr>
        <p:spPr>
          <a:xfrm>
            <a:off x="6604000" y="4747491"/>
            <a:ext cx="526473" cy="18472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A5B2F83-4067-932A-4EC1-D658BCAD487E}"/>
              </a:ext>
            </a:extLst>
          </p:cNvPr>
          <p:cNvSpPr/>
          <p:nvPr/>
        </p:nvSpPr>
        <p:spPr>
          <a:xfrm>
            <a:off x="6687127" y="5126182"/>
            <a:ext cx="886691" cy="18472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57B96820-E30D-FC2B-4C0B-2E96C9CCB566}"/>
              </a:ext>
            </a:extLst>
          </p:cNvPr>
          <p:cNvSpPr/>
          <p:nvPr/>
        </p:nvSpPr>
        <p:spPr>
          <a:xfrm>
            <a:off x="9421092" y="5310909"/>
            <a:ext cx="110836" cy="332509"/>
          </a:xfrm>
          <a:prstGeom prst="rightBracket">
            <a:avLst>
              <a:gd name="adj" fmla="val 9212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DAB1DD8-85F8-E2E8-FFFD-6EF8A1ECE6F0}"/>
              </a:ext>
            </a:extLst>
          </p:cNvPr>
          <p:cNvCxnSpPr/>
          <p:nvPr/>
        </p:nvCxnSpPr>
        <p:spPr>
          <a:xfrm>
            <a:off x="9358313" y="5024438"/>
            <a:ext cx="1181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EDBF7E-9434-BA12-1E23-C2A2AE8FE2A5}"/>
              </a:ext>
            </a:extLst>
          </p:cNvPr>
          <p:cNvCxnSpPr>
            <a:cxnSpLocks/>
          </p:cNvCxnSpPr>
          <p:nvPr/>
        </p:nvCxnSpPr>
        <p:spPr>
          <a:xfrm>
            <a:off x="8058151" y="4675225"/>
            <a:ext cx="18097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16ABB-7281-F477-D8CB-678F9F2DC1A7}"/>
              </a:ext>
            </a:extLst>
          </p:cNvPr>
          <p:cNvSpPr txBox="1"/>
          <p:nvPr/>
        </p:nvSpPr>
        <p:spPr>
          <a:xfrm>
            <a:off x="9603943" y="5328398"/>
            <a:ext cx="1345045" cy="297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/>
              <a:t>결과</a:t>
            </a:r>
            <a:r>
              <a:rPr lang="en-US" altLang="ko-KR" sz="1000" dirty="0"/>
              <a:t>: </a:t>
            </a:r>
            <a:r>
              <a:rPr lang="ko-KR" altLang="en-US" sz="1000" dirty="0"/>
              <a:t>각 </a:t>
            </a:r>
            <a:r>
              <a:rPr lang="en-US" altLang="ko-KR" sz="1000" dirty="0"/>
              <a:t>2</a:t>
            </a:r>
            <a:r>
              <a:rPr lang="ko-KR" altLang="en-US" sz="1000" dirty="0"/>
              <a:t>번씩 나열됨</a:t>
            </a:r>
            <a:endParaRPr lang="en-US" altLang="ko-KR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C8CA9-7E6D-598D-90BA-5ED532D82BB6}"/>
              </a:ext>
            </a:extLst>
          </p:cNvPr>
          <p:cNvSpPr txBox="1"/>
          <p:nvPr/>
        </p:nvSpPr>
        <p:spPr>
          <a:xfrm>
            <a:off x="9530629" y="4888174"/>
            <a:ext cx="1080721" cy="297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/>
              <a:t>결과</a:t>
            </a:r>
            <a:r>
              <a:rPr lang="en-US" altLang="ko-KR" sz="1000" dirty="0"/>
              <a:t>: L 2</a:t>
            </a:r>
            <a:r>
              <a:rPr lang="ko-KR" altLang="en-US" sz="1000" dirty="0"/>
              <a:t>번 나열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19B36-4DB8-3DD6-6261-CAC2DDE7E67B}"/>
              </a:ext>
            </a:extLst>
          </p:cNvPr>
          <p:cNvSpPr txBox="1"/>
          <p:nvPr/>
        </p:nvSpPr>
        <p:spPr>
          <a:xfrm>
            <a:off x="8286824" y="4526460"/>
            <a:ext cx="1243805" cy="2975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/>
              <a:t>결과</a:t>
            </a:r>
            <a:r>
              <a:rPr lang="en-US" altLang="ko-KR" sz="1000" dirty="0"/>
              <a:t>: ls 2</a:t>
            </a:r>
            <a:r>
              <a:rPr lang="ko-KR" altLang="en-US" sz="1000" dirty="0"/>
              <a:t>번 나열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7085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22CE0-1875-B652-F030-E2BC3786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 </a:t>
            </a:r>
            <a:r>
              <a:rPr lang="ko-KR" altLang="en-US" dirty="0"/>
              <a:t>과 </a:t>
            </a:r>
            <a:r>
              <a:rPr lang="en-US" altLang="ko-KR" dirty="0"/>
              <a:t>join()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82F2F-4126-2B03-D568-B3C090ED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분리하거나 </a:t>
            </a:r>
            <a:r>
              <a:rPr lang="en-US" altLang="ko-KR" dirty="0"/>
              <a:t>(split) </a:t>
            </a:r>
            <a:r>
              <a:rPr lang="ko-KR" altLang="en-US" dirty="0"/>
              <a:t>문자열을 하나로 만드는 </a:t>
            </a:r>
            <a:r>
              <a:rPr lang="en-US" altLang="ko-KR" dirty="0"/>
              <a:t>(join)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안의 문자열을 사용하여 분리하거나 합침</a:t>
            </a:r>
            <a:endParaRPr lang="en-US" altLang="ko-KR" dirty="0"/>
          </a:p>
          <a:p>
            <a:r>
              <a:rPr lang="en-US" altLang="ko-KR" dirty="0"/>
              <a:t>split(‘</a:t>
            </a:r>
            <a:r>
              <a:rPr lang="ko-KR" altLang="en-US" dirty="0" err="1"/>
              <a:t>구분자</a:t>
            </a:r>
            <a:r>
              <a:rPr lang="en-US" altLang="ko-KR" dirty="0"/>
              <a:t>’),  ‘</a:t>
            </a:r>
            <a:r>
              <a:rPr lang="ko-KR" altLang="en-US" dirty="0" err="1"/>
              <a:t>구분자</a:t>
            </a:r>
            <a:r>
              <a:rPr lang="en-US" altLang="ko-KR" dirty="0"/>
              <a:t>’.join(List) </a:t>
            </a:r>
            <a:r>
              <a:rPr lang="ko-KR" altLang="en-US" dirty="0"/>
              <a:t>구분자는 명시해주지 않으면 공백을 </a:t>
            </a:r>
            <a:r>
              <a:rPr lang="en-US" altLang="ko-KR" dirty="0"/>
              <a:t>default </a:t>
            </a:r>
            <a:r>
              <a:rPr lang="ko-KR" altLang="en-US" dirty="0"/>
              <a:t>값으로 가짐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59B2B9-39DF-4EB0-3D65-816FE1DB4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10"/>
          <a:stretch/>
        </p:blipFill>
        <p:spPr>
          <a:xfrm>
            <a:off x="837947" y="4111170"/>
            <a:ext cx="5543550" cy="1205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24A796-F13C-9E11-69A7-435672FFA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21"/>
          <a:stretch/>
        </p:blipFill>
        <p:spPr>
          <a:xfrm>
            <a:off x="6518809" y="4111170"/>
            <a:ext cx="4648199" cy="177835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559F58-2437-FAA3-F573-96C8629DD4D3}"/>
              </a:ext>
            </a:extLst>
          </p:cNvPr>
          <p:cNvSpPr/>
          <p:nvPr/>
        </p:nvSpPr>
        <p:spPr>
          <a:xfrm>
            <a:off x="837947" y="5124450"/>
            <a:ext cx="2019553" cy="21105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A3E7B6-5590-E29B-D718-0358528B11D6}"/>
              </a:ext>
            </a:extLst>
          </p:cNvPr>
          <p:cNvCxnSpPr/>
          <p:nvPr/>
        </p:nvCxnSpPr>
        <p:spPr>
          <a:xfrm>
            <a:off x="1190625" y="4962525"/>
            <a:ext cx="27527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014BBB-F935-074F-BB72-1EAA6E387C7C}"/>
              </a:ext>
            </a:extLst>
          </p:cNvPr>
          <p:cNvCxnSpPr/>
          <p:nvPr/>
        </p:nvCxnSpPr>
        <p:spPr>
          <a:xfrm>
            <a:off x="3314700" y="4962525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2EF3DB-2F87-1607-A132-9C380A62EE8B}"/>
              </a:ext>
            </a:extLst>
          </p:cNvPr>
          <p:cNvCxnSpPr/>
          <p:nvPr/>
        </p:nvCxnSpPr>
        <p:spPr>
          <a:xfrm flipH="1">
            <a:off x="2924175" y="5191125"/>
            <a:ext cx="3905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1C06C9-73CE-5F05-5DA3-B60DFEEA566A}"/>
              </a:ext>
            </a:extLst>
          </p:cNvPr>
          <p:cNvSpPr/>
          <p:nvPr/>
        </p:nvSpPr>
        <p:spPr>
          <a:xfrm>
            <a:off x="6591301" y="4438651"/>
            <a:ext cx="2133600" cy="20955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7FDA7E-973F-80CA-9EC2-748A8E65B00D}"/>
              </a:ext>
            </a:extLst>
          </p:cNvPr>
          <p:cNvCxnSpPr>
            <a:cxnSpLocks/>
          </p:cNvCxnSpPr>
          <p:nvPr/>
        </p:nvCxnSpPr>
        <p:spPr>
          <a:xfrm>
            <a:off x="6902575" y="4276725"/>
            <a:ext cx="29081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C9F061-BC49-79C8-7EC2-BA15B1D37E0B}"/>
              </a:ext>
            </a:extLst>
          </p:cNvPr>
          <p:cNvCxnSpPr>
            <a:cxnSpLocks/>
          </p:cNvCxnSpPr>
          <p:nvPr/>
        </p:nvCxnSpPr>
        <p:spPr>
          <a:xfrm>
            <a:off x="9182100" y="4276725"/>
            <a:ext cx="0" cy="2269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6E096B-0B3B-8FD0-BDF4-97B2C36F8041}"/>
              </a:ext>
            </a:extLst>
          </p:cNvPr>
          <p:cNvCxnSpPr>
            <a:cxnSpLocks/>
          </p:cNvCxnSpPr>
          <p:nvPr/>
        </p:nvCxnSpPr>
        <p:spPr>
          <a:xfrm flipH="1">
            <a:off x="8724901" y="4503693"/>
            <a:ext cx="4571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A9EFCE9-0446-08CD-68AA-BC09ECA3DB0A}"/>
              </a:ext>
            </a:extLst>
          </p:cNvPr>
          <p:cNvCxnSpPr>
            <a:cxnSpLocks/>
          </p:cNvCxnSpPr>
          <p:nvPr/>
        </p:nvCxnSpPr>
        <p:spPr>
          <a:xfrm>
            <a:off x="6910195" y="4817745"/>
            <a:ext cx="1387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23E832-FDD3-FCBC-1B0D-936883CC9ECB}"/>
              </a:ext>
            </a:extLst>
          </p:cNvPr>
          <p:cNvCxnSpPr>
            <a:cxnSpLocks/>
          </p:cNvCxnSpPr>
          <p:nvPr/>
        </p:nvCxnSpPr>
        <p:spPr>
          <a:xfrm>
            <a:off x="6902575" y="5184457"/>
            <a:ext cx="1387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6463D7F-41AF-FC93-BADF-BC28BA70591A}"/>
              </a:ext>
            </a:extLst>
          </p:cNvPr>
          <p:cNvCxnSpPr>
            <a:cxnSpLocks/>
          </p:cNvCxnSpPr>
          <p:nvPr/>
        </p:nvCxnSpPr>
        <p:spPr>
          <a:xfrm>
            <a:off x="6902575" y="5517832"/>
            <a:ext cx="1387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2C03266-E23C-8BA5-874C-EE714ECAC5AE}"/>
              </a:ext>
            </a:extLst>
          </p:cNvPr>
          <p:cNvCxnSpPr>
            <a:cxnSpLocks/>
          </p:cNvCxnSpPr>
          <p:nvPr/>
        </p:nvCxnSpPr>
        <p:spPr>
          <a:xfrm>
            <a:off x="6591301" y="4962525"/>
            <a:ext cx="12668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AE87A1-F503-4EE7-DDA8-CE1E54BB05F5}"/>
              </a:ext>
            </a:extLst>
          </p:cNvPr>
          <p:cNvCxnSpPr>
            <a:cxnSpLocks/>
          </p:cNvCxnSpPr>
          <p:nvPr/>
        </p:nvCxnSpPr>
        <p:spPr>
          <a:xfrm>
            <a:off x="6591301" y="5335507"/>
            <a:ext cx="1343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51067ED-B431-F850-91C3-2296A9B9A87D}"/>
              </a:ext>
            </a:extLst>
          </p:cNvPr>
          <p:cNvCxnSpPr>
            <a:cxnSpLocks/>
          </p:cNvCxnSpPr>
          <p:nvPr/>
        </p:nvCxnSpPr>
        <p:spPr>
          <a:xfrm>
            <a:off x="6632576" y="5700632"/>
            <a:ext cx="1343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02D10603-9B80-DD0A-2EFC-3CE5D76A125B}"/>
              </a:ext>
            </a:extLst>
          </p:cNvPr>
          <p:cNvSpPr/>
          <p:nvPr/>
        </p:nvSpPr>
        <p:spPr>
          <a:xfrm>
            <a:off x="6969125" y="5413375"/>
            <a:ext cx="133348" cy="1333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ED6AEFD-6043-48CC-1624-EEBB81BD8FA6}"/>
              </a:ext>
            </a:extLst>
          </p:cNvPr>
          <p:cNvSpPr/>
          <p:nvPr/>
        </p:nvSpPr>
        <p:spPr>
          <a:xfrm>
            <a:off x="6870700" y="5585655"/>
            <a:ext cx="133348" cy="1333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CC2EDF8-14E1-EF94-7227-35DDB2930419}"/>
              </a:ext>
            </a:extLst>
          </p:cNvPr>
          <p:cNvSpPr/>
          <p:nvPr/>
        </p:nvSpPr>
        <p:spPr>
          <a:xfrm>
            <a:off x="7319963" y="5602208"/>
            <a:ext cx="133348" cy="1333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1524-706E-A36C-A9AF-72E899B4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359E1-79A5-A732-F765-A2DD5A9F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설치 순서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64bit Python (3.8.1)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- 32bit Python (3.8.0)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가상 환경 모듈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- 32bit </a:t>
            </a:r>
            <a:r>
              <a:rPr lang="ko-KR" altLang="en-US" dirty="0"/>
              <a:t>전용 환경 파일 작성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* Python</a:t>
            </a:r>
            <a:r>
              <a:rPr lang="ko-KR" altLang="en-US" sz="1400" dirty="0"/>
              <a:t>의 최신 버전은 </a:t>
            </a:r>
            <a:r>
              <a:rPr lang="en-US" altLang="ko-KR" sz="1400" dirty="0"/>
              <a:t>3.10.X </a:t>
            </a:r>
            <a:r>
              <a:rPr lang="ko-KR" altLang="en-US" sz="1400" dirty="0"/>
              <a:t>이지만 교재와 </a:t>
            </a:r>
            <a:r>
              <a:rPr lang="en-US" altLang="ko-KR" sz="1400" dirty="0"/>
              <a:t>Version</a:t>
            </a:r>
            <a:r>
              <a:rPr lang="ko-KR" altLang="en-US" sz="1400" dirty="0"/>
              <a:t>을 맞춤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902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36C1-BE9C-89AB-3BA3-6ABE018E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64bit Python(3.8.1)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4C213-4DCB-1980-991D-FB093A9A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공식 사이트에서 </a:t>
            </a:r>
            <a:r>
              <a:rPr lang="en-US" altLang="ko-KR" dirty="0"/>
              <a:t>Download</a:t>
            </a:r>
          </a:p>
          <a:p>
            <a:r>
              <a:rPr lang="en-US" altLang="ko-KR" dirty="0"/>
              <a:t>‘Add Python 3.8 to PATH’ Check</a:t>
            </a:r>
          </a:p>
          <a:p>
            <a:pPr marL="0" indent="0">
              <a:buNone/>
            </a:pPr>
            <a:r>
              <a:rPr lang="en-US" altLang="ko-KR" dirty="0"/>
              <a:t>  - Python38 </a:t>
            </a:r>
            <a:r>
              <a:rPr lang="ko-KR" altLang="en-US" dirty="0"/>
              <a:t>디렉터리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Scripts </a:t>
            </a:r>
            <a:r>
              <a:rPr lang="ko-KR" altLang="en-US" dirty="0"/>
              <a:t>디렉터리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PATH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3298B0-1F2D-AA06-2748-D6979EE4A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" t="956" b="691"/>
          <a:stretch/>
        </p:blipFill>
        <p:spPr>
          <a:xfrm>
            <a:off x="5745018" y="2326481"/>
            <a:ext cx="5578546" cy="3431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F193DED-A5EA-0E43-9366-3434EB1F0675}"/>
              </a:ext>
            </a:extLst>
          </p:cNvPr>
          <p:cNvSpPr/>
          <p:nvPr/>
        </p:nvSpPr>
        <p:spPr>
          <a:xfrm>
            <a:off x="7251700" y="5441950"/>
            <a:ext cx="1536700" cy="2159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C7714-931A-2FE4-ABD1-DA584E0BECEA}"/>
              </a:ext>
            </a:extLst>
          </p:cNvPr>
          <p:cNvSpPr txBox="1"/>
          <p:nvPr/>
        </p:nvSpPr>
        <p:spPr>
          <a:xfrm>
            <a:off x="8715105" y="5318839"/>
            <a:ext cx="878043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Do not miss</a:t>
            </a:r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E29B16-4AF6-4CD4-375C-E20EA81A303F}"/>
              </a:ext>
            </a:extLst>
          </p:cNvPr>
          <p:cNvSpPr/>
          <p:nvPr/>
        </p:nvSpPr>
        <p:spPr>
          <a:xfrm>
            <a:off x="7467360" y="3620896"/>
            <a:ext cx="3013733" cy="2159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06259-5E03-38E1-678C-D87CA4569035}"/>
              </a:ext>
            </a:extLst>
          </p:cNvPr>
          <p:cNvSpPr txBox="1"/>
          <p:nvPr/>
        </p:nvSpPr>
        <p:spPr>
          <a:xfrm>
            <a:off x="9914177" y="3799362"/>
            <a:ext cx="878043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경로 확인</a:t>
            </a:r>
          </a:p>
        </p:txBody>
      </p:sp>
    </p:spTree>
    <p:extLst>
      <p:ext uri="{BB962C8B-B14F-4D97-AF65-F5344CB8AC3E}">
        <p14:creationId xmlns:p14="http://schemas.microsoft.com/office/powerpoint/2010/main" val="13343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75A54-2A7D-FA2E-FE9D-F27B8DA2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Package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FE54E-56B7-CA48-C6CE-3C0BDE21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설치 시 제공되는 기본 표준 패키지와 다른 외부 라이브러리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1DE7C9-CD6D-5285-3227-53FB7DE68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86931"/>
              </p:ext>
            </p:extLst>
          </p:nvPr>
        </p:nvGraphicFramePr>
        <p:xfrm>
          <a:off x="1982267" y="3195311"/>
          <a:ext cx="8128000" cy="259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194545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386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0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분석 및 통계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3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Matplotlib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시각화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히스토그램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차트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SciPy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과학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공학 기능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8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Beautiful Soup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</a:t>
                      </a:r>
                      <a:r>
                        <a:rPr lang="ko-KR" altLang="en-US" dirty="0" err="1"/>
                        <a:t>스크래핑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HTML, XML</a:t>
                      </a:r>
                      <a:r>
                        <a:rPr lang="ko-KR" altLang="en-US" dirty="0"/>
                        <a:t>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1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Django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프레임워크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7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Tensorflow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수치 연산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머신 러닝 라이브러리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4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8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806F7-C40C-1198-2E7D-5A2F950D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pip to install Python Package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D66E6-A65D-BE7C-1AEC-2CEFF61F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 시 </a:t>
            </a:r>
            <a:r>
              <a:rPr lang="en-US" altLang="ko-KR" dirty="0"/>
              <a:t>pip </a:t>
            </a:r>
            <a:r>
              <a:rPr lang="ko-KR" altLang="en-US" dirty="0"/>
              <a:t>자동 설치</a:t>
            </a:r>
            <a:endParaRPr lang="en-US" altLang="ko-KR" dirty="0"/>
          </a:p>
          <a:p>
            <a:r>
              <a:rPr lang="ko-KR" altLang="en-US" dirty="0"/>
              <a:t>명령 프롬프트를 통해 </a:t>
            </a:r>
            <a:r>
              <a:rPr lang="en-US" altLang="ko-KR" dirty="0"/>
              <a:t>pip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r>
              <a:rPr lang="en-US" altLang="ko-KR" dirty="0"/>
              <a:t>pip install “   ” </a:t>
            </a:r>
            <a:r>
              <a:rPr lang="ko-KR" altLang="en-US" dirty="0"/>
              <a:t>사용하여 설치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46B1A2-D506-19B0-6D92-BDC35AB20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" t="880" r="49803" b="51095"/>
          <a:stretch/>
        </p:blipFill>
        <p:spPr>
          <a:xfrm>
            <a:off x="6777327" y="1958759"/>
            <a:ext cx="4614573" cy="2328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EB54FE-667C-6540-6301-AB9C98F618BD}"/>
              </a:ext>
            </a:extLst>
          </p:cNvPr>
          <p:cNvSpPr/>
          <p:nvPr/>
        </p:nvSpPr>
        <p:spPr>
          <a:xfrm>
            <a:off x="6777327" y="3542808"/>
            <a:ext cx="1479982" cy="36021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1BEA0E-299B-AD3B-5847-B8F05214359F}"/>
              </a:ext>
            </a:extLst>
          </p:cNvPr>
          <p:cNvSpPr/>
          <p:nvPr/>
        </p:nvSpPr>
        <p:spPr>
          <a:xfrm>
            <a:off x="6777327" y="2820838"/>
            <a:ext cx="969194" cy="1552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2F9EDE-5957-79AE-E497-BE5A4ABF6C07}"/>
              </a:ext>
            </a:extLst>
          </p:cNvPr>
          <p:cNvCxnSpPr>
            <a:cxnSpLocks/>
          </p:cNvCxnSpPr>
          <p:nvPr/>
        </p:nvCxnSpPr>
        <p:spPr>
          <a:xfrm>
            <a:off x="7927675" y="2838090"/>
            <a:ext cx="1242204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A3CE3C-F1C5-2ECA-6A2C-3B9296678A68}"/>
              </a:ext>
            </a:extLst>
          </p:cNvPr>
          <p:cNvCxnSpPr>
            <a:cxnSpLocks/>
          </p:cNvCxnSpPr>
          <p:nvPr/>
        </p:nvCxnSpPr>
        <p:spPr>
          <a:xfrm>
            <a:off x="7919049" y="3303917"/>
            <a:ext cx="603849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E754332-7787-C546-C04E-63BBB1448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59" r="41393" b="56885"/>
          <a:stretch/>
        </p:blipFill>
        <p:spPr>
          <a:xfrm>
            <a:off x="4533862" y="4019910"/>
            <a:ext cx="4790116" cy="1882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9348EF-78C7-9D3D-93F3-E52B20E6A9DF}"/>
              </a:ext>
            </a:extLst>
          </p:cNvPr>
          <p:cNvSpPr/>
          <p:nvPr/>
        </p:nvSpPr>
        <p:spPr>
          <a:xfrm>
            <a:off x="5538158" y="4075277"/>
            <a:ext cx="1511453" cy="18010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5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F047A-E5C6-D9B3-A77E-96FF56D8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pip to install Python Package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A87E7-8C0D-1D05-4BBF-C2285D38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의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pip list</a:t>
            </a:r>
            <a:br>
              <a:rPr lang="en-US" altLang="ko-KR" dirty="0"/>
            </a:br>
            <a:r>
              <a:rPr lang="en-US" altLang="ko-KR" dirty="0"/>
              <a:t>  - pip install / uninstall “package”</a:t>
            </a:r>
          </a:p>
          <a:p>
            <a:pPr marL="0" indent="0">
              <a:buNone/>
            </a:pPr>
            <a:r>
              <a:rPr lang="en-US" altLang="ko-KR" dirty="0"/>
              <a:t>  - pip install “package” --upgrade</a:t>
            </a:r>
          </a:p>
          <a:p>
            <a:pPr marL="0" indent="0">
              <a:buNone/>
            </a:pPr>
            <a:r>
              <a:rPr lang="en-US" altLang="ko-KR" dirty="0"/>
              <a:t>  - pip install “package” ==version</a:t>
            </a:r>
          </a:p>
          <a:p>
            <a:pPr marL="0" indent="0">
              <a:buNone/>
            </a:pPr>
            <a:r>
              <a:rPr lang="en-US" altLang="ko-KR" dirty="0"/>
              <a:t>  - pip freeze</a:t>
            </a:r>
          </a:p>
          <a:p>
            <a:pPr marL="0" indent="0">
              <a:buNone/>
            </a:pPr>
            <a:r>
              <a:rPr lang="en-US" altLang="ko-KR" dirty="0"/>
              <a:t>  - pip install –r “ Text File”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2A7465-7506-6375-67E0-34AB2CB4A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" r="-1"/>
          <a:stretch/>
        </p:blipFill>
        <p:spPr>
          <a:xfrm>
            <a:off x="5252894" y="2293126"/>
            <a:ext cx="6139006" cy="10593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DC13F4-233C-2739-F4A1-270611A2F33D}"/>
              </a:ext>
            </a:extLst>
          </p:cNvPr>
          <p:cNvSpPr/>
          <p:nvPr/>
        </p:nvSpPr>
        <p:spPr>
          <a:xfrm>
            <a:off x="9372600" y="2822821"/>
            <a:ext cx="2019300" cy="19469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47591-F123-CE4E-EE22-4E0580E8DBDF}"/>
              </a:ext>
            </a:extLst>
          </p:cNvPr>
          <p:cNvSpPr txBox="1"/>
          <p:nvPr/>
        </p:nvSpPr>
        <p:spPr>
          <a:xfrm>
            <a:off x="7368541" y="3035627"/>
            <a:ext cx="2821700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필요한 패키지 설치를 한번에 하기 위한 작업</a:t>
            </a:r>
            <a:endParaRPr lang="ko-KR" altLang="en-US" sz="10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40760CC-7074-38F4-3E90-399A45E10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3" b="22407"/>
          <a:stretch/>
        </p:blipFill>
        <p:spPr>
          <a:xfrm>
            <a:off x="7147561" y="3586317"/>
            <a:ext cx="4244340" cy="238699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DD6E26-94BD-20DE-329E-6CC8ADAFE659}"/>
              </a:ext>
            </a:extLst>
          </p:cNvPr>
          <p:cNvCxnSpPr>
            <a:cxnSpLocks/>
          </p:cNvCxnSpPr>
          <p:nvPr/>
        </p:nvCxnSpPr>
        <p:spPr>
          <a:xfrm>
            <a:off x="10599420" y="3208020"/>
            <a:ext cx="0" cy="769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13347B-9C10-01C8-961A-F7C9E52B13B8}"/>
              </a:ext>
            </a:extLst>
          </p:cNvPr>
          <p:cNvSpPr txBox="1"/>
          <p:nvPr/>
        </p:nvSpPr>
        <p:spPr>
          <a:xfrm>
            <a:off x="5842240" y="3541045"/>
            <a:ext cx="1442480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설치가 </a:t>
            </a:r>
            <a:r>
              <a:rPr lang="ko-KR" altLang="en-US" sz="1000"/>
              <a:t>되는 과정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926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FA767-43E2-DB4A-9E50-A616881A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pip to install Python Package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E19DE-E855-B3E0-00EE-8759845B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 list </a:t>
            </a:r>
            <a:r>
              <a:rPr lang="ko-KR" altLang="en-US" dirty="0"/>
              <a:t>를 통해 설치된 라이브러리 확인</a:t>
            </a:r>
            <a:endParaRPr lang="en-US" altLang="ko-KR" dirty="0"/>
          </a:p>
          <a:p>
            <a:r>
              <a:rPr lang="en-US" altLang="ko-KR" dirty="0"/>
              <a:t>requirements.txt</a:t>
            </a:r>
            <a:r>
              <a:rPr lang="ko-KR" altLang="en-US" dirty="0"/>
              <a:t>에 명시된 </a:t>
            </a:r>
            <a:r>
              <a:rPr lang="en-US" altLang="ko-KR" dirty="0"/>
              <a:t>package</a:t>
            </a:r>
            <a:r>
              <a:rPr lang="ko-KR" altLang="en-US" dirty="0"/>
              <a:t>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동일함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200" dirty="0"/>
              <a:t>*</a:t>
            </a:r>
            <a:r>
              <a:rPr lang="ko-KR" altLang="en-US" sz="1200" dirty="0"/>
              <a:t>교재의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requirement.txt </a:t>
            </a:r>
            <a:r>
              <a:rPr lang="ko-KR" altLang="en-US" sz="1200" dirty="0"/>
              <a:t>다운 가능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15AFD-584E-5E32-F2B9-E425770D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38" y="1940567"/>
            <a:ext cx="2370913" cy="4099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B6EF83-51FF-96CB-56E1-BCB63C3FC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388" y="1941550"/>
            <a:ext cx="1921671" cy="409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009C00-E4C7-5130-1250-10BACE18AFB1}"/>
              </a:ext>
            </a:extLst>
          </p:cNvPr>
          <p:cNvSpPr/>
          <p:nvPr/>
        </p:nvSpPr>
        <p:spPr>
          <a:xfrm>
            <a:off x="6935638" y="2370764"/>
            <a:ext cx="569343" cy="13952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82113ECC-CA1C-39A6-68D6-686609F7FA5E}"/>
              </a:ext>
            </a:extLst>
          </p:cNvPr>
          <p:cNvSpPr/>
          <p:nvPr/>
        </p:nvSpPr>
        <p:spPr>
          <a:xfrm>
            <a:off x="5924563" y="2759711"/>
            <a:ext cx="224758" cy="3228427"/>
          </a:xfrm>
          <a:prstGeom prst="leftBracket">
            <a:avLst>
              <a:gd name="adj" fmla="val 67773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965F0717-6466-DF9E-4F5F-896546ED7A9B}"/>
              </a:ext>
            </a:extLst>
          </p:cNvPr>
          <p:cNvSpPr/>
          <p:nvPr/>
        </p:nvSpPr>
        <p:spPr>
          <a:xfrm rot="10800000">
            <a:off x="11016600" y="1992802"/>
            <a:ext cx="224758" cy="3995337"/>
          </a:xfrm>
          <a:prstGeom prst="leftBracket">
            <a:avLst>
              <a:gd name="adj" fmla="val 67773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5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8E760-9582-524C-96E6-8468F640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*Error occurs by </a:t>
            </a:r>
            <a:r>
              <a:rPr lang="en-US" altLang="ko-KR" dirty="0" err="1"/>
              <a:t>tensorflow</a:t>
            </a:r>
            <a:r>
              <a:rPr lang="en-US" altLang="ko-KR" dirty="0"/>
              <a:t> 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04E6A-0120-B8BF-04D6-59FF861F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Requirements.txt </a:t>
            </a:r>
            <a:r>
              <a:rPr lang="ko-KR" altLang="en-US" dirty="0"/>
              <a:t>를 이용하여 라이브러리를 다운받을 시 다음과 같은 오류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pip install </a:t>
            </a:r>
            <a:r>
              <a:rPr lang="en-US" altLang="ko-KR" dirty="0" err="1"/>
              <a:t>tensorflow</a:t>
            </a:r>
            <a:r>
              <a:rPr lang="en-US" altLang="ko-KR" dirty="0"/>
              <a:t> ==2.2.0 </a:t>
            </a:r>
            <a:r>
              <a:rPr lang="ko-KR" altLang="en-US" dirty="0"/>
              <a:t>명령을 통해 오류 해결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BACCD-E510-F276-9AD9-36724861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21" y="2957470"/>
            <a:ext cx="9827491" cy="6997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870E7F-7B93-E653-2790-8DAF627A5B69}"/>
              </a:ext>
            </a:extLst>
          </p:cNvPr>
          <p:cNvCxnSpPr>
            <a:cxnSpLocks/>
          </p:cNvCxnSpPr>
          <p:nvPr/>
        </p:nvCxnSpPr>
        <p:spPr>
          <a:xfrm>
            <a:off x="1549400" y="3310782"/>
            <a:ext cx="3994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0DA9A41-FAD1-1E09-CF2D-CF4C7337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20" y="4329287"/>
            <a:ext cx="9827491" cy="13979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247E81-130B-90DD-BB90-734EB4E518BD}"/>
              </a:ext>
            </a:extLst>
          </p:cNvPr>
          <p:cNvCxnSpPr>
            <a:cxnSpLocks/>
          </p:cNvCxnSpPr>
          <p:nvPr/>
        </p:nvCxnSpPr>
        <p:spPr>
          <a:xfrm>
            <a:off x="3409950" y="4475749"/>
            <a:ext cx="1587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435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_2SEEDS">
      <a:dk1>
        <a:srgbClr val="000000"/>
      </a:dk1>
      <a:lt1>
        <a:srgbClr val="FFFFFF"/>
      </a:lt1>
      <a:dk2>
        <a:srgbClr val="263820"/>
      </a:dk2>
      <a:lt2>
        <a:srgbClr val="E7E2E8"/>
      </a:lt2>
      <a:accent1>
        <a:srgbClr val="61B546"/>
      </a:accent1>
      <a:accent2>
        <a:srgbClr val="8EAA57"/>
      </a:accent2>
      <a:accent3>
        <a:srgbClr val="42B556"/>
      </a:accent3>
      <a:accent4>
        <a:srgbClr val="CB58E1"/>
      </a:accent4>
      <a:accent5>
        <a:srgbClr val="E676C9"/>
      </a:accent5>
      <a:accent6>
        <a:srgbClr val="E15884"/>
      </a:accent6>
      <a:hlink>
        <a:srgbClr val="9D69AE"/>
      </a:hlink>
      <a:folHlink>
        <a:srgbClr val="7F7F7F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1240</Words>
  <Application>Microsoft Office PowerPoint</Application>
  <PresentationFormat>와이드스크린</PresentationFormat>
  <Paragraphs>223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Microsoft GothicNeo</vt:lpstr>
      <vt:lpstr>맑은 고딕</vt:lpstr>
      <vt:lpstr>Arial</vt:lpstr>
      <vt:lpstr>ChronicleVTI</vt:lpstr>
      <vt:lpstr>Python Programming</vt:lpstr>
      <vt:lpstr>Python?</vt:lpstr>
      <vt:lpstr>Install Python</vt:lpstr>
      <vt:lpstr>Install 64bit Python(3.8.1)</vt:lpstr>
      <vt:lpstr>Python Package</vt:lpstr>
      <vt:lpstr>Using pip to install Python Package</vt:lpstr>
      <vt:lpstr>Using pip to install Python Package</vt:lpstr>
      <vt:lpstr>Using pip to install Python Package</vt:lpstr>
      <vt:lpstr>*Error occurs by tensorflow Ver</vt:lpstr>
      <vt:lpstr>Install 32bit Python(3.8.0)</vt:lpstr>
      <vt:lpstr>Virtual Environment(venv)</vt:lpstr>
      <vt:lpstr>Virtual Environment(venv)</vt:lpstr>
      <vt:lpstr>Install blockchain library</vt:lpstr>
      <vt:lpstr>Using blockchain library</vt:lpstr>
      <vt:lpstr>Python 편집기</vt:lpstr>
      <vt:lpstr>Str 문자열 클래스</vt:lpstr>
      <vt:lpstr>Escape 문자 ‘ ＼ ’</vt:lpstr>
      <vt:lpstr>Index</vt:lpstr>
      <vt:lpstr>Slicing</vt:lpstr>
      <vt:lpstr>산술 연산 및 연산자</vt:lpstr>
      <vt:lpstr>If 조건문</vt:lpstr>
      <vt:lpstr>for 반복문</vt:lpstr>
      <vt:lpstr>enumerate() 함수를 이용한 for 반복문</vt:lpstr>
      <vt:lpstr>while 반복문</vt:lpstr>
      <vt:lpstr>try-except 예외 처리</vt:lpstr>
      <vt:lpstr>List</vt:lpstr>
      <vt:lpstr>연산자를 이용한 List 표현</vt:lpstr>
      <vt:lpstr>split() 과 join()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황해원</dc:creator>
  <cp:lastModifiedBy>황해원</cp:lastModifiedBy>
  <cp:revision>56</cp:revision>
  <dcterms:created xsi:type="dcterms:W3CDTF">2022-06-21T06:28:40Z</dcterms:created>
  <dcterms:modified xsi:type="dcterms:W3CDTF">2022-06-22T18:32:52Z</dcterms:modified>
</cp:coreProperties>
</file>