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7" r:id="rId6"/>
    <p:sldId id="301" r:id="rId7"/>
    <p:sldId id="264" r:id="rId8"/>
    <p:sldId id="297" r:id="rId9"/>
    <p:sldId id="298" r:id="rId10"/>
    <p:sldId id="299" r:id="rId11"/>
    <p:sldId id="258" r:id="rId12"/>
    <p:sldId id="278" r:id="rId13"/>
    <p:sldId id="266" r:id="rId14"/>
    <p:sldId id="302" r:id="rId15"/>
    <p:sldId id="293" r:id="rId16"/>
    <p:sldId id="303" r:id="rId17"/>
    <p:sldId id="304" r:id="rId18"/>
    <p:sldId id="305" r:id="rId19"/>
    <p:sldId id="306" r:id="rId20"/>
    <p:sldId id="307" r:id="rId21"/>
    <p:sldId id="270" r:id="rId22"/>
    <p:sldId id="312" r:id="rId23"/>
    <p:sldId id="313" r:id="rId24"/>
    <p:sldId id="308" r:id="rId25"/>
    <p:sldId id="309" r:id="rId26"/>
    <p:sldId id="314" r:id="rId27"/>
    <p:sldId id="315" r:id="rId28"/>
    <p:sldId id="310" r:id="rId29"/>
    <p:sldId id="316" r:id="rId30"/>
    <p:sldId id="317" r:id="rId31"/>
    <p:sldId id="318" r:id="rId32"/>
    <p:sldId id="311" r:id="rId33"/>
    <p:sldId id="319" r:id="rId3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AFF06-F6B9-41B4-8AFC-DD5192E818B4}" v="164" dt="2022-07-15T04:24:25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2022-07-15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2022-07-15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865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247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8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main.nhn?code=06827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3283" y="4440195"/>
            <a:ext cx="5079274" cy="1122202"/>
          </a:xfrm>
        </p:spPr>
        <p:txBody>
          <a:bodyPr rtlCol="0"/>
          <a:lstStyle/>
          <a:p>
            <a:pPr rtl="0"/>
            <a:r>
              <a:rPr lang="en-US" altLang="ko-KR" sz="3200" dirty="0"/>
              <a:t>ch.4 </a:t>
            </a:r>
            <a:r>
              <a:rPr lang="ko-KR" altLang="en-US" sz="3200" dirty="0"/>
              <a:t>웹 </a:t>
            </a:r>
            <a:r>
              <a:rPr lang="ko-KR" altLang="en-US" sz="3200" dirty="0" err="1"/>
              <a:t>스크레이핑을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 이용한 데이터 분석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0584" y="5562397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박수빈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2745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/>
              <a:t>HTML </a:t>
            </a:r>
            <a:r>
              <a:rPr lang="ko-KR" altLang="en-US" dirty="0"/>
              <a:t>주요 태그</a:t>
            </a:r>
          </a:p>
        </p:txBody>
      </p:sp>
      <p:pic>
        <p:nvPicPr>
          <p:cNvPr id="1026" name="Picture 2" descr="Kwon's note pad: HTML 주요 태그 목록">
            <a:extLst>
              <a:ext uri="{FF2B5EF4-FFF2-40B4-BE49-F238E27FC236}">
                <a16:creationId xmlns:a16="http://schemas.microsoft.com/office/drawing/2014/main" id="{BB4C2D94-FC37-FB00-3164-340FD0A9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24" y="1544184"/>
            <a:ext cx="10148110" cy="49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웹에서 일별 시세 구하기</a:t>
            </a:r>
          </a:p>
        </p:txBody>
      </p:sp>
    </p:spTree>
    <p:extLst>
      <p:ext uri="{BB962C8B-B14F-4D97-AF65-F5344CB8AC3E}">
        <p14:creationId xmlns:p14="http://schemas.microsoft.com/office/powerpoint/2010/main" val="201822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26653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네이버 금융 페이지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1672" y="1431133"/>
            <a:ext cx="832371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 noProof="1">
                <a:hlinkClick r:id="rId3"/>
              </a:rPr>
              <a:t>https://finance.naver.com/item/main.nhn?code=068270</a:t>
            </a:r>
            <a:r>
              <a:rPr lang="en-US" altLang="ko-KR" noProof="1"/>
              <a:t> </a:t>
            </a:r>
            <a:r>
              <a:rPr lang="ko-KR" altLang="en-US" noProof="1"/>
              <a:t>이 주소창에 표시되어 있음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3A264A-EDAE-38C5-0FBA-560C9838E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985" y="1970130"/>
            <a:ext cx="7121165" cy="4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3010-4C82-9A68-889B-C270BD46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62745"/>
            <a:ext cx="8421688" cy="1325563"/>
          </a:xfrm>
        </p:spPr>
        <p:txBody>
          <a:bodyPr/>
          <a:lstStyle/>
          <a:p>
            <a:r>
              <a:rPr lang="ko-KR" altLang="en-US"/>
              <a:t>네이버 금융 일별 시세 분석하기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16D365-6EFD-CC0D-F345-A44375A04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1431133"/>
            <a:ext cx="3924300" cy="1997867"/>
          </a:xfrm>
        </p:spPr>
        <p:txBody>
          <a:bodyPr/>
          <a:lstStyle/>
          <a:p>
            <a:r>
              <a:rPr lang="ko-KR" altLang="en-US" dirty="0"/>
              <a:t>페이지 소스 보기를 통해 </a:t>
            </a:r>
            <a:r>
              <a:rPr lang="en-US" altLang="ko-KR" dirty="0"/>
              <a:t>HTML</a:t>
            </a:r>
            <a:r>
              <a:rPr lang="ko-KR" altLang="en-US" dirty="0"/>
              <a:t>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A29419-1EDA-2861-6A64-0848D78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5AF16-A8A0-B467-DCD3-CCE0E5FA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E710C-AC52-2AFF-CE6B-6D260753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8B6139-A6DF-9796-08AA-DD33DDA3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802608"/>
            <a:ext cx="10229851" cy="5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667EB-8928-6524-4545-DE78C845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29" y="385991"/>
            <a:ext cx="8421688" cy="1325563"/>
          </a:xfrm>
        </p:spPr>
        <p:txBody>
          <a:bodyPr/>
          <a:lstStyle/>
          <a:p>
            <a:r>
              <a:rPr lang="ko-KR" altLang="en-US" dirty="0"/>
              <a:t>문제상황</a:t>
            </a:r>
            <a:r>
              <a:rPr lang="en-US" altLang="ko-KR" dirty="0"/>
              <a:t>_</a:t>
            </a:r>
            <a:r>
              <a:rPr lang="ko-KR" altLang="en-US" dirty="0"/>
              <a:t>들어간 금융 페이지에서 일별 시세 페이지를 찾을 수 없었음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0F7FE-9A01-1170-FDFE-E85FCFC7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FD633F-0B09-7B8F-D050-91236414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ECE2F8-0AD9-D16D-F787-BA4E0E2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B5EE0E6D-94D9-8C4E-2191-24AF4A89F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1" t="19974" r="25869" b="3637"/>
          <a:stretch/>
        </p:blipFill>
        <p:spPr>
          <a:xfrm>
            <a:off x="438338" y="1482648"/>
            <a:ext cx="6286124" cy="5238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4B4CC8-E4F0-FB9D-77C6-D364A4A72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28" t="-20119" r="-1473" b="69167"/>
          <a:stretch/>
        </p:blipFill>
        <p:spPr>
          <a:xfrm>
            <a:off x="6846926" y="1224643"/>
            <a:ext cx="5467538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3C70B-42CE-8FF1-D0F5-F7F813FA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해당 페이지는 일별 시세를 직접적으로 언급하지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C3AE65-53A9-2D49-C7E2-3C267BA5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D8052-2607-6048-C239-73F70539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839DC-AAD8-7505-74C6-66B8168F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5EB657-B2B2-2395-E87A-D598761B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80958"/>
            <a:ext cx="6089963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DFC-EA30-6ABC-3D96-6EEE0B1B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하이퍼링크로 이동 후 </a:t>
            </a:r>
            <a:r>
              <a:rPr lang="en-US" altLang="ko-KR" dirty="0"/>
              <a:t>‘</a:t>
            </a:r>
            <a:r>
              <a:rPr lang="ko-KR" altLang="en-US" dirty="0" err="1"/>
              <a:t>맨뒤</a:t>
            </a:r>
            <a:r>
              <a:rPr lang="en-US" altLang="ko-KR" dirty="0"/>
              <a:t>’ </a:t>
            </a:r>
            <a:r>
              <a:rPr lang="ko-KR" altLang="en-US" dirty="0"/>
              <a:t>찾기</a:t>
            </a:r>
            <a:r>
              <a:rPr lang="en-US" altLang="ko-KR" dirty="0"/>
              <a:t>&gt;&gt;420</a:t>
            </a:r>
            <a:r>
              <a:rPr lang="ko-KR" altLang="en-US" dirty="0"/>
              <a:t>페이지 </a:t>
            </a:r>
            <a:r>
              <a:rPr lang="ko-KR" altLang="en-US" dirty="0" err="1"/>
              <a:t>링크되어있음</a:t>
            </a:r>
            <a:endParaRPr lang="ko-KR" altLang="en-US" dirty="0"/>
          </a:p>
        </p:txBody>
      </p:sp>
      <p:pic>
        <p:nvPicPr>
          <p:cNvPr id="11" name="내용 개체 틀 10" descr="테이블이(가) 표시된 사진&#10;&#10;자동 생성된 설명">
            <a:extLst>
              <a:ext uri="{FF2B5EF4-FFF2-40B4-BE49-F238E27FC236}">
                <a16:creationId xmlns:a16="http://schemas.microsoft.com/office/drawing/2014/main" id="{5572F8EB-D763-5FBE-D791-BD9595CFF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49" y="2396080"/>
            <a:ext cx="6124501" cy="3397185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A2EE508-9066-7B3C-68EE-2893E287EE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4544" y="2217740"/>
            <a:ext cx="6673542" cy="3753867"/>
          </a:xfr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588E7-1E5B-90B1-984C-B58E1FA0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E1BB9B-FC6E-207F-035C-32C65AC5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795AC2-A96D-36CB-652E-5A3863CF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 err="1"/>
              <a:t>뷰티풀</a:t>
            </a:r>
            <a:r>
              <a:rPr lang="ko-KR" altLang="en-US" dirty="0"/>
              <a:t> 수프로 일별 시세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8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 err="1"/>
              <a:t>뷰티풀</a:t>
            </a:r>
            <a:r>
              <a:rPr lang="ko-KR" altLang="en-US" dirty="0"/>
              <a:t> </a:t>
            </a:r>
            <a:r>
              <a:rPr lang="ko-KR" altLang="en-US" dirty="0" err="1"/>
              <a:t>수프란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94114"/>
            <a:ext cx="5431971" cy="83962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페이지로부터 데이터를 추출하는 파이썬 라이브러리</a:t>
            </a:r>
            <a:endParaRPr lang="en-US" altLang="ko-KR" dirty="0"/>
          </a:p>
          <a:p>
            <a:pPr rtl="0"/>
            <a:r>
              <a:rPr lang="ko-KR" altLang="en-US" dirty="0"/>
              <a:t>웹 </a:t>
            </a:r>
            <a:r>
              <a:rPr lang="ko-KR" altLang="en-US" dirty="0" err="1"/>
              <a:t>크롤러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스크레이퍼</a:t>
            </a:r>
            <a:r>
              <a:rPr lang="ko-KR" altLang="en-US" dirty="0"/>
              <a:t> 등으로 불림</a:t>
            </a:r>
            <a:endParaRPr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69" y="2812305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웹 </a:t>
            </a:r>
            <a:r>
              <a:rPr lang="ko-KR" altLang="en-US" dirty="0" err="1"/>
              <a:t>크롤링과</a:t>
            </a:r>
            <a:r>
              <a:rPr lang="ko-KR" altLang="en-US" dirty="0"/>
              <a:t> 웹 </a:t>
            </a:r>
            <a:r>
              <a:rPr lang="ko-KR" altLang="en-US" dirty="0" err="1"/>
              <a:t>스크래이핑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255992"/>
            <a:ext cx="5431971" cy="120069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크롤링</a:t>
            </a:r>
            <a:r>
              <a:rPr lang="en-US" altLang="ko-KR" dirty="0"/>
              <a:t>: </a:t>
            </a:r>
            <a:r>
              <a:rPr lang="ko-KR" altLang="en-US" dirty="0"/>
              <a:t>웹에 링크된 페이지들을 따라 돌아다니며 데이터에서 원하는 정보 추출</a:t>
            </a:r>
            <a:endParaRPr lang="en-US" altLang="ko-KR" dirty="0"/>
          </a:p>
          <a:p>
            <a:pPr rtl="0"/>
            <a:r>
              <a:rPr lang="ko-KR" altLang="en-US" dirty="0" err="1"/>
              <a:t>스크레이핑</a:t>
            </a:r>
            <a:r>
              <a:rPr lang="en-US" altLang="ko-KR" dirty="0"/>
              <a:t>: </a:t>
            </a:r>
            <a:r>
              <a:rPr lang="ko-KR" altLang="en-US" dirty="0" err="1"/>
              <a:t>크롤링</a:t>
            </a:r>
            <a:r>
              <a:rPr lang="ko-KR" altLang="en-US" dirty="0"/>
              <a:t> 해서 모은 데이터에서 원하는 정보를 추출</a:t>
            </a:r>
            <a:endParaRPr lang="en-US" altLang="ko-KR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altLang="ko-KR" dirty="0"/>
              <a:t>&gt;&gt;</a:t>
            </a:r>
            <a:r>
              <a:rPr lang="ko-KR" altLang="en-US" dirty="0" err="1"/>
              <a:t>뷰티풀</a:t>
            </a:r>
            <a:r>
              <a:rPr lang="ko-KR" altLang="en-US" dirty="0"/>
              <a:t> 수프는 정확하게는 웹 </a:t>
            </a:r>
            <a:r>
              <a:rPr lang="ko-KR" altLang="en-US" dirty="0" err="1"/>
              <a:t>스크레이퍼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CCF5-8F6E-3A36-F954-C2C9C6EA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파서 별 장단점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F12C8-5CCF-9821-DB34-94B0DA57D2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122714"/>
            <a:ext cx="5581651" cy="1234176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html.parser</a:t>
            </a:r>
            <a:r>
              <a:rPr lang="en-US" altLang="ko-KR" sz="1800" dirty="0"/>
              <a:t>: </a:t>
            </a:r>
            <a:r>
              <a:rPr lang="ko-KR" altLang="en-US" dirty="0"/>
              <a:t>기본 옵션으로 </a:t>
            </a:r>
            <a:r>
              <a:rPr lang="ko-KR" altLang="en-US" dirty="0" err="1"/>
              <a:t>설치되어있음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ko-KR" altLang="en-US" dirty="0"/>
              <a:t>속도가 적절함</a:t>
            </a:r>
            <a:r>
              <a:rPr lang="en-US" altLang="ko-KR" dirty="0"/>
              <a:t>,</a:t>
            </a:r>
            <a:r>
              <a:rPr lang="ko-KR" altLang="en-US" dirty="0"/>
              <a:t> 유연한 파싱이 가능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en-US" altLang="ko-KR" dirty="0" err="1"/>
              <a:t>lxml</a:t>
            </a:r>
            <a:r>
              <a:rPr lang="en-US" altLang="ko-KR" dirty="0"/>
              <a:t> </a:t>
            </a:r>
            <a:r>
              <a:rPr lang="ko-KR" altLang="en-US" dirty="0"/>
              <a:t>파서보다 느리고</a:t>
            </a:r>
            <a:r>
              <a:rPr lang="en-US" altLang="ko-KR" dirty="0"/>
              <a:t>, html5lib</a:t>
            </a:r>
            <a:r>
              <a:rPr lang="ko-KR" altLang="en-US" dirty="0"/>
              <a:t>보다 유연하지 못함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AEA3A3-8778-FDB5-3B09-088171E4F0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216365"/>
            <a:ext cx="5431971" cy="1109697"/>
          </a:xfrm>
        </p:spPr>
        <p:txBody>
          <a:bodyPr/>
          <a:lstStyle/>
          <a:p>
            <a:r>
              <a:rPr lang="en-US" altLang="ko-KR" sz="1800" dirty="0" err="1"/>
              <a:t>lxml</a:t>
            </a:r>
            <a:r>
              <a:rPr lang="en-US" altLang="ko-KR" sz="1800" dirty="0"/>
              <a:t>: </a:t>
            </a:r>
            <a:r>
              <a:rPr lang="ko-KR" altLang="en-US" dirty="0"/>
              <a:t>속도가 매우 빠름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유연한 파싱 가능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F322BB-B513-7CC8-BB88-FCC50BD877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4026134"/>
            <a:ext cx="5431971" cy="1099796"/>
          </a:xfrm>
        </p:spPr>
        <p:txBody>
          <a:bodyPr/>
          <a:lstStyle/>
          <a:p>
            <a:r>
              <a:rPr lang="en-US" altLang="ko-KR" sz="1600" dirty="0" err="1"/>
              <a:t>lxml</a:t>
            </a:r>
            <a:r>
              <a:rPr lang="en-US" altLang="ko-KR" sz="1600" dirty="0"/>
              <a:t>-xml, xml:</a:t>
            </a:r>
            <a:r>
              <a:rPr lang="en-US" altLang="ko-KR" dirty="0"/>
              <a:t> </a:t>
            </a:r>
            <a:r>
              <a:rPr lang="ko-KR" altLang="en-US" dirty="0"/>
              <a:t>속도가 매우 빠름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유연한 파싱 가능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en-US" altLang="ko-KR" dirty="0" err="1"/>
              <a:t>lxm</a:t>
            </a:r>
            <a:r>
              <a:rPr lang="ko-KR" altLang="en-US" dirty="0"/>
              <a:t>파일에만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0E6E48C-9EFD-92FE-FAB3-96715E9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0E187C21-3C9A-2953-B072-CA90B8E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3BF9F59-EC00-7EA8-BB2F-E0DF5C0D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533CE971-C690-36AE-C1CD-8F8AB0E73251}"/>
              </a:ext>
            </a:extLst>
          </p:cNvPr>
          <p:cNvSpPr txBox="1">
            <a:spLocks/>
          </p:cNvSpPr>
          <p:nvPr/>
        </p:nvSpPr>
        <p:spPr>
          <a:xfrm>
            <a:off x="5920169" y="5125930"/>
            <a:ext cx="5431971" cy="109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html5lib:</a:t>
            </a:r>
            <a:r>
              <a:rPr lang="en-US" altLang="ko-KR" dirty="0"/>
              <a:t> </a:t>
            </a:r>
            <a:r>
              <a:rPr lang="ko-KR" altLang="en-US" dirty="0"/>
              <a:t>웹 브라우저와 동일한 방식으로 파싱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매우 유연한 파싱 가능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매우 느림</a:t>
            </a:r>
          </a:p>
        </p:txBody>
      </p:sp>
    </p:spTree>
    <p:extLst>
      <p:ext uri="{BB962C8B-B14F-4D97-AF65-F5344CB8AC3E}">
        <p14:creationId xmlns:p14="http://schemas.microsoft.com/office/powerpoint/2010/main" val="35099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 dirty="0"/>
              <a:t>2022</a:t>
            </a:r>
            <a:r>
              <a:rPr lang="ko-KR" altLang="en-US" dirty="0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US" altLang="ko-KR" dirty="0"/>
              <a:t>Ch.4 </a:t>
            </a:r>
            <a:r>
              <a:rPr lang="ko-KR" altLang="en-US" dirty="0"/>
              <a:t>웹 </a:t>
            </a:r>
            <a:r>
              <a:rPr lang="ko-KR" altLang="en-US" dirty="0" err="1"/>
              <a:t>스크레이핑을</a:t>
            </a:r>
            <a:r>
              <a:rPr lang="ko-KR" altLang="en-US" dirty="0"/>
              <a:t> 이용한 데이터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36982EC8-5EE9-08D9-1AD8-48B7606E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32617"/>
            <a:ext cx="3171825" cy="66956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2F0904A-925A-E067-2D59-45675AD3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518557"/>
            <a:ext cx="3712030" cy="39249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4.1</a:t>
            </a:r>
            <a:r>
              <a:rPr lang="en-US" altLang="ko-KR" dirty="0"/>
              <a:t> </a:t>
            </a:r>
            <a:r>
              <a:rPr lang="ko-KR" altLang="en-US" dirty="0" err="1"/>
              <a:t>팬더스로</a:t>
            </a:r>
            <a:r>
              <a:rPr lang="ko-KR" altLang="en-US" dirty="0"/>
              <a:t> 상장법인 목록 읽기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4.2</a:t>
            </a:r>
            <a:r>
              <a:rPr lang="en-US" altLang="ko-KR" dirty="0"/>
              <a:t> HTML </a:t>
            </a:r>
            <a:r>
              <a:rPr lang="ko-KR" altLang="en-US" dirty="0"/>
              <a:t>익히기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4.3</a:t>
            </a:r>
            <a:r>
              <a:rPr lang="en-US" altLang="ko-KR" dirty="0"/>
              <a:t> </a:t>
            </a:r>
            <a:r>
              <a:rPr lang="ko-KR" altLang="en-US" dirty="0"/>
              <a:t>웹에서 일별 시세 구하기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4.4</a:t>
            </a:r>
            <a:r>
              <a:rPr lang="en-US" altLang="ko-KR" dirty="0"/>
              <a:t> </a:t>
            </a:r>
            <a:r>
              <a:rPr lang="ko-KR" altLang="en-US" dirty="0" err="1"/>
              <a:t>뷰티풀</a:t>
            </a:r>
            <a:r>
              <a:rPr lang="ko-KR" altLang="en-US" dirty="0"/>
              <a:t> 수프로 일별 시세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4.5</a:t>
            </a:r>
            <a:r>
              <a:rPr lang="en-US" altLang="ko-KR" dirty="0"/>
              <a:t> OHLC</a:t>
            </a:r>
            <a:r>
              <a:rPr lang="ko-KR" altLang="en-US" dirty="0"/>
              <a:t>와 </a:t>
            </a:r>
            <a:r>
              <a:rPr lang="ko-KR" altLang="en-US" dirty="0" err="1"/>
              <a:t>캔들차트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4.6</a:t>
            </a:r>
            <a:r>
              <a:rPr lang="en-US" altLang="ko-KR" dirty="0"/>
              <a:t> </a:t>
            </a:r>
            <a:r>
              <a:rPr lang="ko-KR" altLang="en-US" dirty="0"/>
              <a:t>핵심요약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3313D-419F-AD93-7483-EF403916C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1950" y="799307"/>
            <a:ext cx="7331529" cy="646663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원하는 태그를 찾아주는 </a:t>
            </a:r>
            <a:r>
              <a:rPr lang="en-US" altLang="ko-KR" sz="2400" dirty="0" err="1"/>
              <a:t>find_all</a:t>
            </a:r>
            <a:r>
              <a:rPr lang="en-US" altLang="ko-KR" sz="2400" dirty="0"/>
              <a:t>()</a:t>
            </a:r>
            <a:r>
              <a:rPr lang="ko-KR" altLang="en-US" sz="2400" dirty="0"/>
              <a:t>함수와 </a:t>
            </a:r>
            <a:r>
              <a:rPr lang="en-US" altLang="ko-KR" sz="2400" dirty="0"/>
              <a:t>find()</a:t>
            </a:r>
            <a:r>
              <a:rPr lang="ko-KR" altLang="en-US" sz="2400" dirty="0"/>
              <a:t>함수 비교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137BA0F-839E-8C7D-98BC-5980A6619E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70714" y="1941036"/>
            <a:ext cx="5431971" cy="557950"/>
          </a:xfrm>
        </p:spPr>
        <p:txBody>
          <a:bodyPr/>
          <a:lstStyle/>
          <a:p>
            <a:r>
              <a:rPr lang="en-US" altLang="ko-KR" dirty="0" err="1"/>
              <a:t>find_all</a:t>
            </a:r>
            <a:r>
              <a:rPr lang="en-US" altLang="ko-KR" dirty="0"/>
              <a:t>(‘</a:t>
            </a:r>
            <a:r>
              <a:rPr lang="ko-KR" altLang="en-US" dirty="0"/>
              <a:t>검색할 태그</a:t>
            </a:r>
            <a:r>
              <a:rPr lang="en-US" altLang="ko-KR" dirty="0"/>
              <a:t>‘,class_=‘</a:t>
            </a:r>
            <a:r>
              <a:rPr lang="ko-KR" altLang="en-US" dirty="0"/>
              <a:t>클래스 속성값</a:t>
            </a:r>
            <a:r>
              <a:rPr lang="en-US" altLang="ko-KR" dirty="0"/>
              <a:t>‘,id=‘id</a:t>
            </a:r>
            <a:r>
              <a:rPr lang="ko-KR" altLang="en-US" dirty="0"/>
              <a:t>속성값</a:t>
            </a:r>
            <a:r>
              <a:rPr lang="en-US" altLang="ko-KR" dirty="0"/>
              <a:t>’,limit=</a:t>
            </a:r>
            <a:r>
              <a:rPr lang="ko-KR" altLang="en-US" dirty="0"/>
              <a:t>찾을 개수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152455-3F5C-48EC-B884-034E53280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2961" y="3577829"/>
            <a:ext cx="5431971" cy="557950"/>
          </a:xfrm>
        </p:spPr>
        <p:txBody>
          <a:bodyPr>
            <a:noAutofit/>
          </a:bodyPr>
          <a:lstStyle/>
          <a:p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함수는 문서 전체를 대상으로 조건에 맞는 모든 태그를 찾는다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find()</a:t>
            </a:r>
            <a:r>
              <a:rPr lang="ko-KR" altLang="en-US" dirty="0"/>
              <a:t>함수는 </a:t>
            </a:r>
            <a:r>
              <a:rPr lang="en-US" altLang="ko-KR" dirty="0" err="1"/>
              <a:t>find_all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limit=1</a:t>
            </a:r>
            <a:r>
              <a:rPr lang="ko-KR" altLang="en-US" dirty="0"/>
              <a:t>인 경우와 동일하게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아무것도 못 찾으면 </a:t>
            </a:r>
            <a:endParaRPr lang="en-US" altLang="ko-KR" dirty="0"/>
          </a:p>
          <a:p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함수는 빈 리스트</a:t>
            </a:r>
            <a:endParaRPr lang="en-US" altLang="ko-KR" dirty="0"/>
          </a:p>
          <a:p>
            <a:r>
              <a:rPr lang="en-US" altLang="ko-KR" dirty="0"/>
              <a:t>find()</a:t>
            </a:r>
            <a:r>
              <a:rPr lang="ko-KR" altLang="en-US" dirty="0"/>
              <a:t> 함수는 </a:t>
            </a:r>
            <a:r>
              <a:rPr lang="en-US" altLang="ko-KR" dirty="0"/>
              <a:t>None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EFBAD9BE-DB9C-B206-29FD-C148B795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B700F15-8CD4-331A-871A-D61F0E44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61F3719-CF3F-0C7A-CB29-591AF523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4BB4AAF-BAEE-B198-23F3-D0DF9019EBAE}"/>
              </a:ext>
            </a:extLst>
          </p:cNvPr>
          <p:cNvSpPr txBox="1">
            <a:spLocks/>
          </p:cNvSpPr>
          <p:nvPr/>
        </p:nvSpPr>
        <p:spPr>
          <a:xfrm>
            <a:off x="5170713" y="2524814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find(‘</a:t>
            </a:r>
            <a:r>
              <a:rPr lang="ko-KR" altLang="en-US" dirty="0"/>
              <a:t>검색할 태그</a:t>
            </a:r>
            <a:r>
              <a:rPr lang="en-US" altLang="ko-KR" dirty="0"/>
              <a:t>‘,class_=‘</a:t>
            </a:r>
            <a:r>
              <a:rPr lang="ko-KR" altLang="en-US" dirty="0"/>
              <a:t>클래스 속성값</a:t>
            </a:r>
            <a:r>
              <a:rPr lang="en-US" altLang="ko-KR" dirty="0"/>
              <a:t>‘,id=‘id</a:t>
            </a:r>
            <a:r>
              <a:rPr lang="ko-KR" altLang="en-US" dirty="0"/>
              <a:t>속성값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15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40F16F51-C24F-186F-08F7-5A26392E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A7A7AB4-20E4-BD8B-41F3-CD4131EF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9F447C8-C5D6-47BC-F4D6-C90D9189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E0905EB-FBC5-2206-B22B-1D20B54B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14" y="2891772"/>
            <a:ext cx="9582085" cy="2571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F78618-1911-059F-8BD6-067DFBC1EAA2}"/>
              </a:ext>
            </a:extLst>
          </p:cNvPr>
          <p:cNvSpPr txBox="1"/>
          <p:nvPr/>
        </p:nvSpPr>
        <p:spPr>
          <a:xfrm>
            <a:off x="4853303" y="2063208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beautifulsoup4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뷰티풀수프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9107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4C941-B2A1-DABD-6EFF-B6A986C2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758" y="1091071"/>
            <a:ext cx="5431971" cy="846301"/>
          </a:xfrm>
        </p:spPr>
        <p:txBody>
          <a:bodyPr/>
          <a:lstStyle/>
          <a:p>
            <a:r>
              <a:rPr lang="ko-KR" altLang="en-US" dirty="0"/>
              <a:t>문제 발생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D7650-7A71-68FE-7041-92C00C0612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04758" y="1677327"/>
            <a:ext cx="5793920" cy="8463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초 부터 네이버 금융에서 </a:t>
            </a:r>
            <a:r>
              <a:rPr lang="ko-KR" altLang="en-US" dirty="0" err="1"/>
              <a:t>웹스크레이핑</a:t>
            </a:r>
            <a:r>
              <a:rPr lang="ko-KR" altLang="en-US" dirty="0"/>
              <a:t> 차단</a:t>
            </a:r>
            <a:endParaRPr lang="en-US" altLang="ko-KR" dirty="0"/>
          </a:p>
          <a:p>
            <a:r>
              <a:rPr lang="en-US" altLang="ko-KR" dirty="0" err="1"/>
              <a:t>urlopen</a:t>
            </a:r>
            <a:r>
              <a:rPr lang="en-US" altLang="ko-KR" dirty="0"/>
              <a:t>()</a:t>
            </a:r>
            <a:r>
              <a:rPr lang="ko-KR" altLang="en-US" dirty="0"/>
              <a:t>을 사용하면 빈 </a:t>
            </a:r>
            <a:r>
              <a:rPr lang="en-US" altLang="ko-KR" dirty="0"/>
              <a:t>HTML</a:t>
            </a:r>
            <a:r>
              <a:rPr lang="ko-KR" altLang="en-US" dirty="0"/>
              <a:t>페이지만 가져와서 </a:t>
            </a:r>
            <a:r>
              <a:rPr lang="en-US" altLang="ko-KR" dirty="0"/>
              <a:t>a</a:t>
            </a:r>
            <a:r>
              <a:rPr lang="ko-KR" altLang="en-US" dirty="0"/>
              <a:t>태그를 찾을 수 없음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95562-ABFD-B561-7A5A-93F2A1F5CA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0D938A6-371B-3E0C-C972-6D0C14ACD8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FCF0DE-4E45-713B-CB02-88E99A3784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B450EA8-373C-BA41-773E-B99221C3ED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96D3459-BC77-35EB-86F7-1F68B8B3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A1E0A10-0557-FAE4-25E7-4F1282DA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33D8DA3-4B3E-0590-7BF3-FD7BA3D3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90" y="2708412"/>
            <a:ext cx="6852557" cy="31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3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0AE80-B99D-D8EA-E961-00F58379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E7864-9DB6-4DC6-9445-4AF0F1E5C6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09918"/>
            <a:ext cx="5431971" cy="557950"/>
          </a:xfrm>
        </p:spPr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라이브러리를 사용하여 웹 브라우저 정보를 보내도록 수정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2872D4D-1D6D-EF33-C693-59026E3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EFC0B725-286C-5131-6531-22ED00B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20D8DB1-043B-402D-FE7F-7CA364D1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57" y="2568881"/>
            <a:ext cx="555018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6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14F45-E466-FCB9-26EF-F1D71C4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3D180-6226-3BD3-CE52-361161806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0BFE3-FBD1-760E-F8B2-A741B361E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A39A7-A33D-9278-7298-D87D49B027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01CD6F7-B40D-3134-64A9-3BCFF71D7DE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1E5B9-55E4-8904-A086-2A4B9A61999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009287-4405-3692-E1C9-7300C9D73F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9AC77CF0-69A0-46C7-6E0B-06EDD802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98B9BAD-808F-C763-9595-CE5C8440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3C0E107-0827-F79C-3D5B-D7BA87D1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AC787C0-E449-9AD5-EEBC-2241F504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69" y="477017"/>
            <a:ext cx="5524784" cy="5759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9784A-B94E-1F70-11E5-BF2002D50F54}"/>
              </a:ext>
            </a:extLst>
          </p:cNvPr>
          <p:cNvSpPr txBox="1"/>
          <p:nvPr/>
        </p:nvSpPr>
        <p:spPr>
          <a:xfrm>
            <a:off x="6511033" y="4920617"/>
            <a:ext cx="517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고딕"/>
              </a:rPr>
              <a:t>preetify</a:t>
            </a:r>
            <a:r>
              <a:rPr lang="en-US" altLang="ko-KR" dirty="0">
                <a:latin typeface="맑은고딕"/>
              </a:rPr>
              <a:t>()</a:t>
            </a:r>
            <a:r>
              <a:rPr lang="ko-KR" altLang="en-US" dirty="0">
                <a:latin typeface="맑은고딕"/>
              </a:rPr>
              <a:t>함수를 호출하면 </a:t>
            </a:r>
            <a:r>
              <a:rPr lang="en-US" altLang="ko-KR" dirty="0" err="1">
                <a:latin typeface="맑은고딕"/>
              </a:rPr>
              <a:t>pgrr</a:t>
            </a:r>
            <a:r>
              <a:rPr lang="ko-KR" altLang="en-US" dirty="0">
                <a:latin typeface="맑은고딕"/>
              </a:rPr>
              <a:t>의 </a:t>
            </a:r>
            <a:r>
              <a:rPr lang="en-US" altLang="ko-KR" dirty="0" err="1">
                <a:latin typeface="맑은고딕"/>
              </a:rPr>
              <a:t>getText</a:t>
            </a:r>
            <a:r>
              <a:rPr lang="en-US" altLang="ko-KR" dirty="0">
                <a:latin typeface="맑은고딕"/>
              </a:rPr>
              <a:t> </a:t>
            </a:r>
            <a:r>
              <a:rPr lang="ko-KR" altLang="en-US" dirty="0">
                <a:latin typeface="맑은고딕"/>
              </a:rPr>
              <a:t>속성값을 계층적으로 출력 가능</a:t>
            </a:r>
            <a:endParaRPr lang="en-US" altLang="ko-KR" dirty="0">
              <a:latin typeface="맑은고딕"/>
            </a:endParaRPr>
          </a:p>
          <a:p>
            <a:r>
              <a:rPr lang="ko-KR" altLang="en-US" dirty="0">
                <a:latin typeface="맑은고딕"/>
              </a:rPr>
              <a:t>태그를 제외한 텍스트 부분만 </a:t>
            </a:r>
            <a:r>
              <a:rPr lang="ko-KR" altLang="en-US" dirty="0" err="1">
                <a:latin typeface="맑은고딕"/>
              </a:rPr>
              <a:t>구할때는</a:t>
            </a:r>
            <a:r>
              <a:rPr lang="ko-KR" altLang="en-US" dirty="0">
                <a:latin typeface="맑은고딕"/>
              </a:rPr>
              <a:t> </a:t>
            </a:r>
            <a:r>
              <a:rPr lang="en-US" altLang="ko-KR" dirty="0">
                <a:latin typeface="맑은고딕"/>
              </a:rPr>
              <a:t>text </a:t>
            </a:r>
            <a:r>
              <a:rPr lang="ko-KR" altLang="en-US" dirty="0">
                <a:latin typeface="맑은고딕"/>
              </a:rPr>
              <a:t>속성을 이용</a:t>
            </a:r>
            <a:r>
              <a:rPr lang="en-US" altLang="ko-KR" dirty="0">
                <a:latin typeface="맑은고딕"/>
              </a:rPr>
              <a:t>=&gt; ‘</a:t>
            </a:r>
            <a:r>
              <a:rPr lang="ko-KR" altLang="en-US" dirty="0" err="1">
                <a:latin typeface="맑은고딕"/>
              </a:rPr>
              <a:t>맨뒤</a:t>
            </a:r>
            <a:r>
              <a:rPr lang="en-US" altLang="ko-KR" dirty="0">
                <a:latin typeface="맑은고딕"/>
              </a:rPr>
              <a:t>’</a:t>
            </a:r>
            <a:r>
              <a:rPr lang="ko-KR" altLang="en-US" dirty="0">
                <a:latin typeface="맑은고딕"/>
              </a:rPr>
              <a:t>만</a:t>
            </a:r>
            <a:r>
              <a:rPr lang="en-US" altLang="ko-KR" dirty="0">
                <a:latin typeface="맑은고딕"/>
              </a:rPr>
              <a:t> </a:t>
            </a:r>
            <a:r>
              <a:rPr lang="ko-KR" altLang="en-US" dirty="0">
                <a:latin typeface="맑은고딕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29493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1F42B-0EE8-15B0-F153-81281FA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페이지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3CAF44A7-8DA4-C58B-E674-39793C8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9F2CA4D-78CC-DD8C-FD95-B74B6F7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D55FC36-CF86-D689-A2B8-9FDA7E7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A7E371B-4165-6B4A-62BC-C6DD1D91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40" y="2107183"/>
            <a:ext cx="3759393" cy="38165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18ED60C-C223-BBD9-A694-9AC32CEE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41" y="1674562"/>
            <a:ext cx="5302523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A08AE9F-E633-3424-4866-5DE6E28485E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1EC6684A-9A7E-0616-0286-2A362CB0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8936E6D-59E9-9BAB-C396-C4B74B8A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6DE7406-55D7-3C9B-B883-414723CB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5B64599-8503-A23F-35A8-2D3E95F2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4" y="1575921"/>
            <a:ext cx="7150604" cy="453176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F6A5C4B-AB28-88A3-554A-46A253A6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27" y="4272154"/>
            <a:ext cx="6284749" cy="1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DC779-2CDC-ADDD-E6D9-1DAD3D3D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C171D-9022-B7FB-77DE-0EE00DA1F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5E9C3-8A00-AFE5-4D35-FDC864A34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FA2B2F-2812-6882-3E73-A1292B972A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9F35CA-4830-3743-EE6F-5FA9185789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9EF0709-BFEA-0375-838A-5C2F9F7C3F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503F37-0317-9284-5CEB-DEBF6FA7534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A4ADC419-4C74-CC6C-FF0C-B1DEFA9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0EC86B42-965C-9F77-93C8-7D96F9DE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D9350C1-50AE-C22C-002F-17EAA836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64B9C4F6-DCDA-EEFA-5477-7B518CF4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2" y="1108817"/>
            <a:ext cx="8927728" cy="50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8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8408B-EE4B-D714-D888-07EC2E0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4B113-D773-1407-DEA3-C7615D5D8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87CF7-6021-FDF0-B12A-4094AA2D14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002AD-8C5B-2AC5-0A08-3D57FEC244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E2FC0F-5AD5-53CD-E88D-DAC95545D0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9AC3E9-751C-7C94-3359-B6E26150CF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7C6014-FF99-1A42-49B1-E4E4C7488E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E66CA0A9-925D-9BAD-243C-3C3C713F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5B2E2FC-17F8-7C82-C0E0-3F21CC6C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DBFE501-6543-A77C-D04A-B5638F7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35F3BA3A-301A-57D7-69DE-F809AA29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18" y="1152770"/>
            <a:ext cx="8478231" cy="47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0EC46-DB19-D9FC-69B0-C23377EE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693-59E7-AD6A-491F-E02AAFC18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A32F2-E882-1DCF-BE76-C2927EFF1D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31CB7E-D437-DA2E-FD49-A008D4226E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03FD3C-093E-3E47-3182-F04BD6DF73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57D6F86-E8CC-3470-BC11-3F6C93A2A30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07E3225-D703-92D4-F302-61AA698BC8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FA7CB47-EB17-80E8-CF26-D029766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428DF56-1FE6-5B58-DFF8-5B336C4B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3E1D840-9BA1-0C0B-44B8-B20C300E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652BD6-FDA4-37CC-F04E-14C92185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0" y="216536"/>
            <a:ext cx="6128065" cy="6826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2C769-80A2-BCB9-A333-3319BDE08DC1}"/>
              </a:ext>
            </a:extLst>
          </p:cNvPr>
          <p:cNvSpPr txBox="1"/>
          <p:nvPr/>
        </p:nvSpPr>
        <p:spPr>
          <a:xfrm>
            <a:off x="6269875" y="5751193"/>
            <a:ext cx="7584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되긴 했으나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번호에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컴퓨터로 돌리면 굉장히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오래걸림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코드인데 컴퓨터에서 안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돌아감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384222-0D9C-F86D-E179-A43620CF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50" y="311112"/>
            <a:ext cx="5454930" cy="5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951" y="2571235"/>
            <a:ext cx="4144969" cy="1715531"/>
          </a:xfrm>
        </p:spPr>
        <p:txBody>
          <a:bodyPr rtlCol="0"/>
          <a:lstStyle/>
          <a:p>
            <a:pPr rtl="0"/>
            <a:r>
              <a:rPr lang="en-US" altLang="ko-KR" dirty="0"/>
              <a:t>4.1 </a:t>
            </a:r>
            <a:r>
              <a:rPr lang="ko-KR" altLang="en-US" dirty="0" err="1"/>
              <a:t>팬더스로</a:t>
            </a:r>
            <a:r>
              <a:rPr lang="ko-KR" altLang="en-US" dirty="0"/>
              <a:t> 상장법인 목록 읽기</a:t>
            </a:r>
          </a:p>
        </p:txBody>
      </p:sp>
    </p:spTree>
    <p:extLst>
      <p:ext uri="{BB962C8B-B14F-4D97-AF65-F5344CB8AC3E}">
        <p14:creationId xmlns:p14="http://schemas.microsoft.com/office/powerpoint/2010/main" val="241578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0AD1ABF3-8D92-8D40-F398-A3F13ADA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6C8E2C0-F12A-F4A9-479A-53FDD2FC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0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368755"/>
            <a:ext cx="6353175" cy="1204912"/>
          </a:xfrm>
        </p:spPr>
        <p:txBody>
          <a:bodyPr rtlCol="0"/>
          <a:lstStyle/>
          <a:p>
            <a:r>
              <a:rPr lang="ko-KR" altLang="en-US" sz="2800" b="1" dirty="0"/>
              <a:t>증권데이터 분석</a:t>
            </a:r>
            <a:r>
              <a:rPr lang="en-US" altLang="ko-KR" sz="2800" b="1" dirty="0"/>
              <a:t>-&gt;</a:t>
            </a:r>
            <a:r>
              <a:rPr lang="ko-KR" altLang="en-US" sz="2800" b="1" dirty="0"/>
              <a:t>종목코드</a:t>
            </a:r>
            <a:r>
              <a:rPr lang="en-US" altLang="ko-KR" sz="2800" b="1" dirty="0"/>
              <a:t>?</a:t>
            </a:r>
            <a:br>
              <a:rPr lang="en-US" altLang="ko-KR" sz="2800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2" y="1805439"/>
            <a:ext cx="8010527" cy="4236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1600" b="1" dirty="0"/>
              <a:t>&gt;&gt;&gt;</a:t>
            </a:r>
            <a:r>
              <a:rPr lang="ko-KR" altLang="en-US" sz="1600" b="1" dirty="0"/>
              <a:t>한국 </a:t>
            </a:r>
            <a:r>
              <a:rPr lang="ko-KR" altLang="en-US" sz="1600" b="1" dirty="0" err="1"/>
              <a:t>거레서</a:t>
            </a:r>
            <a:r>
              <a:rPr lang="ko-KR" altLang="en-US" sz="1600" b="1" dirty="0"/>
              <a:t> 기업공시채널</a:t>
            </a:r>
            <a:r>
              <a:rPr lang="en-US" altLang="ko-KR" sz="1600" b="1" dirty="0"/>
              <a:t>(kind.krx.co.kr)</a:t>
            </a:r>
            <a:r>
              <a:rPr lang="ko-KR" altLang="en-US" sz="1600" b="1" dirty="0"/>
              <a:t>에 접속해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상장법인상세정보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이동</a:t>
            </a:r>
            <a:endParaRPr lang="en-US" altLang="ko-KR" sz="1600" b="1" dirty="0"/>
          </a:p>
          <a:p>
            <a:pPr rtl="0">
              <a:lnSpc>
                <a:spcPct val="150000"/>
              </a:lnSpc>
            </a:pPr>
            <a:r>
              <a:rPr lang="en-US" altLang="ko-KR" sz="1600" b="1" dirty="0"/>
              <a:t>&gt;&gt;&gt;’</a:t>
            </a:r>
            <a:r>
              <a:rPr lang="ko-KR" altLang="en-US" sz="1600" b="1" dirty="0"/>
              <a:t>상장법인 목록</a:t>
            </a:r>
            <a:r>
              <a:rPr lang="en-US" altLang="ko-KR" sz="1600" b="1" dirty="0"/>
              <a:t>＇</a:t>
            </a:r>
            <a:r>
              <a:rPr lang="ko-KR" altLang="en-US" sz="1600" b="1" dirty="0"/>
              <a:t>으로 이동</a:t>
            </a:r>
            <a:endParaRPr lang="en-US" altLang="ko-KR" sz="1600" b="1" dirty="0"/>
          </a:p>
          <a:p>
            <a:pPr rtl="0">
              <a:lnSpc>
                <a:spcPct val="150000"/>
              </a:lnSpc>
            </a:pPr>
            <a:r>
              <a:rPr lang="en-US" altLang="ko-KR" sz="1600" b="1" dirty="0"/>
              <a:t>&gt;&gt;&gt;EXCEL </a:t>
            </a:r>
            <a:r>
              <a:rPr lang="ko-KR" altLang="en-US" sz="1600" b="1" dirty="0"/>
              <a:t>버튼을 눌러 상장법인 목록 </a:t>
            </a:r>
            <a:r>
              <a:rPr lang="ko-KR" altLang="en-US" sz="1600" b="1" dirty="0" err="1"/>
              <a:t>내려받기</a:t>
            </a:r>
            <a:endParaRPr lang="en-US" altLang="ko-KR" sz="1600" b="1" dirty="0"/>
          </a:p>
          <a:p>
            <a:pPr rtl="0">
              <a:lnSpc>
                <a:spcPct val="150000"/>
              </a:lnSpc>
            </a:pPr>
            <a:r>
              <a:rPr lang="en-US" altLang="ko-KR" sz="1600" b="1" dirty="0"/>
              <a:t>&gt;&gt;&gt;(</a:t>
            </a:r>
            <a:r>
              <a:rPr lang="ko-KR" altLang="en-US" sz="1600" b="1" dirty="0"/>
              <a:t>사실 다운받은 </a:t>
            </a:r>
            <a:r>
              <a:rPr lang="en-US" altLang="ko-KR" sz="1600" b="1" dirty="0"/>
              <a:t>Excel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HTML.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read_excel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함수로 읽을 수 없음</a:t>
            </a:r>
            <a:r>
              <a:rPr lang="en-US" altLang="ko-KR" sz="1600" b="1" dirty="0"/>
              <a:t>)</a:t>
            </a:r>
          </a:p>
          <a:p>
            <a:pPr rtl="0">
              <a:lnSpc>
                <a:spcPct val="150000"/>
              </a:lnSpc>
            </a:pPr>
            <a:r>
              <a:rPr lang="en-US" altLang="ko-KR" sz="1600" b="1" dirty="0"/>
              <a:t>&gt;&gt;&gt;</a:t>
            </a:r>
            <a:r>
              <a:rPr lang="ko-KR" altLang="en-US" sz="1600" b="1" dirty="0" err="1"/>
              <a:t>팬더스의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read_html</a:t>
            </a:r>
            <a:r>
              <a:rPr lang="en-US" altLang="ko-KR" sz="1600" b="1" dirty="0"/>
              <a:t>() </a:t>
            </a:r>
            <a:r>
              <a:rPr lang="ko-KR" altLang="en-US" sz="1600" b="1" dirty="0"/>
              <a:t>함수를 이용해 파일을 읽자</a:t>
            </a:r>
            <a:r>
              <a:rPr lang="en-US" altLang="ko-KR" sz="1600" b="1" dirty="0"/>
              <a:t>!</a:t>
            </a:r>
          </a:p>
          <a:p>
            <a:pPr rtl="0"/>
            <a:endParaRPr lang="en-US" altLang="ko-KR" sz="1600" b="1" dirty="0"/>
          </a:p>
          <a:p>
            <a:pPr rtl="0"/>
            <a:endParaRPr lang="ko-KR" altLang="en-US" sz="1600" b="1" noProof="1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3ED1A-87D8-FF86-D5FC-18269B8E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587828"/>
            <a:ext cx="7248525" cy="4353605"/>
          </a:xfrm>
        </p:spPr>
        <p:txBody>
          <a:bodyPr/>
          <a:lstStyle/>
          <a:p>
            <a:r>
              <a:rPr lang="en-US" altLang="ko-KR" sz="2400" b="1" dirty="0" err="1"/>
              <a:t>read_html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함수로 파일을 읽어보자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&gt;&gt;&gt;&gt;pip install </a:t>
            </a:r>
            <a:r>
              <a:rPr lang="en-US" altLang="ko-KR" dirty="0" err="1"/>
              <a:t>lxml</a:t>
            </a:r>
            <a:r>
              <a:rPr lang="en-US" altLang="ko-KR" dirty="0"/>
              <a:t>/pip install </a:t>
            </a:r>
            <a:r>
              <a:rPr lang="en-US" altLang="ko-KR" dirty="0" err="1"/>
              <a:t>lxml</a:t>
            </a:r>
            <a:r>
              <a:rPr lang="ko-KR" altLang="en-US" dirty="0"/>
              <a:t>을 이용해 </a:t>
            </a:r>
            <a:r>
              <a:rPr lang="en-US" altLang="ko-KR" dirty="0" err="1"/>
              <a:t>read_html</a:t>
            </a:r>
            <a:r>
              <a:rPr lang="en-US" altLang="ko-KR" dirty="0"/>
              <a:t>()</a:t>
            </a:r>
            <a:r>
              <a:rPr lang="ko-KR" altLang="en-US" dirty="0"/>
              <a:t>함수를 호출할 수 있는 환경을 만들자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</a:t>
            </a:r>
            <a:r>
              <a:rPr lang="ko-KR" altLang="en-US" dirty="0"/>
              <a:t>리스트의 첫번째 원소를 인덱싱해 데이터프레임으로 출력한다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2307</a:t>
            </a:r>
            <a:r>
              <a:rPr lang="ko-KR" altLang="en-US" dirty="0"/>
              <a:t>개의 종목이 </a:t>
            </a:r>
            <a:r>
              <a:rPr lang="ko-KR" altLang="en-US" dirty="0" err="1"/>
              <a:t>상장되어있음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3F4EF-615D-467F-E662-7CBA85DC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C211D-DC1E-E831-8531-BC30F4B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4B25A-76CE-7B6D-C5B8-C340BA2A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CCC2650-3A32-9400-DB1F-40BECFED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6" y="2854126"/>
            <a:ext cx="11303581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8ED5-5514-A1C7-9D0A-A943B219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082" y="549339"/>
            <a:ext cx="9097541" cy="4459741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종목 코드의 양식을 맞추자</a:t>
            </a:r>
            <a:endParaRPr lang="en-US" altLang="ko-KR" sz="24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map() </a:t>
            </a:r>
            <a:r>
              <a:rPr lang="ko-KR" altLang="en-US" sz="1600" dirty="0"/>
              <a:t>함수를 사용해 이를 보정</a:t>
            </a:r>
            <a:endParaRPr lang="en-US" altLang="ko-KR" sz="1600" dirty="0"/>
          </a:p>
          <a:p>
            <a:r>
              <a:rPr lang="en-US" altLang="ko-KR" sz="1600" dirty="0"/>
              <a:t>Format()</a:t>
            </a:r>
            <a:r>
              <a:rPr lang="ko-KR" altLang="en-US" sz="1600" dirty="0"/>
              <a:t>함수를 인수로 넘겨주었는데</a:t>
            </a:r>
            <a:r>
              <a:rPr lang="en-US" altLang="ko-KR" sz="1600" dirty="0"/>
              <a:t>, {:06d}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여섯자리</a:t>
            </a:r>
            <a:r>
              <a:rPr lang="ko-KR" altLang="en-US" sz="1600" dirty="0"/>
              <a:t> 십진법</a:t>
            </a:r>
            <a:r>
              <a:rPr lang="en-US" altLang="ko-KR" sz="1600" dirty="0"/>
              <a:t>, </a:t>
            </a:r>
            <a:r>
              <a:rPr lang="ko-KR" altLang="en-US" sz="1600" dirty="0"/>
              <a:t>앞자리를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채우라는 뜻</a:t>
            </a:r>
            <a:endParaRPr lang="en-US" altLang="ko-KR" sz="1600" dirty="0"/>
          </a:p>
          <a:p>
            <a:endParaRPr lang="ko-KR" altLang="en-US" sz="1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76547-9271-6ED9-FBE4-83F6796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22087-CC39-33DB-6457-3195F606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0FD43-2F57-0C51-902B-4F75BD9C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50FC733-235E-633C-D1AC-B855A348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2139059"/>
            <a:ext cx="10772482" cy="39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F026E-E426-E0EF-C7F1-44BAE0F7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00084"/>
            <a:ext cx="6426654" cy="5000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종목코드 기준 오름차순 정렬을 해 보자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AB3A-E3EE-FFC2-1D81-900D469C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370776"/>
            <a:ext cx="7724775" cy="1525588"/>
          </a:xfrm>
        </p:spPr>
        <p:txBody>
          <a:bodyPr/>
          <a:lstStyle/>
          <a:p>
            <a:r>
              <a:rPr lang="en-US" altLang="ko-KR" dirty="0" err="1"/>
              <a:t>read_html</a:t>
            </a:r>
            <a:r>
              <a:rPr lang="en-US" altLang="ko-KR" dirty="0"/>
              <a:t>() </a:t>
            </a:r>
            <a:r>
              <a:rPr lang="ko-KR" altLang="en-US" dirty="0"/>
              <a:t>함수의 인수로 파일 경로가 아닌 </a:t>
            </a:r>
            <a:r>
              <a:rPr lang="en-US" altLang="ko-KR" dirty="0" err="1"/>
              <a:t>url</a:t>
            </a:r>
            <a:r>
              <a:rPr lang="ko-KR" altLang="en-US" dirty="0"/>
              <a:t>을 주어도 같다</a:t>
            </a:r>
            <a:endParaRPr lang="en-US" altLang="ko-KR" dirty="0"/>
          </a:p>
          <a:p>
            <a:r>
              <a:rPr lang="ko-KR" altLang="en-US" dirty="0"/>
              <a:t>해당 프로그램의 </a:t>
            </a:r>
            <a:r>
              <a:rPr lang="en-US" altLang="ko-KR" dirty="0"/>
              <a:t>map()</a:t>
            </a:r>
            <a:r>
              <a:rPr lang="ko-KR" altLang="en-US" dirty="0"/>
              <a:t>함수는 종목코드의 양식을 맞출 때 사용한 </a:t>
            </a:r>
            <a:r>
              <a:rPr lang="en-US" altLang="ko-KR" dirty="0"/>
              <a:t>map</a:t>
            </a:r>
            <a:r>
              <a:rPr lang="ko-KR" altLang="en-US" dirty="0"/>
              <a:t>과 같은 기능 수행</a:t>
            </a:r>
            <a:endParaRPr lang="en-US" altLang="ko-KR" dirty="0"/>
          </a:p>
          <a:p>
            <a:r>
              <a:rPr lang="en-US" altLang="ko-KR" dirty="0" err="1"/>
              <a:t>df.sort_values</a:t>
            </a:r>
            <a:r>
              <a:rPr lang="en-US" altLang="ko-KR" dirty="0"/>
              <a:t>(by=‘</a:t>
            </a:r>
            <a:r>
              <a:rPr lang="ko-KR" altLang="en-US" dirty="0"/>
              <a:t>종목코드</a:t>
            </a:r>
            <a:r>
              <a:rPr lang="en-US" altLang="ko-KR" dirty="0"/>
              <a:t>’</a:t>
            </a:r>
            <a:r>
              <a:rPr lang="ko-KR" altLang="en-US" dirty="0"/>
              <a:t>를 이용해 오름차순 정렬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38CC8-DA4B-3E6A-808D-379FD12B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672CB-3D9D-BEA9-9D35-19A02FE5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01FD-3488-107D-6F10-E9B67ACB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DF7E0DA-EBBA-5D73-5120-E17574A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" y="2554825"/>
            <a:ext cx="12097372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HTML </a:t>
            </a:r>
            <a:r>
              <a:rPr lang="ko-KR" altLang="en-US" dirty="0"/>
              <a:t>익히기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US" altLang="ko" dirty="0"/>
              <a:t>HTML </a:t>
            </a:r>
            <a:r>
              <a:rPr lang="ko-KR" altLang="en-US" dirty="0"/>
              <a:t>기본구조</a:t>
            </a:r>
            <a:endParaRPr lang="ko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641810"/>
            <a:ext cx="5431971" cy="929420"/>
          </a:xfrm>
        </p:spPr>
        <p:txBody>
          <a:bodyPr rtlCol="0">
            <a:normAutofit/>
          </a:bodyPr>
          <a:lstStyle/>
          <a:p>
            <a:pPr rtl="0"/>
            <a:r>
              <a:rPr lang="en-US" altLang="ko" noProof="1"/>
              <a:t>Hypertext: </a:t>
            </a:r>
            <a:r>
              <a:rPr lang="ko-KR" altLang="en-US" noProof="1"/>
              <a:t>다른</a:t>
            </a:r>
            <a:r>
              <a:rPr lang="en-US" altLang="ko" noProof="1"/>
              <a:t> </a:t>
            </a:r>
            <a:r>
              <a:rPr lang="ko-KR" altLang="en-US" noProof="1"/>
              <a:t>문서를 연결하는 텍스트</a:t>
            </a:r>
            <a:endParaRPr lang="ko" noProof="1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7702" y="3792628"/>
            <a:ext cx="5433204" cy="415890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마크업</a:t>
            </a:r>
            <a:endParaRPr lang="ko" noProof="1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7276" y="4187368"/>
            <a:ext cx="5431971" cy="120394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noProof="1"/>
              <a:t>텍스트가 화면에서 어떻게 보여야 하는 지 정의하는 기법</a:t>
            </a:r>
            <a:endParaRPr lang="en-US" altLang="ko-KR" noProof="1"/>
          </a:p>
          <a:p>
            <a:pPr rtl="0"/>
            <a:r>
              <a:rPr lang="en-US" altLang="ko" noProof="1"/>
              <a:t>eg) &lt;b&gt;This is bold text.&lt;b&gt; &gt;&gt;&gt; </a:t>
            </a:r>
            <a:r>
              <a:rPr lang="en-US" altLang="ko" b="1" noProof="1"/>
              <a:t>This is bold text.</a:t>
            </a:r>
          </a:p>
          <a:p>
            <a:pPr rtl="0"/>
            <a:r>
              <a:rPr lang="en-US" altLang="ko" b="1" noProof="1"/>
              <a:t>&lt;&gt;</a:t>
            </a:r>
            <a:r>
              <a:rPr lang="ko-KR" altLang="en-US" noProof="1"/>
              <a:t>로 둘러싸인 부분을 </a:t>
            </a:r>
            <a:r>
              <a:rPr lang="en-US" altLang="ko-KR" noProof="1"/>
              <a:t>tag</a:t>
            </a:r>
            <a:r>
              <a:rPr lang="ko-KR" altLang="en-US" noProof="1"/>
              <a:t>라 함</a:t>
            </a:r>
            <a:endParaRPr lang="en-US" altLang="ko-KR" noProof="1"/>
          </a:p>
          <a:p>
            <a:pPr rtl="0"/>
            <a:r>
              <a:rPr lang="en-US" altLang="ko" b="1" noProof="1"/>
              <a:t>&lt;b&gt;: </a:t>
            </a:r>
            <a:r>
              <a:rPr lang="ko-KR" altLang="en-US" b="1" noProof="1"/>
              <a:t>여는 태그</a:t>
            </a:r>
            <a:r>
              <a:rPr lang="en-US" altLang="ko-KR" b="1" noProof="1"/>
              <a:t>	&lt;/b&gt;: </a:t>
            </a:r>
            <a:r>
              <a:rPr lang="ko-KR" altLang="en-US" b="1" noProof="1"/>
              <a:t>닫는 태그</a:t>
            </a:r>
            <a:endParaRPr lang="en-US" altLang="ko-KR" b="1" noProof="1"/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9</a:t>
            </a:fld>
            <a:endParaRPr lang="en-ZA" dirty="0"/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24470174-8571-6AAF-849C-6B636A117D87}"/>
              </a:ext>
            </a:extLst>
          </p:cNvPr>
          <p:cNvSpPr txBox="1">
            <a:spLocks/>
          </p:cNvSpPr>
          <p:nvPr/>
        </p:nvSpPr>
        <p:spPr>
          <a:xfrm>
            <a:off x="5927276" y="2309282"/>
            <a:ext cx="5431971" cy="635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" sz="2000" noProof="1"/>
              <a:t>HTML_HyperText Markup Language</a:t>
            </a:r>
            <a:endParaRPr lang="ko" sz="2000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F464663D94628418FEF443D9F610DC2" ma:contentTypeVersion="4" ma:contentTypeDescription="새 문서를 만듭니다." ma:contentTypeScope="" ma:versionID="e80699a6e037c81e88043073fa98913d">
  <xsd:schema xmlns:xsd="http://www.w3.org/2001/XMLSchema" xmlns:xs="http://www.w3.org/2001/XMLSchema" xmlns:p="http://schemas.microsoft.com/office/2006/metadata/properties" xmlns:ns3="56ec7c26-03dc-4f55-a84f-d886b82e0dbd" targetNamespace="http://schemas.microsoft.com/office/2006/metadata/properties" ma:root="true" ma:fieldsID="2b4724fd733631c041e58c83925abdd8" ns3:_="">
    <xsd:import namespace="56ec7c26-03dc-4f55-a84f-d886b82e0d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c7c26-03dc-4f55-a84f-d886b82e0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6ec7c26-03dc-4f55-a84f-d886b82e0dbd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7DDE2-953C-4CFB-85B4-9D287E1E5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c7c26-03dc-4f55-a84f-d886b82e0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6ec7c26-03dc-4f55-a84f-d886b82e0dbd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266</TotalTime>
  <Words>790</Words>
  <Application>Microsoft Office PowerPoint</Application>
  <PresentationFormat>와이드스크린</PresentationFormat>
  <Paragraphs>167</Paragraphs>
  <Slides>30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맑은고딕</vt:lpstr>
      <vt:lpstr>Arial</vt:lpstr>
      <vt:lpstr>모노라인</vt:lpstr>
      <vt:lpstr>ch.4 웹 스크레이핑을   이용한 데이터 분석</vt:lpstr>
      <vt:lpstr>목차</vt:lpstr>
      <vt:lpstr>4.1 팬더스로 상장법인 목록 읽기</vt:lpstr>
      <vt:lpstr>증권데이터 분석-&gt;종목코드? </vt:lpstr>
      <vt:lpstr>PowerPoint 프레젠테이션</vt:lpstr>
      <vt:lpstr>PowerPoint 프레젠테이션</vt:lpstr>
      <vt:lpstr>종목코드 기준 오름차순 정렬을 해 보자</vt:lpstr>
      <vt:lpstr>HTML 익히기</vt:lpstr>
      <vt:lpstr>HTML 기본구조</vt:lpstr>
      <vt:lpstr>HTML 주요 태그</vt:lpstr>
      <vt:lpstr>웹에서 일별 시세 구하기</vt:lpstr>
      <vt:lpstr>네이버 금융 페이지</vt:lpstr>
      <vt:lpstr>네이버 금융 일별 시세 분석하기</vt:lpstr>
      <vt:lpstr>문제상황_들어간 금융 페이지에서 일별 시세 페이지를 찾을 수 없었음</vt:lpstr>
      <vt:lpstr>해당 페이지는 일별 시세를 직접적으로 언급하지 않음.</vt:lpstr>
      <vt:lpstr>하이퍼링크로 이동 후 ‘맨뒤’ 찾기&gt;&gt;420페이지 링크되어있음</vt:lpstr>
      <vt:lpstr>뷰티풀 수프로 일별 시세 읽어오기</vt:lpstr>
      <vt:lpstr>뷰티풀 수프란</vt:lpstr>
      <vt:lpstr>파서 별 장단점</vt:lpstr>
      <vt:lpstr>PowerPoint 프레젠테이션</vt:lpstr>
      <vt:lpstr>PowerPoint 프레젠테이션</vt:lpstr>
      <vt:lpstr>문제 발생</vt:lpstr>
      <vt:lpstr>해결방법</vt:lpstr>
      <vt:lpstr>PowerPoint 프레젠테이션</vt:lpstr>
      <vt:lpstr>전체 페이지 읽어오기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ch.4 웹 스크레이핑을   이용한 데이터 분석</dc:title>
  <dc:creator>박수빈</dc:creator>
  <cp:lastModifiedBy>박수빈</cp:lastModifiedBy>
  <cp:revision>2</cp:revision>
  <dcterms:created xsi:type="dcterms:W3CDTF">2022-07-14T15:18:43Z</dcterms:created>
  <dcterms:modified xsi:type="dcterms:W3CDTF">2022-07-15T04:35:41Z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0x010100AF464663D94628418FEF443D9F610DC2</vt:lpwstr>
  </property>
</Properties>
</file>