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0" r:id="rId12"/>
    <p:sldId id="274" r:id="rId13"/>
    <p:sldId id="269" r:id="rId14"/>
    <p:sldId id="276" r:id="rId15"/>
    <p:sldId id="278" r:id="rId16"/>
    <p:sldId id="267" r:id="rId17"/>
    <p:sldId id="277" r:id="rId18"/>
    <p:sldId id="279" r:id="rId19"/>
    <p:sldId id="272" r:id="rId20"/>
    <p:sldId id="275" r:id="rId21"/>
    <p:sldId id="280" r:id="rId22"/>
    <p:sldId id="273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7A52D-061C-42CF-8AEF-A4BE4F222019}" v="42" dt="2022-07-18T17:35:27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하" userId="S::12191457@inha.edu::bd9f1535-79f1-4166-92da-5903e15f4d22" providerId="AD" clId="Web-{7557A52D-061C-42CF-8AEF-A4BE4F222019}"/>
    <pc:docChg chg="addSld modSld">
      <pc:chgData name="김종하" userId="S::12191457@inha.edu::bd9f1535-79f1-4166-92da-5903e15f4d22" providerId="AD" clId="Web-{7557A52D-061C-42CF-8AEF-A4BE4F222019}" dt="2022-07-18T17:35:27.355" v="39" actId="20577"/>
      <pc:docMkLst>
        <pc:docMk/>
      </pc:docMkLst>
      <pc:sldChg chg="modSp">
        <pc:chgData name="김종하" userId="S::12191457@inha.edu::bd9f1535-79f1-4166-92da-5903e15f4d22" providerId="AD" clId="Web-{7557A52D-061C-42CF-8AEF-A4BE4F222019}" dt="2022-07-18T17:34:15.510" v="20" actId="20577"/>
        <pc:sldMkLst>
          <pc:docMk/>
          <pc:sldMk cId="3569210928" sldId="256"/>
        </pc:sldMkLst>
        <pc:spChg chg="mod">
          <ac:chgData name="김종하" userId="S::12191457@inha.edu::bd9f1535-79f1-4166-92da-5903e15f4d22" providerId="AD" clId="Web-{7557A52D-061C-42CF-8AEF-A4BE4F222019}" dt="2022-07-18T17:33:53.322" v="1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김종하" userId="S::12191457@inha.edu::bd9f1535-79f1-4166-92da-5903e15f4d22" providerId="AD" clId="Web-{7557A52D-061C-42CF-8AEF-A4BE4F222019}" dt="2022-07-18T17:34:15.510" v="2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김종하" userId="S::12191457@inha.edu::bd9f1535-79f1-4166-92da-5903e15f4d22" providerId="AD" clId="Web-{7557A52D-061C-42CF-8AEF-A4BE4F222019}" dt="2022-07-18T17:35:27.355" v="39" actId="20577"/>
        <pc:sldMkLst>
          <pc:docMk/>
          <pc:sldMk cId="45870648" sldId="257"/>
        </pc:sldMkLst>
        <pc:spChg chg="mod">
          <ac:chgData name="김종하" userId="S::12191457@inha.edu::bd9f1535-79f1-4166-92da-5903e15f4d22" providerId="AD" clId="Web-{7557A52D-061C-42CF-8AEF-A4BE4F222019}" dt="2022-07-18T17:34:21.713" v="25" actId="20577"/>
          <ac:spMkLst>
            <pc:docMk/>
            <pc:sldMk cId="45870648" sldId="257"/>
            <ac:spMk id="2" creationId="{69B1B65D-5543-FC18-ADD5-5DE7B813A393}"/>
          </ac:spMkLst>
        </pc:spChg>
        <pc:spChg chg="mod">
          <ac:chgData name="김종하" userId="S::12191457@inha.edu::bd9f1535-79f1-4166-92da-5903e15f4d22" providerId="AD" clId="Web-{7557A52D-061C-42CF-8AEF-A4BE4F222019}" dt="2022-07-18T17:35:27.355" v="39" actId="20577"/>
          <ac:spMkLst>
            <pc:docMk/>
            <pc:sldMk cId="45870648" sldId="257"/>
            <ac:spMk id="3" creationId="{F427EED3-4AD5-4D00-DE5A-0ED722DE0D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hyperlink" Target="../PycharmProjects/StockAnalysisInPython_IESL/05_Stock_Price_API/dist/DBUpdater/DBUpdater.ex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파이썬 데이터 분석 응용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시세 DB 구축 및 시세 조회 API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DD6E1-4004-3825-A084-BDC253AD223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8E695-92DF-2AC9-5A1B-D2D2ACB50215}"/>
              </a:ext>
            </a:extLst>
          </p:cNvPr>
          <p:cNvSpPr txBox="1"/>
          <p:nvPr/>
        </p:nvSpPr>
        <p:spPr>
          <a:xfrm>
            <a:off x="476694" y="1201272"/>
            <a:ext cx="771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	[</a:t>
            </a:r>
            <a:r>
              <a:rPr lang="ko-KR" altLang="en-US" dirty="0"/>
              <a:t>열</a:t>
            </a:r>
            <a:r>
              <a:rPr lang="en-US" altLang="ko-KR" dirty="0"/>
              <a:t>]			: </a:t>
            </a:r>
            <a:r>
              <a:rPr lang="ko-KR" altLang="en-US" dirty="0"/>
              <a:t>어떤 데이터를 조회하기 위한 문법</a:t>
            </a:r>
            <a:endParaRPr lang="en-US" altLang="ko-KR" dirty="0"/>
          </a:p>
          <a:p>
            <a:r>
              <a:rPr lang="en-US" altLang="ko-KR" dirty="0"/>
              <a:t>FROM  	[</a:t>
            </a:r>
            <a:r>
              <a:rPr lang="ko-KR" altLang="en-US" dirty="0"/>
              <a:t>테이블</a:t>
            </a:r>
            <a:r>
              <a:rPr lang="en-US" altLang="ko-KR" dirty="0"/>
              <a:t>]			: </a:t>
            </a:r>
            <a:r>
              <a:rPr lang="ko-KR" altLang="en-US" dirty="0"/>
              <a:t>어떤 테이블에서 데이터를 조회할지</a:t>
            </a:r>
            <a:endParaRPr lang="en-US" altLang="ko-KR" dirty="0"/>
          </a:p>
          <a:p>
            <a:r>
              <a:rPr lang="en-US" altLang="ko-KR" dirty="0"/>
              <a:t>WHERE 	[</a:t>
            </a:r>
            <a:r>
              <a:rPr lang="ko-KR" altLang="en-US" dirty="0"/>
              <a:t>조건</a:t>
            </a:r>
            <a:r>
              <a:rPr lang="en-US" altLang="ko-KR" dirty="0"/>
              <a:t>]			: </a:t>
            </a:r>
            <a:r>
              <a:rPr lang="ko-KR" altLang="en-US" dirty="0"/>
              <a:t>특정 조건에 있는 데이터만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07B80-452C-2F09-97ED-1C1DC68DC2BA}"/>
              </a:ext>
            </a:extLst>
          </p:cNvPr>
          <p:cNvSpPr txBox="1"/>
          <p:nvPr/>
        </p:nvSpPr>
        <p:spPr>
          <a:xfrm>
            <a:off x="476694" y="2583712"/>
            <a:ext cx="9324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 BY </a:t>
            </a:r>
            <a:r>
              <a:rPr lang="ko-KR" altLang="en-US" dirty="0"/>
              <a:t>열 </a:t>
            </a:r>
            <a:r>
              <a:rPr lang="en-US" altLang="ko-KR" dirty="0"/>
              <a:t>[ASC | DESC]	: </a:t>
            </a:r>
            <a:r>
              <a:rPr lang="ko-KR" altLang="en-US" dirty="0"/>
              <a:t>특정 열을 오름차순으로 정렬 </a:t>
            </a:r>
            <a:r>
              <a:rPr lang="en-US" altLang="ko-KR" dirty="0"/>
              <a:t>(DESC</a:t>
            </a:r>
            <a:r>
              <a:rPr lang="ko-KR" altLang="en-US" dirty="0"/>
              <a:t>는 내림차순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DISTINCT 			: </a:t>
            </a:r>
            <a:r>
              <a:rPr lang="ko-KR" altLang="en-US" dirty="0"/>
              <a:t>중복제거</a:t>
            </a:r>
            <a:endParaRPr lang="en-US" altLang="ko-KR" dirty="0"/>
          </a:p>
          <a:p>
            <a:r>
              <a:rPr lang="en-US" altLang="ko-KR" dirty="0"/>
              <a:t>LIMIT	{</a:t>
            </a:r>
            <a:r>
              <a:rPr lang="ko-KR" altLang="en-US" dirty="0"/>
              <a:t>제한 숫자</a:t>
            </a:r>
            <a:r>
              <a:rPr lang="en-US" altLang="ko-KR" dirty="0"/>
              <a:t>}		: </a:t>
            </a:r>
            <a:r>
              <a:rPr lang="ko-KR" altLang="en-US" dirty="0"/>
              <a:t>비효율적인 조회를 막기위해 행 개수 제한</a:t>
            </a:r>
            <a:endParaRPr lang="en-US" altLang="ko-KR" dirty="0"/>
          </a:p>
          <a:p>
            <a:r>
              <a:rPr lang="en-US" altLang="ko-KR" dirty="0"/>
              <a:t>GROUP BY  {</a:t>
            </a:r>
            <a:r>
              <a:rPr lang="ko-KR" altLang="en-US" dirty="0"/>
              <a:t>열 이름</a:t>
            </a:r>
            <a:r>
              <a:rPr lang="en-US" altLang="ko-KR" dirty="0"/>
              <a:t>}		: </a:t>
            </a:r>
            <a:r>
              <a:rPr lang="ko-KR" altLang="en-US" dirty="0"/>
              <a:t>같은 것 끼리 </a:t>
            </a:r>
            <a:r>
              <a:rPr lang="ko-KR" altLang="en-US" dirty="0" err="1"/>
              <a:t>묶어줌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집계함수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AVG(), MIN(), MAX(), COUNT(), COUNT(DISTINCT), STDEV(), VAR_SAMP()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61882-14D0-779B-DC2F-27CD1E66977B}"/>
              </a:ext>
            </a:extLst>
          </p:cNvPr>
          <p:cNvSpPr txBox="1"/>
          <p:nvPr/>
        </p:nvSpPr>
        <p:spPr>
          <a:xfrm>
            <a:off x="548932" y="5015546"/>
            <a:ext cx="8559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[INTO] </a:t>
            </a:r>
            <a:r>
              <a:rPr lang="ko-KR" altLang="en-US" dirty="0"/>
              <a:t>테이블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1, </a:t>
            </a:r>
            <a:r>
              <a:rPr lang="ko-KR" altLang="en-US" dirty="0"/>
              <a:t>열</a:t>
            </a:r>
            <a:r>
              <a:rPr lang="en-US" altLang="ko-KR" dirty="0"/>
              <a:t>2, </a:t>
            </a:r>
            <a:r>
              <a:rPr lang="ko-KR" altLang="en-US" dirty="0"/>
              <a:t>열</a:t>
            </a:r>
            <a:r>
              <a:rPr lang="en-US" altLang="ko-KR" dirty="0"/>
              <a:t>3…)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2…)  		: </a:t>
            </a:r>
            <a:r>
              <a:rPr lang="ko-KR" altLang="en-US" dirty="0"/>
              <a:t>값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UPDATE</a:t>
            </a:r>
            <a:r>
              <a:rPr lang="ko-KR" altLang="en-US" dirty="0"/>
              <a:t> 테이블 이름 </a:t>
            </a:r>
            <a:r>
              <a:rPr lang="en-US" altLang="ko-KR" dirty="0"/>
              <a:t>SET </a:t>
            </a:r>
            <a:r>
              <a:rPr lang="ko-KR" altLang="en-US" dirty="0"/>
              <a:t>열</a:t>
            </a:r>
            <a:r>
              <a:rPr lang="en-US" altLang="ko-KR" dirty="0"/>
              <a:t>1=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열</a:t>
            </a:r>
            <a:r>
              <a:rPr lang="en-US" altLang="ko-KR" dirty="0"/>
              <a:t>2=</a:t>
            </a:r>
            <a:r>
              <a:rPr lang="ko-KR" altLang="en-US" dirty="0"/>
              <a:t>값</a:t>
            </a:r>
            <a:r>
              <a:rPr lang="en-US" altLang="ko-KR" dirty="0"/>
              <a:t>2,…. WHERE </a:t>
            </a:r>
            <a:r>
              <a:rPr lang="ko-KR" altLang="en-US" dirty="0"/>
              <a:t>조건</a:t>
            </a:r>
            <a:r>
              <a:rPr lang="en-US" altLang="ko-KR" dirty="0"/>
              <a:t>;		: </a:t>
            </a:r>
            <a:r>
              <a:rPr lang="ko-KR" altLang="en-US" dirty="0"/>
              <a:t>값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DELETE FROM </a:t>
            </a:r>
            <a:r>
              <a:rPr lang="ko-KR" altLang="en-US" dirty="0"/>
              <a:t>테이블이름 </a:t>
            </a:r>
            <a:r>
              <a:rPr lang="en-US" altLang="ko-KR" dirty="0"/>
              <a:t>WHERE </a:t>
            </a:r>
            <a:r>
              <a:rPr lang="ko-KR" altLang="en-US" dirty="0"/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250163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FF14F-43A5-F471-40A0-F64D3E97DC6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테이블 생성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B91CFED-1C38-D5D6-C442-FACD193AA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1" y="1201272"/>
            <a:ext cx="5546985" cy="353377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38D349E-1B34-2D8F-6A65-7A40EA216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28" y="1025788"/>
            <a:ext cx="6136011" cy="3884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88EE65-14A2-AF29-B522-5C70296C7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8" y="5274197"/>
            <a:ext cx="5461920" cy="836146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396110A8-7DB4-ECA2-5A9D-7AE21FEC8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30667"/>
            <a:ext cx="5648042" cy="18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7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55FD7-5BC7-C3D2-BF4E-C1933A140E0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테이블 생성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FC4241-2BAE-C786-1670-C1DFE3E6E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9" y="1211109"/>
            <a:ext cx="4498061" cy="5281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B48C4-8C02-13F4-B0A8-CF2038115D39}"/>
              </a:ext>
            </a:extLst>
          </p:cNvPr>
          <p:cNvSpPr txBox="1"/>
          <p:nvPr/>
        </p:nvSpPr>
        <p:spPr>
          <a:xfrm>
            <a:off x="6096000" y="1402915"/>
            <a:ext cx="51022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코드로 테이블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VARCHAR : </a:t>
            </a:r>
            <a:r>
              <a:rPr lang="ko-KR" altLang="en-US" dirty="0"/>
              <a:t>가변길이 문자열 정보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DATE :</a:t>
            </a:r>
            <a:r>
              <a:rPr lang="ko-KR" altLang="en-US" dirty="0"/>
              <a:t> 날짜와 시각정보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: 4</a:t>
            </a:r>
            <a:r>
              <a:rPr lang="ko-KR" altLang="en-US" dirty="0"/>
              <a:t>바이트 </a:t>
            </a:r>
            <a:r>
              <a:rPr lang="en-US" altLang="ko-KR" dirty="0"/>
              <a:t>(32</a:t>
            </a:r>
            <a:r>
              <a:rPr lang="ko-KR" altLang="en-US" dirty="0"/>
              <a:t>비트</a:t>
            </a:r>
            <a:r>
              <a:rPr lang="en-US" altLang="ko-KR" dirty="0"/>
              <a:t>) </a:t>
            </a:r>
            <a:r>
              <a:rPr lang="ko-KR" altLang="en-US" dirty="0"/>
              <a:t>정수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BIGINT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바이트 </a:t>
            </a:r>
            <a:r>
              <a:rPr lang="en-US" altLang="ko-KR" dirty="0"/>
              <a:t>(64</a:t>
            </a:r>
            <a:r>
              <a:rPr lang="ko-KR" altLang="en-US" dirty="0"/>
              <a:t>비트</a:t>
            </a:r>
            <a:r>
              <a:rPr lang="en-US" altLang="ko-KR" dirty="0"/>
              <a:t>) </a:t>
            </a:r>
            <a:r>
              <a:rPr lang="ko-KR" altLang="en-US" dirty="0"/>
              <a:t>정수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42</a:t>
            </a:r>
            <a:r>
              <a:rPr lang="ko-KR" altLang="en-US" dirty="0"/>
              <a:t>억의 수를 나타낼 수 있는 </a:t>
            </a:r>
            <a:r>
              <a:rPr lang="en-US" altLang="ko-KR" dirty="0"/>
              <a:t>INT</a:t>
            </a:r>
            <a:r>
              <a:rPr lang="ko-KR" altLang="en-US" dirty="0"/>
              <a:t>를 사용하지 않고 더 큰 </a:t>
            </a:r>
            <a:r>
              <a:rPr lang="en-US" altLang="ko-KR" dirty="0"/>
              <a:t>BIGINT</a:t>
            </a:r>
            <a:r>
              <a:rPr lang="ko-KR" altLang="en-US" dirty="0"/>
              <a:t>를 사용했는지 의문이다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뒤에 붙는 </a:t>
            </a:r>
            <a:r>
              <a:rPr lang="en-US" altLang="ko-KR" dirty="0"/>
              <a:t>20</a:t>
            </a:r>
            <a:r>
              <a:rPr lang="ko-KR" altLang="en-US" dirty="0"/>
              <a:t>은 저장된 숫자의 자릿수를 의미하지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PRIMARY KEY : </a:t>
            </a:r>
            <a:r>
              <a:rPr lang="ko-KR" altLang="en-US" dirty="0"/>
              <a:t>각 값들을 구분 지을 수 있는 고유키</a:t>
            </a:r>
          </a:p>
        </p:txBody>
      </p:sp>
    </p:spTree>
    <p:extLst>
      <p:ext uri="{BB962C8B-B14F-4D97-AF65-F5344CB8AC3E}">
        <p14:creationId xmlns:p14="http://schemas.microsoft.com/office/powerpoint/2010/main" val="73442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FF14F-43A5-F471-40A0-F64D3E97DC6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종목코드 구하기</a:t>
            </a:r>
            <a:r>
              <a:rPr lang="en-US" altLang="ko-KR" dirty="0"/>
              <a:t>, DB</a:t>
            </a:r>
            <a:r>
              <a:rPr lang="ko-KR" altLang="en-US" dirty="0"/>
              <a:t>에 업로드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7992591-3967-6D4B-0941-0BFC92397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5" y="1453004"/>
            <a:ext cx="6635751" cy="2379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C05F4-CC84-0061-34EA-89C6CDE5818D}"/>
              </a:ext>
            </a:extLst>
          </p:cNvPr>
          <p:cNvSpPr txBox="1"/>
          <p:nvPr/>
        </p:nvSpPr>
        <p:spPr>
          <a:xfrm>
            <a:off x="659875" y="4112334"/>
            <a:ext cx="5202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엑셀로 파일 다운 받는 </a:t>
            </a:r>
            <a:r>
              <a:rPr lang="en-US" altLang="ko-KR" dirty="0" err="1"/>
              <a:t>url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 err="1"/>
              <a:t>read_excel</a:t>
            </a:r>
            <a:r>
              <a:rPr lang="en-US" altLang="ko-KR" dirty="0"/>
              <a:t>() </a:t>
            </a:r>
            <a:r>
              <a:rPr lang="ko-KR" altLang="en-US" dirty="0"/>
              <a:t>메서드는 작동하지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다운받은 엑셀파일을 메모장으로 열어보면 </a:t>
            </a:r>
            <a:r>
              <a:rPr lang="en-US" altLang="ko-KR" dirty="0"/>
              <a:t>HTML</a:t>
            </a:r>
            <a:r>
              <a:rPr lang="ko-KR" altLang="en-US" dirty="0"/>
              <a:t> 형태를 띄고 있음을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표 형식이므로 다음과 같이 데이터를 불러온다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98A2722-9698-8E27-B2CA-2082487CCE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63" y="3970141"/>
            <a:ext cx="5202306" cy="269411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3BF1447-0B4E-F432-AB6E-746778B99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12" y="1453004"/>
            <a:ext cx="4044376" cy="237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3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096D0-29AD-7D01-811D-A0A406E4FCE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종목코드 구하기</a:t>
            </a:r>
            <a:r>
              <a:rPr lang="en-US" altLang="ko-KR" dirty="0"/>
              <a:t>, DB</a:t>
            </a:r>
            <a:r>
              <a:rPr lang="ko-KR" altLang="en-US" dirty="0"/>
              <a:t>에 업로드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9C24C61-8EC1-6BA9-9FE3-A98CEFCD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3" y="1377863"/>
            <a:ext cx="5590811" cy="4986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A884CB-5943-8B0D-533D-29D307E4839C}"/>
              </a:ext>
            </a:extLst>
          </p:cNvPr>
          <p:cNvSpPr txBox="1"/>
          <p:nvPr/>
        </p:nvSpPr>
        <p:spPr>
          <a:xfrm>
            <a:off x="6538586" y="1377863"/>
            <a:ext cx="4634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저장된 코드 불러오기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업데이트한 날자 불러오기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정보가 없거나 오늘이 아니면 코드 저장</a:t>
            </a:r>
            <a:endParaRPr lang="en-US" altLang="ko-KR" dirty="0"/>
          </a:p>
          <a:p>
            <a:r>
              <a:rPr lang="en-US" altLang="ko-KR" dirty="0"/>
              <a:t>(DB</a:t>
            </a:r>
            <a:r>
              <a:rPr lang="ko-KR" altLang="en-US" dirty="0"/>
              <a:t>와 </a:t>
            </a:r>
            <a:r>
              <a:rPr lang="en-US" altLang="ko-KR" dirty="0" err="1"/>
              <a:t>Dict</a:t>
            </a:r>
            <a:r>
              <a:rPr lang="ko-KR" altLang="en-US" dirty="0"/>
              <a:t>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 descr="텍스트, 파일이(가) 표시된 사진&#10;&#10;자동 생성된 설명">
            <a:extLst>
              <a:ext uri="{FF2B5EF4-FFF2-40B4-BE49-F238E27FC236}">
                <a16:creationId xmlns:a16="http://schemas.microsoft.com/office/drawing/2014/main" id="{DE393EE9-1032-2D79-4B0B-6CACC3581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86" y="3107749"/>
            <a:ext cx="5193167" cy="1476857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72F2F3C1-A6B4-540D-3266-E38BBDBAF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63" y="4609584"/>
            <a:ext cx="5908155" cy="20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66631-1BA1-3997-CDBB-02E9D29BE75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코드 변경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153F0F2-170C-7BB7-CDB1-02CB9E10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0" y="1503878"/>
            <a:ext cx="8253175" cy="46257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49F8CD3-C6CB-EAE5-9834-7A452459DE09}"/>
              </a:ext>
            </a:extLst>
          </p:cNvPr>
          <p:cNvSpPr/>
          <p:nvPr/>
        </p:nvSpPr>
        <p:spPr>
          <a:xfrm>
            <a:off x="1265129" y="2542784"/>
            <a:ext cx="7139835" cy="8361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158D3B-2388-EC3C-1188-B35018544B32}"/>
              </a:ext>
            </a:extLst>
          </p:cNvPr>
          <p:cNvSpPr/>
          <p:nvPr/>
        </p:nvSpPr>
        <p:spPr>
          <a:xfrm>
            <a:off x="1258349" y="3994328"/>
            <a:ext cx="7139835" cy="8361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8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AADCC-7980-665C-F4F6-40C622E7D6E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주식시세 업데이트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4DACF7D-0502-8824-9ECA-C421F499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4" y="995876"/>
            <a:ext cx="5518517" cy="568731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E1FAD89-F73C-319B-868B-06ACA6A08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36" y="3015899"/>
            <a:ext cx="3627434" cy="685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78A85A-8DFE-2BC6-E724-14923C935CB9}"/>
              </a:ext>
            </a:extLst>
          </p:cNvPr>
          <p:cNvSpPr txBox="1"/>
          <p:nvPr/>
        </p:nvSpPr>
        <p:spPr>
          <a:xfrm>
            <a:off x="6474337" y="6341396"/>
            <a:ext cx="49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페이지 데이터 불러옴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C14233-F4CA-9960-A911-151BA8CE6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36" y="3891174"/>
            <a:ext cx="4947781" cy="226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23C414-4F50-D114-4E21-F60BBD0AC2A7}"/>
              </a:ext>
            </a:extLst>
          </p:cNvPr>
          <p:cNvSpPr txBox="1"/>
          <p:nvPr/>
        </p:nvSpPr>
        <p:spPr>
          <a:xfrm>
            <a:off x="6474336" y="1408515"/>
            <a:ext cx="442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장에서 배웠던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frame </a:t>
            </a: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7439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AADCC-7980-665C-F4F6-40C622E7D6E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주식시세 업데이트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EF9FCF8-328B-7F78-00FA-D42DB872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3" y="1110610"/>
            <a:ext cx="5624047" cy="4336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55A4FD-587E-6DC8-72D1-669ECB4040F2}"/>
              </a:ext>
            </a:extLst>
          </p:cNvPr>
          <p:cNvSpPr txBox="1"/>
          <p:nvPr/>
        </p:nvSpPr>
        <p:spPr>
          <a:xfrm>
            <a:off x="6662057" y="866899"/>
            <a:ext cx="4797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 저장하는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Cursor() </a:t>
            </a:r>
            <a:r>
              <a:rPr lang="ko-KR" altLang="en-US" dirty="0"/>
              <a:t>메서드 호출</a:t>
            </a:r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r>
              <a:rPr lang="en-US" altLang="ko-KR" dirty="0"/>
              <a:t>Execute() </a:t>
            </a:r>
            <a:r>
              <a:rPr lang="ko-KR" altLang="en-US" dirty="0"/>
              <a:t>메서드를 이용해 전달</a:t>
            </a:r>
            <a:endParaRPr lang="en-US" altLang="ko-KR" dirty="0"/>
          </a:p>
          <a:p>
            <a:r>
              <a:rPr lang="en-US" altLang="ko-KR" dirty="0"/>
              <a:t>Commit() </a:t>
            </a:r>
            <a:r>
              <a:rPr lang="ko-KR" altLang="en-US" dirty="0"/>
              <a:t>메서드를 이용해 저장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2154703-1C9C-C94E-B8AD-025AD208D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8" y="3998102"/>
            <a:ext cx="4418392" cy="257932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51E4C1D-3F94-A7E2-E01A-65357A109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8" y="2804156"/>
            <a:ext cx="2375103" cy="8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4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FCABF-14A3-F3D7-4E4F-15A5F1E83CE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 확인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5DE1EE0-E292-3E48-1345-1D9033300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81" y="3443944"/>
            <a:ext cx="6576630" cy="3414056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9D4C9B0A-FC31-7F04-2F2F-0AA855DEE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70" y="243564"/>
            <a:ext cx="5921253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6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FF14F-43A5-F471-40A0-F64D3E97DC6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자동실행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A2F79C1-70C5-0FFF-AE66-A4D9F035B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8" y="1127929"/>
            <a:ext cx="4458086" cy="5364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4210D-4F90-6EA2-4FAA-E3EB6A3BE01B}"/>
              </a:ext>
            </a:extLst>
          </p:cNvPr>
          <p:cNvSpPr txBox="1"/>
          <p:nvPr/>
        </p:nvSpPr>
        <p:spPr>
          <a:xfrm>
            <a:off x="5479093" y="1005521"/>
            <a:ext cx="60423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파일의 존재 </a:t>
            </a:r>
            <a:r>
              <a:rPr lang="ko-KR" altLang="en-US" dirty="0" err="1"/>
              <a:t>유뮤</a:t>
            </a:r>
            <a:r>
              <a:rPr lang="ko-KR" altLang="en-US" dirty="0"/>
              <a:t> 혹은 데이터를 통해 가져올 데이터 수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Calendar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달력 정보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Timer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주기적으로 실행 </a:t>
            </a:r>
            <a:r>
              <a:rPr lang="ko-KR" altLang="en-US" dirty="0" err="1"/>
              <a:t>해야할</a:t>
            </a:r>
            <a:r>
              <a:rPr lang="ko-KR" altLang="en-US" dirty="0"/>
              <a:t> 함수가 있을 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Secs </a:t>
            </a:r>
            <a:r>
              <a:rPr lang="ko-KR" altLang="en-US" dirty="0"/>
              <a:t>시간 마다 </a:t>
            </a:r>
            <a:r>
              <a:rPr lang="en-US" altLang="ko-KR" dirty="0" err="1"/>
              <a:t>self.execute_daily</a:t>
            </a:r>
            <a:r>
              <a:rPr lang="en-US" altLang="ko-KR" dirty="0"/>
              <a:t>() </a:t>
            </a:r>
            <a:r>
              <a:rPr lang="ko-KR" altLang="en-US" dirty="0"/>
              <a:t>메서드 실행</a:t>
            </a:r>
            <a:endParaRPr lang="en-US" altLang="ko-KR" dirty="0"/>
          </a:p>
          <a:p>
            <a:r>
              <a:rPr lang="ko-KR" altLang="en-US" dirty="0"/>
              <a:t>무한 반복을 위해 자기자신 호출</a:t>
            </a:r>
          </a:p>
        </p:txBody>
      </p:sp>
    </p:spTree>
    <p:extLst>
      <p:ext uri="{BB962C8B-B14F-4D97-AF65-F5344CB8AC3E}">
        <p14:creationId xmlns:p14="http://schemas.microsoft.com/office/powerpoint/2010/main" val="312639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1B65D-5543-FC18-ADD5-5DE7B813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수정종가란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ED3-4AD5-4D00-DE5A-0ED722DE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1800" dirty="0">
                <a:ea typeface="+mn-lt"/>
                <a:cs typeface="+mn-lt"/>
              </a:rPr>
              <a:t>수정</a:t>
            </a:r>
            <a:r>
              <a:rPr lang="en-US" altLang="ko-KR" sz="1800" dirty="0">
                <a:ea typeface="+mn-lt"/>
                <a:cs typeface="+mn-lt"/>
              </a:rPr>
              <a:t> </a:t>
            </a:r>
            <a:r>
              <a:rPr lang="ko-KR" sz="1800" dirty="0">
                <a:ea typeface="+mn-lt"/>
                <a:cs typeface="+mn-lt"/>
              </a:rPr>
              <a:t>종가 = 현재주가 * 분할계수 * 배당계수</a:t>
            </a:r>
            <a:endParaRPr lang="ko-KR" altLang="en-US" sz="1800" dirty="0">
              <a:ea typeface="맑은 고딕"/>
            </a:endParaRPr>
          </a:p>
          <a:p>
            <a:endParaRPr lang="ko-KR" sz="1800" dirty="0">
              <a:ea typeface="맑은 고딕"/>
            </a:endParaRPr>
          </a:p>
          <a:p>
            <a:pPr>
              <a:buNone/>
            </a:pPr>
            <a:r>
              <a:rPr lang="ko-KR" sz="1800" dirty="0">
                <a:ea typeface="+mn-lt"/>
                <a:cs typeface="+mn-lt"/>
              </a:rPr>
              <a:t>배당</a:t>
            </a:r>
            <a:r>
              <a:rPr lang="en-US" altLang="ko-KR" sz="1800" dirty="0">
                <a:ea typeface="+mn-lt"/>
                <a:cs typeface="+mn-lt"/>
              </a:rPr>
              <a:t>,</a:t>
            </a:r>
            <a:r>
              <a:rPr lang="ko-KR" sz="1800" dirty="0">
                <a:ea typeface="+mn-lt"/>
                <a:cs typeface="+mn-lt"/>
              </a:rPr>
              <a:t> 주식분할</a:t>
            </a:r>
            <a:r>
              <a:rPr lang="en-US" altLang="ko-KR" sz="1800" dirty="0">
                <a:ea typeface="+mn-lt"/>
                <a:cs typeface="+mn-lt"/>
              </a:rPr>
              <a:t>,</a:t>
            </a:r>
            <a:r>
              <a:rPr lang="ko-KR" sz="1800" dirty="0">
                <a:ea typeface="+mn-lt"/>
                <a:cs typeface="+mn-lt"/>
              </a:rPr>
              <a:t> 무상증자</a:t>
            </a:r>
            <a:r>
              <a:rPr lang="en-US" altLang="ko-KR" sz="1800" dirty="0">
                <a:ea typeface="+mn-lt"/>
                <a:cs typeface="+mn-lt"/>
              </a:rPr>
              <a:t>,</a:t>
            </a:r>
            <a:r>
              <a:rPr lang="ko-KR" sz="1800" dirty="0">
                <a:ea typeface="+mn-lt"/>
                <a:cs typeface="+mn-lt"/>
              </a:rPr>
              <a:t> 주식배당 등의 이벤트가 있을 경우 백테스트를 위한 데이터에 왜곡이 </a:t>
            </a:r>
            <a:r>
              <a:rPr lang="ko-KR" altLang="en-US" sz="1800" dirty="0">
                <a:ea typeface="+mn-lt"/>
                <a:cs typeface="+mn-lt"/>
              </a:rPr>
              <a:t>발생</a:t>
            </a:r>
          </a:p>
          <a:p>
            <a:pPr>
              <a:buNone/>
            </a:pPr>
            <a:r>
              <a:rPr lang="ko-KR" altLang="en-US" sz="1800" dirty="0">
                <a:ea typeface="+mn-lt"/>
                <a:cs typeface="+mn-lt"/>
              </a:rPr>
              <a:t>할</a:t>
            </a:r>
            <a:r>
              <a:rPr lang="ko-KR" sz="1800" dirty="0">
                <a:ea typeface="+mn-lt"/>
                <a:cs typeface="+mn-lt"/>
              </a:rPr>
              <a:t> 수 있습니다</a:t>
            </a:r>
            <a:r>
              <a:rPr lang="en-US" altLang="ko-KR" sz="1800" dirty="0">
                <a:ea typeface="+mn-lt"/>
                <a:cs typeface="+mn-lt"/>
              </a:rPr>
              <a:t>.</a:t>
            </a:r>
            <a:endParaRPr lang="ko-KR" altLang="en-US" sz="1800" dirty="0">
              <a:ea typeface="+mn-lt"/>
              <a:cs typeface="+mn-lt"/>
            </a:endParaRPr>
          </a:p>
          <a:p>
            <a:pPr>
              <a:buNone/>
            </a:pPr>
            <a:endParaRPr lang="en-US" altLang="ko-KR" sz="1800" dirty="0">
              <a:ea typeface="+mn-lt"/>
              <a:cs typeface="+mn-lt"/>
            </a:endParaRPr>
          </a:p>
          <a:p>
            <a:pPr>
              <a:buNone/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이를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모두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반영한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종가를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수정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종가라고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.</a:t>
            </a:r>
            <a:endParaRPr lang="en-US" altLang="ko-KR" sz="1800" dirty="0">
              <a:ea typeface="+mn-lt"/>
              <a:cs typeface="+mn-lt"/>
            </a:endParaRPr>
          </a:p>
          <a:p>
            <a:pPr>
              <a:buNone/>
            </a:pPr>
            <a:endParaRPr lang="en-US" altLang="ko-KR" sz="1800" dirty="0">
              <a:ea typeface="맑은 고딕"/>
            </a:endParaRPr>
          </a:p>
          <a:p>
            <a:pPr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587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910B2-C468-B886-EFC5-4F783939510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자동 연결 해제 방지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2484C-06C2-574C-09BF-15DB4F0EA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0" y="1201272"/>
            <a:ext cx="10844200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87EF0-06B4-B270-9F98-6DF7B194DA5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배치파일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1FA8F-0275-74AF-B3B1-71F93F8D4629}"/>
              </a:ext>
            </a:extLst>
          </p:cNvPr>
          <p:cNvSpPr txBox="1"/>
          <p:nvPr/>
        </p:nvSpPr>
        <p:spPr>
          <a:xfrm>
            <a:off x="526093" y="1578279"/>
            <a:ext cx="576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명령어를 </a:t>
            </a:r>
            <a:r>
              <a:rPr lang="en-US" altLang="ko-KR" dirty="0"/>
              <a:t>txt</a:t>
            </a:r>
            <a:r>
              <a:rPr lang="ko-KR" altLang="en-US" dirty="0"/>
              <a:t>파일에 저장 후 </a:t>
            </a:r>
            <a:r>
              <a:rPr lang="en-US" altLang="ko-KR" dirty="0"/>
              <a:t>bat </a:t>
            </a:r>
            <a:r>
              <a:rPr lang="ko-KR" altLang="en-US" dirty="0"/>
              <a:t>파일로 바꾸어 저장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67C41F5-A14B-43E4-5F42-C49A5BDF8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82" y="2027881"/>
            <a:ext cx="7256002" cy="133164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4540789-F3F2-F608-69DC-B91B7F069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" y="2035293"/>
            <a:ext cx="2728196" cy="1089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2049E-8EAB-9AFE-4C1A-DEC3822B759A}"/>
              </a:ext>
            </a:extLst>
          </p:cNvPr>
          <p:cNvSpPr txBox="1"/>
          <p:nvPr/>
        </p:nvSpPr>
        <p:spPr>
          <a:xfrm>
            <a:off x="678883" y="3783245"/>
            <a:ext cx="10947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Pyinstaller</a:t>
            </a:r>
            <a:r>
              <a:rPr lang="ko-KR" altLang="en-US" dirty="0"/>
              <a:t>를 이용해 </a:t>
            </a:r>
            <a:r>
              <a:rPr lang="en-US" altLang="ko-KR" dirty="0"/>
              <a:t>exe </a:t>
            </a:r>
            <a:r>
              <a:rPr lang="ko-KR" altLang="en-US" dirty="0"/>
              <a:t>파일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Pyinstaller</a:t>
            </a:r>
            <a:r>
              <a:rPr lang="ko-KR" altLang="en-US" dirty="0"/>
              <a:t> </a:t>
            </a:r>
            <a:r>
              <a:rPr lang="en-US" altLang="ko-KR" dirty="0"/>
              <a:t>C:\Users\</a:t>
            </a:r>
            <a:r>
              <a:rPr lang="ko-KR" altLang="en-US" dirty="0"/>
              <a:t>김종하</a:t>
            </a:r>
            <a:r>
              <a:rPr lang="en-US" altLang="ko-KR" dirty="0"/>
              <a:t>\PycharmProjects\StockAnalysisInPython_IESL\05_Stock_Price_API\Investar\DBUpdater.py</a:t>
            </a:r>
            <a:endParaRPr lang="ko-KR" altLang="en-US" dirty="0"/>
          </a:p>
        </p:txBody>
      </p:sp>
      <p:pic>
        <p:nvPicPr>
          <p:cNvPr id="10" name="그림 9">
            <a:hlinkClick r:id="rId4" action="ppaction://hlinkfile"/>
            <a:extLst>
              <a:ext uri="{FF2B5EF4-FFF2-40B4-BE49-F238E27FC236}">
                <a16:creationId xmlns:a16="http://schemas.microsoft.com/office/drawing/2014/main" id="{42E497CB-40D7-2FF7-9DA5-4369F17AC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" y="5407290"/>
            <a:ext cx="5951736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9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FF14F-43A5-F471-40A0-F64D3E97DC6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일별 시세조회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A151C91-3974-569A-CDEA-9633B6208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4" y="1291459"/>
            <a:ext cx="7174612" cy="388951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80B737D-3F93-4F32-A3DA-27B6C591B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5" y="5566540"/>
            <a:ext cx="5707875" cy="9373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02D189-E0AB-B5D4-CE75-B4D6353E6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10" y="1645542"/>
            <a:ext cx="4529276" cy="31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03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249F0-E136-6930-F7AF-59920568A7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일별 시세조회 </a:t>
            </a:r>
            <a:r>
              <a:rPr lang="en-US" altLang="ko-KR" dirty="0"/>
              <a:t>API (None)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7785825-4A08-F188-F864-CB53A0477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82" y="1446888"/>
            <a:ext cx="6754502" cy="26316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5C09F5-717E-3011-2B5D-A9BAB5639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78" y="1362822"/>
            <a:ext cx="5268889" cy="5130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FB00C-0ABD-3BD9-FCBA-3B81F5728F8D}"/>
              </a:ext>
            </a:extLst>
          </p:cNvPr>
          <p:cNvSpPr txBox="1"/>
          <p:nvPr/>
        </p:nvSpPr>
        <p:spPr>
          <a:xfrm>
            <a:off x="470783" y="4796655"/>
            <a:ext cx="5411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Timedelta</a:t>
            </a:r>
            <a:r>
              <a:rPr lang="en-US" altLang="ko-KR" dirty="0"/>
              <a:t>(days=0, seconds=0, microseconds=0, milliseconds=0, minutes=0, hours=0, weeks=0)</a:t>
            </a:r>
          </a:p>
          <a:p>
            <a:endParaRPr lang="en-US" altLang="ko-KR" dirty="0"/>
          </a:p>
          <a:p>
            <a:r>
              <a:rPr lang="ko-KR" altLang="en-US" dirty="0"/>
              <a:t>두 날짜의 차이를 알기 위해 사용하는 메서드</a:t>
            </a:r>
          </a:p>
        </p:txBody>
      </p:sp>
    </p:spTree>
    <p:extLst>
      <p:ext uri="{BB962C8B-B14F-4D97-AF65-F5344CB8AC3E}">
        <p14:creationId xmlns:p14="http://schemas.microsoft.com/office/powerpoint/2010/main" val="354301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A6935-D6A3-CC65-8F74-ED1079AC33E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회사명으로 종목코드 조회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E35747E-397A-6B82-6F3F-50B225A9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2" y="1820527"/>
            <a:ext cx="6149845" cy="396887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50D2648-EC43-0850-C166-EB846F561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038" y="2467603"/>
            <a:ext cx="4388433" cy="426239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854156A-C359-54BE-FBAF-6916EDB2D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038" y="1298910"/>
            <a:ext cx="3421677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0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FA206-3BFE-08BF-5CB0-F8A35426F6D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Analyser.py</a:t>
            </a:r>
            <a:endParaRPr lang="ko-KR" altLang="en-US" dirty="0"/>
          </a:p>
        </p:txBody>
      </p:sp>
      <p:pic>
        <p:nvPicPr>
          <p:cNvPr id="4" name="그림 3" descr="텍스트, 장치, 게이지, 측정기이(가) 표시된 사진&#10;&#10;자동 생성된 설명">
            <a:extLst>
              <a:ext uri="{FF2B5EF4-FFF2-40B4-BE49-F238E27FC236}">
                <a16:creationId xmlns:a16="http://schemas.microsoft.com/office/drawing/2014/main" id="{D7D8E7C2-B994-D5C9-9AB5-BFFF2A3CE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0" y="1396151"/>
            <a:ext cx="4861981" cy="7087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B391A0-35C9-6708-1A9C-5B366877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0" y="2299751"/>
            <a:ext cx="5883150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90142-E3FE-7A14-97DB-B2CB276B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53632" cy="1063718"/>
          </a:xfrm>
        </p:spPr>
        <p:txBody>
          <a:bodyPr/>
          <a:lstStyle/>
          <a:p>
            <a:r>
              <a:rPr lang="ko-KR" altLang="en-US" dirty="0"/>
              <a:t>야후 </a:t>
            </a:r>
            <a:r>
              <a:rPr lang="ko-KR" altLang="en-US" dirty="0" err="1"/>
              <a:t>파이낸스</a:t>
            </a:r>
            <a:r>
              <a:rPr lang="ko-KR" altLang="en-US" dirty="0"/>
              <a:t> 데이터 문제점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71B1B25-6934-7C08-B51F-217E0116D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8627"/>
            <a:ext cx="4983912" cy="352074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C2F7B2-E716-A097-8573-F25A4694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96" y="1530206"/>
            <a:ext cx="5696378" cy="37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6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C4398C-4463-2C71-DCF8-299E8FA1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622" y="200827"/>
            <a:ext cx="5004288" cy="33361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2C4122-5221-1A67-C3ED-C891DB73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2" y="200827"/>
            <a:ext cx="4842259" cy="32281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11837E-A46E-C395-446D-EDD2B50F1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622" y="3334098"/>
            <a:ext cx="4984613" cy="332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5827FB-23EE-DA28-1CDC-5282DDB7E15A}"/>
              </a:ext>
            </a:extLst>
          </p:cNvPr>
          <p:cNvSpPr txBox="1"/>
          <p:nvPr/>
        </p:nvSpPr>
        <p:spPr>
          <a:xfrm>
            <a:off x="412299" y="3537019"/>
            <a:ext cx="5556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거래량에서의 빈 데이터는 확인할 수 있었지만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삼성전자에서의 </a:t>
            </a:r>
            <a:r>
              <a:rPr lang="ko-KR" altLang="en-US" dirty="0" err="1"/>
              <a:t>수정종가</a:t>
            </a:r>
            <a:r>
              <a:rPr lang="ko-KR" altLang="en-US" dirty="0"/>
              <a:t> 문제는 확인할 수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최근 액면 분할을 한 카카오의 자료를 확인해 보았지만 여전히 확인할 수 없었다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수정종가는</a:t>
            </a:r>
            <a:r>
              <a:rPr lang="ko-KR" altLang="en-US" dirty="0"/>
              <a:t> 배당 및 분할계수의 영향을 받기 때문에 종가에 비해 작은 값을 가질 수 밖에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53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FCDF-A550-9966-5280-9E04644C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269941" cy="836146"/>
          </a:xfrm>
        </p:spPr>
        <p:txBody>
          <a:bodyPr/>
          <a:lstStyle/>
          <a:p>
            <a:r>
              <a:rPr lang="ko-KR" altLang="en-US" dirty="0"/>
              <a:t>네이버 금융 데이터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DE78D80-9679-2D7D-D7C3-C3A2A72FE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1" y="2227521"/>
            <a:ext cx="4966287" cy="2608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1399B-094C-520E-1633-EA21A5B08F92}"/>
              </a:ext>
            </a:extLst>
          </p:cNvPr>
          <p:cNvSpPr txBox="1"/>
          <p:nvPr/>
        </p:nvSpPr>
        <p:spPr>
          <a:xfrm>
            <a:off x="1061061" y="1761138"/>
            <a:ext cx="46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액면분할 자료가 남아있음을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3CFEB0-E7B6-6DAA-3D24-C039E3F63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43" y="1079672"/>
            <a:ext cx="5359146" cy="3572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3F3864-92B8-0E3C-4EB4-7045E584318F}"/>
              </a:ext>
            </a:extLst>
          </p:cNvPr>
          <p:cNvSpPr txBox="1"/>
          <p:nvPr/>
        </p:nvSpPr>
        <p:spPr>
          <a:xfrm>
            <a:off x="7059168" y="895006"/>
            <a:ext cx="381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기본적인 설정이후에 실행모습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1DED53-2876-2A63-196A-1F75A13DE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09" y="4599061"/>
            <a:ext cx="4892464" cy="130313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C62D2-2AB1-1062-BD8C-EAE96CD10999}"/>
              </a:ext>
            </a:extLst>
          </p:cNvPr>
          <p:cNvCxnSpPr/>
          <p:nvPr/>
        </p:nvCxnSpPr>
        <p:spPr>
          <a:xfrm>
            <a:off x="5900928" y="1328928"/>
            <a:ext cx="0" cy="5243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3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8493889-63F9-7438-A9C3-9B84007AA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03" y="1510986"/>
            <a:ext cx="331735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mk.get_daily_price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'005930'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'2018-05-10'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'2018-06-30'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29ECA-05B7-7E0F-DA52-2A2BB8D59BDC}"/>
              </a:ext>
            </a:extLst>
          </p:cNvPr>
          <p:cNvSpPr txBox="1"/>
          <p:nvPr/>
        </p:nvSpPr>
        <p:spPr>
          <a:xfrm>
            <a:off x="356803" y="1948767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불러오지 못함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7596134-0AF5-FB15-4CC1-E3B488E5418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오류 원인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9ECCCEC-21B1-324E-727A-582C8179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8" y="2525048"/>
            <a:ext cx="5997460" cy="159271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630E195-D912-1F92-FDA2-14955F11F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8" y="4356779"/>
            <a:ext cx="5784081" cy="1333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A3D3CE-CF0C-2B31-C3A8-56CE4CEB60E2}"/>
              </a:ext>
            </a:extLst>
          </p:cNvPr>
          <p:cNvSpPr txBox="1"/>
          <p:nvPr/>
        </p:nvSpPr>
        <p:spPr>
          <a:xfrm>
            <a:off x="364338" y="5932967"/>
            <a:ext cx="578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베이스에 넣은 종목코드와 가격 정보가 없음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F6BA3F3-43AD-D322-284C-0976659EE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02" y="2822253"/>
            <a:ext cx="4823878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0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CFE13-A559-C7FD-9D6D-391207B55B2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마리아디비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A5AFE-A202-A212-C08A-7183D69D3C01}"/>
              </a:ext>
            </a:extLst>
          </p:cNvPr>
          <p:cNvSpPr txBox="1"/>
          <p:nvPr/>
        </p:nvSpPr>
        <p:spPr>
          <a:xfrm>
            <a:off x="7343901" y="1347772"/>
            <a:ext cx="38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기본적인 설치를 마친 후 데이터베이스를 생성했다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AA42290-15E3-356A-592D-A33C835B7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" y="1201272"/>
            <a:ext cx="6477561" cy="273581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496C651-22BB-161F-2CD8-CA02F8B64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" y="3937089"/>
            <a:ext cx="2918713" cy="224809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BC3FCA7-53A4-7EB3-5BF6-4143F9B0A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74" y="3151590"/>
            <a:ext cx="5486817" cy="34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7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1DF73-EAEC-9D85-E3FE-C0148043999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마리아디비</a:t>
            </a:r>
            <a:r>
              <a:rPr lang="ko-KR" altLang="en-US" dirty="0"/>
              <a:t> 버전확인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FA1E7CD-0FD8-AB0C-7CBE-6129909FE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4" y="1289101"/>
            <a:ext cx="6289995" cy="240039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7F94AF-56E7-5525-D9AF-FA73B836F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4" y="4251612"/>
            <a:ext cx="6289995" cy="1084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20FBB3-44F4-FAC7-C711-3DAB7AE47F82}"/>
              </a:ext>
            </a:extLst>
          </p:cNvPr>
          <p:cNvSpPr txBox="1"/>
          <p:nvPr/>
        </p:nvSpPr>
        <p:spPr>
          <a:xfrm>
            <a:off x="6996222" y="1201272"/>
            <a:ext cx="48980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pymysql.connect</a:t>
            </a:r>
            <a:r>
              <a:rPr lang="en-US" altLang="ko-KR" dirty="0"/>
              <a:t>() </a:t>
            </a:r>
          </a:p>
          <a:p>
            <a:r>
              <a:rPr lang="en-US" altLang="ko-KR" dirty="0" err="1"/>
              <a:t>Mysql</a:t>
            </a:r>
            <a:r>
              <a:rPr lang="ko-KR" altLang="en-US" dirty="0"/>
              <a:t>에 접속하기 위한 메소드 </a:t>
            </a:r>
            <a:r>
              <a:rPr lang="en-US" altLang="ko-KR" dirty="0"/>
              <a:t>: </a:t>
            </a:r>
            <a:r>
              <a:rPr lang="ko-KR" altLang="en-US" dirty="0"/>
              <a:t>호스트명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암호</a:t>
            </a:r>
            <a:r>
              <a:rPr lang="en-US" altLang="ko-KR" dirty="0"/>
              <a:t>, </a:t>
            </a:r>
            <a:r>
              <a:rPr lang="ko-KR" altLang="en-US" dirty="0"/>
              <a:t>접속할 </a:t>
            </a:r>
            <a:r>
              <a:rPr lang="en-US" altLang="ko-KR" dirty="0"/>
              <a:t>DB</a:t>
            </a:r>
            <a:r>
              <a:rPr lang="ko-KR" altLang="en-US" dirty="0"/>
              <a:t>등을 파라미터로 지정</a:t>
            </a:r>
          </a:p>
          <a:p>
            <a:endParaRPr lang="ko-KR" altLang="en-US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객체의 </a:t>
            </a:r>
            <a:r>
              <a:rPr lang="en-US" altLang="ko-KR" dirty="0"/>
              <a:t>cursor() </a:t>
            </a:r>
            <a:r>
              <a:rPr lang="ko-KR" altLang="en-US" dirty="0"/>
              <a:t>메서드</a:t>
            </a:r>
          </a:p>
          <a:p>
            <a:r>
              <a:rPr lang="en-US" altLang="ko-KR" dirty="0"/>
              <a:t>Fetch </a:t>
            </a:r>
            <a:r>
              <a:rPr lang="ko-KR" altLang="en-US" dirty="0"/>
              <a:t>동작을 관리하는데 사용됨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열린파일의</a:t>
            </a:r>
            <a:r>
              <a:rPr lang="ko-KR" altLang="en-US" dirty="0"/>
              <a:t> 현재위치를 표시</a:t>
            </a:r>
          </a:p>
          <a:p>
            <a:endParaRPr lang="ko-KR" altLang="en-US" dirty="0"/>
          </a:p>
          <a:p>
            <a:r>
              <a:rPr lang="en-US" altLang="ko-KR" dirty="0"/>
              <a:t>Cursor </a:t>
            </a:r>
            <a:r>
              <a:rPr lang="ko-KR" altLang="en-US" dirty="0"/>
              <a:t>객체의 </a:t>
            </a:r>
            <a:r>
              <a:rPr lang="en-US" altLang="ko-KR" dirty="0"/>
              <a:t>execute()  </a:t>
            </a:r>
            <a:r>
              <a:rPr lang="ko-KR" altLang="en-US" dirty="0"/>
              <a:t>메서드</a:t>
            </a:r>
          </a:p>
          <a:p>
            <a:r>
              <a:rPr lang="en-US" altLang="ko-KR" dirty="0"/>
              <a:t>SQL </a:t>
            </a:r>
            <a:r>
              <a:rPr lang="ko-KR" altLang="en-US" dirty="0"/>
              <a:t>문장을 </a:t>
            </a:r>
            <a:r>
              <a:rPr lang="en-US" altLang="ko-KR" dirty="0"/>
              <a:t>DB </a:t>
            </a:r>
            <a:r>
              <a:rPr lang="ko-KR" altLang="en-US" dirty="0"/>
              <a:t>서버에 보냄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Fetchone</a:t>
            </a:r>
            <a:r>
              <a:rPr lang="en-US" altLang="ko-KR" dirty="0"/>
              <a:t> : </a:t>
            </a:r>
            <a:r>
              <a:rPr lang="ko-KR" altLang="en-US" dirty="0"/>
              <a:t>하나만 가져옴</a:t>
            </a:r>
            <a:endParaRPr lang="en-US" altLang="ko-KR" dirty="0"/>
          </a:p>
          <a:p>
            <a:r>
              <a:rPr lang="en-US" altLang="ko-KR" dirty="0" err="1"/>
              <a:t>Fetchall</a:t>
            </a:r>
            <a:r>
              <a:rPr lang="en-US" altLang="ko-KR" dirty="0"/>
              <a:t> :  </a:t>
            </a:r>
            <a:r>
              <a:rPr lang="ko-KR" altLang="en-US" dirty="0"/>
              <a:t>다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  <a:endParaRPr lang="en-US" altLang="ko-KR" dirty="0"/>
          </a:p>
          <a:p>
            <a:r>
              <a:rPr lang="en-US" altLang="ko-KR" dirty="0" err="1"/>
              <a:t>Fetchmany</a:t>
            </a:r>
            <a:r>
              <a:rPr lang="en-US" altLang="ko-KR" dirty="0"/>
              <a:t>(</a:t>
            </a:r>
            <a:r>
              <a:rPr lang="ko-KR" altLang="en-US" dirty="0" err="1"/>
              <a:t>줄수</a:t>
            </a:r>
            <a:r>
              <a:rPr lang="en-US" altLang="ko-KR" dirty="0"/>
              <a:t>) :  </a:t>
            </a:r>
            <a:r>
              <a:rPr lang="ko-KR" altLang="en-US" dirty="0"/>
              <a:t>원하는 수 만큼 가져오기</a:t>
            </a:r>
          </a:p>
        </p:txBody>
      </p:sp>
    </p:spTree>
    <p:extLst>
      <p:ext uri="{BB962C8B-B14F-4D97-AF65-F5344CB8AC3E}">
        <p14:creationId xmlns:p14="http://schemas.microsoft.com/office/powerpoint/2010/main" val="167758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171BD-859C-E03A-1D7E-EECBAA5510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269941" cy="83614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35727-4BF4-2C2F-ABDF-1D46E25C73A8}"/>
              </a:ext>
            </a:extLst>
          </p:cNvPr>
          <p:cNvSpPr txBox="1"/>
          <p:nvPr/>
        </p:nvSpPr>
        <p:spPr>
          <a:xfrm>
            <a:off x="584791" y="1536174"/>
            <a:ext cx="815517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PyMySql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모듈을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import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한다</a:t>
            </a:r>
            <a:endParaRPr lang="en-US" altLang="ko-KR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endParaRPr lang="ko-KR" altLang="en-US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pymysql.connect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()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메소드를 사용하여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MySQL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Connect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호스트명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로그인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암호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접속할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DB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등을 파라미터로 지정한다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DB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접속이 성공하면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Connection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객체로부터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cursor()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메서드를 호출하여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Cursor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객체를 가져온다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. DB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커서는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Fetch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동작을 관리하는데 사용되는데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만약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DB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자체가 커서를 지원하지 않으면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Python DB API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에서 이 커서 동작을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Emulation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하게 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Cursor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객체의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execute()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메서드를 사용하여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SQL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문장을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DB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서버에 보낸다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SQL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쿼리의 경우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Cursor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객체의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fetchall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(),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fetchone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(),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fetchmany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()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등의 메서드를 사용하여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데이타를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서버로부터 가져온 후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Fetch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데이타를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사용한다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삽입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갱신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삭제 등의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DML(Data Manipulation Language)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문장을 실행하는 경우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INSERT/UPDATE/DELETE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Connection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객체의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commit()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메서드를 사용하여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데이타를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확정 갱신한다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Connection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객체의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close()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메서드를 사용하여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DB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연결을 닫는다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41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845</Words>
  <Application>Microsoft Office PowerPoint</Application>
  <PresentationFormat>와이드스크린</PresentationFormat>
  <Paragraphs>137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 Unicode MS</vt:lpstr>
      <vt:lpstr>맑은 고딕</vt:lpstr>
      <vt:lpstr>Arial</vt:lpstr>
      <vt:lpstr>Roboto</vt:lpstr>
      <vt:lpstr>Office 테마</vt:lpstr>
      <vt:lpstr>파이썬 데이터 분석 응용</vt:lpstr>
      <vt:lpstr>수정종가란?</vt:lpstr>
      <vt:lpstr>야후 파이낸스 데이터 문제점</vt:lpstr>
      <vt:lpstr>PowerPoint 프레젠테이션</vt:lpstr>
      <vt:lpstr>네이버 금융 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김종하</cp:lastModifiedBy>
  <cp:revision>15</cp:revision>
  <dcterms:created xsi:type="dcterms:W3CDTF">2022-07-18T17:33:37Z</dcterms:created>
  <dcterms:modified xsi:type="dcterms:W3CDTF">2022-07-22T05:51:43Z</dcterms:modified>
</cp:coreProperties>
</file>