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396" r:id="rId3"/>
    <p:sldId id="397" r:id="rId4"/>
    <p:sldId id="398" r:id="rId5"/>
    <p:sldId id="314" r:id="rId6"/>
    <p:sldId id="376" r:id="rId7"/>
    <p:sldId id="375" r:id="rId8"/>
    <p:sldId id="401" r:id="rId9"/>
    <p:sldId id="378" r:id="rId10"/>
    <p:sldId id="380" r:id="rId11"/>
    <p:sldId id="381" r:id="rId12"/>
    <p:sldId id="409" r:id="rId13"/>
    <p:sldId id="431" r:id="rId14"/>
    <p:sldId id="386" r:id="rId15"/>
    <p:sldId id="413" r:id="rId16"/>
    <p:sldId id="412" r:id="rId17"/>
    <p:sldId id="414" r:id="rId18"/>
    <p:sldId id="427" r:id="rId19"/>
    <p:sldId id="428" r:id="rId20"/>
    <p:sldId id="429" r:id="rId21"/>
    <p:sldId id="430" r:id="rId22"/>
    <p:sldId id="407" r:id="rId23"/>
    <p:sldId id="400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00FF"/>
    <a:srgbClr val="996633"/>
    <a:srgbClr val="FF0000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C00AEF5-849D-8543-8BB5-B7BD70A641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99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ヒラギノ角ゴ Pro W3" pitchFamily="-1" charset="-128"/>
        <a:cs typeface="ヒラギノ角ゴ Pro W3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ヒラギノ角ゴ Pro W3" pitchFamily="-1" charset="-128"/>
        <a:cs typeface="ヒラギノ角ゴ Pro W3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ヒラギノ角ゴ Pro W3" pitchFamily="-1" charset="-128"/>
        <a:cs typeface="ヒラギノ角ゴ Pro W3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of these can be analyzed mathematically – graph theory, birthday paradox,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00AEF5-849D-8543-8BB5-B7BD70A6416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49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ADB2F64-AF88-4E63-B06D-C15D79198712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024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ADB2F64-AF88-4E63-B06D-C15D79198712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024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ADB2F64-AF88-4E63-B06D-C15D79198712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024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3B35A-1CEE-3149-9EE1-650CE34D7B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5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599BF0-553F-F544-8D74-6A744EE76E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8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7063BE-789B-124C-B7CF-7FF77FC576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6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DEDA26-38BE-6B4E-95AA-E859A4BD25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40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6B495-10F5-B640-901D-A49C0EE9A0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41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8CFF7-F59C-9D44-A2C9-DBD9B5198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7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F016B-CD47-BA4F-9544-30729B445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4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FAA7E8-FB66-6241-8DEF-4494A5BFD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3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12B4C-45C8-9843-A9D5-0FE991E2D9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58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986E3-3A2D-754B-942A-C37E0879CB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86437-6937-114F-857D-C2BB408245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8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295400"/>
            <a:ext cx="91440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9EB678C0-AD3A-E04E-A1A7-773EC5AAE9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7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7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7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7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07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ヒラギノ角ゴ Pro W3" pitchFamily="-1" charset="-128"/>
          <a:cs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ヒラギノ角ゴ Pro W3" pitchFamily="-1" charset="-128"/>
          <a:cs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ヒラギノ角ゴ Pro W3" pitchFamily="-1" charset="-128"/>
          <a:cs typeface="ヒラギノ角ゴ Pro W3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en-US" sz="3200" dirty="0"/>
              <a:t>The Physics of Text: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Ontological </a:t>
            </a:r>
            <a:r>
              <a:rPr lang="en-US" sz="3200" dirty="0"/>
              <a:t>Realism in Information Extraction </a:t>
            </a:r>
            <a:endParaRPr lang="en-US" sz="3200" dirty="0"/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Stuart Russell</a:t>
            </a: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1800">
                <a:latin typeface="Arial" charset="0"/>
                <a:ea typeface="ＭＳ Ｐゴシック" charset="0"/>
                <a:cs typeface="ＭＳ Ｐゴシック" charset="0"/>
              </a:rPr>
              <a:t>Joint work with Justin Uang, Ole Torp Lassen, Wei Wang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Sparsity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Most relations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are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very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sparse: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Married(</a:t>
            </a:r>
            <a:r>
              <a:rPr lang="en-US" dirty="0" err="1">
                <a:solidFill>
                  <a:srgbClr val="0000FF"/>
                </a:solidFill>
                <a:latin typeface="Arial" charset="0"/>
                <a:ea typeface="ＭＳ Ｐゴシック" charset="0"/>
              </a:rPr>
              <a:t>x,y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)</a:t>
            </a:r>
            <a:r>
              <a:rPr lang="en-US" dirty="0">
                <a:latin typeface="Arial" charset="0"/>
                <a:ea typeface="ＭＳ Ｐゴシック" charset="0"/>
              </a:rPr>
              <a:t> holds for about 2B/(7B)</a:t>
            </a:r>
            <a:r>
              <a:rPr lang="en-US" baseline="30000" dirty="0">
                <a:latin typeface="Arial" charset="0"/>
                <a:ea typeface="ＭＳ Ｐゴシック" charset="0"/>
              </a:rPr>
              <a:t>2</a:t>
            </a:r>
            <a:r>
              <a:rPr lang="en-US" dirty="0">
                <a:latin typeface="Arial" charset="0"/>
                <a:ea typeface="ＭＳ Ｐゴシック" charset="0"/>
              </a:rPr>
              <a:t> or </a:t>
            </a:r>
            <a:r>
              <a:rPr lang="en-US" dirty="0">
                <a:solidFill>
                  <a:srgbClr val="E200FF"/>
                </a:solidFill>
                <a:latin typeface="Arial" charset="0"/>
                <a:ea typeface="ＭＳ Ｐゴシック" charset="0"/>
              </a:rPr>
              <a:t>1 in </a:t>
            </a:r>
            <a:r>
              <a:rPr lang="en-US" dirty="0" smtClean="0">
                <a:solidFill>
                  <a:srgbClr val="E200FF"/>
                </a:solidFill>
                <a:latin typeface="Arial" charset="0"/>
                <a:ea typeface="ＭＳ Ｐゴシック" charset="0"/>
              </a:rPr>
              <a:t>25B</a:t>
            </a:r>
            <a:r>
              <a:rPr lang="en-US" dirty="0" smtClean="0">
                <a:latin typeface="Arial" charset="0"/>
                <a:ea typeface="ＭＳ Ｐゴシック" charset="0"/>
              </a:rPr>
              <a:t>   (in real data, population size is fame-adjusted)</a:t>
            </a:r>
            <a:endParaRPr lang="en-US" dirty="0">
              <a:solidFill>
                <a:srgbClr val="E200FF"/>
              </a:solidFill>
              <a:latin typeface="Arial" charset="0"/>
              <a:ea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If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relations are sparse </a:t>
            </a:r>
            <a:r>
              <a:rPr lang="en-US" i="1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and independent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, worlds with two different relations for the same A,B argument pair are much less likely than worlds with one; i.e., </a:t>
            </a:r>
            <a:r>
              <a:rPr lang="ja-JP" altLang="en-US" dirty="0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  <a:t>pure coincidence</a:t>
            </a:r>
            <a:r>
              <a:rPr lang="ja-JP" altLang="en-US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  <a:t> is unlikely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Example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Given</a:t>
            </a:r>
          </a:p>
          <a:p>
            <a:pPr lvl="1"/>
            <a:r>
              <a:rPr lang="ja-JP" altLang="en-US" dirty="0">
                <a:latin typeface="Arial" charset="0"/>
                <a:ea typeface="ヒラギノ角ゴ Pro W3" charset="0"/>
                <a:cs typeface="ヒラギノ角ゴ Pro W3" charset="0"/>
              </a:rPr>
              <a:t>“</a:t>
            </a:r>
            <a:r>
              <a:rPr lang="en-US" altLang="ja-JP" dirty="0">
                <a:solidFill>
                  <a:srgbClr val="008000"/>
                </a:solidFill>
                <a:latin typeface="Arial" charset="0"/>
                <a:ea typeface="ＭＳ Ｐゴシック" charset="0"/>
              </a:rPr>
              <a:t>CharlesDickens wrote GreatExpectations</a:t>
            </a:r>
            <a:r>
              <a:rPr lang="ja-JP" altLang="en-US" dirty="0">
                <a:latin typeface="Arial" charset="0"/>
                <a:ea typeface="ヒラギノ角ゴ Pro W3" charset="0"/>
                <a:cs typeface="ヒラギノ角ゴ Pro W3" charset="0"/>
              </a:rPr>
              <a:t>”</a:t>
            </a:r>
            <a:endParaRPr lang="en-US" altLang="ja-JP" dirty="0">
              <a:latin typeface="Arial" charset="0"/>
              <a:ea typeface="ＭＳ Ｐゴシック" charset="0"/>
            </a:endParaRPr>
          </a:p>
          <a:p>
            <a:pPr lvl="1"/>
            <a:r>
              <a:rPr lang="ja-JP" altLang="en-US" dirty="0">
                <a:latin typeface="Arial" charset="0"/>
                <a:ea typeface="ヒラギノ角ゴ Pro W3" charset="0"/>
                <a:cs typeface="ヒラギノ角ゴ Pro W3" charset="0"/>
              </a:rPr>
              <a:t>“</a:t>
            </a:r>
            <a:r>
              <a:rPr lang="en-US" altLang="ja-JP" dirty="0">
                <a:solidFill>
                  <a:srgbClr val="008000"/>
                </a:solidFill>
                <a:latin typeface="Arial" charset="0"/>
                <a:ea typeface="ＭＳ Ｐゴシック" charset="0"/>
              </a:rPr>
              <a:t>CharlesDickens </a:t>
            </a:r>
            <a:r>
              <a:rPr lang="ru-RU" dirty="0" smtClean="0">
                <a:solidFill>
                  <a:srgbClr val="008000"/>
                </a:solidFill>
              </a:rPr>
              <a:t>писал</a:t>
            </a:r>
            <a:r>
              <a:rPr lang="en-US" altLang="ja-JP" dirty="0" smtClean="0">
                <a:solidFill>
                  <a:srgbClr val="0080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altLang="ja-JP" dirty="0">
                <a:solidFill>
                  <a:srgbClr val="008000"/>
                </a:solidFill>
                <a:latin typeface="Arial" charset="0"/>
                <a:ea typeface="ＭＳ Ｐゴシック" charset="0"/>
              </a:rPr>
              <a:t>GreatExpectations</a:t>
            </a:r>
            <a:r>
              <a:rPr lang="ja-JP" altLang="en-US" dirty="0">
                <a:latin typeface="Arial" charset="0"/>
                <a:ea typeface="ヒラギノ角ゴ Pro W3" charset="0"/>
                <a:cs typeface="ヒラギノ角ゴ Pro W3" charset="0"/>
              </a:rPr>
              <a:t>”</a:t>
            </a:r>
            <a:endParaRPr lang="en-US" altLang="ja-JP" dirty="0">
              <a:latin typeface="Arial" charset="0"/>
              <a:ea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What is the probability that </a:t>
            </a:r>
            <a:r>
              <a:rPr lang="ja-JP" altLang="en-US" dirty="0" smtClean="0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ru-RU" dirty="0" smtClean="0">
                <a:solidFill>
                  <a:srgbClr val="008000"/>
                </a:solidFill>
              </a:rPr>
              <a:t>писал</a:t>
            </a:r>
            <a:r>
              <a:rPr lang="ja-JP" altLang="en-US" dirty="0" smtClean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  <a:t>is expressing the same fact as </a:t>
            </a:r>
            <a:r>
              <a:rPr lang="ja-JP" altLang="en-US" dirty="0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wrote</a:t>
            </a:r>
            <a:r>
              <a:rPr lang="ja-JP" altLang="en-US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  <a:t>?</a:t>
            </a:r>
            <a:b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</a:b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General formula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1295400"/>
          </a:xfrm>
        </p:spPr>
        <p:txBody>
          <a:bodyPr/>
          <a:lstStyle/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Given N objects, sparseness </a:t>
            </a:r>
            <a:r>
              <a:rPr lang="en-US" sz="2400" dirty="0" err="1">
                <a:solidFill>
                  <a:srgbClr val="E200FF"/>
                </a:solidFill>
                <a:latin typeface="Arial" charset="0"/>
                <a:ea typeface="ＭＳ Ｐゴシック" charset="0"/>
                <a:cs typeface="ＭＳ Ｐゴシック" charset="0"/>
              </a:rPr>
              <a:t>σ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, independence, 2 relations</a:t>
            </a: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X = </a:t>
            </a:r>
            <a:r>
              <a:rPr lang="ru-RU" sz="2400" dirty="0" smtClean="0">
                <a:solidFill>
                  <a:srgbClr val="008000"/>
                </a:solidFill>
              </a:rPr>
              <a:t>писал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means </a:t>
            </a:r>
            <a:r>
              <a:rPr lang="en-US" sz="24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wrote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; Y = </a:t>
            </a:r>
            <a:r>
              <a:rPr lang="ru-RU" sz="2400" dirty="0" smtClean="0">
                <a:solidFill>
                  <a:srgbClr val="008000"/>
                </a:solidFill>
              </a:rPr>
              <a:t>писал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is distinct</a:t>
            </a:r>
          </a:p>
          <a:p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Odds ratio P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400" dirty="0" err="1" smtClean="0">
                <a:latin typeface="Arial" charset="0"/>
                <a:ea typeface="ＭＳ Ｐゴシック" charset="0"/>
                <a:cs typeface="ＭＳ Ｐゴシック" charset="0"/>
              </a:rPr>
              <a:t>X,e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)/P(</a:t>
            </a:r>
            <a:r>
              <a:rPr lang="en-US" sz="2400" dirty="0" err="1" smtClean="0">
                <a:latin typeface="Arial" charset="0"/>
                <a:ea typeface="ＭＳ Ｐゴシック" charset="0"/>
                <a:cs typeface="ＭＳ Ｐゴシック" charset="0"/>
              </a:rPr>
              <a:t>Y,e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) =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3795" name="Picture 4" descr="sparsity-eqn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49575"/>
            <a:ext cx="7620000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TextBox 5"/>
          <p:cNvSpPr txBox="1">
            <a:spLocks noChangeArrowheads="1"/>
          </p:cNvSpPr>
          <p:nvPr/>
        </p:nvSpPr>
        <p:spPr bwMode="auto">
          <a:xfrm>
            <a:off x="457200" y="5181600"/>
            <a:ext cx="825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800"/>
              <a:t>where</a:t>
            </a:r>
          </a:p>
        </p:txBody>
      </p:sp>
      <p:pic>
        <p:nvPicPr>
          <p:cNvPr id="33797" name="Picture 7" descr="sparsity-eqn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953000"/>
            <a:ext cx="485775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Bootstrap is based on world sparsity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small </a:t>
            </a:r>
            <a:r>
              <a:rPr lang="en-US" dirty="0" err="1" smtClean="0">
                <a:solidFill>
                  <a:srgbClr val="E200FF"/>
                </a:solidFill>
              </a:rPr>
              <a:t>σ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E200FF"/>
                </a:solidFill>
              </a:rPr>
              <a:t> </a:t>
            </a:r>
            <a:r>
              <a:rPr lang="en-US" dirty="0" smtClean="0"/>
              <a:t>odds ratio is </a:t>
            </a:r>
            <a:r>
              <a:rPr lang="en-US" dirty="0" smtClean="0">
                <a:solidFill>
                  <a:srgbClr val="E200FF"/>
                </a:solidFill>
              </a:rPr>
              <a:t>O(1/</a:t>
            </a:r>
            <a:r>
              <a:rPr lang="en-US" dirty="0" err="1" smtClean="0">
                <a:solidFill>
                  <a:srgbClr val="E200FF"/>
                </a:solidFill>
              </a:rPr>
              <a:t>σ</a:t>
            </a:r>
            <a:r>
              <a:rPr lang="en-US" dirty="0" smtClean="0">
                <a:solidFill>
                  <a:srgbClr val="E200FF"/>
                </a:solidFill>
              </a:rPr>
              <a:t>)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I.e., bootstrap inference is reliable</a:t>
            </a:r>
            <a:r>
              <a:rPr lang="en-US" dirty="0" smtClean="0">
                <a:solidFill>
                  <a:srgbClr val="E200FF"/>
                </a:solidFill>
              </a:rPr>
              <a:t>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19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Caveat: non-independence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516563"/>
          </a:xfrm>
        </p:spPr>
        <p:txBody>
          <a:bodyPr/>
          <a:lstStyle/>
          <a:p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Type 1 errors: real 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relations are not 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independent</a:t>
            </a:r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000" dirty="0">
                <a:latin typeface="Arial" charset="0"/>
                <a:ea typeface="ＭＳ Ｐゴシック" charset="0"/>
              </a:rPr>
              <a:t>E.g., </a:t>
            </a:r>
            <a:r>
              <a:rPr lang="en-US" sz="20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Divorced(</a:t>
            </a:r>
            <a:r>
              <a:rPr lang="en-US" sz="2000" dirty="0" err="1">
                <a:solidFill>
                  <a:srgbClr val="0000FF"/>
                </a:solidFill>
                <a:latin typeface="Arial" charset="0"/>
                <a:ea typeface="ＭＳ Ｐゴシック" charset="0"/>
              </a:rPr>
              <a:t>x,y</a:t>
            </a:r>
            <a:r>
              <a:rPr lang="en-US" sz="20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) </a:t>
            </a:r>
            <a:r>
              <a:rPr lang="en-US" sz="2000" dirty="0">
                <a:latin typeface="Arial" charset="0"/>
                <a:ea typeface="ＭＳ Ｐゴシック" charset="0"/>
              </a:rPr>
              <a:t>=&gt; </a:t>
            </a:r>
            <a:r>
              <a:rPr lang="en-US" sz="20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Married(</a:t>
            </a:r>
            <a:r>
              <a:rPr lang="en-US" sz="2000" dirty="0" err="1">
                <a:solidFill>
                  <a:srgbClr val="0000FF"/>
                </a:solidFill>
                <a:latin typeface="Arial" charset="0"/>
                <a:ea typeface="ＭＳ Ｐゴシック" charset="0"/>
              </a:rPr>
              <a:t>x,y</a:t>
            </a:r>
            <a:r>
              <a:rPr lang="en-US" sz="20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)</a:t>
            </a:r>
          </a:p>
          <a:p>
            <a:pPr lvl="1"/>
            <a:r>
              <a:rPr lang="en-US" sz="20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E.g.</a:t>
            </a:r>
            <a:r>
              <a:rPr lang="en-US" sz="20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, Married(</a:t>
            </a:r>
            <a:r>
              <a:rPr lang="en-US" sz="2000" dirty="0" err="1">
                <a:solidFill>
                  <a:srgbClr val="0000FF"/>
                </a:solidFill>
                <a:latin typeface="Arial" charset="0"/>
                <a:ea typeface="ＭＳ Ｐゴシック" charset="0"/>
              </a:rPr>
              <a:t>HenryVIII,AnnBoleyn</a:t>
            </a:r>
            <a:r>
              <a:rPr lang="en-US" sz="20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), Beheaded(</a:t>
            </a:r>
            <a:r>
              <a:rPr lang="en-US" sz="2000" dirty="0" err="1">
                <a:solidFill>
                  <a:srgbClr val="0000FF"/>
                </a:solidFill>
                <a:latin typeface="Arial" charset="0"/>
                <a:ea typeface="ＭＳ Ｐゴシック" charset="0"/>
              </a:rPr>
              <a:t>HenryVIII,AnnBoleyn</a:t>
            </a:r>
            <a:r>
              <a:rPr lang="en-US" sz="20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)</a:t>
            </a:r>
          </a:p>
          <a:p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Fixes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  <a:p>
            <a:pPr lvl="1"/>
            <a:r>
              <a:rPr lang="en-US" sz="2400" dirty="0">
                <a:latin typeface="Arial" charset="0"/>
                <a:ea typeface="ＭＳ Ｐゴシック" charset="0"/>
              </a:rPr>
              <a:t>Allow relations to be </a:t>
            </a:r>
            <a:r>
              <a:rPr lang="en-US" sz="2400" dirty="0" err="1">
                <a:latin typeface="Arial" charset="0"/>
                <a:ea typeface="ＭＳ Ｐゴシック" charset="0"/>
              </a:rPr>
              <a:t>subrelations</a:t>
            </a:r>
            <a:r>
              <a:rPr lang="en-US" sz="2400" dirty="0">
                <a:latin typeface="Arial" charset="0"/>
                <a:ea typeface="ＭＳ Ｐゴシック" charset="0"/>
              </a:rPr>
              <a:t> or </a:t>
            </a:r>
            <a:r>
              <a:rPr lang="ja-JP" altLang="en-US" sz="2400" dirty="0">
                <a:latin typeface="Arial" charset="0"/>
                <a:ea typeface="ＭＳ Ｐゴシック" charset="0"/>
              </a:rPr>
              <a:t>“</a:t>
            </a:r>
            <a:r>
              <a:rPr lang="en-US" altLang="ja-JP" sz="2400" dirty="0">
                <a:latin typeface="Arial" charset="0"/>
                <a:ea typeface="ＭＳ Ｐゴシック" charset="0"/>
              </a:rPr>
              <a:t>de novo</a:t>
            </a:r>
            <a:r>
              <a:rPr lang="ja-JP" altLang="en-US" sz="2400" dirty="0">
                <a:latin typeface="Arial" charset="0"/>
                <a:ea typeface="ＭＳ Ｐゴシック" charset="0"/>
              </a:rPr>
              <a:t>”</a:t>
            </a:r>
            <a:r>
              <a:rPr lang="en-US" altLang="ja-JP" sz="2400" dirty="0">
                <a:latin typeface="Arial" charset="0"/>
                <a:ea typeface="ＭＳ Ｐゴシック" charset="0"/>
              </a:rPr>
              <a:t> relations</a:t>
            </a:r>
            <a:endParaRPr lang="en-US" altLang="ja-JP" sz="2400" i="1" dirty="0">
              <a:solidFill>
                <a:srgbClr val="E200FF"/>
              </a:solidFill>
              <a:latin typeface="Arial" charset="0"/>
              <a:ea typeface="ＭＳ Ｐゴシック" charset="0"/>
            </a:endParaRPr>
          </a:p>
          <a:p>
            <a:pPr lvl="2"/>
            <a:r>
              <a:rPr lang="en-US" sz="2000" dirty="0" err="1">
                <a:solidFill>
                  <a:schemeClr val="tx2"/>
                </a:solidFill>
                <a:latin typeface="Arial" charset="0"/>
                <a:ea typeface="ヒラギノ角ゴ Pro W3" charset="0"/>
              </a:rPr>
              <a:t>Subrelations</a:t>
            </a:r>
            <a:r>
              <a:rPr lang="en-US" sz="2000" dirty="0">
                <a:solidFill>
                  <a:schemeClr val="tx2"/>
                </a:solidFill>
                <a:latin typeface="Arial" charset="0"/>
                <a:ea typeface="ヒラギノ角ゴ Pro W3" charset="0"/>
              </a:rPr>
              <a:t> also support </a:t>
            </a:r>
            <a:r>
              <a:rPr lang="en-US" sz="2000" i="1" dirty="0">
                <a:solidFill>
                  <a:srgbClr val="FF0000"/>
                </a:solidFill>
                <a:latin typeface="Arial" charset="0"/>
                <a:ea typeface="ヒラギノ角ゴ Pro W3" charset="0"/>
              </a:rPr>
              <a:t>fact–&gt;fact</a:t>
            </a:r>
            <a:r>
              <a:rPr lang="en-US" sz="2000" dirty="0">
                <a:solidFill>
                  <a:schemeClr val="tx2"/>
                </a:solidFill>
                <a:latin typeface="Arial" charset="0"/>
                <a:ea typeface="ヒラギノ角ゴ Pro W3" charset="0"/>
              </a:rPr>
              <a:t> inference</a:t>
            </a:r>
          </a:p>
          <a:p>
            <a:pPr lvl="1"/>
            <a:r>
              <a:rPr lang="en-US" sz="2400" dirty="0">
                <a:latin typeface="Arial" charset="0"/>
                <a:ea typeface="ＭＳ Ｐゴシック" charset="0"/>
              </a:rPr>
              <a:t>Some generic allowance for undirected </a:t>
            </a:r>
            <a:r>
              <a:rPr lang="en-US" sz="2400" dirty="0" smtClean="0">
                <a:latin typeface="Arial" charset="0"/>
                <a:ea typeface="ＭＳ Ｐゴシック" charset="0"/>
              </a:rPr>
              <a:t>correlation</a:t>
            </a:r>
            <a:endParaRPr lang="en-US" sz="2400" dirty="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Odds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ratio for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subrelation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case</a:t>
            </a:r>
          </a:p>
        </p:txBody>
      </p:sp>
      <p:pic>
        <p:nvPicPr>
          <p:cNvPr id="38914" name="Picture 1" descr="f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110490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Picture 2" descr="f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" y="952500"/>
            <a:ext cx="19685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Picture 3" descr="f0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75819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4" descr="f0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38400"/>
            <a:ext cx="80010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5" descr="g0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107791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9" name="Picture 6" descr="g0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3505200"/>
            <a:ext cx="1866900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0" name="Picture 7" descr="g03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505200"/>
            <a:ext cx="30226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1" name="Picture 8" descr="g04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43400"/>
            <a:ext cx="54737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2" name="Picture 9" descr="g05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733800"/>
            <a:ext cx="29051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3" name="Picture 10" descr="g06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257800"/>
            <a:ext cx="769620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76200" y="3276600"/>
            <a:ext cx="891540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Comparison: Subrelations</a:t>
            </a:r>
          </a:p>
        </p:txBody>
      </p:sp>
      <p:pic>
        <p:nvPicPr>
          <p:cNvPr id="39938" name="Content Placeholder 3" descr="Independent Relation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982" r="-20982"/>
          <a:stretch>
            <a:fillRect/>
          </a:stretch>
        </p:blipFill>
        <p:spPr>
          <a:xfrm>
            <a:off x="-1371600" y="838200"/>
            <a:ext cx="7356475" cy="3886200"/>
          </a:xfrm>
        </p:spPr>
      </p:pic>
      <p:pic>
        <p:nvPicPr>
          <p:cNvPr id="39939" name="Content Placeholder 6" descr="Combination of Independent Relations and Subrelation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982" r="-20982"/>
          <a:stretch>
            <a:fillRect/>
          </a:stretch>
        </p:blipFill>
        <p:spPr bwMode="auto">
          <a:xfrm>
            <a:off x="3352800" y="838200"/>
            <a:ext cx="735647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Content Placeholder 2"/>
          <p:cNvSpPr txBox="1">
            <a:spLocks/>
          </p:cNvSpPr>
          <p:nvPr/>
        </p:nvSpPr>
        <p:spPr bwMode="auto">
          <a:xfrm>
            <a:off x="-12700" y="4419600"/>
            <a:ext cx="91440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sz="2200" dirty="0" smtClean="0">
                <a:ea typeface="ＭＳ Ｐゴシック" charset="0"/>
                <a:cs typeface="ＭＳ Ｐゴシック" charset="0"/>
              </a:rPr>
              <a:t>Probability that </a:t>
            </a:r>
            <a:r>
              <a:rPr lang="ja-JP" altLang="en-US" sz="2200" dirty="0" smtClean="0"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200" dirty="0">
                <a:ea typeface="ＭＳ Ｐゴシック" charset="0"/>
                <a:cs typeface="ＭＳ Ｐゴシック" charset="0"/>
              </a:rPr>
              <a:t>married</a:t>
            </a:r>
            <a:r>
              <a:rPr lang="ja-JP" altLang="en-US" sz="2200" dirty="0"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2200" dirty="0">
                <a:ea typeface="ＭＳ Ｐゴシック" charset="0"/>
                <a:cs typeface="ＭＳ Ｐゴシック" charset="0"/>
              </a:rPr>
              <a:t> =</a:t>
            </a:r>
            <a:r>
              <a:rPr lang="en-US" altLang="ja-JP" sz="2200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ja-JP" altLang="en-US" sz="2200" dirty="0"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200" dirty="0">
                <a:ea typeface="ＭＳ Ｐゴシック" charset="0"/>
                <a:cs typeface="ＭＳ Ｐゴシック" charset="0"/>
              </a:rPr>
              <a:t>divorced</a:t>
            </a:r>
            <a:r>
              <a:rPr lang="ja-JP" altLang="en-US" sz="2200" dirty="0"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2200" dirty="0"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200" dirty="0" smtClean="0">
                <a:ea typeface="ＭＳ Ｐゴシック" charset="0"/>
                <a:cs typeface="ＭＳ Ｐゴシック" charset="0"/>
              </a:rPr>
              <a:t>increases as we add pairs that are both married and divorced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ja-JP" sz="2200" dirty="0" smtClean="0">
                <a:ea typeface="ＭＳ Ｐゴシック" charset="0"/>
                <a:cs typeface="ＭＳ Ｐゴシック" charset="0"/>
              </a:rPr>
              <a:t>Independent prior leads to overconfidence</a:t>
            </a:r>
            <a:endParaRPr lang="en-US" altLang="ja-JP" sz="2200" dirty="0">
              <a:ea typeface="ＭＳ Ｐゴシック" charset="0"/>
              <a:cs typeface="ＭＳ Ｐゴシック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ja-JP" sz="2200" dirty="0" err="1" smtClean="0">
                <a:ea typeface="ＭＳ Ｐゴシック" charset="0"/>
                <a:cs typeface="ＭＳ Ｐゴシック" charset="0"/>
              </a:rPr>
              <a:t>Subrelation</a:t>
            </a:r>
            <a:r>
              <a:rPr lang="en-US" altLang="ja-JP" sz="2200" dirty="0" smtClean="0">
                <a:ea typeface="ＭＳ Ｐゴシック" charset="0"/>
                <a:cs typeface="ＭＳ Ｐゴシック" charset="0"/>
              </a:rPr>
              <a:t> prior gives a more reasonable confidence level</a:t>
            </a:r>
            <a:endParaRPr lang="en-US" altLang="ja-JP" sz="22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3657600" y="1752600"/>
            <a:ext cx="838200" cy="457200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305800" y="1600200"/>
            <a:ext cx="838200" cy="457200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Arial" charset="0"/>
                <a:ea typeface="ＭＳ Ｐゴシック" charset="0"/>
                <a:cs typeface="ＭＳ Ｐゴシック" charset="0"/>
              </a:rPr>
              <a:t>Robustness </a:t>
            </a:r>
            <a:r>
              <a:rPr lang="en-US" sz="4000" dirty="0" smtClean="0">
                <a:latin typeface="Arial" charset="0"/>
                <a:ea typeface="ＭＳ Ｐゴシック" charset="0"/>
                <a:cs typeface="ＭＳ Ｐゴシック" charset="0"/>
              </a:rPr>
              <a:t>to type 2 errors (polysemy)</a:t>
            </a:r>
            <a:endParaRPr lang="en-US" sz="4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3010" name="Picture 3" descr="pr_polysem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7315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</a:p>
        </p:txBody>
      </p:sp>
      <p:sp>
        <p:nvSpPr>
          <p:cNvPr id="2232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~8500 sentences of pre-parsed NY Times text </a:t>
            </a:r>
            <a:r>
              <a:rPr lang="en-US" sz="2400" dirty="0" smtClean="0"/>
              <a:t>(</a:t>
            </a:r>
            <a:r>
              <a:rPr lang="en-US" sz="2400" dirty="0"/>
              <a:t>Y</a:t>
            </a:r>
            <a:r>
              <a:rPr lang="en-US" sz="2400" dirty="0" smtClean="0"/>
              <a:t>ao et al., EMNLP 2011</a:t>
            </a:r>
            <a:r>
              <a:rPr lang="en-US" sz="2400" dirty="0" smtClean="0"/>
              <a:t>); 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4300 distinct dependency paths</a:t>
            </a:r>
            <a:endParaRPr lang="en-US" sz="2400" dirty="0" smtClean="0"/>
          </a:p>
          <a:p>
            <a:pPr lvl="1"/>
            <a:r>
              <a:rPr lang="en-US" sz="2400" dirty="0" smtClean="0">
                <a:solidFill>
                  <a:srgbClr val="0000FF"/>
                </a:solidFill>
              </a:rPr>
              <a:t>&lt;</a:t>
            </a:r>
            <a:r>
              <a:rPr lang="en-US" sz="2400" dirty="0">
                <a:solidFill>
                  <a:srgbClr val="0000FF"/>
                </a:solidFill>
              </a:rPr>
              <a:t>named entity&gt; </a:t>
            </a:r>
            <a:r>
              <a:rPr lang="en-US" sz="2400" dirty="0">
                <a:solidFill>
                  <a:srgbClr val="FF0000"/>
                </a:solidFill>
              </a:rPr>
              <a:t>&lt;dependency path&gt; </a:t>
            </a:r>
            <a:r>
              <a:rPr lang="en-US" sz="2400" dirty="0">
                <a:solidFill>
                  <a:srgbClr val="0000FF"/>
                </a:solidFill>
              </a:rPr>
              <a:t>&lt;named entity</a:t>
            </a:r>
            <a:r>
              <a:rPr lang="en-US" sz="2400" dirty="0" smtClean="0">
                <a:solidFill>
                  <a:srgbClr val="0000FF"/>
                </a:solidFill>
              </a:rPr>
              <a:t>&gt;</a:t>
            </a:r>
          </a:p>
          <a:p>
            <a:pPr lvl="1"/>
            <a:r>
              <a:rPr lang="en-US" sz="2000" dirty="0" smtClean="0"/>
              <a:t>E.g., </a:t>
            </a:r>
            <a:r>
              <a:rPr lang="en-US" sz="2000" dirty="0" smtClean="0">
                <a:solidFill>
                  <a:srgbClr val="0000FF"/>
                </a:solidFill>
              </a:rPr>
              <a:t>J. Edgar Hoover </a:t>
            </a:r>
            <a:r>
              <a:rPr lang="en-US" sz="2000" dirty="0" err="1" smtClean="0">
                <a:solidFill>
                  <a:srgbClr val="FF0000"/>
                </a:solidFill>
              </a:rPr>
              <a:t>appos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-&gt; </a:t>
            </a:r>
            <a:r>
              <a:rPr lang="en-US" sz="2000" b="1" i="1" dirty="0" smtClean="0">
                <a:solidFill>
                  <a:srgbClr val="FF0000"/>
                </a:solidFill>
              </a:rPr>
              <a:t>director </a:t>
            </a:r>
            <a:r>
              <a:rPr lang="en-US" sz="2000" dirty="0" smtClean="0">
                <a:solidFill>
                  <a:srgbClr val="FF0000"/>
                </a:solidFill>
              </a:rPr>
              <a:t>-&gt; prep -&gt; </a:t>
            </a:r>
            <a:r>
              <a:rPr lang="en-US" sz="2000" b="1" i="1" dirty="0" smtClean="0">
                <a:solidFill>
                  <a:srgbClr val="FF0000"/>
                </a:solidFill>
              </a:rPr>
              <a:t>of </a:t>
            </a:r>
            <a:r>
              <a:rPr lang="en-US" sz="2000" dirty="0" smtClean="0">
                <a:solidFill>
                  <a:srgbClr val="FF0000"/>
                </a:solidFill>
              </a:rPr>
              <a:t>-&gt; </a:t>
            </a:r>
            <a:r>
              <a:rPr lang="en-US" sz="2000" dirty="0" err="1" smtClean="0">
                <a:solidFill>
                  <a:srgbClr val="FF0000"/>
                </a:solidFill>
              </a:rPr>
              <a:t>pobj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F.B.I</a:t>
            </a:r>
            <a:r>
              <a:rPr lang="en-US" sz="2000" dirty="0">
                <a:solidFill>
                  <a:srgbClr val="0000FF"/>
                </a:solidFill>
              </a:rPr>
              <a:t>.</a:t>
            </a:r>
          </a:p>
          <a:p>
            <a:r>
              <a:rPr lang="en-US" sz="2400" dirty="0" smtClean="0"/>
              <a:t>Unsupervised Bayesian </a:t>
            </a:r>
            <a:r>
              <a:rPr lang="en-US" sz="2400" dirty="0" smtClean="0"/>
              <a:t>inference on “text”, model</a:t>
            </a:r>
          </a:p>
          <a:p>
            <a:pPr lvl="1"/>
            <a:r>
              <a:rPr lang="en-US" sz="2000" dirty="0" smtClean="0"/>
              <a:t>Automatic relation discovery plus </a:t>
            </a:r>
            <a:r>
              <a:rPr lang="en-US" sz="2000" dirty="0" smtClean="0"/>
              <a:t>text pattern learning</a:t>
            </a:r>
            <a:endParaRPr lang="en-US" sz="2000" dirty="0" smtClean="0"/>
          </a:p>
          <a:p>
            <a:pPr lvl="1"/>
            <a:r>
              <a:rPr lang="en-US" sz="2000" dirty="0" smtClean="0"/>
              <a:t>Simultaneous extraction of </a:t>
            </a:r>
            <a:r>
              <a:rPr lang="en-US" sz="2000" dirty="0" smtClean="0"/>
              <a:t>facts</a:t>
            </a:r>
          </a:p>
          <a:p>
            <a:pPr marL="457200" lvl="1" indent="0">
              <a:buNone/>
            </a:pPr>
            <a:endParaRPr lang="en-US" sz="20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(E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ach dependency path or </a:t>
            </a:r>
            <a:r>
              <a:rPr lang="ja-JP" alt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000" dirty="0" smtClean="0">
                <a:latin typeface="Arial" charset="0"/>
                <a:ea typeface="ＭＳ Ｐゴシック" charset="0"/>
                <a:cs typeface="ＭＳ Ｐゴシック" charset="0"/>
              </a:rPr>
              <a:t>trigger</a:t>
            </a:r>
            <a:r>
              <a:rPr lang="ja-JP" alt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200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000" dirty="0" smtClean="0">
                <a:latin typeface="Arial" charset="0"/>
                <a:ea typeface="ＭＳ Ｐゴシック" charset="0"/>
                <a:cs typeface="ＭＳ Ｐゴシック" charset="0"/>
              </a:rPr>
              <a:t>treated as </a:t>
            </a:r>
            <a:r>
              <a:rPr lang="en-US" altLang="ja-JP" sz="2000" dirty="0" smtClean="0">
                <a:latin typeface="Arial" charset="0"/>
                <a:ea typeface="ＭＳ Ｐゴシック" charset="0"/>
                <a:cs typeface="ＭＳ Ｐゴシック" charset="0"/>
              </a:rPr>
              <a:t>atomic; no features at all)</a:t>
            </a:r>
          </a:p>
          <a:p>
            <a:pPr marL="457200" lvl="1" indent="0">
              <a:buNone/>
            </a:pPr>
            <a:r>
              <a:rPr lang="en-US" altLang="ja-JP" sz="2000" dirty="0" smtClean="0">
                <a:latin typeface="Arial" charset="0"/>
                <a:ea typeface="ＭＳ Ｐゴシック" charset="0"/>
                <a:cs typeface="ＭＳ Ｐゴシック" charset="0"/>
              </a:rPr>
              <a:t>(Inference: smart-dumb/dumb-smart MCMC (UAI 2015))</a:t>
            </a:r>
            <a:endParaRPr lang="en-US" altLang="ja-JP" sz="20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</p:txBody>
      </p:sp>
      <p:sp>
        <p:nvSpPr>
          <p:cNvPr id="2232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C17C00-F787-D34C-8194-E1FF822BF479}" type="slidenum">
              <a:rPr lang="en-US" smtClean="0"/>
              <a:pPr/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32371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dirty="0">
                <a:ea typeface="ＭＳ Ｐゴシック" charset="-128"/>
              </a:rPr>
              <a:t>Relation [rel_46] </a:t>
            </a:r>
            <a:r>
              <a:rPr lang="en-US" altLang="en-US" sz="4000" dirty="0" smtClean="0">
                <a:ea typeface="ＭＳ Ｐゴシック" charset="-128"/>
              </a:rPr>
              <a:t>: text patterns</a:t>
            </a:r>
            <a:endParaRPr lang="en-US" altLang="en-US" sz="4000" dirty="0">
              <a:ea typeface="ＭＳ Ｐゴシック" charset="-128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971550"/>
            <a:ext cx="9144000" cy="515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lnSpc>
                <a:spcPts val="18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en-US" dirty="0" smtClean="0">
                <a:ea typeface="ＭＳ Ｐゴシック" charset="-128"/>
              </a:rPr>
              <a:t>    </a:t>
            </a:r>
            <a:r>
              <a:rPr lang="en-US" altLang="en-US" dirty="0" err="1" smtClean="0">
                <a:ea typeface="ＭＳ Ｐゴシック" charset="-128"/>
              </a:rPr>
              <a:t>appos</a:t>
            </a:r>
            <a:r>
              <a:rPr lang="en-US" altLang="en-US" dirty="0">
                <a:ea typeface="ＭＳ Ｐゴシック" charset="-128"/>
              </a:rPr>
              <a:t>-&gt;</a:t>
            </a:r>
            <a:r>
              <a:rPr lang="en-US" altLang="en-US" b="1" dirty="0">
                <a:solidFill>
                  <a:srgbClr val="FF0000"/>
                </a:solidFill>
                <a:ea typeface="ＭＳ Ｐゴシック" charset="-128"/>
              </a:rPr>
              <a:t>unit</a:t>
            </a:r>
            <a:r>
              <a:rPr lang="en-US" altLang="en-US" dirty="0">
                <a:ea typeface="ＭＳ Ｐゴシック" charset="-128"/>
              </a:rPr>
              <a:t>-&gt;prep-&gt;</a:t>
            </a:r>
            <a:r>
              <a:rPr lang="en-US" altLang="en-US" b="1" dirty="0">
                <a:solidFill>
                  <a:srgbClr val="FF0000"/>
                </a:solidFill>
                <a:ea typeface="ＭＳ Ｐゴシック" charset="-128"/>
              </a:rPr>
              <a:t>of</a:t>
            </a:r>
            <a:r>
              <a:rPr lang="en-US" altLang="en-US" dirty="0">
                <a:ea typeface="ＭＳ Ｐゴシック" charset="-128"/>
              </a:rPr>
              <a:t>-&gt;</a:t>
            </a:r>
            <a:r>
              <a:rPr lang="en-US" altLang="en-US" dirty="0" err="1" smtClean="0">
                <a:ea typeface="ＭＳ Ｐゴシック" charset="-128"/>
              </a:rPr>
              <a:t>pobj</a:t>
            </a:r>
            <a:endParaRPr lang="en-US" altLang="en-US" dirty="0" smtClean="0">
              <a:ea typeface="ＭＳ Ｐゴシック" charset="-128"/>
            </a:endParaRPr>
          </a:p>
          <a:p>
            <a:pPr>
              <a:lnSpc>
                <a:spcPts val="18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en-US" dirty="0" smtClean="0">
                <a:ea typeface="ＭＳ Ｐゴシック" charset="-128"/>
              </a:rPr>
              <a:t>    </a:t>
            </a:r>
            <a:r>
              <a:rPr lang="en-US" altLang="en-US" dirty="0" err="1" smtClean="0">
                <a:ea typeface="ＭＳ Ｐゴシック" charset="-128"/>
              </a:rPr>
              <a:t>appos</a:t>
            </a:r>
            <a:r>
              <a:rPr lang="en-US" altLang="en-US" dirty="0" smtClean="0">
                <a:ea typeface="ＭＳ Ｐゴシック" charset="-128"/>
              </a:rPr>
              <a:t>-&gt;</a:t>
            </a:r>
            <a:r>
              <a:rPr lang="en-US" altLang="en-US" b="1" dirty="0" smtClean="0">
                <a:solidFill>
                  <a:srgbClr val="FF0000"/>
                </a:solidFill>
                <a:ea typeface="ＭＳ Ｐゴシック" charset="-128"/>
              </a:rPr>
              <a:t>part</a:t>
            </a:r>
            <a:r>
              <a:rPr lang="en-US" altLang="en-US" dirty="0" smtClean="0">
                <a:ea typeface="ＭＳ Ｐゴシック" charset="-128"/>
              </a:rPr>
              <a:t>-&gt;prep-&gt;</a:t>
            </a:r>
            <a:r>
              <a:rPr lang="en-US" altLang="en-US" b="1" dirty="0" smtClean="0">
                <a:solidFill>
                  <a:srgbClr val="FF0000"/>
                </a:solidFill>
                <a:ea typeface="ＭＳ Ｐゴシック" charset="-128"/>
              </a:rPr>
              <a:t>of</a:t>
            </a:r>
            <a:r>
              <a:rPr lang="en-US" altLang="en-US" dirty="0" smtClean="0">
                <a:ea typeface="ＭＳ Ｐゴシック" charset="-128"/>
              </a:rPr>
              <a:t>-&gt;</a:t>
            </a:r>
            <a:r>
              <a:rPr lang="en-US" altLang="en-US" dirty="0" err="1" smtClean="0">
                <a:ea typeface="ＭＳ Ｐゴシック" charset="-128"/>
              </a:rPr>
              <a:t>pobj</a:t>
            </a:r>
            <a:endParaRPr lang="en-US" altLang="en-US" dirty="0" smtClean="0">
              <a:ea typeface="ＭＳ Ｐゴシック" charset="-128"/>
            </a:endParaRPr>
          </a:p>
          <a:p>
            <a:pPr>
              <a:lnSpc>
                <a:spcPts val="18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en-US" dirty="0" smtClean="0">
                <a:ea typeface="ＭＳ Ｐゴシック" charset="-128"/>
              </a:rPr>
              <a:t>    </a:t>
            </a:r>
            <a:r>
              <a:rPr lang="en-US" altLang="en-US" dirty="0" err="1" smtClean="0">
                <a:ea typeface="ＭＳ Ｐゴシック" charset="-128"/>
              </a:rPr>
              <a:t>nn</a:t>
            </a:r>
            <a:r>
              <a:rPr lang="en-US" altLang="en-US" dirty="0" smtClean="0">
                <a:ea typeface="ＭＳ Ｐゴシック" charset="-128"/>
              </a:rPr>
              <a:t>&lt;-</a:t>
            </a:r>
            <a:r>
              <a:rPr lang="en-US" altLang="en-US" b="1" dirty="0" smtClean="0">
                <a:solidFill>
                  <a:srgbClr val="FF0000"/>
                </a:solidFill>
                <a:ea typeface="ＭＳ Ｐゴシック" charset="-128"/>
              </a:rPr>
              <a:t>unit</a:t>
            </a:r>
            <a:r>
              <a:rPr lang="en-US" altLang="en-US" dirty="0" smtClean="0">
                <a:ea typeface="ＭＳ Ｐゴシック" charset="-128"/>
              </a:rPr>
              <a:t>-&gt;prep-&gt;</a:t>
            </a:r>
            <a:r>
              <a:rPr lang="en-US" altLang="en-US" b="1" dirty="0" smtClean="0">
                <a:solidFill>
                  <a:srgbClr val="FF0000"/>
                </a:solidFill>
                <a:ea typeface="ＭＳ Ｐゴシック" charset="-128"/>
              </a:rPr>
              <a:t>of</a:t>
            </a:r>
            <a:r>
              <a:rPr lang="en-US" altLang="en-US" dirty="0" smtClean="0">
                <a:ea typeface="ＭＳ Ｐゴシック" charset="-128"/>
              </a:rPr>
              <a:t>-&gt;</a:t>
            </a:r>
            <a:r>
              <a:rPr lang="en-US" altLang="en-US" dirty="0" err="1" smtClean="0">
                <a:ea typeface="ＭＳ Ｐゴシック" charset="-128"/>
              </a:rPr>
              <a:t>pobj</a:t>
            </a:r>
            <a:endParaRPr lang="en-US" altLang="en-US" dirty="0" smtClean="0">
              <a:ea typeface="ＭＳ Ｐゴシック" charset="-128"/>
            </a:endParaRPr>
          </a:p>
          <a:p>
            <a:pPr>
              <a:lnSpc>
                <a:spcPts val="18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en-US" dirty="0" smtClean="0">
                <a:ea typeface="ＭＳ Ｐゴシック" charset="-128"/>
              </a:rPr>
              <a:t>    </a:t>
            </a:r>
            <a:r>
              <a:rPr lang="en-US" altLang="en-US" dirty="0" err="1" smtClean="0">
                <a:ea typeface="ＭＳ Ｐゴシック" charset="-128"/>
              </a:rPr>
              <a:t>partmod</a:t>
            </a:r>
            <a:r>
              <a:rPr lang="en-US" altLang="en-US" dirty="0" smtClean="0">
                <a:ea typeface="ＭＳ Ｐゴシック" charset="-128"/>
              </a:rPr>
              <a:t>-&gt;</a:t>
            </a:r>
            <a:r>
              <a:rPr lang="en-US" altLang="en-US" b="1" dirty="0" smtClean="0">
                <a:solidFill>
                  <a:srgbClr val="FF0000"/>
                </a:solidFill>
                <a:ea typeface="ＭＳ Ｐゴシック" charset="-128"/>
              </a:rPr>
              <a:t>own</a:t>
            </a:r>
            <a:r>
              <a:rPr lang="en-US" altLang="en-US" dirty="0" smtClean="0">
                <a:ea typeface="ＭＳ Ｐゴシック" charset="-128"/>
              </a:rPr>
              <a:t>-&gt;prep-&gt;</a:t>
            </a:r>
            <a:r>
              <a:rPr lang="en-US" altLang="en-US" b="1" dirty="0" smtClean="0">
                <a:solidFill>
                  <a:srgbClr val="FF0000"/>
                </a:solidFill>
                <a:ea typeface="ＭＳ Ｐゴシック" charset="-128"/>
              </a:rPr>
              <a:t>by</a:t>
            </a:r>
            <a:r>
              <a:rPr lang="en-US" altLang="en-US" dirty="0" smtClean="0">
                <a:ea typeface="ＭＳ Ｐゴシック" charset="-128"/>
              </a:rPr>
              <a:t>-&gt;</a:t>
            </a:r>
            <a:r>
              <a:rPr lang="en-US" altLang="en-US" dirty="0" err="1" smtClean="0">
                <a:ea typeface="ＭＳ Ｐゴシック" charset="-128"/>
              </a:rPr>
              <a:t>pobj</a:t>
            </a:r>
            <a:endParaRPr lang="en-US" altLang="en-US" dirty="0" smtClean="0">
              <a:ea typeface="ＭＳ Ｐゴシック" charset="-128"/>
            </a:endParaRPr>
          </a:p>
          <a:p>
            <a:pPr>
              <a:lnSpc>
                <a:spcPts val="18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en-US" dirty="0" smtClean="0">
                <a:ea typeface="ＭＳ Ｐゴシック" charset="-128"/>
              </a:rPr>
              <a:t>    </a:t>
            </a:r>
            <a:r>
              <a:rPr lang="en-US" altLang="en-US" dirty="0" err="1" smtClean="0">
                <a:ea typeface="ＭＳ Ｐゴシック" charset="-128"/>
              </a:rPr>
              <a:t>rcmod</a:t>
            </a:r>
            <a:r>
              <a:rPr lang="en-US" altLang="en-US" dirty="0" smtClean="0">
                <a:ea typeface="ＭＳ Ｐゴシック" charset="-128"/>
              </a:rPr>
              <a:t>-&gt;</a:t>
            </a:r>
            <a:r>
              <a:rPr lang="en-US" altLang="en-US" b="1" dirty="0" smtClean="0">
                <a:solidFill>
                  <a:srgbClr val="FF0000"/>
                </a:solidFill>
                <a:ea typeface="ＭＳ Ｐゴシック" charset="-128"/>
              </a:rPr>
              <a:t>own</a:t>
            </a:r>
            <a:r>
              <a:rPr lang="en-US" altLang="en-US" dirty="0" smtClean="0">
                <a:ea typeface="ＭＳ Ｐゴシック" charset="-128"/>
              </a:rPr>
              <a:t>-&gt;prep-&gt;</a:t>
            </a:r>
            <a:r>
              <a:rPr lang="en-US" altLang="en-US" b="1" dirty="0" smtClean="0">
                <a:solidFill>
                  <a:srgbClr val="FF0000"/>
                </a:solidFill>
                <a:ea typeface="ＭＳ Ｐゴシック" charset="-128"/>
              </a:rPr>
              <a:t>by</a:t>
            </a:r>
            <a:r>
              <a:rPr lang="en-US" altLang="en-US" dirty="0" smtClean="0">
                <a:ea typeface="ＭＳ Ｐゴシック" charset="-128"/>
              </a:rPr>
              <a:t>-&gt;</a:t>
            </a:r>
            <a:r>
              <a:rPr lang="en-US" altLang="en-US" dirty="0" err="1" smtClean="0">
                <a:ea typeface="ＭＳ Ｐゴシック" charset="-128"/>
              </a:rPr>
              <a:t>pobj</a:t>
            </a:r>
            <a:endParaRPr lang="en-US" altLang="en-US" dirty="0" smtClean="0">
              <a:ea typeface="ＭＳ Ｐゴシック" charset="-128"/>
            </a:endParaRPr>
          </a:p>
          <a:p>
            <a:pPr>
              <a:lnSpc>
                <a:spcPts val="18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en-US" dirty="0" smtClean="0">
                <a:ea typeface="ＭＳ Ｐゴシック" charset="-128"/>
              </a:rPr>
              <a:t>    </a:t>
            </a:r>
            <a:r>
              <a:rPr lang="en-US" altLang="en-US" dirty="0" err="1" smtClean="0">
                <a:ea typeface="ＭＳ Ｐゴシック" charset="-128"/>
              </a:rPr>
              <a:t>appos</a:t>
            </a:r>
            <a:r>
              <a:rPr lang="en-US" altLang="en-US" dirty="0" smtClean="0">
                <a:ea typeface="ＭＳ Ｐゴシック" charset="-128"/>
              </a:rPr>
              <a:t>-&gt;</a:t>
            </a:r>
            <a:r>
              <a:rPr lang="en-US" altLang="en-US" b="1" dirty="0" smtClean="0">
                <a:solidFill>
                  <a:srgbClr val="FF0000"/>
                </a:solidFill>
                <a:ea typeface="ＭＳ Ｐゴシック" charset="-128"/>
              </a:rPr>
              <a:t>subsidiary</a:t>
            </a:r>
            <a:r>
              <a:rPr lang="en-US" altLang="en-US" dirty="0" smtClean="0">
                <a:ea typeface="ＭＳ Ｐゴシック" charset="-128"/>
              </a:rPr>
              <a:t>-&gt;prep-&gt;</a:t>
            </a:r>
            <a:r>
              <a:rPr lang="en-US" altLang="en-US" b="1" dirty="0" smtClean="0">
                <a:solidFill>
                  <a:srgbClr val="FF0000"/>
                </a:solidFill>
                <a:ea typeface="ＭＳ Ｐゴシック" charset="-128"/>
              </a:rPr>
              <a:t>of</a:t>
            </a:r>
            <a:r>
              <a:rPr lang="en-US" altLang="en-US" dirty="0" smtClean="0">
                <a:ea typeface="ＭＳ Ｐゴシック" charset="-128"/>
              </a:rPr>
              <a:t>-&gt;</a:t>
            </a:r>
            <a:r>
              <a:rPr lang="en-US" altLang="en-US" dirty="0" err="1" smtClean="0">
                <a:ea typeface="ＭＳ Ｐゴシック" charset="-128"/>
              </a:rPr>
              <a:t>pobj</a:t>
            </a:r>
            <a:endParaRPr lang="en-US" altLang="en-US" dirty="0" smtClean="0">
              <a:ea typeface="ＭＳ Ｐゴシック" charset="-128"/>
            </a:endParaRPr>
          </a:p>
          <a:p>
            <a:pPr>
              <a:lnSpc>
                <a:spcPts val="18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en-US" dirty="0" smtClean="0">
                <a:ea typeface="ＭＳ Ｐゴシック" charset="-128"/>
              </a:rPr>
              <a:t>    </a:t>
            </a:r>
            <a:r>
              <a:rPr lang="en-US" altLang="en-US" dirty="0" err="1" smtClean="0">
                <a:ea typeface="ＭＳ Ｐゴシック" charset="-128"/>
              </a:rPr>
              <a:t>rcmod</a:t>
            </a:r>
            <a:r>
              <a:rPr lang="en-US" altLang="en-US" dirty="0" smtClean="0">
                <a:ea typeface="ＭＳ Ｐゴシック" charset="-128"/>
              </a:rPr>
              <a:t>-&gt;</a:t>
            </a:r>
            <a:r>
              <a:rPr lang="en-US" altLang="en-US" b="1" dirty="0" smtClean="0">
                <a:solidFill>
                  <a:srgbClr val="FF0000"/>
                </a:solidFill>
                <a:ea typeface="ＭＳ Ｐゴシック" charset="-128"/>
              </a:rPr>
              <a:t>part</a:t>
            </a:r>
            <a:r>
              <a:rPr lang="en-US" altLang="en-US" dirty="0" smtClean="0">
                <a:ea typeface="ＭＳ Ｐゴシック" charset="-128"/>
              </a:rPr>
              <a:t>-&gt;prep-&gt;</a:t>
            </a:r>
            <a:r>
              <a:rPr lang="en-US" altLang="en-US" b="1" dirty="0" smtClean="0">
                <a:solidFill>
                  <a:srgbClr val="FF0000"/>
                </a:solidFill>
                <a:ea typeface="ＭＳ Ｐゴシック" charset="-128"/>
              </a:rPr>
              <a:t>of</a:t>
            </a:r>
            <a:r>
              <a:rPr lang="en-US" altLang="en-US" dirty="0" smtClean="0">
                <a:ea typeface="ＭＳ Ｐゴシック" charset="-128"/>
              </a:rPr>
              <a:t>-&gt;</a:t>
            </a:r>
            <a:r>
              <a:rPr lang="en-US" altLang="en-US" dirty="0" err="1" smtClean="0">
                <a:ea typeface="ＭＳ Ｐゴシック" charset="-128"/>
              </a:rPr>
              <a:t>pobj</a:t>
            </a:r>
            <a:endParaRPr lang="en-US" altLang="en-US" dirty="0" smtClean="0">
              <a:ea typeface="ＭＳ Ｐゴシック" charset="-128"/>
            </a:endParaRPr>
          </a:p>
          <a:p>
            <a:pPr>
              <a:lnSpc>
                <a:spcPts val="18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en-US" dirty="0" smtClean="0">
                <a:ea typeface="ＭＳ Ｐゴシック" charset="-128"/>
              </a:rPr>
              <a:t>    </a:t>
            </a:r>
            <a:r>
              <a:rPr lang="en-US" altLang="en-US" dirty="0" err="1" smtClean="0">
                <a:ea typeface="ＭＳ Ｐゴシック" charset="-128"/>
              </a:rPr>
              <a:t>rcmod</a:t>
            </a:r>
            <a:r>
              <a:rPr lang="en-US" altLang="en-US" dirty="0" smtClean="0">
                <a:ea typeface="ＭＳ Ｐゴシック" charset="-128"/>
              </a:rPr>
              <a:t>-&gt;</a:t>
            </a:r>
            <a:r>
              <a:rPr lang="en-US" altLang="en-US" b="1" dirty="0" smtClean="0">
                <a:solidFill>
                  <a:srgbClr val="FF0000"/>
                </a:solidFill>
                <a:ea typeface="ＭＳ Ｐゴシック" charset="-128"/>
              </a:rPr>
              <a:t>unit</a:t>
            </a:r>
            <a:r>
              <a:rPr lang="en-US" altLang="en-US" dirty="0" smtClean="0">
                <a:ea typeface="ＭＳ Ｐゴシック" charset="-128"/>
              </a:rPr>
              <a:t>-&gt;prep-&gt;</a:t>
            </a:r>
            <a:r>
              <a:rPr lang="en-US" altLang="en-US" b="1" dirty="0" smtClean="0">
                <a:solidFill>
                  <a:srgbClr val="FF0000"/>
                </a:solidFill>
                <a:ea typeface="ＭＳ Ｐゴシック" charset="-128"/>
              </a:rPr>
              <a:t>of</a:t>
            </a:r>
            <a:r>
              <a:rPr lang="en-US" altLang="en-US" dirty="0" smtClean="0">
                <a:ea typeface="ＭＳ Ｐゴシック" charset="-128"/>
              </a:rPr>
              <a:t>-&gt;</a:t>
            </a:r>
            <a:r>
              <a:rPr lang="en-US" altLang="en-US" dirty="0" err="1" smtClean="0">
                <a:ea typeface="ＭＳ Ｐゴシック" charset="-128"/>
              </a:rPr>
              <a:t>pobj</a:t>
            </a:r>
            <a:endParaRPr lang="en-US" altLang="en-US" dirty="0" smtClean="0">
              <a:ea typeface="ＭＳ Ｐゴシック" charset="-128"/>
            </a:endParaRPr>
          </a:p>
          <a:p>
            <a:pPr>
              <a:lnSpc>
                <a:spcPts val="18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en-US" dirty="0" smtClean="0">
                <a:ea typeface="ＭＳ Ｐゴシック" charset="-128"/>
              </a:rPr>
              <a:t>    </a:t>
            </a:r>
            <a:r>
              <a:rPr lang="en-US" altLang="en-US" dirty="0" err="1" smtClean="0">
                <a:ea typeface="ＭＳ Ｐゴシック" charset="-128"/>
              </a:rPr>
              <a:t>poss</a:t>
            </a:r>
            <a:r>
              <a:rPr lang="en-US" altLang="en-US" dirty="0" smtClean="0">
                <a:ea typeface="ＭＳ Ｐゴシック" charset="-128"/>
              </a:rPr>
              <a:t>&lt;-</a:t>
            </a:r>
            <a:r>
              <a:rPr lang="en-US" altLang="en-US" b="1" dirty="0" smtClean="0">
                <a:solidFill>
                  <a:srgbClr val="FF0000"/>
                </a:solidFill>
                <a:ea typeface="ＭＳ Ｐゴシック" charset="-128"/>
              </a:rPr>
              <a:t>parent</a:t>
            </a:r>
            <a:r>
              <a:rPr lang="en-US" altLang="en-US" dirty="0" smtClean="0">
                <a:ea typeface="ＭＳ Ｐゴシック" charset="-128"/>
              </a:rPr>
              <a:t>-&gt;</a:t>
            </a:r>
            <a:r>
              <a:rPr lang="en-US" altLang="en-US" dirty="0" err="1" smtClean="0">
                <a:ea typeface="ＭＳ Ｐゴシック" charset="-128"/>
              </a:rPr>
              <a:t>appos</a:t>
            </a:r>
            <a:endParaRPr lang="en-US" altLang="en-US" dirty="0" smtClean="0">
              <a:ea typeface="ＭＳ Ｐゴシック" charset="-128"/>
            </a:endParaRPr>
          </a:p>
          <a:p>
            <a:pPr>
              <a:lnSpc>
                <a:spcPts val="18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en-US" dirty="0" smtClean="0">
                <a:ea typeface="ＭＳ Ｐゴシック" charset="-128"/>
              </a:rPr>
              <a:t>    </a:t>
            </a:r>
            <a:r>
              <a:rPr lang="en-US" altLang="en-US" dirty="0" err="1" smtClean="0">
                <a:ea typeface="ＭＳ Ｐゴシック" charset="-128"/>
              </a:rPr>
              <a:t>appos</a:t>
            </a:r>
            <a:r>
              <a:rPr lang="en-US" altLang="en-US" dirty="0" smtClean="0">
                <a:ea typeface="ＭＳ Ｐゴシック" charset="-128"/>
              </a:rPr>
              <a:t>-&gt;</a:t>
            </a:r>
            <a:r>
              <a:rPr lang="en-US" altLang="en-US" b="1" dirty="0" smtClean="0">
                <a:solidFill>
                  <a:srgbClr val="FF0000"/>
                </a:solidFill>
                <a:ea typeface="ＭＳ Ｐゴシック" charset="-128"/>
              </a:rPr>
              <a:t>division</a:t>
            </a:r>
            <a:r>
              <a:rPr lang="en-US" altLang="en-US" dirty="0" smtClean="0">
                <a:ea typeface="ＭＳ Ｐゴシック" charset="-128"/>
              </a:rPr>
              <a:t>-&gt;prep-&gt;</a:t>
            </a:r>
            <a:r>
              <a:rPr lang="en-US" altLang="en-US" b="1" dirty="0" smtClean="0">
                <a:solidFill>
                  <a:srgbClr val="FF0000"/>
                </a:solidFill>
                <a:ea typeface="ＭＳ Ｐゴシック" charset="-128"/>
              </a:rPr>
              <a:t>of</a:t>
            </a:r>
            <a:r>
              <a:rPr lang="en-US" altLang="en-US" dirty="0" smtClean="0">
                <a:ea typeface="ＭＳ Ｐゴシック" charset="-128"/>
              </a:rPr>
              <a:t>-&gt;</a:t>
            </a:r>
            <a:r>
              <a:rPr lang="en-US" altLang="en-US" dirty="0" err="1" smtClean="0">
                <a:ea typeface="ＭＳ Ｐゴシック" charset="-128"/>
              </a:rPr>
              <a:t>pobj</a:t>
            </a:r>
            <a:endParaRPr lang="en-US" altLang="en-US" dirty="0" smtClean="0">
              <a:ea typeface="ＭＳ Ｐゴシック" charset="-128"/>
            </a:endParaRPr>
          </a:p>
          <a:p>
            <a:pPr>
              <a:lnSpc>
                <a:spcPts val="18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en-US" dirty="0" smtClean="0">
                <a:ea typeface="ＭＳ Ｐゴシック" charset="-128"/>
              </a:rPr>
              <a:t>    </a:t>
            </a:r>
            <a:r>
              <a:rPr lang="en-US" altLang="en-US" dirty="0" err="1" smtClean="0">
                <a:ea typeface="ＭＳ Ｐゴシック" charset="-128"/>
              </a:rPr>
              <a:t>pobj</a:t>
            </a:r>
            <a:r>
              <a:rPr lang="en-US" altLang="en-US" dirty="0" smtClean="0">
                <a:ea typeface="ＭＳ Ｐゴシック" charset="-128"/>
              </a:rPr>
              <a:t>&lt;-</a:t>
            </a:r>
            <a:r>
              <a:rPr lang="en-US" altLang="en-US" b="1" dirty="0" smtClean="0">
                <a:solidFill>
                  <a:srgbClr val="FF0000"/>
                </a:solidFill>
                <a:ea typeface="ＭＳ Ｐゴシック" charset="-128"/>
              </a:rPr>
              <a:t>of</a:t>
            </a:r>
            <a:r>
              <a:rPr lang="en-US" altLang="en-US" dirty="0" smtClean="0">
                <a:ea typeface="ＭＳ Ｐゴシック" charset="-128"/>
              </a:rPr>
              <a:t>&lt;-prep&lt;-</a:t>
            </a:r>
            <a:r>
              <a:rPr lang="en-US" altLang="en-US" b="1" dirty="0" smtClean="0">
                <a:solidFill>
                  <a:srgbClr val="FF0000"/>
                </a:solidFill>
                <a:ea typeface="ＭＳ Ｐゴシック" charset="-128"/>
              </a:rPr>
              <a:t>office</a:t>
            </a:r>
            <a:r>
              <a:rPr lang="en-US" altLang="en-US" dirty="0" smtClean="0">
                <a:ea typeface="ＭＳ Ｐゴシック" charset="-128"/>
              </a:rPr>
              <a:t>-&gt;</a:t>
            </a:r>
            <a:r>
              <a:rPr lang="en-US" altLang="en-US" dirty="0" err="1" smtClean="0">
                <a:ea typeface="ＭＳ Ｐゴシック" charset="-128"/>
              </a:rPr>
              <a:t>appos</a:t>
            </a:r>
            <a:r>
              <a:rPr lang="en-US" altLang="en-US" dirty="0" smtClean="0">
                <a:ea typeface="ＭＳ Ｐゴシック" charset="-128"/>
              </a:rPr>
              <a:t>-&gt;</a:t>
            </a:r>
            <a:r>
              <a:rPr lang="en-US" altLang="en-US" b="1" dirty="0" smtClean="0">
                <a:solidFill>
                  <a:srgbClr val="FF0000"/>
                </a:solidFill>
                <a:ea typeface="ＭＳ Ｐゴシック" charset="-128"/>
              </a:rPr>
              <a:t>part</a:t>
            </a:r>
            <a:r>
              <a:rPr lang="en-US" altLang="en-US" dirty="0" smtClean="0">
                <a:ea typeface="ＭＳ Ｐゴシック" charset="-128"/>
              </a:rPr>
              <a:t>-&gt;prep-&gt;</a:t>
            </a:r>
            <a:r>
              <a:rPr lang="en-US" altLang="en-US" b="1" dirty="0" smtClean="0">
                <a:solidFill>
                  <a:srgbClr val="FF0000"/>
                </a:solidFill>
                <a:ea typeface="ＭＳ Ｐゴシック" charset="-128"/>
              </a:rPr>
              <a:t>of</a:t>
            </a:r>
            <a:r>
              <a:rPr lang="en-US" altLang="en-US" dirty="0" smtClean="0">
                <a:ea typeface="ＭＳ Ｐゴシック" charset="-128"/>
              </a:rPr>
              <a:t>-&gt;</a:t>
            </a:r>
            <a:r>
              <a:rPr lang="en-US" altLang="en-US" dirty="0" err="1" smtClean="0">
                <a:ea typeface="ＭＳ Ｐゴシック" charset="-128"/>
              </a:rPr>
              <a:t>pobj</a:t>
            </a:r>
            <a:endParaRPr lang="en-US" altLang="en-US" dirty="0" smtClean="0">
              <a:ea typeface="ＭＳ Ｐゴシック" charset="-128"/>
            </a:endParaRPr>
          </a:p>
          <a:p>
            <a:pPr>
              <a:lnSpc>
                <a:spcPts val="18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en-US" dirty="0" smtClean="0">
                <a:ea typeface="ＭＳ Ｐゴシック" charset="-128"/>
              </a:rPr>
              <a:t>    </a:t>
            </a:r>
            <a:r>
              <a:rPr lang="en-US" altLang="en-US" dirty="0" err="1" smtClean="0">
                <a:ea typeface="ＭＳ Ｐゴシック" charset="-128"/>
              </a:rPr>
              <a:t>pobj</a:t>
            </a:r>
            <a:r>
              <a:rPr lang="en-US" altLang="en-US" dirty="0" smtClean="0">
                <a:ea typeface="ＭＳ Ｐゴシック" charset="-128"/>
              </a:rPr>
              <a:t>&lt;-</a:t>
            </a:r>
            <a:r>
              <a:rPr lang="en-US" altLang="en-US" b="1" dirty="0" smtClean="0">
                <a:solidFill>
                  <a:srgbClr val="FF0000"/>
                </a:solidFill>
                <a:ea typeface="ＭＳ Ｐゴシック" charset="-128"/>
              </a:rPr>
              <a:t>of</a:t>
            </a:r>
            <a:r>
              <a:rPr lang="en-US" altLang="en-US" dirty="0" smtClean="0">
                <a:ea typeface="ＭＳ Ｐゴシック" charset="-128"/>
              </a:rPr>
              <a:t>&lt;-prep&lt;-</a:t>
            </a:r>
            <a:r>
              <a:rPr lang="en-US" altLang="en-US" b="1" dirty="0" smtClean="0">
                <a:solidFill>
                  <a:srgbClr val="FF0000"/>
                </a:solidFill>
                <a:ea typeface="ＭＳ Ｐゴシック" charset="-128"/>
              </a:rPr>
              <a:t>unit</a:t>
            </a:r>
            <a:r>
              <a:rPr lang="en-US" altLang="en-US" dirty="0" smtClean="0">
                <a:ea typeface="ＭＳ Ｐゴシック" charset="-128"/>
              </a:rPr>
              <a:t>-&gt;</a:t>
            </a:r>
            <a:r>
              <a:rPr lang="en-US" altLang="en-US" dirty="0" err="1" smtClean="0">
                <a:ea typeface="ＭＳ Ｐゴシック" charset="-128"/>
              </a:rPr>
              <a:t>appos</a:t>
            </a:r>
            <a:r>
              <a:rPr lang="en-US" altLang="en-US" dirty="0" smtClean="0">
                <a:ea typeface="ＭＳ Ｐゴシック" charset="-128"/>
              </a:rPr>
              <a:t>-&gt;</a:t>
            </a:r>
            <a:r>
              <a:rPr lang="en-US" altLang="en-US" b="1" dirty="0" smtClean="0">
                <a:solidFill>
                  <a:srgbClr val="FF0000"/>
                </a:solidFill>
                <a:ea typeface="ＭＳ Ｐゴシック" charset="-128"/>
              </a:rPr>
              <a:t>part</a:t>
            </a:r>
            <a:r>
              <a:rPr lang="en-US" altLang="en-US" dirty="0" smtClean="0">
                <a:ea typeface="ＭＳ Ｐゴシック" charset="-128"/>
              </a:rPr>
              <a:t>-&gt;prep-&gt;</a:t>
            </a:r>
            <a:r>
              <a:rPr lang="en-US" altLang="en-US" b="1" dirty="0" smtClean="0">
                <a:solidFill>
                  <a:srgbClr val="FF0000"/>
                </a:solidFill>
                <a:ea typeface="ＭＳ Ｐゴシック" charset="-128"/>
              </a:rPr>
              <a:t>of</a:t>
            </a:r>
            <a:r>
              <a:rPr lang="en-US" altLang="en-US" dirty="0" smtClean="0">
                <a:ea typeface="ＭＳ Ｐゴシック" charset="-128"/>
              </a:rPr>
              <a:t>-&gt;</a:t>
            </a:r>
            <a:r>
              <a:rPr lang="en-US" altLang="en-US" dirty="0" err="1" smtClean="0">
                <a:ea typeface="ＭＳ Ｐゴシック" charset="-128"/>
              </a:rPr>
              <a:t>pobj</a:t>
            </a:r>
            <a:endParaRPr lang="en-US" altLang="en-US" dirty="0" smtClean="0">
              <a:ea typeface="ＭＳ Ｐゴシック" charset="-128"/>
            </a:endParaRPr>
          </a:p>
          <a:p>
            <a:pPr>
              <a:lnSpc>
                <a:spcPts val="18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en-US" dirty="0" smtClean="0">
                <a:ea typeface="ＭＳ Ｐゴシック" charset="-128"/>
              </a:rPr>
              <a:t>    </a:t>
            </a:r>
            <a:r>
              <a:rPr lang="en-US" altLang="en-US" dirty="0" err="1" smtClean="0">
                <a:ea typeface="ＭＳ Ｐゴシック" charset="-128"/>
              </a:rPr>
              <a:t>nn</a:t>
            </a:r>
            <a:r>
              <a:rPr lang="en-US" altLang="en-US" dirty="0" smtClean="0">
                <a:ea typeface="ＭＳ Ｐゴシック" charset="-128"/>
              </a:rPr>
              <a:t>&lt;-</a:t>
            </a:r>
            <a:r>
              <a:rPr lang="en-US" altLang="en-US" b="1" dirty="0" smtClean="0">
                <a:solidFill>
                  <a:srgbClr val="FF0000"/>
                </a:solidFill>
                <a:ea typeface="ＭＳ Ｐゴシック" charset="-128"/>
              </a:rPr>
              <a:t>division</a:t>
            </a:r>
            <a:r>
              <a:rPr lang="en-US" altLang="en-US" dirty="0" smtClean="0">
                <a:ea typeface="ＭＳ Ｐゴシック" charset="-128"/>
              </a:rPr>
              <a:t>-&gt;prep-&gt;</a:t>
            </a:r>
            <a:r>
              <a:rPr lang="en-US" altLang="en-US" b="1" dirty="0" smtClean="0">
                <a:solidFill>
                  <a:srgbClr val="FF0000"/>
                </a:solidFill>
                <a:ea typeface="ＭＳ Ｐゴシック" charset="-128"/>
              </a:rPr>
              <a:t>of</a:t>
            </a:r>
            <a:r>
              <a:rPr lang="en-US" altLang="en-US" dirty="0" smtClean="0">
                <a:ea typeface="ＭＳ Ｐゴシック" charset="-128"/>
              </a:rPr>
              <a:t>-&gt;</a:t>
            </a:r>
            <a:r>
              <a:rPr lang="en-US" altLang="en-US" dirty="0" err="1" smtClean="0">
                <a:ea typeface="ＭＳ Ｐゴシック" charset="-128"/>
              </a:rPr>
              <a:t>pobj</a:t>
            </a:r>
            <a:endParaRPr lang="en-US" altLang="en-US" dirty="0" smtClean="0">
              <a:ea typeface="ＭＳ Ｐゴシック" charset="-128"/>
            </a:endParaRPr>
          </a:p>
          <a:p>
            <a:pPr>
              <a:lnSpc>
                <a:spcPts val="18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en-US" dirty="0" smtClean="0">
                <a:ea typeface="ＭＳ Ｐゴシック" charset="-128"/>
              </a:rPr>
              <a:t>    </a:t>
            </a:r>
            <a:r>
              <a:rPr lang="en-US" altLang="en-US" dirty="0" err="1" smtClean="0">
                <a:ea typeface="ＭＳ Ｐゴシック" charset="-128"/>
              </a:rPr>
              <a:t>appos</a:t>
            </a:r>
            <a:r>
              <a:rPr lang="en-US" altLang="en-US" dirty="0" smtClean="0">
                <a:ea typeface="ＭＳ Ｐゴシック" charset="-128"/>
              </a:rPr>
              <a:t>-&gt;</a:t>
            </a:r>
            <a:r>
              <a:rPr lang="en-US" altLang="en-US" b="1" dirty="0" smtClean="0">
                <a:solidFill>
                  <a:srgbClr val="FF0000"/>
                </a:solidFill>
                <a:ea typeface="ＭＳ Ｐゴシック" charset="-128"/>
              </a:rPr>
              <a:t>unit</a:t>
            </a:r>
            <a:r>
              <a:rPr lang="en-US" altLang="en-US" dirty="0" smtClean="0">
                <a:ea typeface="ＭＳ Ｐゴシック" charset="-128"/>
              </a:rPr>
              <a:t>-&gt;</a:t>
            </a:r>
            <a:r>
              <a:rPr lang="en-US" altLang="en-US" dirty="0" err="1" smtClean="0">
                <a:ea typeface="ＭＳ Ｐゴシック" charset="-128"/>
              </a:rPr>
              <a:t>nn</a:t>
            </a:r>
            <a:endParaRPr lang="en-US" altLang="en-US" dirty="0" smtClean="0">
              <a:ea typeface="ＭＳ Ｐゴシック" charset="-128"/>
            </a:endParaRPr>
          </a:p>
          <a:p>
            <a:pPr>
              <a:lnSpc>
                <a:spcPts val="18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en-US" dirty="0" smtClean="0">
                <a:ea typeface="ＭＳ Ｐゴシック" charset="-128"/>
              </a:rPr>
              <a:t>    </a:t>
            </a:r>
            <a:r>
              <a:rPr lang="en-US" altLang="en-US" dirty="0" err="1" smtClean="0">
                <a:ea typeface="ＭＳ Ｐゴシック" charset="-128"/>
              </a:rPr>
              <a:t>nsubjpass</a:t>
            </a:r>
            <a:r>
              <a:rPr lang="en-US" altLang="en-US" dirty="0" smtClean="0">
                <a:ea typeface="ＭＳ Ｐゴシック" charset="-128"/>
              </a:rPr>
              <a:t>&lt;-</a:t>
            </a:r>
            <a:r>
              <a:rPr lang="en-US" altLang="en-US" b="1" dirty="0" smtClean="0">
                <a:solidFill>
                  <a:srgbClr val="FF0000"/>
                </a:solidFill>
                <a:ea typeface="ＭＳ Ｐゴシック" charset="-128"/>
              </a:rPr>
              <a:t>own</a:t>
            </a:r>
            <a:r>
              <a:rPr lang="en-US" altLang="en-US" dirty="0" smtClean="0">
                <a:ea typeface="ＭＳ Ｐゴシック" charset="-128"/>
              </a:rPr>
              <a:t>-&gt;prep-&gt;</a:t>
            </a:r>
            <a:r>
              <a:rPr lang="en-US" altLang="en-US" b="1" dirty="0" smtClean="0">
                <a:solidFill>
                  <a:srgbClr val="FF0000"/>
                </a:solidFill>
                <a:ea typeface="ＭＳ Ｐゴシック" charset="-128"/>
              </a:rPr>
              <a:t>by</a:t>
            </a:r>
            <a:r>
              <a:rPr lang="en-US" altLang="en-US" dirty="0" smtClean="0">
                <a:ea typeface="ＭＳ Ｐゴシック" charset="-128"/>
              </a:rPr>
              <a:t>-&gt;</a:t>
            </a:r>
            <a:r>
              <a:rPr lang="en-US" altLang="en-US" dirty="0" err="1" smtClean="0">
                <a:ea typeface="ＭＳ Ｐゴシック" charset="-128"/>
              </a:rPr>
              <a:t>pobj</a:t>
            </a:r>
            <a:endParaRPr lang="en-US" altLang="en-US" dirty="0" smtClean="0">
              <a:ea typeface="ＭＳ Ｐゴシック" charset="-128"/>
            </a:endParaRPr>
          </a:p>
          <a:p>
            <a:pPr>
              <a:lnSpc>
                <a:spcPts val="18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en-US" dirty="0" smtClean="0">
                <a:ea typeface="ＭＳ Ｐゴシック" charset="-128"/>
              </a:rPr>
              <a:t>    </a:t>
            </a:r>
            <a:r>
              <a:rPr lang="en-US" altLang="en-US" dirty="0" err="1" smtClean="0">
                <a:ea typeface="ＭＳ Ｐゴシック" charset="-128"/>
              </a:rPr>
              <a:t>nn</a:t>
            </a:r>
            <a:r>
              <a:rPr lang="en-US" altLang="en-US" dirty="0" smtClean="0">
                <a:ea typeface="ＭＳ Ｐゴシック" charset="-128"/>
              </a:rPr>
              <a:t>&lt;-</a:t>
            </a:r>
            <a:r>
              <a:rPr lang="en-US" altLang="en-US" b="1" dirty="0" smtClean="0">
                <a:solidFill>
                  <a:srgbClr val="FF0000"/>
                </a:solidFill>
                <a:ea typeface="ＭＳ Ｐゴシック" charset="-128"/>
              </a:rPr>
              <a:t>office</a:t>
            </a:r>
            <a:r>
              <a:rPr lang="en-US" altLang="en-US" dirty="0" smtClean="0">
                <a:ea typeface="ＭＳ Ｐゴシック" charset="-128"/>
              </a:rPr>
              <a:t>-&gt;prep-&gt;</a:t>
            </a:r>
            <a:r>
              <a:rPr lang="en-US" altLang="en-US" b="1" dirty="0" smtClean="0">
                <a:solidFill>
                  <a:srgbClr val="FF0000"/>
                </a:solidFill>
                <a:ea typeface="ＭＳ Ｐゴシック" charset="-128"/>
              </a:rPr>
              <a:t>of</a:t>
            </a:r>
            <a:r>
              <a:rPr lang="en-US" altLang="en-US" dirty="0" smtClean="0">
                <a:ea typeface="ＭＳ Ｐゴシック" charset="-128"/>
              </a:rPr>
              <a:t>-&gt;</a:t>
            </a:r>
            <a:r>
              <a:rPr lang="en-US" altLang="en-US" dirty="0" err="1" smtClean="0">
                <a:ea typeface="ＭＳ Ｐゴシック" charset="-128"/>
              </a:rPr>
              <a:t>pobj</a:t>
            </a:r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43642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Models of text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Standard generative models of text: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N-</a:t>
            </a:r>
            <a:r>
              <a:rPr lang="en-US" dirty="0" smtClean="0">
                <a:latin typeface="Arial" charset="0"/>
                <a:ea typeface="ＭＳ Ｐゴシック" charset="0"/>
              </a:rPr>
              <a:t>grams, </a:t>
            </a:r>
            <a:r>
              <a:rPr lang="en-US" dirty="0">
                <a:latin typeface="Arial" charset="0"/>
                <a:ea typeface="ＭＳ Ｐゴシック" charset="0"/>
              </a:rPr>
              <a:t>PCFGs, LDAs, </a:t>
            </a:r>
            <a:r>
              <a:rPr lang="en-US" dirty="0" smtClean="0">
                <a:latin typeface="Arial" charset="0"/>
                <a:ea typeface="ＭＳ Ｐゴシック" charset="0"/>
              </a:rPr>
              <a:t>relational models, etc</a:t>
            </a:r>
            <a:r>
              <a:rPr lang="en-US" dirty="0">
                <a:latin typeface="Arial" charset="0"/>
                <a:ea typeface="ＭＳ Ｐゴシック" charset="0"/>
              </a:rPr>
              <a:t>.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They describe distributions over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text</a:t>
            </a:r>
          </a:p>
          <a:p>
            <a:pPr lvl="2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what sentences or word sequences </a:t>
            </a:r>
            <a:r>
              <a:rPr lang="en-US" b="1" i="1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look like</a:t>
            </a: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a</a:t>
            </a:r>
            <a:r>
              <a:rPr lang="en-US" dirty="0" smtClean="0">
                <a:latin typeface="Arial" charset="0"/>
                <a:ea typeface="ＭＳ Ｐゴシック" charset="0"/>
              </a:rPr>
              <a:t>nalogous to Ptolemaic </a:t>
            </a:r>
            <a:r>
              <a:rPr lang="en-US" altLang="ja-JP" dirty="0" smtClean="0">
                <a:latin typeface="Arial" charset="0"/>
                <a:ea typeface="ＭＳ Ｐゴシック" charset="0"/>
              </a:rPr>
              <a:t>epicycle model of solar system</a:t>
            </a:r>
            <a:endParaRPr lang="en-US" dirty="0">
              <a:solidFill>
                <a:srgbClr val="0000FF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They do not </a:t>
            </a:r>
            <a:r>
              <a:rPr lang="en-US" b="1" i="1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explain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why the text is on the page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What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is Newton</a:t>
            </a:r>
            <a:r>
              <a:rPr lang="ja-JP" altLang="en-US" dirty="0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  <a:t>s theory of text?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dirty="0">
                <a:ea typeface="ＭＳ Ｐゴシック" charset="-128"/>
              </a:rPr>
              <a:t>Relation [rel_46] </a:t>
            </a:r>
            <a:r>
              <a:rPr lang="en-US" altLang="en-US" sz="4000" dirty="0" smtClean="0">
                <a:ea typeface="ＭＳ Ｐゴシック" charset="-128"/>
              </a:rPr>
              <a:t>: extracted facts</a:t>
            </a:r>
            <a:endParaRPr lang="en-US" altLang="en-US" sz="4000" dirty="0">
              <a:ea typeface="ＭＳ Ｐゴシック" charset="-128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971550"/>
            <a:ext cx="9144000" cy="515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marL="0" indent="0">
              <a:spcBef>
                <a:spcPts val="0"/>
              </a:spcBef>
              <a:buClrTx/>
              <a:buFontTx/>
              <a:buNone/>
            </a:pPr>
            <a:r>
              <a:rPr lang="en-US" altLang="en-US" sz="1800" dirty="0">
                <a:ea typeface="ＭＳ Ｐゴシック" charset="-128"/>
              </a:rPr>
              <a:t>rel_46(ABC, Walt Disney Company)</a:t>
            </a:r>
          </a:p>
          <a:p>
            <a:pPr marL="0" indent="0">
              <a:spcBef>
                <a:spcPts val="0"/>
              </a:spcBef>
              <a:buClrTx/>
              <a:buFontTx/>
              <a:buNone/>
            </a:pPr>
            <a:r>
              <a:rPr lang="en-US" altLang="en-US" sz="1800" dirty="0">
                <a:ea typeface="ＭＳ Ｐゴシック" charset="-128"/>
              </a:rPr>
              <a:t>rel_46(</a:t>
            </a:r>
            <a:r>
              <a:rPr lang="en-US" altLang="en-US" sz="1800" dirty="0">
                <a:solidFill>
                  <a:srgbClr val="3366FF"/>
                </a:solidFill>
                <a:ea typeface="ＭＳ Ｐゴシック" charset="-128"/>
              </a:rPr>
              <a:t>American Airlines</a:t>
            </a:r>
            <a:r>
              <a:rPr lang="en-US" altLang="en-US" sz="1800" dirty="0">
                <a:ea typeface="ＭＳ Ｐゴシック" charset="-128"/>
              </a:rPr>
              <a:t>, AMR Corporation)</a:t>
            </a:r>
          </a:p>
          <a:p>
            <a:pPr marL="0" indent="0">
              <a:spcBef>
                <a:spcPts val="0"/>
              </a:spcBef>
              <a:buClrTx/>
              <a:buFontTx/>
              <a:buNone/>
            </a:pPr>
            <a:r>
              <a:rPr lang="en-US" altLang="en-US" sz="1800" dirty="0">
                <a:ea typeface="ＭＳ Ｐゴシック" charset="-128"/>
              </a:rPr>
              <a:t>rel_46(</a:t>
            </a:r>
            <a:r>
              <a:rPr lang="en-US" altLang="en-US" sz="1800" dirty="0">
                <a:solidFill>
                  <a:srgbClr val="3366FF"/>
                </a:solidFill>
                <a:ea typeface="ＭＳ Ｐゴシック" charset="-128"/>
              </a:rPr>
              <a:t>American</a:t>
            </a:r>
            <a:r>
              <a:rPr lang="en-US" altLang="en-US" sz="1800" dirty="0">
                <a:ea typeface="ＭＳ Ｐゴシック" charset="-128"/>
              </a:rPr>
              <a:t>, AMR Corporation)</a:t>
            </a:r>
          </a:p>
          <a:p>
            <a:pPr marL="0" indent="0">
              <a:spcBef>
                <a:spcPts val="0"/>
              </a:spcBef>
              <a:buClrTx/>
              <a:buFontTx/>
              <a:buNone/>
            </a:pPr>
            <a:r>
              <a:rPr lang="en-US" altLang="en-US" sz="1800" dirty="0">
                <a:ea typeface="ＭＳ Ｐゴシック" charset="-128"/>
              </a:rPr>
              <a:t>rel_46(Arnold Worldwide, Arnold Worldwide Partners division)</a:t>
            </a:r>
          </a:p>
          <a:p>
            <a:pPr marL="0" indent="0">
              <a:spcBef>
                <a:spcPts val="0"/>
              </a:spcBef>
              <a:buClrTx/>
              <a:buFontTx/>
              <a:buNone/>
            </a:pPr>
            <a:r>
              <a:rPr lang="en-US" altLang="en-US" sz="1800" dirty="0">
                <a:ea typeface="ＭＳ Ｐゴシック" charset="-128"/>
              </a:rPr>
              <a:t>rel_46(BBDO Worldwide, Omnicom Group)</a:t>
            </a:r>
          </a:p>
          <a:p>
            <a:pPr marL="0" indent="0">
              <a:spcBef>
                <a:spcPts val="0"/>
              </a:spcBef>
              <a:buClrTx/>
              <a:buFontTx/>
              <a:buNone/>
            </a:pPr>
            <a:r>
              <a:rPr lang="en-US" altLang="en-US" sz="1800" dirty="0">
                <a:ea typeface="ＭＳ Ｐゴシック" charset="-128"/>
              </a:rPr>
              <a:t>rel_46(</a:t>
            </a:r>
            <a:r>
              <a:rPr lang="en-US" altLang="en-US" sz="1800" dirty="0" err="1">
                <a:ea typeface="ＭＳ Ｐゴシック" charset="-128"/>
              </a:rPr>
              <a:t>Bozell</a:t>
            </a:r>
            <a:r>
              <a:rPr lang="en-US" altLang="en-US" sz="1800" dirty="0">
                <a:ea typeface="ＭＳ Ｐゴシック" charset="-128"/>
              </a:rPr>
              <a:t> Worldwide, </a:t>
            </a:r>
            <a:r>
              <a:rPr lang="en-US" altLang="en-US" sz="1800" dirty="0" err="1">
                <a:ea typeface="ＭＳ Ｐゴシック" charset="-128"/>
              </a:rPr>
              <a:t>Bozell</a:t>
            </a:r>
            <a:r>
              <a:rPr lang="en-US" altLang="en-US" sz="1800" dirty="0">
                <a:ea typeface="ＭＳ Ｐゴシック" charset="-128"/>
              </a:rPr>
              <a:t>)</a:t>
            </a:r>
          </a:p>
          <a:p>
            <a:pPr marL="0" indent="0">
              <a:spcBef>
                <a:spcPts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ea typeface="ＭＳ Ｐゴシック" charset="-128"/>
              </a:rPr>
              <a:t>rel_46(</a:t>
            </a:r>
            <a:r>
              <a:rPr lang="en-US" altLang="en-US" sz="1800" dirty="0">
                <a:solidFill>
                  <a:srgbClr val="FF0000"/>
                </a:solidFill>
                <a:ea typeface="ＭＳ Ｐゴシック" charset="-128"/>
              </a:rPr>
              <a:t>Chicago</a:t>
            </a:r>
            <a:r>
              <a:rPr lang="en-US" altLang="en-US" sz="1800" dirty="0">
                <a:solidFill>
                  <a:schemeClr val="tx1"/>
                </a:solidFill>
                <a:ea typeface="ＭＳ Ｐゴシック" charset="-128"/>
              </a:rPr>
              <a:t>, DDB Worldwide)</a:t>
            </a:r>
          </a:p>
          <a:p>
            <a:pPr marL="0" indent="0">
              <a:spcBef>
                <a:spcPts val="0"/>
              </a:spcBef>
              <a:buClrTx/>
              <a:buFontTx/>
              <a:buNone/>
            </a:pPr>
            <a:r>
              <a:rPr lang="en-US" altLang="en-US" sz="1800" dirty="0">
                <a:ea typeface="ＭＳ Ｐゴシック" charset="-128"/>
              </a:rPr>
              <a:t>rel_46(</a:t>
            </a:r>
            <a:r>
              <a:rPr lang="en-US" altLang="en-US" sz="1800" dirty="0" err="1">
                <a:ea typeface="ＭＳ Ｐゴシック" charset="-128"/>
              </a:rPr>
              <a:t>Conde</a:t>
            </a:r>
            <a:r>
              <a:rPr lang="en-US" altLang="en-US" sz="1800" dirty="0">
                <a:ea typeface="ＭＳ Ｐゴシック" charset="-128"/>
              </a:rPr>
              <a:t> Nast Publications, Advance Publications)</a:t>
            </a:r>
          </a:p>
          <a:p>
            <a:pPr marL="0" indent="0">
              <a:spcBef>
                <a:spcPts val="0"/>
              </a:spcBef>
              <a:buClrTx/>
              <a:buFontTx/>
              <a:buNone/>
            </a:pPr>
            <a:r>
              <a:rPr lang="en-US" altLang="en-US" sz="1800" dirty="0">
                <a:ea typeface="ＭＳ Ｐゴシック" charset="-128"/>
              </a:rPr>
              <a:t>rel_46(DDB Needham Worldwide, Omnicom Group)</a:t>
            </a:r>
          </a:p>
          <a:p>
            <a:pPr marL="0" indent="0">
              <a:spcBef>
                <a:spcPts val="0"/>
              </a:spcBef>
              <a:buClrTx/>
              <a:buFontTx/>
              <a:buNone/>
            </a:pPr>
            <a:r>
              <a:rPr lang="en-US" altLang="en-US" sz="1800" dirty="0">
                <a:ea typeface="ＭＳ Ｐゴシック" charset="-128"/>
              </a:rPr>
              <a:t>rel_46(DDB Worldwide, Omnicom Group)</a:t>
            </a:r>
          </a:p>
          <a:p>
            <a:pPr marL="0" indent="0">
              <a:spcBef>
                <a:spcPts val="0"/>
              </a:spcBef>
              <a:buClrTx/>
              <a:buFontTx/>
              <a:buNone/>
            </a:pPr>
            <a:r>
              <a:rPr lang="en-US" altLang="en-US" sz="1800" dirty="0">
                <a:ea typeface="ＭＳ Ｐゴシック" charset="-128"/>
              </a:rPr>
              <a:t>rel_46(Eastern, Texas Air Corporation)</a:t>
            </a:r>
          </a:p>
          <a:p>
            <a:pPr marL="0" indent="0">
              <a:spcBef>
                <a:spcPts val="0"/>
              </a:spcBef>
              <a:buClrTx/>
              <a:buFontTx/>
              <a:buNone/>
            </a:pPr>
            <a:r>
              <a:rPr lang="en-US" altLang="en-US" sz="1800" dirty="0">
                <a:ea typeface="ＭＳ Ｐゴシック" charset="-128"/>
              </a:rPr>
              <a:t>rel_46(Electronic Data Systems Corporation, General Motors Corporation)</a:t>
            </a:r>
          </a:p>
          <a:p>
            <a:pPr marL="0" indent="0">
              <a:spcBef>
                <a:spcPts val="0"/>
              </a:spcBef>
              <a:buClrTx/>
              <a:buFontTx/>
              <a:buNone/>
            </a:pPr>
            <a:r>
              <a:rPr lang="en-US" altLang="en-US" sz="1800" dirty="0">
                <a:ea typeface="ＭＳ Ｐゴシック" charset="-128"/>
              </a:rPr>
              <a:t>rel_46(Euro RSCG Worldwide, </a:t>
            </a:r>
            <a:r>
              <a:rPr lang="en-US" altLang="en-US" sz="1800" dirty="0" err="1">
                <a:solidFill>
                  <a:srgbClr val="3366FF"/>
                </a:solidFill>
                <a:ea typeface="ＭＳ Ｐゴシック" charset="-128"/>
              </a:rPr>
              <a:t>Havas</a:t>
            </a:r>
            <a:r>
              <a:rPr lang="en-US" altLang="en-US" sz="1800" dirty="0">
                <a:solidFill>
                  <a:srgbClr val="3366FF"/>
                </a:solidFill>
                <a:ea typeface="ＭＳ Ｐゴシック" charset="-128"/>
              </a:rPr>
              <a:t> Advertising</a:t>
            </a: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ea typeface="ＭＳ Ｐゴシック" charset="-128"/>
              </a:rPr>
              <a:t>)</a:t>
            </a:r>
          </a:p>
          <a:p>
            <a:pPr marL="0" indent="0">
              <a:spcBef>
                <a:spcPts val="0"/>
              </a:spcBef>
              <a:buClrTx/>
              <a:buFontTx/>
              <a:buNone/>
            </a:pPr>
            <a:r>
              <a:rPr lang="en-US" altLang="en-US" sz="1800" dirty="0">
                <a:ea typeface="ＭＳ Ｐゴシック" charset="-128"/>
              </a:rPr>
              <a:t>rel_46(Euro RSCG Worldwide</a:t>
            </a: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ea typeface="ＭＳ Ｐゴシック" charset="-128"/>
              </a:rPr>
              <a:t>, </a:t>
            </a:r>
            <a:r>
              <a:rPr lang="en-US" altLang="en-US" sz="1800" dirty="0" err="1">
                <a:solidFill>
                  <a:srgbClr val="3366FF"/>
                </a:solidFill>
                <a:ea typeface="ＭＳ Ｐゴシック" charset="-128"/>
              </a:rPr>
              <a:t>Havas</a:t>
            </a: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ea typeface="ＭＳ Ｐゴシック" charset="-128"/>
              </a:rPr>
              <a:t>)</a:t>
            </a:r>
          </a:p>
          <a:p>
            <a:pPr marL="0" indent="0">
              <a:spcBef>
                <a:spcPts val="0"/>
              </a:spcBef>
              <a:buClrTx/>
              <a:buFontTx/>
              <a:buNone/>
            </a:pPr>
            <a:r>
              <a:rPr lang="en-US" altLang="en-US" sz="1800" dirty="0">
                <a:ea typeface="ＭＳ Ｐゴシック" charset="-128"/>
              </a:rPr>
              <a:t>rel_46(Fallon Worldwide, </a:t>
            </a:r>
            <a:r>
              <a:rPr lang="en-US" altLang="en-US" sz="1800" dirty="0" err="1">
                <a:ea typeface="ＭＳ Ｐゴシック" charset="-128"/>
              </a:rPr>
              <a:t>Publicis</a:t>
            </a:r>
            <a:r>
              <a:rPr lang="en-US" altLang="en-US" sz="1800" dirty="0">
                <a:ea typeface="ＭＳ Ｐゴシック" charset="-128"/>
              </a:rPr>
              <a:t> </a:t>
            </a:r>
            <a:r>
              <a:rPr lang="en-US" altLang="en-US" sz="1800" dirty="0" err="1">
                <a:ea typeface="ＭＳ Ｐゴシック" charset="-128"/>
              </a:rPr>
              <a:t>Groupe</a:t>
            </a:r>
            <a:r>
              <a:rPr lang="en-US" altLang="en-US" sz="1800" dirty="0">
                <a:ea typeface="ＭＳ Ｐゴシック" charset="-128"/>
              </a:rPr>
              <a:t>)</a:t>
            </a:r>
          </a:p>
          <a:p>
            <a:pPr marL="0" indent="0">
              <a:spcBef>
                <a:spcPts val="0"/>
              </a:spcBef>
              <a:buClrTx/>
              <a:buFontTx/>
              <a:buNone/>
            </a:pPr>
            <a:r>
              <a:rPr lang="en-US" altLang="en-US" sz="1800" dirty="0">
                <a:ea typeface="ＭＳ Ｐゴシック" charset="-128"/>
              </a:rPr>
              <a:t>rel_46(Foote, True North Communications)</a:t>
            </a:r>
          </a:p>
          <a:p>
            <a:pPr marL="0" indent="0">
              <a:spcBef>
                <a:spcPts val="0"/>
              </a:spcBef>
              <a:buClrTx/>
              <a:buFontTx/>
              <a:buNone/>
            </a:pPr>
            <a:r>
              <a:rPr lang="en-US" altLang="en-US" sz="1800" dirty="0">
                <a:ea typeface="ＭＳ Ｐゴシック" charset="-128"/>
              </a:rPr>
              <a:t>rel_46(Fox, News Corporation)</a:t>
            </a:r>
          </a:p>
          <a:p>
            <a:pPr marL="0" indent="0">
              <a:spcBef>
                <a:spcPts val="0"/>
              </a:spcBef>
              <a:buClrTx/>
              <a:buFontTx/>
              <a:buNone/>
            </a:pPr>
            <a:r>
              <a:rPr lang="en-US" altLang="en-US" sz="1800" dirty="0">
                <a:ea typeface="ＭＳ Ｐゴシック" charset="-128"/>
              </a:rPr>
              <a:t>rel_46(</a:t>
            </a:r>
            <a:r>
              <a:rPr lang="en-US" altLang="en-US" sz="1800" dirty="0" err="1">
                <a:ea typeface="ＭＳ Ｐゴシック" charset="-128"/>
              </a:rPr>
              <a:t>Goodby</a:t>
            </a:r>
            <a:r>
              <a:rPr lang="en-US" altLang="en-US" sz="1800" dirty="0">
                <a:ea typeface="ＭＳ Ｐゴシック" charset="-128"/>
              </a:rPr>
              <a:t>, Omnicom Group)</a:t>
            </a:r>
          </a:p>
          <a:p>
            <a:pPr marL="0" indent="0">
              <a:spcBef>
                <a:spcPts val="0"/>
              </a:spcBef>
              <a:buClrTx/>
              <a:buFontTx/>
              <a:buNone/>
            </a:pPr>
            <a:r>
              <a:rPr lang="en-US" altLang="en-US" sz="1800" dirty="0">
                <a:ea typeface="ＭＳ Ｐゴシック" charset="-128"/>
              </a:rPr>
              <a:t>rel_46(Grey Worldwide, Grey Global Group)</a:t>
            </a:r>
          </a:p>
          <a:p>
            <a:pPr marL="0" indent="0">
              <a:spcBef>
                <a:spcPts val="0"/>
              </a:spcBef>
              <a:buClrTx/>
              <a:buFontTx/>
              <a:buNone/>
            </a:pPr>
            <a:r>
              <a:rPr lang="en-US" altLang="en-US" sz="1800" dirty="0">
                <a:ea typeface="ＭＳ Ｐゴシック" charset="-128"/>
              </a:rPr>
              <a:t>rel_46(Hughes, General Motors Corporation</a:t>
            </a:r>
            <a:r>
              <a:rPr lang="en-US" altLang="en-US" sz="1800" dirty="0" smtClean="0">
                <a:ea typeface="ＭＳ Ｐゴシック" charset="-128"/>
              </a:rPr>
              <a:t>)</a:t>
            </a:r>
            <a:endParaRPr lang="en-US" altLang="en-US" sz="18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12231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dirty="0">
                <a:ea typeface="ＭＳ Ｐゴシック" charset="-128"/>
              </a:rPr>
              <a:t>Relation [rel_46] </a:t>
            </a:r>
            <a:r>
              <a:rPr lang="en-US" altLang="en-US" sz="4000" dirty="0" smtClean="0">
                <a:ea typeface="ＭＳ Ｐゴシック" charset="-128"/>
              </a:rPr>
              <a:t>: extracted facts</a:t>
            </a:r>
            <a:endParaRPr lang="en-US" altLang="en-US" sz="4000" dirty="0">
              <a:ea typeface="ＭＳ Ｐゴシック" charset="-128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971550"/>
            <a:ext cx="9144000" cy="515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US" altLang="en-US" sz="1800" dirty="0">
                <a:ea typeface="ＭＳ Ｐゴシック" charset="-128"/>
              </a:rPr>
              <a:t>rel_46(J. Walter Thompson, WPP Group)</a:t>
            </a:r>
          </a:p>
          <a:p>
            <a:pPr marL="0" indent="0">
              <a:spcBef>
                <a:spcPts val="0"/>
              </a:spcBef>
              <a:buClrTx/>
              <a:buFontTx/>
              <a:buNone/>
            </a:pPr>
            <a:r>
              <a:rPr lang="en-US" altLang="en-US" sz="1800" dirty="0" smtClean="0">
                <a:ea typeface="ＭＳ Ｐゴシック" charset="-128"/>
              </a:rPr>
              <a:t>rel_46(</a:t>
            </a:r>
            <a:r>
              <a:rPr lang="en-US" altLang="en-US" sz="1800" dirty="0" smtClean="0">
                <a:solidFill>
                  <a:srgbClr val="3366FF"/>
                </a:solidFill>
                <a:ea typeface="ＭＳ Ｐゴシック" charset="-128"/>
              </a:rPr>
              <a:t>Kellogg </a:t>
            </a:r>
            <a:r>
              <a:rPr lang="en-US" altLang="en-US" sz="1800" dirty="0">
                <a:solidFill>
                  <a:srgbClr val="3366FF"/>
                </a:solidFill>
                <a:ea typeface="ＭＳ Ｐゴシック" charset="-128"/>
              </a:rPr>
              <a:t>Brown &amp; Root</a:t>
            </a:r>
            <a:r>
              <a:rPr lang="en-US" altLang="en-US" sz="1800" dirty="0">
                <a:solidFill>
                  <a:schemeClr val="tx1"/>
                </a:solidFill>
                <a:ea typeface="ＭＳ Ｐゴシック" charset="-128"/>
              </a:rPr>
              <a:t>, Halliburton</a:t>
            </a:r>
            <a:r>
              <a:rPr lang="en-US" altLang="en-US" sz="1800" dirty="0">
                <a:ea typeface="ＭＳ Ｐゴシック" charset="-128"/>
              </a:rPr>
              <a:t>)</a:t>
            </a:r>
          </a:p>
          <a:p>
            <a:pPr marL="0" indent="0">
              <a:spcBef>
                <a:spcPts val="0"/>
              </a:spcBef>
              <a:buClrTx/>
              <a:buFontTx/>
              <a:buNone/>
            </a:pPr>
            <a:r>
              <a:rPr lang="en-US" altLang="en-US" sz="1800" dirty="0">
                <a:ea typeface="ＭＳ Ｐゴシック" charset="-128"/>
              </a:rPr>
              <a:t>rel_46(</a:t>
            </a:r>
            <a:r>
              <a:rPr lang="en-US" altLang="en-US" sz="1800" dirty="0">
                <a:solidFill>
                  <a:srgbClr val="3366FF"/>
                </a:solidFill>
                <a:ea typeface="ＭＳ Ｐゴシック" charset="-128"/>
              </a:rPr>
              <a:t>Kellogg</a:t>
            </a:r>
            <a:r>
              <a:rPr lang="en-US" altLang="en-US" sz="1800" dirty="0">
                <a:ea typeface="ＭＳ Ｐゴシック" charset="-128"/>
              </a:rPr>
              <a:t>, Halliburton)</a:t>
            </a:r>
          </a:p>
          <a:p>
            <a:pPr marL="0" indent="0">
              <a:spcBef>
                <a:spcPts val="0"/>
              </a:spcBef>
              <a:buClrTx/>
              <a:buFontTx/>
              <a:buNone/>
            </a:pPr>
            <a:r>
              <a:rPr lang="en-US" altLang="en-US" sz="1800" dirty="0">
                <a:ea typeface="ＭＳ Ｐゴシック" charset="-128"/>
              </a:rPr>
              <a:t>rel_46(Kraft General Foods, Philip Morris Cos.)</a:t>
            </a:r>
          </a:p>
          <a:p>
            <a:pPr marL="0" indent="0">
              <a:spcBef>
                <a:spcPts val="0"/>
              </a:spcBef>
              <a:buClrTx/>
              <a:buFontTx/>
              <a:buNone/>
            </a:pPr>
            <a:r>
              <a:rPr lang="en-US" altLang="en-US" sz="1800" dirty="0">
                <a:ea typeface="ＭＳ Ｐゴシック" charset="-128"/>
              </a:rPr>
              <a:t>rel_46(Lorillard Tobacco, Loews Corporation)</a:t>
            </a:r>
          </a:p>
          <a:p>
            <a:pPr marL="0" indent="0">
              <a:spcBef>
                <a:spcPts val="0"/>
              </a:spcBef>
              <a:buClrTx/>
              <a:buFontTx/>
              <a:buNone/>
            </a:pPr>
            <a:r>
              <a:rPr lang="en-US" altLang="en-US" sz="1800" dirty="0">
                <a:ea typeface="ＭＳ Ｐゴシック" charset="-128"/>
              </a:rPr>
              <a:t>rel_46(Lowe Group, Interpublic Group of Companies)</a:t>
            </a:r>
          </a:p>
          <a:p>
            <a:pPr marL="0" indent="0">
              <a:spcBef>
                <a:spcPts val="0"/>
              </a:spcBef>
              <a:buClrTx/>
              <a:buFontTx/>
              <a:buNone/>
            </a:pPr>
            <a:r>
              <a:rPr lang="en-US" altLang="en-US" sz="1800" dirty="0">
                <a:ea typeface="ＭＳ Ｐゴシック" charset="-128"/>
              </a:rPr>
              <a:t>rel_46(McCann-Erickson World Group, Interpublic Group of Companies)</a:t>
            </a:r>
          </a:p>
          <a:p>
            <a:pPr marL="0" indent="0">
              <a:spcBef>
                <a:spcPts val="0"/>
              </a:spcBef>
              <a:buClrTx/>
              <a:buFontTx/>
              <a:buNone/>
            </a:pPr>
            <a:r>
              <a:rPr lang="en-US" altLang="en-US" sz="1800" dirty="0" smtClean="0">
                <a:ea typeface="ＭＳ Ｐゴシック" charset="-128"/>
              </a:rPr>
              <a:t>rel_46(NBC</a:t>
            </a:r>
            <a:r>
              <a:rPr lang="en-US" altLang="en-US" sz="1800" dirty="0">
                <a:ea typeface="ＭＳ Ｐゴシック" charset="-128"/>
              </a:rPr>
              <a:t>, General Electric Company)</a:t>
            </a:r>
          </a:p>
          <a:p>
            <a:pPr marL="0" indent="0">
              <a:spcBef>
                <a:spcPts val="0"/>
              </a:spcBef>
              <a:buClrTx/>
              <a:buFontTx/>
              <a:buNone/>
            </a:pPr>
            <a:r>
              <a:rPr lang="en-US" altLang="en-US" sz="1800" dirty="0">
                <a:ea typeface="ＭＳ Ｐゴシック" charset="-128"/>
              </a:rPr>
              <a:t>rel_46(</a:t>
            </a:r>
            <a:r>
              <a:rPr lang="en-US" altLang="en-US" sz="1800" dirty="0">
                <a:solidFill>
                  <a:srgbClr val="FF0000"/>
                </a:solidFill>
                <a:ea typeface="ＭＳ Ｐゴシック" charset="-128"/>
              </a:rPr>
              <a:t>New York</a:t>
            </a:r>
            <a:r>
              <a:rPr lang="en-US" altLang="en-US" sz="1800" dirty="0">
                <a:ea typeface="ＭＳ Ｐゴシック" charset="-128"/>
              </a:rPr>
              <a:t>, BBDO Worldwide)</a:t>
            </a:r>
          </a:p>
          <a:p>
            <a:pPr marL="0" indent="0">
              <a:spcBef>
                <a:spcPts val="0"/>
              </a:spcBef>
              <a:buClrTx/>
              <a:buFontTx/>
              <a:buNone/>
            </a:pPr>
            <a:r>
              <a:rPr lang="en-US" altLang="en-US" sz="1800" dirty="0">
                <a:ea typeface="ＭＳ Ｐゴシック" charset="-128"/>
              </a:rPr>
              <a:t>rel_46(</a:t>
            </a:r>
            <a:r>
              <a:rPr lang="en-US" altLang="en-US" sz="1800" dirty="0">
                <a:solidFill>
                  <a:srgbClr val="FF0000"/>
                </a:solidFill>
                <a:ea typeface="ＭＳ Ｐゴシック" charset="-128"/>
              </a:rPr>
              <a:t>New York</a:t>
            </a:r>
            <a:r>
              <a:rPr lang="en-US" altLang="en-US" sz="1800" dirty="0">
                <a:ea typeface="ＭＳ Ｐゴシック" charset="-128"/>
              </a:rPr>
              <a:t>, Hill)</a:t>
            </a:r>
          </a:p>
          <a:p>
            <a:pPr marL="0" indent="0">
              <a:spcBef>
                <a:spcPts val="0"/>
              </a:spcBef>
              <a:buClrTx/>
              <a:buFontTx/>
              <a:buNone/>
            </a:pPr>
            <a:r>
              <a:rPr lang="en-US" altLang="en-US" sz="1800" dirty="0">
                <a:ea typeface="ＭＳ Ｐゴシック" charset="-128"/>
              </a:rPr>
              <a:t>rel_46(Ogilvy &amp; Mather Worldwide, WPP Group)</a:t>
            </a:r>
          </a:p>
          <a:p>
            <a:pPr marL="0" indent="0">
              <a:spcBef>
                <a:spcPts val="0"/>
              </a:spcBef>
              <a:buClrTx/>
              <a:buFontTx/>
              <a:buNone/>
            </a:pPr>
            <a:r>
              <a:rPr lang="en-US" altLang="en-US" sz="1800" dirty="0">
                <a:ea typeface="ＭＳ Ｐゴシック" charset="-128"/>
              </a:rPr>
              <a:t>rel_46(Saatchi &amp; Saatchi, </a:t>
            </a:r>
            <a:r>
              <a:rPr lang="en-US" altLang="en-US" sz="1800" dirty="0" err="1">
                <a:ea typeface="ＭＳ Ｐゴシック" charset="-128"/>
              </a:rPr>
              <a:t>Publicis</a:t>
            </a:r>
            <a:r>
              <a:rPr lang="en-US" altLang="en-US" sz="1800" dirty="0">
                <a:ea typeface="ＭＳ Ｐゴシック" charset="-128"/>
              </a:rPr>
              <a:t> </a:t>
            </a:r>
            <a:r>
              <a:rPr lang="en-US" altLang="en-US" sz="1800" dirty="0" err="1">
                <a:ea typeface="ＭＳ Ｐゴシック" charset="-128"/>
              </a:rPr>
              <a:t>Groupe</a:t>
            </a:r>
            <a:r>
              <a:rPr lang="en-US" altLang="en-US" sz="1800" dirty="0">
                <a:ea typeface="ＭＳ Ｐゴシック" charset="-128"/>
              </a:rPr>
              <a:t>)</a:t>
            </a:r>
          </a:p>
          <a:p>
            <a:pPr marL="0" indent="0">
              <a:spcBef>
                <a:spcPts val="0"/>
              </a:spcBef>
              <a:buClrTx/>
              <a:buFontTx/>
              <a:buNone/>
            </a:pPr>
            <a:r>
              <a:rPr lang="en-US" altLang="en-US" sz="1800" dirty="0">
                <a:ea typeface="ＭＳ Ｐゴシック" charset="-128"/>
              </a:rPr>
              <a:t>rel_46(Salomon Smith Barney, Citigroup)</a:t>
            </a:r>
          </a:p>
          <a:p>
            <a:pPr marL="0" indent="0">
              <a:spcBef>
                <a:spcPts val="0"/>
              </a:spcBef>
              <a:buClrTx/>
              <a:buFontTx/>
              <a:buNone/>
            </a:pPr>
            <a:r>
              <a:rPr lang="en-US" altLang="en-US" sz="1800" dirty="0">
                <a:ea typeface="ＭＳ Ｐゴシック" charset="-128"/>
              </a:rPr>
              <a:t>rel_46(</a:t>
            </a:r>
            <a:r>
              <a:rPr lang="en-US" altLang="en-US" sz="1800" dirty="0">
                <a:solidFill>
                  <a:srgbClr val="FF0000"/>
                </a:solidFill>
                <a:ea typeface="ＭＳ Ｐゴシック" charset="-128"/>
              </a:rPr>
              <a:t>San Francisco</a:t>
            </a:r>
            <a:r>
              <a:rPr lang="en-US" altLang="en-US" sz="1800" dirty="0">
                <a:ea typeface="ＭＳ Ｐゴシック" charset="-128"/>
              </a:rPr>
              <a:t>, Foote)</a:t>
            </a:r>
          </a:p>
          <a:p>
            <a:pPr marL="0" indent="0">
              <a:spcBef>
                <a:spcPts val="0"/>
              </a:spcBef>
              <a:buClrTx/>
              <a:buFontTx/>
              <a:buNone/>
            </a:pPr>
            <a:r>
              <a:rPr lang="en-US" altLang="en-US" sz="1800" dirty="0">
                <a:ea typeface="ＭＳ Ｐゴシック" charset="-128"/>
              </a:rPr>
              <a:t>rel_46(Sears Receivables Financing Group Inc., Sears)</a:t>
            </a:r>
          </a:p>
          <a:p>
            <a:pPr marL="0" indent="0">
              <a:spcBef>
                <a:spcPts val="0"/>
              </a:spcBef>
              <a:buClrTx/>
              <a:buFontTx/>
              <a:buNone/>
            </a:pPr>
            <a:r>
              <a:rPr lang="en-US" altLang="en-US" sz="1800" dirty="0">
                <a:ea typeface="ＭＳ Ｐゴシック" charset="-128"/>
              </a:rPr>
              <a:t>rel_46(TBWA Worldwide, Omnicom Group)</a:t>
            </a:r>
          </a:p>
          <a:p>
            <a:pPr marL="0" indent="0">
              <a:spcBef>
                <a:spcPts val="0"/>
              </a:spcBef>
              <a:buClrTx/>
              <a:buFontTx/>
              <a:buNone/>
            </a:pPr>
            <a:r>
              <a:rPr lang="en-US" altLang="en-US" sz="1800" dirty="0">
                <a:ea typeface="ＭＳ Ｐゴシック" charset="-128"/>
              </a:rPr>
              <a:t>rel_46(United, </a:t>
            </a:r>
            <a:r>
              <a:rPr lang="en-US" altLang="en-US" sz="1800" dirty="0">
                <a:solidFill>
                  <a:srgbClr val="3366FF"/>
                </a:solidFill>
                <a:ea typeface="ＭＳ Ｐゴシック" charset="-128"/>
              </a:rPr>
              <a:t>UAL Corporation</a:t>
            </a:r>
            <a:r>
              <a:rPr lang="en-US" altLang="en-US" sz="1800" dirty="0">
                <a:ea typeface="ＭＳ Ｐゴシック" charset="-128"/>
              </a:rPr>
              <a:t>)</a:t>
            </a:r>
          </a:p>
          <a:p>
            <a:pPr marL="0" indent="0">
              <a:spcBef>
                <a:spcPts val="0"/>
              </a:spcBef>
              <a:buClrTx/>
              <a:buFontTx/>
              <a:buNone/>
            </a:pPr>
            <a:r>
              <a:rPr lang="en-US" altLang="en-US" sz="1800" dirty="0">
                <a:ea typeface="ＭＳ Ｐゴシック" charset="-128"/>
              </a:rPr>
              <a:t>rel_46(United, </a:t>
            </a:r>
            <a:r>
              <a:rPr lang="en-US" altLang="en-US" sz="1800" dirty="0">
                <a:solidFill>
                  <a:srgbClr val="3366FF"/>
                </a:solidFill>
                <a:ea typeface="ＭＳ Ｐゴシック" charset="-128"/>
              </a:rPr>
              <a:t>UAL</a:t>
            </a:r>
            <a:r>
              <a:rPr lang="en-US" altLang="en-US" sz="1800" dirty="0">
                <a:ea typeface="ＭＳ Ｐゴシック" charset="-128"/>
              </a:rPr>
              <a:t>)</a:t>
            </a:r>
          </a:p>
          <a:p>
            <a:pPr marL="0" indent="0">
              <a:spcBef>
                <a:spcPts val="0"/>
              </a:spcBef>
              <a:buClrTx/>
              <a:buFontTx/>
              <a:buNone/>
            </a:pPr>
            <a:r>
              <a:rPr lang="en-US" altLang="en-US" sz="1800" dirty="0">
                <a:ea typeface="ＭＳ Ｐゴシック" charset="-128"/>
              </a:rPr>
              <a:t>rel_46(Young &amp; Rubicam, WPP Group)</a:t>
            </a:r>
          </a:p>
        </p:txBody>
      </p:sp>
    </p:spTree>
    <p:extLst>
      <p:ext uri="{BB962C8B-B14F-4D97-AF65-F5344CB8AC3E}">
        <p14:creationId xmlns:p14="http://schemas.microsoft.com/office/powerpoint/2010/main" val="40962016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Evaluation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We cannot (in general) inspect and check the “KB”</a:t>
            </a:r>
          </a:p>
          <a:p>
            <a:pPr lvl="1"/>
            <a:r>
              <a:rPr lang="en-US" sz="2400" dirty="0" err="1" smtClean="0">
                <a:latin typeface="Arial" charset="0"/>
                <a:ea typeface="ＭＳ Ｐゴシック" charset="0"/>
                <a:cs typeface="ＭＳ Ｐゴシック" charset="0"/>
              </a:rPr>
              <a:t>cf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 inspecting each other’s brains</a:t>
            </a: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A relation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symbol may </a:t>
            </a:r>
            <a:r>
              <a:rPr lang="ja-JP" altLang="en-US" sz="2400" dirty="0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mean</a:t>
            </a:r>
            <a:r>
              <a:rPr lang="ja-JP" altLang="en-US" sz="24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 something different across possible worlds sampled by MCMC</a:t>
            </a:r>
          </a:p>
          <a:p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Only solution: ask questions in natural language </a:t>
            </a:r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Next steps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Entity resolution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: 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generative 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models of 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entity mentions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Ontology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: types, time, events, vector-space meaning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Pragmatics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: 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choice of facts, effect of context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Grammar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: 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learning the missing link </a:t>
            </a:r>
          </a:p>
        </p:txBody>
      </p:sp>
      <p:sp>
        <p:nvSpPr>
          <p:cNvPr id="2" name="Oval 1"/>
          <p:cNvSpPr/>
          <p:nvPr/>
        </p:nvSpPr>
        <p:spPr>
          <a:xfrm>
            <a:off x="2971800" y="4343400"/>
            <a:ext cx="1752600" cy="609600"/>
          </a:xfrm>
          <a:prstGeom prst="ellipse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FF"/>
                </a:solidFill>
              </a:rPr>
              <a:t>syntax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0" y="4343400"/>
            <a:ext cx="2362200" cy="6096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meaning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181600" y="4343400"/>
            <a:ext cx="1752600" cy="6096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text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2" idx="6"/>
            <a:endCxn id="6" idx="2"/>
          </p:cNvCxnSpPr>
          <p:nvPr/>
        </p:nvCxnSpPr>
        <p:spPr>
          <a:xfrm>
            <a:off x="4724400" y="4648200"/>
            <a:ext cx="457200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6"/>
            <a:endCxn id="2" idx="2"/>
          </p:cNvCxnSpPr>
          <p:nvPr/>
        </p:nvCxnSpPr>
        <p:spPr>
          <a:xfrm>
            <a:off x="2362200" y="4648200"/>
            <a:ext cx="609600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181600" y="5562600"/>
            <a:ext cx="1752600" cy="6096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text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181600" y="3733800"/>
            <a:ext cx="1752600" cy="6096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text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181600" y="3429000"/>
            <a:ext cx="1752600" cy="6096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text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181600" y="5257800"/>
            <a:ext cx="1752600" cy="6096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text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181600" y="4953000"/>
            <a:ext cx="1752600" cy="6096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text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11727975">
            <a:off x="2132570" y="5397798"/>
            <a:ext cx="2937704" cy="16720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0301518">
            <a:off x="2225593" y="3940334"/>
            <a:ext cx="2874760" cy="1838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Left Arrow 20"/>
          <p:cNvSpPr/>
          <p:nvPr/>
        </p:nvSpPr>
        <p:spPr>
          <a:xfrm rot="5400000">
            <a:off x="3543300" y="3390900"/>
            <a:ext cx="381000" cy="3200400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17" grpId="0" animBg="1"/>
      <p:bldP spid="18" grpId="0" animBg="1"/>
      <p:bldP spid="19" grpId="0" animBg="1"/>
      <p:bldP spid="16" grpId="0" animBg="1"/>
      <p:bldP spid="15" grpId="0" animBg="1"/>
      <p:bldP spid="22" grpId="0" animBg="1"/>
      <p:bldP spid="23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 trivial causal theory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There is a world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, composed of facts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Someone picks a fact to say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They choose a way to say it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They say it</a:t>
            </a:r>
          </a:p>
          <a:p>
            <a:pPr>
              <a:buFontTx/>
              <a:buNone/>
            </a:pPr>
            <a:endParaRPr lang="en-US" sz="24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400" dirty="0" err="1" smtClean="0">
                <a:latin typeface="Arial" charset="0"/>
                <a:ea typeface="ＭＳ Ｐゴシック" charset="0"/>
                <a:cs typeface="ＭＳ Ｐゴシック" charset="0"/>
              </a:rPr>
              <a:t>cf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latin typeface="Arial" charset="0"/>
                <a:ea typeface="ＭＳ Ｐゴシック" charset="0"/>
                <a:cs typeface="ＭＳ Ｐゴシック" charset="0"/>
              </a:rPr>
              <a:t>Melcuk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400" dirty="0" err="1" smtClean="0">
                <a:latin typeface="Arial" charset="0"/>
                <a:ea typeface="ＭＳ Ｐゴシック" charset="0"/>
                <a:cs typeface="ＭＳ Ｐゴシック" charset="0"/>
              </a:rPr>
              <a:t>Charniak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and 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Goldman] </a:t>
            </a: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The theories are different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Standard generative models </a:t>
            </a:r>
          </a:p>
          <a:p>
            <a:pPr lvl="1"/>
            <a:r>
              <a:rPr lang="en-US" sz="2400" dirty="0">
                <a:latin typeface="Arial" charset="0"/>
                <a:ea typeface="ＭＳ Ｐゴシック" charset="0"/>
              </a:rPr>
              <a:t>Predict that a large enough corpus will contain, e.g., every possible sentence of the form </a:t>
            </a:r>
            <a:r>
              <a:rPr lang="ja-JP" altLang="en-US" sz="2400" dirty="0">
                <a:latin typeface="Arial" charset="0"/>
                <a:ea typeface="ＭＳ Ｐゴシック" charset="0"/>
              </a:rPr>
              <a:t>“</a:t>
            </a:r>
            <a:r>
              <a:rPr lang="en-US" altLang="ja-JP" sz="2400" dirty="0">
                <a:solidFill>
                  <a:srgbClr val="008000"/>
                </a:solidFill>
                <a:latin typeface="Arial" charset="0"/>
                <a:ea typeface="ＭＳ Ｐゴシック" charset="0"/>
              </a:rPr>
              <a:t>&lt;person A&gt; wrote &lt;book B&gt;</a:t>
            </a:r>
            <a:r>
              <a:rPr lang="ja-JP" altLang="en-US" sz="2400" dirty="0">
                <a:latin typeface="Arial" charset="0"/>
                <a:ea typeface="ＭＳ Ｐゴシック" charset="0"/>
              </a:rPr>
              <a:t>”</a:t>
            </a:r>
            <a:endParaRPr lang="en-US" altLang="ja-JP" sz="2400" dirty="0">
              <a:latin typeface="Arial" charset="0"/>
              <a:ea typeface="ＭＳ Ｐゴシック" charset="0"/>
            </a:endParaRPr>
          </a:p>
          <a:p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A 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fact-based model </a:t>
            </a:r>
          </a:p>
          <a:p>
            <a:pPr lvl="1"/>
            <a:r>
              <a:rPr lang="en-US" sz="2400" dirty="0">
                <a:latin typeface="Arial" charset="0"/>
                <a:ea typeface="ＭＳ Ｐゴシック" charset="0"/>
              </a:rPr>
              <a:t>Predicts that </a:t>
            </a:r>
            <a:r>
              <a:rPr lang="en-US" sz="2400" dirty="0" smtClean="0">
                <a:latin typeface="Arial" charset="0"/>
                <a:ea typeface="ＭＳ Ｐゴシック" charset="0"/>
              </a:rPr>
              <a:t>corpus contains </a:t>
            </a:r>
            <a:r>
              <a:rPr lang="ja-JP" altLang="en-US" sz="2400" dirty="0">
                <a:latin typeface="Arial" charset="0"/>
                <a:ea typeface="ＭＳ Ｐゴシック" charset="0"/>
              </a:rPr>
              <a:t>“</a:t>
            </a:r>
            <a:r>
              <a:rPr lang="en-US" altLang="ja-JP" sz="2400" dirty="0">
                <a:solidFill>
                  <a:srgbClr val="008000"/>
                </a:solidFill>
                <a:latin typeface="Arial" charset="0"/>
                <a:ea typeface="ＭＳ Ｐゴシック" charset="0"/>
              </a:rPr>
              <a:t>&lt;person A&gt; wrote &lt;book B&gt;</a:t>
            </a:r>
            <a:r>
              <a:rPr lang="ja-JP" altLang="en-US" sz="2400" dirty="0">
                <a:latin typeface="Arial" charset="0"/>
                <a:ea typeface="ＭＳ Ｐゴシック" charset="0"/>
              </a:rPr>
              <a:t>”</a:t>
            </a:r>
            <a:r>
              <a:rPr lang="en-US" altLang="ja-JP" sz="2400" dirty="0">
                <a:latin typeface="Arial" charset="0"/>
                <a:ea typeface="ＭＳ Ｐゴシック" charset="0"/>
              </a:rPr>
              <a:t> </a:t>
            </a:r>
            <a:r>
              <a:rPr lang="en-US" altLang="ja-JP" sz="2400" b="1" i="1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only if A wrote </a:t>
            </a:r>
            <a:r>
              <a:rPr lang="en-US" altLang="ja-JP" sz="2400" b="1" i="1" dirty="0" smtClean="0">
                <a:solidFill>
                  <a:srgbClr val="0000FF"/>
                </a:solidFill>
                <a:latin typeface="Arial" charset="0"/>
                <a:ea typeface="ＭＳ Ｐゴシック" charset="0"/>
              </a:rPr>
              <a:t>B</a:t>
            </a:r>
          </a:p>
          <a:p>
            <a:endParaRPr lang="en-US" altLang="ja-JP" dirty="0">
              <a:latin typeface="Arial" charset="0"/>
              <a:ea typeface="ＭＳ Ｐゴシック" charset="0"/>
            </a:endParaRPr>
          </a:p>
          <a:p>
            <a:r>
              <a:rPr lang="en-US" altLang="ja-JP" sz="2800" dirty="0" smtClean="0">
                <a:latin typeface="Arial" charset="0"/>
                <a:ea typeface="ＭＳ Ｐゴシック" charset="0"/>
              </a:rPr>
              <a:t>Sentences are coupled by a latent world</a:t>
            </a:r>
            <a:endParaRPr lang="en-US" altLang="ja-JP" sz="2800" dirty="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Bootstrapping à la Brin (1999)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Bootstrapping is the core of CMU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NELL, UW Machine Reading, etc.</a:t>
            </a:r>
          </a:p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Begin with facts in a specific relation</a:t>
            </a:r>
          </a:p>
          <a:p>
            <a:pPr lvl="1" eaLnBrk="1" hangingPunct="1"/>
            <a:r>
              <a:rPr lang="en-US" sz="20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Author(</a:t>
            </a:r>
            <a:r>
              <a:rPr lang="en-US" sz="2000" dirty="0" err="1">
                <a:solidFill>
                  <a:srgbClr val="0000FF"/>
                </a:solidFill>
                <a:latin typeface="Arial" charset="0"/>
                <a:ea typeface="ＭＳ Ｐゴシック" charset="0"/>
              </a:rPr>
              <a:t>CharlesDickens,GreatExpectations</a:t>
            </a:r>
            <a:r>
              <a:rPr lang="en-US" sz="20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) etc.</a:t>
            </a:r>
          </a:p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Look for 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sentences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containing the argument pairs:</a:t>
            </a:r>
          </a:p>
          <a:p>
            <a:pPr lvl="1" eaLnBrk="1" hangingPunct="1"/>
            <a:r>
              <a:rPr lang="ja-JP" altLang="en-US" sz="2000" dirty="0">
                <a:latin typeface="Arial" charset="0"/>
                <a:ea typeface="ヒラギノ角ゴ Pro W3" charset="0"/>
                <a:cs typeface="ヒラギノ角ゴ Pro W3" charset="0"/>
              </a:rPr>
              <a:t>“</a:t>
            </a:r>
            <a:r>
              <a:rPr lang="en-US" altLang="ja-JP" sz="2000" dirty="0">
                <a:solidFill>
                  <a:srgbClr val="008000"/>
                </a:solidFill>
                <a:latin typeface="Arial" charset="0"/>
                <a:ea typeface="ＭＳ Ｐゴシック" charset="0"/>
              </a:rPr>
              <a:t>CharlesDickens wrote GreatExpectations</a:t>
            </a:r>
            <a:r>
              <a:rPr lang="ja-JP" altLang="en-US" sz="2000" dirty="0">
                <a:solidFill>
                  <a:srgbClr val="008000"/>
                </a:solidFill>
                <a:latin typeface="Arial" charset="0"/>
                <a:ea typeface="ヒラギノ角ゴ Pro W3" charset="0"/>
                <a:cs typeface="ヒラギノ角ゴ Pro W3" charset="0"/>
              </a:rPr>
              <a:t>”</a:t>
            </a:r>
            <a:endParaRPr lang="en-US" altLang="ja-JP" sz="2000" dirty="0">
              <a:solidFill>
                <a:srgbClr val="008000"/>
              </a:solidFill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sz="20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and add pattern </a:t>
            </a:r>
            <a:r>
              <a:rPr lang="ja-JP" altLang="en-US" sz="2000" dirty="0">
                <a:solidFill>
                  <a:schemeClr val="tx2"/>
                </a:solidFill>
                <a:latin typeface="Arial" charset="0"/>
                <a:ea typeface="ヒラギノ角ゴ Pro W3" charset="0"/>
                <a:cs typeface="ヒラギノ角ゴ Pro W3" charset="0"/>
              </a:rPr>
              <a:t>“</a:t>
            </a:r>
            <a:r>
              <a:rPr lang="en-US" altLang="ja-JP" sz="20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x </a:t>
            </a:r>
            <a:r>
              <a:rPr lang="en-US" altLang="ja-JP" sz="2000" dirty="0">
                <a:solidFill>
                  <a:srgbClr val="008000"/>
                </a:solidFill>
                <a:latin typeface="Arial" charset="0"/>
                <a:ea typeface="ＭＳ Ｐゴシック" charset="0"/>
              </a:rPr>
              <a:t>wrote</a:t>
            </a:r>
            <a:r>
              <a:rPr lang="en-US" altLang="ja-JP" sz="20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 y</a:t>
            </a:r>
            <a:r>
              <a:rPr lang="ja-JP" altLang="en-US" sz="2000" dirty="0">
                <a:solidFill>
                  <a:schemeClr val="tx2"/>
                </a:solidFill>
                <a:latin typeface="Arial" charset="0"/>
                <a:ea typeface="ヒラギノ角ゴ Pro W3" charset="0"/>
                <a:cs typeface="ヒラギノ角ゴ Pro W3" charset="0"/>
              </a:rPr>
              <a:t>”</a:t>
            </a:r>
            <a:r>
              <a:rPr lang="en-US" altLang="ja-JP" sz="20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 to set of patterns for </a:t>
            </a:r>
            <a:r>
              <a:rPr lang="ja-JP" altLang="en-US" sz="2000" dirty="0">
                <a:solidFill>
                  <a:schemeClr val="tx2"/>
                </a:solidFill>
                <a:latin typeface="Arial" charset="0"/>
                <a:ea typeface="ヒラギノ角ゴ Pro W3" charset="0"/>
                <a:cs typeface="ヒラギノ角ゴ Pro W3" charset="0"/>
              </a:rPr>
              <a:t>“</a:t>
            </a:r>
            <a:r>
              <a:rPr lang="en-US" altLang="ja-JP" sz="20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Author</a:t>
            </a:r>
            <a:r>
              <a:rPr lang="ja-JP" altLang="en-US" sz="2000" dirty="0">
                <a:solidFill>
                  <a:schemeClr val="tx2"/>
                </a:solidFill>
                <a:latin typeface="Arial" charset="0"/>
                <a:ea typeface="ヒラギノ角ゴ Pro W3" charset="0"/>
                <a:cs typeface="ヒラギノ角ゴ Pro W3" charset="0"/>
              </a:rPr>
              <a:t>”</a:t>
            </a:r>
            <a:endParaRPr lang="en-US" altLang="ja-JP" sz="2000" dirty="0">
              <a:solidFill>
                <a:schemeClr val="tx2"/>
              </a:solidFill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rPr>
              <a:t>Look for sentences containing the same pattern:</a:t>
            </a:r>
          </a:p>
          <a:p>
            <a:pPr lvl="1" eaLnBrk="1" hangingPunct="1"/>
            <a:r>
              <a:rPr lang="ja-JP" altLang="en-US" sz="2000" dirty="0">
                <a:latin typeface="Arial" charset="0"/>
                <a:ea typeface="ヒラギノ角ゴ Pro W3" charset="0"/>
                <a:cs typeface="ヒラギノ角ゴ Pro W3" charset="0"/>
              </a:rPr>
              <a:t>“</a:t>
            </a:r>
            <a:r>
              <a:rPr lang="en-US" altLang="ja-JP" sz="2000" dirty="0">
                <a:solidFill>
                  <a:srgbClr val="008000"/>
                </a:solidFill>
                <a:latin typeface="Arial" charset="0"/>
                <a:ea typeface="ＭＳ Ｐゴシック" charset="0"/>
              </a:rPr>
              <a:t>JKRowling wrote HarryPotter</a:t>
            </a:r>
            <a:r>
              <a:rPr lang="ja-JP" altLang="en-US" sz="2000" dirty="0">
                <a:solidFill>
                  <a:srgbClr val="008000"/>
                </a:solidFill>
                <a:latin typeface="Arial" charset="0"/>
                <a:ea typeface="ヒラギノ角ゴ Pro W3" charset="0"/>
                <a:cs typeface="ヒラギノ角ゴ Pro W3" charset="0"/>
              </a:rPr>
              <a:t>”</a:t>
            </a:r>
            <a:endParaRPr lang="en-US" altLang="ja-JP" sz="2000" dirty="0">
              <a:solidFill>
                <a:srgbClr val="008000"/>
              </a:solidFill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sz="20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and add fact </a:t>
            </a:r>
            <a:r>
              <a:rPr lang="en-US" sz="20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Author(</a:t>
            </a:r>
            <a:r>
              <a:rPr lang="en-US" sz="2000" dirty="0" err="1">
                <a:solidFill>
                  <a:srgbClr val="0000FF"/>
                </a:solidFill>
                <a:latin typeface="Arial" charset="0"/>
                <a:ea typeface="ＭＳ Ｐゴシック" charset="0"/>
              </a:rPr>
              <a:t>JKRowling,HarryPotter</a:t>
            </a:r>
            <a:r>
              <a:rPr lang="en-US" sz="20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)</a:t>
            </a:r>
            <a:r>
              <a:rPr lang="en-US" sz="20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 to set of facts for </a:t>
            </a:r>
            <a:r>
              <a:rPr lang="ja-JP" altLang="en-US" sz="2000" dirty="0">
                <a:solidFill>
                  <a:schemeClr val="tx2"/>
                </a:solidFill>
                <a:latin typeface="Arial" charset="0"/>
                <a:ea typeface="ヒラギノ角ゴ Pro W3" charset="0"/>
                <a:cs typeface="ヒラギノ角ゴ Pro W3" charset="0"/>
              </a:rPr>
              <a:t>“</a:t>
            </a:r>
            <a:r>
              <a:rPr lang="en-US" altLang="ja-JP" sz="20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Author</a:t>
            </a:r>
            <a:r>
              <a:rPr lang="ja-JP" altLang="en-US" sz="2000" dirty="0">
                <a:solidFill>
                  <a:schemeClr val="tx2"/>
                </a:solidFill>
                <a:latin typeface="Arial" charset="0"/>
                <a:ea typeface="ヒラギノ角ゴ Pro W3" charset="0"/>
                <a:cs typeface="ヒラギノ角ゴ Pro W3" charset="0"/>
              </a:rPr>
              <a:t>”</a:t>
            </a:r>
            <a:endParaRPr lang="en-US" altLang="ja-JP" sz="2000" dirty="0">
              <a:solidFill>
                <a:schemeClr val="tx2"/>
              </a:solidFill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rPr>
              <a:t>Repeat </a:t>
            </a:r>
            <a:r>
              <a:rPr lang="en-US" sz="2400" dirty="0" smtClean="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rPr>
              <a:t>until </a:t>
            </a:r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rPr>
              <a:t>all </a:t>
            </a:r>
            <a:r>
              <a:rPr lang="en-US" sz="24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Author</a:t>
            </a:r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rPr>
              <a:t> facts have been extracted </a:t>
            </a:r>
          </a:p>
          <a:p>
            <a:pPr lvl="1" eaLnBrk="1" hangingPunct="1"/>
            <a:endParaRPr lang="en-US" sz="2000" dirty="0">
              <a:solidFill>
                <a:schemeClr val="tx2"/>
              </a:solidFill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Bootstrapping contd.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Errors made by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the basic algorithm:</a:t>
            </a:r>
          </a:p>
          <a:p>
            <a:pPr eaLnBrk="1" hangingPunct="1"/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Type 1: Same arguments, different patterns, different relations:</a:t>
            </a:r>
            <a:endParaRPr lang="en-US" sz="2400" dirty="0">
              <a:solidFill>
                <a:schemeClr val="tx2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ja-JP" altLang="en-US" sz="2000" dirty="0">
                <a:latin typeface="Arial" charset="0"/>
                <a:ea typeface="ヒラギノ角ゴ Pro W3" charset="0"/>
                <a:cs typeface="ヒラギノ角ゴ Pro W3" charset="0"/>
              </a:rPr>
              <a:t>“</a:t>
            </a:r>
            <a:r>
              <a:rPr lang="en-US" altLang="ja-JP" sz="2000" dirty="0">
                <a:solidFill>
                  <a:srgbClr val="008000"/>
                </a:solidFill>
                <a:latin typeface="Arial" charset="0"/>
                <a:ea typeface="ＭＳ Ｐゴシック" charset="0"/>
              </a:rPr>
              <a:t>JKRowling </a:t>
            </a:r>
            <a:r>
              <a:rPr lang="en-US" altLang="ja-JP" sz="2000" b="1" i="1" dirty="0">
                <a:solidFill>
                  <a:srgbClr val="008000"/>
                </a:solidFill>
                <a:latin typeface="Arial" charset="0"/>
                <a:ea typeface="ＭＳ Ｐゴシック" charset="0"/>
              </a:rPr>
              <a:t>has made a lot of money from </a:t>
            </a:r>
            <a:r>
              <a:rPr lang="en-US" altLang="ja-JP" sz="2000" dirty="0">
                <a:solidFill>
                  <a:srgbClr val="008000"/>
                </a:solidFill>
                <a:latin typeface="Arial" charset="0"/>
                <a:ea typeface="ＭＳ Ｐゴシック" charset="0"/>
              </a:rPr>
              <a:t>HarryPotter</a:t>
            </a:r>
            <a:r>
              <a:rPr lang="ja-JP" altLang="en-US" sz="2000" dirty="0">
                <a:solidFill>
                  <a:srgbClr val="008000"/>
                </a:solidFill>
                <a:latin typeface="Arial" charset="0"/>
                <a:ea typeface="ヒラギノ角ゴ Pro W3" charset="0"/>
                <a:cs typeface="ヒラギノ角ゴ Pro W3" charset="0"/>
              </a:rPr>
              <a:t>”</a:t>
            </a:r>
            <a:endParaRPr lang="en-US" altLang="ja-JP" sz="2000" dirty="0">
              <a:solidFill>
                <a:srgbClr val="008000"/>
              </a:solidFill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sz="20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Incorrect patterns are added for the Author relation</a:t>
            </a:r>
          </a:p>
          <a:p>
            <a:pPr eaLnBrk="1" hangingPunct="1"/>
            <a:r>
              <a:rPr lang="en-US" altLang="ja-JP" sz="2400" dirty="0" smtClean="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rPr>
              <a:t>Type 2: Same pattern, different arguments, different relations</a:t>
            </a:r>
          </a:p>
          <a:p>
            <a:pPr lvl="1" eaLnBrk="1" hangingPunct="1"/>
            <a:r>
              <a:rPr lang="ja-JP" altLang="en-US" sz="2000" dirty="0" smtClean="0">
                <a:solidFill>
                  <a:schemeClr val="tx2"/>
                </a:solidFill>
                <a:latin typeface="Arial" charset="0"/>
                <a:ea typeface="ヒラギノ角ゴ Pro W3" charset="0"/>
                <a:cs typeface="ヒラギノ角ゴ Pro W3" charset="0"/>
              </a:rPr>
              <a:t>“</a:t>
            </a:r>
            <a:r>
              <a:rPr lang="en-US" altLang="ja-JP" sz="2000" dirty="0">
                <a:solidFill>
                  <a:srgbClr val="008000"/>
                </a:solidFill>
                <a:latin typeface="Arial" charset="0"/>
                <a:ea typeface="ＭＳ Ｐゴシック" charset="0"/>
              </a:rPr>
              <a:t>JKRowling</a:t>
            </a:r>
            <a:r>
              <a:rPr lang="en-US" altLang="ja-JP" sz="2000" b="1" i="1" dirty="0">
                <a:solidFill>
                  <a:srgbClr val="008000"/>
                </a:solidFill>
                <a:latin typeface="Arial" charset="0"/>
                <a:ea typeface="ＭＳ Ｐゴシック" charset="0"/>
              </a:rPr>
              <a:t> wrote </a:t>
            </a:r>
            <a:r>
              <a:rPr lang="en-US" altLang="ja-JP" sz="2000" dirty="0">
                <a:solidFill>
                  <a:srgbClr val="008000"/>
                </a:solidFill>
                <a:latin typeface="Arial" charset="0"/>
                <a:ea typeface="ＭＳ Ｐゴシック" charset="0"/>
              </a:rPr>
              <a:t>NevilleLongbottom out of the movie</a:t>
            </a:r>
            <a:r>
              <a:rPr lang="ja-JP" altLang="en-US" sz="2000" dirty="0">
                <a:solidFill>
                  <a:srgbClr val="008000"/>
                </a:solidFill>
                <a:latin typeface="Arial" charset="0"/>
                <a:ea typeface="ヒラギノ角ゴ Pro W3" charset="0"/>
                <a:cs typeface="ヒラギノ角ゴ Pro W3" charset="0"/>
              </a:rPr>
              <a:t>”</a:t>
            </a:r>
            <a:endParaRPr lang="en-US" altLang="ja-JP" sz="2000" dirty="0">
              <a:solidFill>
                <a:srgbClr val="008000"/>
              </a:solidFill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sz="20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Incorrect tuples are added to the Author </a:t>
            </a:r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relation</a:t>
            </a:r>
            <a:endParaRPr lang="en-US" sz="16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lvl="1" eaLnBrk="1" hangingPunct="1"/>
            <a:endParaRPr lang="en-US" sz="1600" dirty="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marL="0" indent="0" eaLnBrk="1" hangingPunct="1">
              <a:buNone/>
            </a:pPr>
            <a:r>
              <a:rPr lang="en-US" sz="2400" b="1" i="1" dirty="0" smtClean="0">
                <a:solidFill>
                  <a:srgbClr val="0000FF"/>
                </a:solidFill>
                <a:latin typeface="Arial" charset="0"/>
                <a:ea typeface="ＭＳ Ｐゴシック" charset="0"/>
              </a:rPr>
              <a:t>Why</a:t>
            </a:r>
            <a:r>
              <a:rPr lang="en-US" sz="2400" dirty="0" smtClean="0">
                <a:latin typeface="Arial" charset="0"/>
                <a:ea typeface="ＭＳ Ｐゴシック" charset="0"/>
              </a:rPr>
              <a:t> does bootstrapping work?</a:t>
            </a:r>
          </a:p>
          <a:p>
            <a:pPr marL="0" indent="0" eaLnBrk="1" hangingPunct="1">
              <a:buNone/>
            </a:pPr>
            <a:r>
              <a:rPr lang="en-US" sz="2400" dirty="0" smtClean="0">
                <a:latin typeface="Arial" charset="0"/>
                <a:ea typeface="ＭＳ Ｐゴシック" charset="0"/>
              </a:rPr>
              <a:t>Does a well-motivated version fix these problems?</a:t>
            </a:r>
            <a:endParaRPr lang="en-US" sz="2400" dirty="0" smtClean="0">
              <a:latin typeface="Arial" charset="0"/>
              <a:ea typeface="ＭＳ Ｐゴシック" charset="0"/>
            </a:endParaRPr>
          </a:p>
          <a:p>
            <a:pPr lvl="1" eaLnBrk="1" hangingPunct="1"/>
            <a:endParaRPr lang="en-US" sz="2000" dirty="0">
              <a:solidFill>
                <a:schemeClr val="tx2"/>
              </a:solidFill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 trivial generative model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How the world of facts is generated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There are </a:t>
            </a:r>
            <a:r>
              <a:rPr lang="en-US" dirty="0">
                <a:solidFill>
                  <a:srgbClr val="E200FF"/>
                </a:solidFill>
                <a:latin typeface="Arial" charset="0"/>
                <a:ea typeface="ＭＳ Ｐゴシック" charset="0"/>
              </a:rPr>
              <a:t>N</a:t>
            </a:r>
            <a:r>
              <a:rPr lang="en-US" dirty="0" smtClean="0">
                <a:latin typeface="Arial" charset="0"/>
                <a:ea typeface="ＭＳ Ｐゴシック" charset="0"/>
              </a:rPr>
              <a:t> objects, </a:t>
            </a:r>
            <a:r>
              <a:rPr lang="en-US" dirty="0">
                <a:solidFill>
                  <a:srgbClr val="E200FF"/>
                </a:solidFill>
                <a:latin typeface="Arial" charset="0"/>
                <a:ea typeface="ＭＳ Ｐゴシック" charset="0"/>
              </a:rPr>
              <a:t>K</a:t>
            </a:r>
            <a:r>
              <a:rPr lang="en-US" dirty="0" smtClean="0">
                <a:latin typeface="Arial" charset="0"/>
                <a:ea typeface="ＭＳ Ｐゴシック" charset="0"/>
              </a:rPr>
              <a:t> relations</a:t>
            </a:r>
            <a:endParaRPr lang="en-US" dirty="0" smtClean="0">
              <a:latin typeface="Arial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For </a:t>
            </a:r>
            <a:r>
              <a:rPr lang="en-US" dirty="0">
                <a:latin typeface="Arial" charset="0"/>
                <a:ea typeface="ＭＳ Ｐゴシック" charset="0"/>
              </a:rPr>
              <a:t>each 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R</a:t>
            </a:r>
            <a:r>
              <a:rPr lang="en-US" dirty="0">
                <a:latin typeface="Arial" charset="0"/>
                <a:ea typeface="ＭＳ Ｐゴシック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x</a:t>
            </a:r>
            <a:r>
              <a:rPr lang="en-US" dirty="0">
                <a:latin typeface="Arial" charset="0"/>
                <a:ea typeface="ＭＳ Ｐゴシック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y</a:t>
            </a:r>
            <a:r>
              <a:rPr lang="en-US" dirty="0">
                <a:latin typeface="Arial" charset="0"/>
                <a:ea typeface="ＭＳ Ｐゴシック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R(</a:t>
            </a:r>
            <a:r>
              <a:rPr lang="en-US" dirty="0" err="1">
                <a:solidFill>
                  <a:srgbClr val="0000FF"/>
                </a:solidFill>
                <a:latin typeface="Arial" charset="0"/>
                <a:ea typeface="ＭＳ Ｐゴシック" charset="0"/>
              </a:rPr>
              <a:t>x,y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)</a:t>
            </a:r>
            <a:r>
              <a:rPr lang="en-US" dirty="0">
                <a:latin typeface="Arial" charset="0"/>
                <a:ea typeface="ＭＳ Ｐゴシック" charset="0"/>
              </a:rPr>
              <a:t> holds with probability </a:t>
            </a:r>
            <a:r>
              <a:rPr lang="en-US" dirty="0" err="1">
                <a:solidFill>
                  <a:srgbClr val="E200FF"/>
                </a:solidFill>
                <a:latin typeface="Arial" charset="0"/>
                <a:ea typeface="ＭＳ Ｐゴシック" charset="0"/>
                <a:cs typeface="ＭＳ Ｐゴシック" charset="0"/>
              </a:rPr>
              <a:t>σ</a:t>
            </a:r>
            <a:r>
              <a:rPr lang="en-US" baseline="-25000" dirty="0" err="1">
                <a:solidFill>
                  <a:srgbClr val="E200FF"/>
                </a:solidFill>
                <a:latin typeface="Arial" charset="0"/>
                <a:ea typeface="ＭＳ Ｐゴシック" charset="0"/>
              </a:rPr>
              <a:t>R</a:t>
            </a:r>
            <a:endParaRPr lang="en-US" baseline="-25000" dirty="0">
              <a:solidFill>
                <a:srgbClr val="E200FF"/>
              </a:solidFill>
              <a:latin typeface="Arial" charset="0"/>
              <a:ea typeface="ＭＳ Ｐゴシック" charset="0"/>
            </a:endParaRPr>
          </a:p>
          <a:p>
            <a:r>
              <a:rPr lang="en-US" b="1" i="1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How facts are selected for </a:t>
            </a:r>
            <a:r>
              <a:rPr lang="ja-JP" altLang="en-US" b="1" i="1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b="1" i="1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reporting</a:t>
            </a:r>
            <a:r>
              <a:rPr lang="ja-JP" altLang="en-US" b="1" i="1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b="1" i="1" dirty="0">
              <a:solidFill>
                <a:srgbClr val="FF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Uniformly from the set of facts</a:t>
            </a:r>
          </a:p>
          <a:p>
            <a:r>
              <a:rPr lang="en-US" b="1" i="1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How a fact 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R(</a:t>
            </a:r>
            <a:r>
              <a:rPr lang="en-US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x,y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 i="1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is expressed as a sentence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Text </a:t>
            </a:r>
            <a:r>
              <a:rPr lang="ja-JP" altLang="en-US" dirty="0">
                <a:solidFill>
                  <a:schemeClr val="tx2"/>
                </a:solidFill>
                <a:latin typeface="Arial" charset="0"/>
                <a:ea typeface="ヒラギノ角ゴ Pro W3" charset="0"/>
                <a:cs typeface="ヒラギノ角ゴ Pro W3" charset="0"/>
              </a:rPr>
              <a:t>“</a:t>
            </a:r>
            <a:r>
              <a:rPr lang="en-US" altLang="ja-JP" dirty="0">
                <a:solidFill>
                  <a:srgbClr val="008000"/>
                </a:solidFill>
                <a:latin typeface="Arial" charset="0"/>
                <a:ea typeface="ＭＳ Ｐゴシック" charset="0"/>
              </a:rPr>
              <a:t>x w y</a:t>
            </a:r>
            <a:r>
              <a:rPr lang="ja-JP" altLang="en-US" dirty="0">
                <a:solidFill>
                  <a:schemeClr val="tx2"/>
                </a:solidFill>
                <a:latin typeface="Arial" charset="0"/>
                <a:ea typeface="ヒラギノ角ゴ Pro W3" charset="0"/>
                <a:cs typeface="ヒラギノ角ゴ Pro W3" charset="0"/>
              </a:rPr>
              <a:t>”</a:t>
            </a:r>
            <a:r>
              <a:rPr lang="en-US" altLang="ja-JP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 where</a:t>
            </a:r>
          </a:p>
          <a:p>
            <a:pPr lvl="2"/>
            <a:r>
              <a:rPr lang="en-US" dirty="0">
                <a:solidFill>
                  <a:schemeClr val="tx2"/>
                </a:solidFill>
                <a:latin typeface="Arial" charset="0"/>
                <a:ea typeface="ヒラギノ角ゴ Pro W3" charset="0"/>
              </a:rPr>
              <a:t>global </a:t>
            </a:r>
            <a:r>
              <a:rPr lang="ja-JP" altLang="en-US" dirty="0">
                <a:solidFill>
                  <a:schemeClr val="tx2"/>
                </a:solidFill>
                <a:latin typeface="Arial" charset="0"/>
                <a:ea typeface="ヒラギノ角ゴ Pro W3" charset="0"/>
              </a:rPr>
              <a:t>“</a:t>
            </a:r>
            <a:r>
              <a:rPr lang="en-US" altLang="ja-JP" dirty="0">
                <a:solidFill>
                  <a:schemeClr val="tx2"/>
                </a:solidFill>
                <a:latin typeface="Arial" charset="0"/>
                <a:ea typeface="ヒラギノ角ゴ Pro W3" charset="0"/>
              </a:rPr>
              <a:t>relation string</a:t>
            </a:r>
            <a:r>
              <a:rPr lang="ja-JP" altLang="en-US" dirty="0">
                <a:solidFill>
                  <a:schemeClr val="tx2"/>
                </a:solidFill>
                <a:latin typeface="Arial" charset="0"/>
                <a:ea typeface="ヒラギノ角ゴ Pro W3" charset="0"/>
              </a:rPr>
              <a:t>”</a:t>
            </a:r>
            <a:r>
              <a:rPr lang="en-US" altLang="ja-JP" dirty="0">
                <a:solidFill>
                  <a:schemeClr val="tx2"/>
                </a:solidFill>
                <a:latin typeface="Arial" charset="0"/>
                <a:ea typeface="ヒラギノ角ゴ Pro W3" charset="0"/>
              </a:rPr>
              <a:t> dictionary contains k words </a:t>
            </a:r>
          </a:p>
          <a:p>
            <a:pPr lvl="2"/>
            <a:r>
              <a:rPr lang="en-US" dirty="0">
                <a:solidFill>
                  <a:schemeClr val="tx2"/>
                </a:solidFill>
                <a:latin typeface="Arial" charset="0"/>
                <a:ea typeface="ヒラギノ角ゴ Pro W3" charset="0"/>
              </a:rPr>
              <a:t>word </a:t>
            </a:r>
            <a:r>
              <a:rPr lang="en-US" dirty="0">
                <a:solidFill>
                  <a:srgbClr val="008000"/>
                </a:solidFill>
                <a:latin typeface="Arial" charset="0"/>
                <a:ea typeface="ヒラギノ角ゴ Pro W3" charset="0"/>
              </a:rPr>
              <a:t>w</a:t>
            </a:r>
            <a:r>
              <a:rPr lang="en-US" dirty="0">
                <a:solidFill>
                  <a:schemeClr val="tx2"/>
                </a:solidFill>
                <a:latin typeface="Arial" charset="0"/>
                <a:ea typeface="ヒラギノ角ゴ Pro W3" charset="0"/>
              </a:rPr>
              <a:t> ~ Categorical[</a:t>
            </a:r>
            <a:r>
              <a:rPr lang="en-US" dirty="0">
                <a:solidFill>
                  <a:srgbClr val="E200FF"/>
                </a:solidFill>
                <a:latin typeface="Arial" charset="0"/>
                <a:ea typeface="ヒラギノ角ゴ Pro W3" charset="0"/>
              </a:rPr>
              <a:t>p</a:t>
            </a:r>
            <a:r>
              <a:rPr lang="en-US" baseline="-25000" dirty="0">
                <a:solidFill>
                  <a:srgbClr val="E200FF"/>
                </a:solidFill>
                <a:latin typeface="Arial" charset="0"/>
                <a:ea typeface="ヒラギノ角ゴ Pro W3" charset="0"/>
              </a:rPr>
              <a:t>1</a:t>
            </a:r>
            <a:r>
              <a:rPr lang="en-US" dirty="0">
                <a:solidFill>
                  <a:schemeClr val="tx2"/>
                </a:solidFill>
                <a:latin typeface="Arial" charset="0"/>
                <a:ea typeface="ヒラギノ角ゴ Pro W3" charset="0"/>
              </a:rPr>
              <a:t>,…,</a:t>
            </a:r>
            <a:r>
              <a:rPr lang="en-US" dirty="0" err="1">
                <a:solidFill>
                  <a:srgbClr val="E200FF"/>
                </a:solidFill>
                <a:latin typeface="Arial" charset="0"/>
                <a:ea typeface="ヒラギノ角ゴ Pro W3" charset="0"/>
              </a:rPr>
              <a:t>p</a:t>
            </a:r>
            <a:r>
              <a:rPr lang="en-US" baseline="-25000" dirty="0" err="1">
                <a:solidFill>
                  <a:srgbClr val="E200FF"/>
                </a:solidFill>
                <a:latin typeface="Arial" charset="0"/>
                <a:ea typeface="ヒラギノ角ゴ Pro W3" charset="0"/>
              </a:rPr>
              <a:t>k</a:t>
            </a:r>
            <a:r>
              <a:rPr lang="en-US" dirty="0">
                <a:solidFill>
                  <a:schemeClr val="tx2"/>
                </a:solidFill>
                <a:latin typeface="Arial" charset="0"/>
                <a:ea typeface="ヒラギノ角ゴ Pro W3" charset="0"/>
              </a:rPr>
              <a:t>] specific to 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ヒラギノ角ゴ Pro W3" charset="0"/>
              </a:rPr>
              <a:t>R</a:t>
            </a:r>
            <a:endParaRPr lang="en-US" baseline="-25000" dirty="0">
              <a:solidFill>
                <a:srgbClr val="E200FF"/>
              </a:solidFill>
              <a:latin typeface="Arial" charset="0"/>
              <a:ea typeface="ヒラギノ角ゴ Pro W3" charset="0"/>
            </a:endParaRPr>
          </a:p>
          <a:p>
            <a:pPr lvl="2"/>
            <a:r>
              <a:rPr lang="en-US" dirty="0">
                <a:solidFill>
                  <a:schemeClr val="tx2"/>
                </a:solidFill>
                <a:latin typeface="Arial" charset="0"/>
                <a:ea typeface="ヒラギノ角ゴ Pro W3" charset="0"/>
              </a:rPr>
              <a:t>parameters </a:t>
            </a:r>
            <a:r>
              <a:rPr lang="en-US" dirty="0">
                <a:solidFill>
                  <a:srgbClr val="E200FF"/>
                </a:solidFill>
                <a:latin typeface="Arial" charset="0"/>
                <a:ea typeface="ヒラギノ角ゴ Pro W3" charset="0"/>
              </a:rPr>
              <a:t>p</a:t>
            </a:r>
            <a:r>
              <a:rPr lang="en-US" baseline="-25000" dirty="0">
                <a:solidFill>
                  <a:srgbClr val="E200FF"/>
                </a:solidFill>
                <a:latin typeface="Arial" charset="0"/>
                <a:ea typeface="ヒラギノ角ゴ Pro W3" charset="0"/>
              </a:rPr>
              <a:t>1</a:t>
            </a:r>
            <a:r>
              <a:rPr lang="en-US" dirty="0">
                <a:solidFill>
                  <a:schemeClr val="tx2"/>
                </a:solidFill>
                <a:latin typeface="Arial" charset="0"/>
                <a:ea typeface="ヒラギノ角ゴ Pro W3" charset="0"/>
              </a:rPr>
              <a:t>,…,</a:t>
            </a:r>
            <a:r>
              <a:rPr lang="en-US" dirty="0" err="1">
                <a:solidFill>
                  <a:srgbClr val="E200FF"/>
                </a:solidFill>
                <a:latin typeface="Arial" charset="0"/>
                <a:ea typeface="ヒラギノ角ゴ Pro W3" charset="0"/>
              </a:rPr>
              <a:t>p</a:t>
            </a:r>
            <a:r>
              <a:rPr lang="en-US" baseline="-25000" dirty="0" err="1">
                <a:solidFill>
                  <a:srgbClr val="E200FF"/>
                </a:solidFill>
                <a:latin typeface="Arial" charset="0"/>
                <a:ea typeface="ヒラギノ角ゴ Pro W3" charset="0"/>
              </a:rPr>
              <a:t>k</a:t>
            </a:r>
            <a:r>
              <a:rPr lang="en-US" baseline="-25000" dirty="0">
                <a:solidFill>
                  <a:srgbClr val="E200FF"/>
                </a:solidFill>
                <a:latin typeface="Arial" charset="0"/>
                <a:ea typeface="ヒラギノ角ゴ Pro W3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Arial" charset="0"/>
                <a:ea typeface="ヒラギノ角ゴ Pro W3" charset="0"/>
              </a:rPr>
              <a:t>~ Dirichlet[</a:t>
            </a:r>
            <a:r>
              <a:rPr lang="en-US" sz="2800" dirty="0">
                <a:solidFill>
                  <a:srgbClr val="E200FF"/>
                </a:solidFill>
                <a:latin typeface="Times New Roman" charset="0"/>
                <a:ea typeface="ヒラギノ角ゴ Pro W3" charset="0"/>
                <a:cs typeface="Times New Roman" charset="0"/>
              </a:rPr>
              <a:t>α</a:t>
            </a:r>
            <a:r>
              <a:rPr lang="en-US" baseline="-25000" dirty="0">
                <a:solidFill>
                  <a:srgbClr val="E200FF"/>
                </a:solidFill>
                <a:latin typeface="Arial" charset="0"/>
                <a:ea typeface="ヒラギノ角ゴ Pro W3" charset="0"/>
              </a:rPr>
              <a:t>1</a:t>
            </a:r>
            <a:r>
              <a:rPr lang="en-US" dirty="0">
                <a:solidFill>
                  <a:schemeClr val="tx2"/>
                </a:solidFill>
                <a:latin typeface="Arial" charset="0"/>
                <a:ea typeface="ヒラギノ角ゴ Pro W3" charset="0"/>
              </a:rPr>
              <a:t>,…,</a:t>
            </a:r>
            <a:r>
              <a:rPr lang="en-US" dirty="0">
                <a:solidFill>
                  <a:srgbClr val="E200FF"/>
                </a:solidFill>
                <a:latin typeface="Times New Roman" charset="0"/>
                <a:ea typeface="ヒラギノ角ゴ Pro W3" charset="0"/>
                <a:cs typeface="Times New Roman" charset="0"/>
              </a:rPr>
              <a:t> α</a:t>
            </a:r>
            <a:r>
              <a:rPr lang="en-US" baseline="-25000" dirty="0">
                <a:solidFill>
                  <a:srgbClr val="E200FF"/>
                </a:solidFill>
                <a:latin typeface="Arial" charset="0"/>
                <a:ea typeface="ヒラギノ角ゴ Pro W3" charset="0"/>
              </a:rPr>
              <a:t>k</a:t>
            </a:r>
            <a:r>
              <a:rPr lang="en-US" dirty="0">
                <a:solidFill>
                  <a:schemeClr val="tx2"/>
                </a:solidFill>
                <a:latin typeface="Arial" charset="0"/>
                <a:ea typeface="ヒラギノ角ゴ Pro W3" charset="0"/>
              </a:rPr>
              <a:t>]</a:t>
            </a:r>
            <a:endParaRPr lang="en-US" baseline="-25000" dirty="0">
              <a:solidFill>
                <a:srgbClr val="E200FF"/>
              </a:solidFill>
              <a:latin typeface="Arial" charset="0"/>
              <a:ea typeface="ヒラギノ角ゴ Pro W3" charset="0"/>
            </a:endParaRPr>
          </a:p>
          <a:p>
            <a:pPr lvl="2"/>
            <a:endParaRPr lang="en-US" baseline="-25000" dirty="0">
              <a:solidFill>
                <a:srgbClr val="E200FF"/>
              </a:solidFill>
              <a:latin typeface="Arial" charset="0"/>
              <a:ea typeface="ヒラギノ角ゴ Pro W3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BLOG model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en-US" sz="2000" dirty="0" smtClean="0">
                <a:ea typeface="ＭＳ Ｐゴシック" charset="-128"/>
              </a:rPr>
              <a:t>#Object ~ OM(3,1);</a:t>
            </a:r>
          </a:p>
          <a:p>
            <a:pPr>
              <a:lnSpc>
                <a:spcPct val="900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en-US" sz="2000" dirty="0" smtClean="0">
                <a:ea typeface="ＭＳ Ｐゴシック" charset="-128"/>
              </a:rPr>
              <a:t>#Relation ~ OM(2,1)</a:t>
            </a:r>
          </a:p>
          <a:p>
            <a:pPr>
              <a:lnSpc>
                <a:spcPct val="900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en-US" sz="2000" dirty="0" smtClean="0">
                <a:ea typeface="ＭＳ Ｐゴシック" charset="-128"/>
              </a:rPr>
              <a:t>Dictionary(r) ~ Dirichlet(α,</a:t>
            </a:r>
            <a:r>
              <a:rPr lang="en-US" altLang="en-US" sz="2000" dirty="0" err="1" smtClean="0">
                <a:ea typeface="ＭＳ Ｐゴシック" charset="-128"/>
              </a:rPr>
              <a:t>WordList</a:t>
            </a:r>
            <a:r>
              <a:rPr lang="en-US" altLang="en-US" sz="2000" dirty="0" smtClean="0">
                <a:ea typeface="ＭＳ Ｐゴシック" charset="-128"/>
              </a:rPr>
              <a:t>);</a:t>
            </a:r>
          </a:p>
          <a:p>
            <a:pPr>
              <a:lnSpc>
                <a:spcPct val="900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en-US" sz="2000" dirty="0" smtClean="0">
                <a:ea typeface="ＭＳ Ｐゴシック" charset="-128"/>
              </a:rPr>
              <a:t>Sparsity(r) ~ Beta(10,1000);</a:t>
            </a:r>
          </a:p>
          <a:p>
            <a:pPr>
              <a:lnSpc>
                <a:spcPct val="900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en-US" sz="2000" dirty="0" smtClean="0">
                <a:ea typeface="ＭＳ Ｐゴシック" charset="-128"/>
              </a:rPr>
              <a:t>Holds(</a:t>
            </a:r>
            <a:r>
              <a:rPr lang="en-US" altLang="en-US" sz="2000" dirty="0" err="1" smtClean="0">
                <a:ea typeface="ＭＳ Ｐゴシック" charset="-128"/>
              </a:rPr>
              <a:t>r,x,y</a:t>
            </a:r>
            <a:r>
              <a:rPr lang="en-US" altLang="en-US" sz="2000" dirty="0" smtClean="0">
                <a:ea typeface="ＭＳ Ｐゴシック" charset="-128"/>
              </a:rPr>
              <a:t>) ~ Boolean(Sparsity(r));</a:t>
            </a:r>
          </a:p>
          <a:p>
            <a:pPr>
              <a:lnSpc>
                <a:spcPct val="900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en-US" sz="2000" dirty="0" err="1" smtClean="0">
                <a:ea typeface="ＭＳ Ｐゴシック" charset="-128"/>
              </a:rPr>
              <a:t>ChosenFact</a:t>
            </a:r>
            <a:r>
              <a:rPr lang="en-US" altLang="en-US" sz="2000" dirty="0" smtClean="0">
                <a:ea typeface="ＭＳ Ｐゴシック" charset="-128"/>
              </a:rPr>
              <a:t>(s) ~ Uniform({f : Holds(f)})</a:t>
            </a:r>
          </a:p>
          <a:p>
            <a:pPr>
              <a:lnSpc>
                <a:spcPct val="900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en-US" sz="2000" dirty="0" smtClean="0">
                <a:ea typeface="ＭＳ Ｐゴシック" charset="-128"/>
              </a:rPr>
              <a:t>Subject(s) = Arg1(</a:t>
            </a:r>
            <a:r>
              <a:rPr lang="en-US" altLang="en-US" sz="2000" dirty="0" err="1" smtClean="0">
                <a:ea typeface="ＭＳ Ｐゴシック" charset="-128"/>
              </a:rPr>
              <a:t>ChosenFact</a:t>
            </a:r>
            <a:r>
              <a:rPr lang="en-US" altLang="en-US" sz="2000" dirty="0" smtClean="0">
                <a:ea typeface="ＭＳ Ｐゴシック" charset="-128"/>
              </a:rPr>
              <a:t>(s))</a:t>
            </a:r>
          </a:p>
          <a:p>
            <a:pPr>
              <a:lnSpc>
                <a:spcPct val="900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en-US" sz="2000" dirty="0" smtClean="0">
                <a:ea typeface="ＭＳ Ｐゴシック" charset="-128"/>
              </a:rPr>
              <a:t>Object(s) = Arg2(</a:t>
            </a:r>
            <a:r>
              <a:rPr lang="en-US" altLang="en-US" sz="2000" dirty="0" err="1" smtClean="0">
                <a:ea typeface="ＭＳ Ｐゴシック" charset="-128"/>
              </a:rPr>
              <a:t>ChosenFact</a:t>
            </a:r>
            <a:r>
              <a:rPr lang="en-US" altLang="en-US" sz="2000" dirty="0" smtClean="0">
                <a:ea typeface="ＭＳ Ｐゴシック" charset="-128"/>
              </a:rPr>
              <a:t>(s))</a:t>
            </a:r>
          </a:p>
          <a:p>
            <a:pPr>
              <a:lnSpc>
                <a:spcPct val="900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en-US" sz="2000" dirty="0" smtClean="0">
                <a:ea typeface="ＭＳ Ｐゴシック" charset="-128"/>
              </a:rPr>
              <a:t>Verb(s) ~ Categorical(Dictionary(</a:t>
            </a:r>
            <a:r>
              <a:rPr lang="en-US" altLang="en-US" sz="2000" dirty="0" err="1" smtClean="0">
                <a:ea typeface="ＭＳ Ｐゴシック" charset="-128"/>
              </a:rPr>
              <a:t>Rel</a:t>
            </a:r>
            <a:r>
              <a:rPr lang="en-US" altLang="en-US" sz="2000" dirty="0" smtClean="0">
                <a:ea typeface="ＭＳ Ｐゴシック" charset="-128"/>
              </a:rPr>
              <a:t>(</a:t>
            </a:r>
            <a:r>
              <a:rPr lang="en-US" altLang="en-US" sz="2000" dirty="0" err="1" smtClean="0">
                <a:ea typeface="ＭＳ Ｐゴシック" charset="-128"/>
              </a:rPr>
              <a:t>ChosenFact</a:t>
            </a:r>
            <a:r>
              <a:rPr lang="en-US" altLang="en-US" sz="2000" dirty="0" smtClean="0">
                <a:ea typeface="ＭＳ Ｐゴシック" charset="-128"/>
              </a:rPr>
              <a:t>(s))))</a:t>
            </a:r>
          </a:p>
          <a:p>
            <a:pPr>
              <a:lnSpc>
                <a:spcPct val="90000"/>
              </a:lnSpc>
              <a:spcBef>
                <a:spcPts val="700"/>
              </a:spcBef>
              <a:buClrTx/>
              <a:buFontTx/>
              <a:buNone/>
            </a:pPr>
            <a:endParaRPr lang="en-US" altLang="en-US" sz="2000" dirty="0">
              <a:ea typeface="ＭＳ Ｐゴシック" charset="-128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en-US" sz="2000" dirty="0" smtClean="0">
                <a:solidFill>
                  <a:srgbClr val="008000"/>
                </a:solidFill>
                <a:ea typeface="ＭＳ Ｐゴシック" charset="-128"/>
              </a:rPr>
              <a:t>&lt;sentence data&gt;</a:t>
            </a:r>
          </a:p>
          <a:p>
            <a:pPr>
              <a:lnSpc>
                <a:spcPct val="90000"/>
              </a:lnSpc>
              <a:spcBef>
                <a:spcPts val="700"/>
              </a:spcBef>
              <a:buClrTx/>
              <a:buFontTx/>
              <a:buNone/>
            </a:pPr>
            <a:endParaRPr lang="en-US" altLang="en-US" sz="2000" dirty="0">
              <a:ea typeface="ＭＳ Ｐゴシック" charset="-128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en-US" sz="2000" dirty="0" smtClean="0">
                <a:ea typeface="ＭＳ Ｐゴシック" charset="-128"/>
              </a:rPr>
              <a:t>Query: posterior over worlds, or MAP world, </a:t>
            </a:r>
          </a:p>
          <a:p>
            <a:pPr>
              <a:lnSpc>
                <a:spcPct val="900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en-US" sz="2000" dirty="0" smtClean="0">
                <a:ea typeface="ＭＳ Ｐゴシック" charset="-128"/>
              </a:rPr>
              <a:t>or P(</a:t>
            </a:r>
            <a:r>
              <a:rPr lang="en-US" altLang="en-US" sz="2000" dirty="0" err="1" smtClean="0">
                <a:ea typeface="ＭＳ Ｐゴシック" charset="-128"/>
              </a:rPr>
              <a:t>Rel</a:t>
            </a:r>
            <a:r>
              <a:rPr lang="en-US" altLang="en-US" sz="2000" dirty="0" smtClean="0">
                <a:ea typeface="ＭＳ Ｐゴシック" charset="-128"/>
              </a:rPr>
              <a:t>(</a:t>
            </a:r>
            <a:r>
              <a:rPr lang="en-US" altLang="en-US" sz="2000" dirty="0" err="1" smtClean="0">
                <a:ea typeface="ＭＳ Ｐゴシック" charset="-128"/>
              </a:rPr>
              <a:t>ChosenFact</a:t>
            </a:r>
            <a:r>
              <a:rPr lang="en-US" altLang="en-US" sz="2000" dirty="0" smtClean="0">
                <a:ea typeface="ＭＳ Ｐゴシック" charset="-128"/>
              </a:rPr>
              <a:t>(s1)) = </a:t>
            </a:r>
            <a:r>
              <a:rPr lang="en-US" altLang="en-US" sz="2000" dirty="0" err="1" smtClean="0">
                <a:ea typeface="ＭＳ Ｐゴシック" charset="-128"/>
              </a:rPr>
              <a:t>Rel</a:t>
            </a:r>
            <a:r>
              <a:rPr lang="en-US" altLang="en-US" sz="2000" dirty="0" smtClean="0">
                <a:ea typeface="ＭＳ Ｐゴシック" charset="-128"/>
              </a:rPr>
              <a:t>(</a:t>
            </a:r>
            <a:r>
              <a:rPr lang="en-US" altLang="en-US" sz="2000" dirty="0" err="1" smtClean="0">
                <a:ea typeface="ＭＳ Ｐゴシック" charset="-128"/>
              </a:rPr>
              <a:t>ChosenFact</a:t>
            </a:r>
            <a:r>
              <a:rPr lang="en-US" altLang="en-US" sz="2000" dirty="0" smtClean="0">
                <a:ea typeface="ＭＳ Ｐゴシック" charset="-128"/>
              </a:rPr>
              <a:t>(s1)) )</a:t>
            </a:r>
            <a:endParaRPr lang="en-US" altLang="en-US" sz="2000" dirty="0">
              <a:ea typeface="ＭＳ Ｐゴシック" charset="-128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 charset="0"/>
                <a:ea typeface="ＭＳ Ｐゴシック" charset="0"/>
                <a:cs typeface="ＭＳ Ｐゴシック" charset="0"/>
              </a:rPr>
              <a:t>When does bootstrapping work?</a:t>
            </a:r>
            <a:endParaRPr lang="en-US" sz="4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Under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what parameter scenarios does the posterior recover the true world accurately?</a:t>
            </a:r>
          </a:p>
          <a:p>
            <a:pPr marL="342900" lvl="1" indent="-342900">
              <a:buFontTx/>
              <a:buChar char="•"/>
            </a:pPr>
            <a:r>
              <a:rPr lang="en-US" i="1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Sparsity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solidFill>
                  <a:srgbClr val="E200FF"/>
                </a:solidFill>
                <a:latin typeface="Arial" charset="0"/>
                <a:ea typeface="ＭＳ Ｐゴシック" charset="0"/>
                <a:cs typeface="ＭＳ Ｐゴシック" charset="0"/>
              </a:rPr>
              <a:t>σ</a:t>
            </a:r>
            <a:r>
              <a:rPr lang="en-US" baseline="-25000" dirty="0" err="1" smtClean="0">
                <a:solidFill>
                  <a:srgbClr val="E200FF"/>
                </a:solidFill>
                <a:latin typeface="Arial" charset="0"/>
                <a:ea typeface="ＭＳ Ｐゴシック" charset="0"/>
              </a:rPr>
              <a:t>R</a:t>
            </a:r>
            <a:r>
              <a:rPr lang="en-US" dirty="0" smtClean="0">
                <a:solidFill>
                  <a:srgbClr val="E200FF"/>
                </a:solidFill>
                <a:latin typeface="Arial" charset="0"/>
                <a:ea typeface="ＭＳ Ｐゴシック" charset="0"/>
              </a:rPr>
              <a:t>&lt;&lt; 1  </a:t>
            </a:r>
            <a:r>
              <a:rPr lang="en-US" baseline="-25000" dirty="0" smtClean="0">
                <a:solidFill>
                  <a:srgbClr val="E200FF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R(</a:t>
            </a:r>
            <a:r>
              <a:rPr lang="en-US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x,y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false for most </a:t>
            </a:r>
            <a:r>
              <a:rPr lang="en-US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x,y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pairs)</a:t>
            </a:r>
          </a:p>
          <a:p>
            <a:r>
              <a:rPr lang="en-US" sz="2800" i="1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Independence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between relations</a:t>
            </a:r>
          </a:p>
          <a:p>
            <a:r>
              <a:rPr lang="en-US" sz="2800" i="1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No polysemy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(each </a:t>
            </a:r>
            <a:r>
              <a:rPr lang="en-US" sz="28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w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expresses one relation)</a:t>
            </a:r>
          </a:p>
          <a:p>
            <a:r>
              <a:rPr lang="en-US" sz="2800" i="1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Overlap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in sentence content (cf. redundancy)</a:t>
            </a:r>
          </a:p>
          <a:p>
            <a:pPr lvl="1"/>
            <a:r>
              <a:rPr lang="en-US" sz="2400" dirty="0">
                <a:latin typeface="Arial" charset="0"/>
                <a:ea typeface="ＭＳ Ｐゴシック" charset="0"/>
              </a:rPr>
              <a:t>Many sentences share their arguments</a:t>
            </a:r>
          </a:p>
          <a:p>
            <a:pPr lvl="1"/>
            <a:r>
              <a:rPr lang="en-US" sz="2400" dirty="0">
                <a:latin typeface="Arial" charset="0"/>
                <a:ea typeface="ＭＳ Ｐゴシック" charset="0"/>
              </a:rPr>
              <a:t>Many sentences share their relation words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23679</TotalTime>
  <Words>1798</Words>
  <Application>Microsoft Macintosh PowerPoint</Application>
  <PresentationFormat>On-screen Show (4:3)</PresentationFormat>
  <Paragraphs>205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ヒラギノ角ゴ Pro W3</vt:lpstr>
      <vt:lpstr>ＭＳ Ｐゴシック</vt:lpstr>
      <vt:lpstr>Times New Roman</vt:lpstr>
      <vt:lpstr>Default Design</vt:lpstr>
      <vt:lpstr>The Physics of Text:  Ontological Realism in Information Extraction </vt:lpstr>
      <vt:lpstr>Models of text</vt:lpstr>
      <vt:lpstr>A trivial causal theory</vt:lpstr>
      <vt:lpstr>The theories are different</vt:lpstr>
      <vt:lpstr>Bootstrapping à la Brin (1999)</vt:lpstr>
      <vt:lpstr>Bootstrapping contd.</vt:lpstr>
      <vt:lpstr>A trivial generative model</vt:lpstr>
      <vt:lpstr>BLOG model</vt:lpstr>
      <vt:lpstr>When does bootstrapping work?</vt:lpstr>
      <vt:lpstr>Sparsity</vt:lpstr>
      <vt:lpstr>Example</vt:lpstr>
      <vt:lpstr>General formula</vt:lpstr>
      <vt:lpstr>Bootstrap is based on world sparsity</vt:lpstr>
      <vt:lpstr>Caveat: non-independence</vt:lpstr>
      <vt:lpstr>Odds ratio for subrelation case</vt:lpstr>
      <vt:lpstr>Comparison: Subrelations</vt:lpstr>
      <vt:lpstr>Robustness to type 2 errors (polysemy)</vt:lpstr>
      <vt:lpstr>Experiment</vt:lpstr>
      <vt:lpstr>PowerPoint Presentation</vt:lpstr>
      <vt:lpstr>PowerPoint Presentation</vt:lpstr>
      <vt:lpstr>PowerPoint Presentation</vt:lpstr>
      <vt:lpstr>Evaluation</vt:lpstr>
      <vt:lpstr>Next steps</vt:lpstr>
    </vt:vector>
  </TitlesOfParts>
  <Company>EECS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russell</dc:creator>
  <cp:lastModifiedBy>Stuart Russell</cp:lastModifiedBy>
  <cp:revision>128</cp:revision>
  <dcterms:created xsi:type="dcterms:W3CDTF">2013-06-05T16:22:01Z</dcterms:created>
  <dcterms:modified xsi:type="dcterms:W3CDTF">2016-06-18T00:40:37Z</dcterms:modified>
</cp:coreProperties>
</file>