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52"/>
  </p:notesMasterIdLst>
  <p:handoutMasterIdLst>
    <p:handoutMasterId r:id="rId53"/>
  </p:handoutMasterIdLst>
  <p:sldIdLst>
    <p:sldId id="447" r:id="rId2"/>
    <p:sldId id="448" r:id="rId3"/>
    <p:sldId id="449" r:id="rId4"/>
    <p:sldId id="460" r:id="rId5"/>
    <p:sldId id="461" r:id="rId6"/>
    <p:sldId id="453" r:id="rId7"/>
    <p:sldId id="494" r:id="rId8"/>
    <p:sldId id="455" r:id="rId9"/>
    <p:sldId id="456" r:id="rId10"/>
    <p:sldId id="457" r:id="rId11"/>
    <p:sldId id="504" r:id="rId12"/>
    <p:sldId id="458" r:id="rId13"/>
    <p:sldId id="459" r:id="rId14"/>
    <p:sldId id="450" r:id="rId15"/>
    <p:sldId id="463" r:id="rId16"/>
    <p:sldId id="506" r:id="rId17"/>
    <p:sldId id="468" r:id="rId18"/>
    <p:sldId id="507" r:id="rId19"/>
    <p:sldId id="469" r:id="rId20"/>
    <p:sldId id="471" r:id="rId21"/>
    <p:sldId id="472" r:id="rId22"/>
    <p:sldId id="474" r:id="rId23"/>
    <p:sldId id="475" r:id="rId24"/>
    <p:sldId id="498" r:id="rId25"/>
    <p:sldId id="499" r:id="rId26"/>
    <p:sldId id="479" r:id="rId27"/>
    <p:sldId id="480" r:id="rId28"/>
    <p:sldId id="484" r:id="rId29"/>
    <p:sldId id="489" r:id="rId30"/>
    <p:sldId id="501" r:id="rId31"/>
    <p:sldId id="429" r:id="rId32"/>
    <p:sldId id="420" r:id="rId33"/>
    <p:sldId id="415" r:id="rId34"/>
    <p:sldId id="421" r:id="rId35"/>
    <p:sldId id="422" r:id="rId36"/>
    <p:sldId id="384" r:id="rId37"/>
    <p:sldId id="385" r:id="rId38"/>
    <p:sldId id="391" r:id="rId39"/>
    <p:sldId id="392" r:id="rId40"/>
    <p:sldId id="397" r:id="rId41"/>
    <p:sldId id="398" r:id="rId42"/>
    <p:sldId id="412" r:id="rId43"/>
    <p:sldId id="401" r:id="rId44"/>
    <p:sldId id="505" r:id="rId45"/>
    <p:sldId id="495" r:id="rId46"/>
    <p:sldId id="500" r:id="rId47"/>
    <p:sldId id="496" r:id="rId48"/>
    <p:sldId id="503" r:id="rId49"/>
    <p:sldId id="497" r:id="rId50"/>
    <p:sldId id="502" r:id="rId51"/>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F6B"/>
    <a:srgbClr val="CC9900"/>
    <a:srgbClr val="99BDF3"/>
    <a:srgbClr val="008000"/>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1" autoAdjust="0"/>
    <p:restoredTop sz="79710" autoAdjust="0"/>
  </p:normalViewPr>
  <p:slideViewPr>
    <p:cSldViewPr>
      <p:cViewPr>
        <p:scale>
          <a:sx n="100" d="100"/>
          <a:sy n="100" d="100"/>
        </p:scale>
        <p:origin x="-224"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6" d="100"/>
          <a:sy n="86" d="100"/>
        </p:scale>
        <p:origin x="-3852"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chemeClr val="accent2"/>
            </a:solidFill>
            <a:ln>
              <a:noFill/>
            </a:ln>
            <a:effectLst/>
          </c:spPr>
          <c:invertIfNegative val="0"/>
          <c:cat>
            <c:strRef>
              <c:f>Sheet1!$A$2:$A$5</c:f>
              <c:strCache>
                <c:ptCount val="4"/>
                <c:pt idx="0">
                  <c:v>Gold Responses</c:v>
                </c:pt>
                <c:pt idx="1">
                  <c:v>Gold IR + Perfect Relation Extraction</c:v>
                </c:pt>
                <c:pt idx="2">
                  <c:v>Gold IR + MIML-RE</c:v>
                </c:pt>
                <c:pt idx="3">
                  <c:v>Our IR + MIML-RE</c:v>
                </c:pt>
              </c:strCache>
            </c:strRef>
          </c:cat>
          <c:val>
            <c:numRef>
              <c:f>Sheet1!$B$2:$B$5</c:f>
              <c:numCache>
                <c:formatCode>General</c:formatCode>
                <c:ptCount val="4"/>
                <c:pt idx="0">
                  <c:v>84.2</c:v>
                </c:pt>
                <c:pt idx="1">
                  <c:v>91.8</c:v>
                </c:pt>
                <c:pt idx="2">
                  <c:v>39.7</c:v>
                </c:pt>
                <c:pt idx="3">
                  <c:v>27.45</c:v>
                </c:pt>
              </c:numCache>
            </c:numRef>
          </c:val>
        </c:ser>
        <c:ser>
          <c:idx val="1"/>
          <c:order val="1"/>
          <c:tx>
            <c:strRef>
              <c:f>Sheet1!$C$1</c:f>
              <c:strCache>
                <c:ptCount val="1"/>
                <c:pt idx="0">
                  <c:v>Recall</c:v>
                </c:pt>
              </c:strCache>
            </c:strRef>
          </c:tx>
          <c:spPr>
            <a:solidFill>
              <a:schemeClr val="accent4"/>
            </a:solidFill>
            <a:ln>
              <a:noFill/>
            </a:ln>
            <a:effectLst/>
          </c:spPr>
          <c:invertIfNegative val="0"/>
          <c:cat>
            <c:strRef>
              <c:f>Sheet1!$A$2:$A$5</c:f>
              <c:strCache>
                <c:ptCount val="4"/>
                <c:pt idx="0">
                  <c:v>Gold Responses</c:v>
                </c:pt>
                <c:pt idx="1">
                  <c:v>Gold IR + Perfect Relation Extraction</c:v>
                </c:pt>
                <c:pt idx="2">
                  <c:v>Gold IR + MIML-RE</c:v>
                </c:pt>
                <c:pt idx="3">
                  <c:v>Our IR + MIML-RE</c:v>
                </c:pt>
              </c:strCache>
            </c:strRef>
          </c:cat>
          <c:val>
            <c:numRef>
              <c:f>Sheet1!$C$2:$C$5</c:f>
              <c:numCache>
                <c:formatCode>General</c:formatCode>
                <c:ptCount val="4"/>
                <c:pt idx="0">
                  <c:v>86.8</c:v>
                </c:pt>
                <c:pt idx="1">
                  <c:v>45.7</c:v>
                </c:pt>
                <c:pt idx="2">
                  <c:v>26.7</c:v>
                </c:pt>
                <c:pt idx="3">
                  <c:v>24.82</c:v>
                </c:pt>
              </c:numCache>
            </c:numRef>
          </c:val>
        </c:ser>
        <c:ser>
          <c:idx val="2"/>
          <c:order val="2"/>
          <c:tx>
            <c:strRef>
              <c:f>Sheet1!$D$1</c:f>
              <c:strCache>
                <c:ptCount val="1"/>
                <c:pt idx="0">
                  <c:v>F1</c:v>
                </c:pt>
              </c:strCache>
            </c:strRef>
          </c:tx>
          <c:spPr>
            <a:solidFill>
              <a:schemeClr val="accent6"/>
            </a:solidFill>
            <a:ln>
              <a:noFill/>
            </a:ln>
            <a:effectLst/>
          </c:spPr>
          <c:invertIfNegative val="0"/>
          <c:cat>
            <c:strRef>
              <c:f>Sheet1!$A$2:$A$5</c:f>
              <c:strCache>
                <c:ptCount val="4"/>
                <c:pt idx="0">
                  <c:v>Gold Responses</c:v>
                </c:pt>
                <c:pt idx="1">
                  <c:v>Gold IR + Perfect Relation Extraction</c:v>
                </c:pt>
                <c:pt idx="2">
                  <c:v>Gold IR + MIML-RE</c:v>
                </c:pt>
                <c:pt idx="3">
                  <c:v>Our IR + MIML-RE</c:v>
                </c:pt>
              </c:strCache>
            </c:strRef>
          </c:cat>
          <c:val>
            <c:numRef>
              <c:f>Sheet1!$D$2:$D$5</c:f>
              <c:numCache>
                <c:formatCode>General</c:formatCode>
                <c:ptCount val="4"/>
                <c:pt idx="0">
                  <c:v>85.5</c:v>
                </c:pt>
                <c:pt idx="1">
                  <c:v>61.0</c:v>
                </c:pt>
                <c:pt idx="2">
                  <c:v>31.9</c:v>
                </c:pt>
                <c:pt idx="3">
                  <c:v>26.07</c:v>
                </c:pt>
              </c:numCache>
            </c:numRef>
          </c:val>
        </c:ser>
        <c:dLbls>
          <c:showLegendKey val="0"/>
          <c:showVal val="0"/>
          <c:showCatName val="0"/>
          <c:showSerName val="0"/>
          <c:showPercent val="0"/>
          <c:showBubbleSize val="0"/>
        </c:dLbls>
        <c:gapWidth val="219"/>
        <c:overlap val="-27"/>
        <c:axId val="1877011576"/>
        <c:axId val="1876989704"/>
      </c:barChart>
      <c:catAx>
        <c:axId val="1877011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76989704"/>
        <c:crosses val="autoZero"/>
        <c:auto val="1"/>
        <c:lblAlgn val="ctr"/>
        <c:lblOffset val="100"/>
        <c:noMultiLvlLbl val="0"/>
      </c:catAx>
      <c:valAx>
        <c:axId val="1876989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7011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Trinity College Library, Dublin. The long room.</a:t>
            </a:r>
          </a:p>
          <a:p>
            <a:endParaRPr lang="en-US" dirty="0" smtClean="0"/>
          </a:p>
          <a:p>
            <a:r>
              <a:rPr lang="en-US" dirty="0" smtClean="0"/>
              <a:t>45 minutes for Chris = 35</a:t>
            </a:r>
            <a:r>
              <a:rPr lang="en-US" baseline="0" dirty="0" smtClean="0"/>
              <a:t> minute talk and some questions</a:t>
            </a:r>
          </a:p>
          <a:p>
            <a:r>
              <a:rPr lang="en-US" baseline="0" dirty="0" smtClean="0"/>
              <a:t>So one possibility would be for something like 5 minutes of intro on Jeremy and Wittgenstein and are we making an error?</a:t>
            </a:r>
          </a:p>
          <a:p>
            <a:r>
              <a:rPr lang="en-US" baseline="0" dirty="0" smtClean="0"/>
              <a:t>Should we reason straight from texts? Natural Logic!</a:t>
            </a:r>
          </a:p>
          <a:p>
            <a:r>
              <a:rPr lang="en-US" baseline="0" dirty="0" smtClean="0"/>
              <a:t>But we are extracting information.  Miners of ore!  KBP</a:t>
            </a:r>
          </a:p>
          <a:p>
            <a:r>
              <a:rPr lang="en-US" baseline="0" dirty="0" smtClean="0"/>
              <a:t>But not much is happening with the ore so far. Can we do more? Bio.</a:t>
            </a:r>
          </a:p>
          <a:p>
            <a:r>
              <a:rPr lang="en-US" baseline="0" dirty="0" smtClean="0"/>
              <a:t>Conclude</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a:t>
            </a:fld>
            <a:endParaRPr lang="en-US"/>
          </a:p>
        </p:txBody>
      </p:sp>
    </p:spTree>
    <p:extLst>
      <p:ext uri="{BB962C8B-B14F-4D97-AF65-F5344CB8AC3E}">
        <p14:creationId xmlns:p14="http://schemas.microsoft.com/office/powerpoint/2010/main" val="329649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832CF-171A-2346-B64E-68B652528B5B}" type="slidenum">
              <a:rPr lang="en-US"/>
              <a:pPr/>
              <a:t>12</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pPr>
              <a:buFontTx/>
              <a:buChar char="-"/>
            </a:pPr>
            <a:r>
              <a:rPr lang="en-US"/>
              <a:t>The fourth stage is entailment projection.  I covered this earlier: it means projecting lexical entailment relations upward by taking account of the projective properties of the surrounding context. I’m going to simplify things a bit here by only considering upward and downward monotonicity.</a:t>
            </a:r>
          </a:p>
          <a:p>
            <a:pPr>
              <a:buFontTx/>
              <a:buChar char="-"/>
            </a:pPr>
            <a:r>
              <a:rPr lang="en-US"/>
              <a:t>I’ve added two new rows.</a:t>
            </a:r>
          </a:p>
          <a:p>
            <a:pPr>
              <a:buFontTx/>
              <a:buChar char="-"/>
            </a:pPr>
            <a:r>
              <a:rPr lang="en-US"/>
              <a:t>The first row shows the effective monotonicity at the locus of each edit.</a:t>
            </a:r>
          </a:p>
          <a:p>
            <a:pPr>
              <a:buFontTx/>
              <a:buChar char="-"/>
            </a:pPr>
            <a:r>
              <a:rPr lang="en-US"/>
              <a:t>Everything is upward monotone until we insert the negation, after which the next two edits occur in a downward-monotone context.</a:t>
            </a:r>
          </a:p>
          <a:p>
            <a:pPr>
              <a:buFontTx/>
              <a:buChar char="-"/>
            </a:pPr>
            <a:r>
              <a:rPr lang="en-US"/>
              <a:t>But “without” creates another inversion, so the last two edits occur in an upward-monotone context.</a:t>
            </a:r>
          </a:p>
          <a:p>
            <a:pPr>
              <a:buFontTx/>
              <a:buChar char="-"/>
            </a:pPr>
            <a:r>
              <a:rPr lang="en-US"/>
              <a:t>The last row shows [!] how the lexical entailment relations are projected into atomic entailment relations; that is, entailment relations across each atomic edit.</a:t>
            </a:r>
          </a:p>
          <a:p>
            <a:pPr>
              <a:buFontTx/>
              <a:buChar char="-"/>
            </a:pPr>
            <a:r>
              <a:rPr lang="en-US"/>
              <a:t>The only interesting case is [!] HERE, where a reverse entailment is changed into a forward entailment by a downward-monotone context.  [&gt;]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3C03B-7F72-8A4B-AF6E-CB812F6BC14A}" type="slidenum">
              <a:rPr lang="en-US"/>
              <a:pPr/>
              <a:t>13</a:t>
            </a:fld>
            <a:endParaRPr lang="en-US"/>
          </a:p>
        </p:txBody>
      </p:sp>
      <p:sp>
        <p:nvSpPr>
          <p:cNvPr id="189442"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189443" name="Rectangle 3"/>
          <p:cNvSpPr>
            <a:spLocks noGrp="1" noChangeArrowheads="1"/>
          </p:cNvSpPr>
          <p:nvPr>
            <p:ph type="body" idx="1"/>
          </p:nvPr>
        </p:nvSpPr>
        <p:spPr bwMode="auto">
          <a:xfrm>
            <a:off x="912707" y="4463296"/>
            <a:ext cx="5019887" cy="422838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a:t>The final stage is entailment composition, in which we progressively compose atomic entailment relations to obtain our final answer.</a:t>
            </a:r>
          </a:p>
          <a:p>
            <a:pPr>
              <a:buFontTx/>
              <a:buChar char="-"/>
            </a:pPr>
            <a:r>
              <a:rPr lang="en-US"/>
              <a:t>[!] We start at the left with equivalence, and the first couple of compositions are quite intuitive:</a:t>
            </a:r>
          </a:p>
          <a:p>
            <a:pPr lvl="1">
              <a:buFontTx/>
              <a:buChar char="-"/>
            </a:pPr>
            <a:r>
              <a:rPr lang="en-US"/>
              <a:t>[!] equivalence composed with alternation yields alternation, and</a:t>
            </a:r>
          </a:p>
          <a:p>
            <a:pPr lvl="1">
              <a:buFontTx/>
              <a:buChar char="-"/>
            </a:pPr>
            <a:r>
              <a:rPr lang="en-US"/>
              <a:t>[!] alternation composed with equivalence yields alternation again.</a:t>
            </a:r>
          </a:p>
          <a:p>
            <a:pPr>
              <a:buFontTx/>
              <a:buChar char="-"/>
            </a:pPr>
            <a:r>
              <a:rPr lang="en-US"/>
              <a:t>[!] The next one is more interesting: alternation composed with negation yields forward entailment.  That may not be immediately obvious, but it makes sense if you think about it for a bit.</a:t>
            </a:r>
          </a:p>
          <a:p>
            <a:pPr>
              <a:buFontTx/>
              <a:buChar char="-"/>
            </a:pPr>
            <a:r>
              <a:rPr lang="en-US"/>
              <a:t>[!] For example, “fish” alternates with “human”, and “human” negates “nonhuman”, so “fish” forward-entails “nonhuman”.</a:t>
            </a:r>
          </a:p>
          <a:p>
            <a:pPr>
              <a:buFontTx/>
              <a:buChar char="-"/>
            </a:pPr>
            <a:r>
              <a:rPr lang="en-US"/>
              <a:t>[!] After that, we’re just composing forward entailment with itself [!] or with equivalence, so forward entailment is preserved [!] [!] all the way through,</a:t>
            </a:r>
          </a:p>
          <a:p>
            <a:pPr>
              <a:buFontTx/>
              <a:buChar char="-"/>
            </a:pPr>
            <a:r>
              <a:rPr lang="en-US"/>
              <a:t>[!] and that’s our final answer -- and it’s the CORRECT answer for this problem.  [&gt;]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I’m just joking on the </a:t>
            </a:r>
            <a:r>
              <a:rPr lang="en-US" sz="1200" dirty="0" smtClean="0"/>
              <a:t>™® . You’re free to work with Natural Logics too!</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243064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looks easy: Train a relation extraction system to get the facts listed</a:t>
            </a:r>
            <a:r>
              <a:rPr lang="en-US" baseline="0" dirty="0" smtClean="0"/>
              <a:t> in freebase out of text mentioning the facts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09034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704850"/>
            <a:ext cx="4699000" cy="3524250"/>
          </a:xfrm>
        </p:spPr>
      </p:sp>
      <p:sp>
        <p:nvSpPr>
          <p:cNvPr id="3" name="Notes Placeholder 2"/>
          <p:cNvSpPr>
            <a:spLocks noGrp="1"/>
          </p:cNvSpPr>
          <p:nvPr>
            <p:ph type="body" idx="1"/>
          </p:nvPr>
        </p:nvSpPr>
        <p:spPr/>
        <p:txBody>
          <a:bodyPr/>
          <a:lstStyle/>
          <a:p>
            <a:r>
              <a:rPr lang="en-US" dirty="0" smtClean="0"/>
              <a:t>This</a:t>
            </a:r>
            <a:r>
              <a:rPr lang="en-US" baseline="0" dirty="0" smtClean="0"/>
              <a:t> is an example of a biological process.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704850"/>
            <a:ext cx="4699000" cy="35242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Arial" charset="0"/>
                <a:ea typeface="ＭＳ Ｐゴシック" charset="0"/>
                <a:cs typeface="ＭＳ Ｐゴシック"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Arial" charset="0"/>
                <a:ea typeface="ＭＳ Ｐゴシック" charset="0"/>
                <a:cs typeface="ＭＳ Ｐゴシック" charset="0"/>
              </a:rPr>
              <a:t>Automatically  extracting the structure of processes from text is crucial for applications that require reasoning, such as non-factoid question answering. Given this paragraph, say we are asked “In DNA replication, what causes a segment of DNA to be deleted?” And, we have 2 choices to pick from..</a:t>
            </a:r>
            <a:endParaRPr lang="en-US" dirty="0" smtClean="0">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704850"/>
            <a:ext cx="4699000" cy="35242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Arial" charset="0"/>
                <a:ea typeface="ＭＳ Ｐゴシック" charset="0"/>
                <a:cs typeface="ＭＳ Ｐゴシック" charset="0"/>
              </a:rPr>
              <a:t>The question asks about the entity and event highlighted in green and blue..</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704850"/>
            <a:ext cx="4699000" cy="35242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Arial" charset="0"/>
                <a:ea typeface="ＭＳ Ｐゴシック" charset="0"/>
              </a:rPr>
              <a:t>The first question mentions the event and entity highlighted here</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704850"/>
            <a:ext cx="4699000" cy="3524250"/>
          </a:xfrm>
        </p:spPr>
      </p:sp>
      <p:sp>
        <p:nvSpPr>
          <p:cNvPr id="3" name="Notes Placeholder 2"/>
          <p:cNvSpPr>
            <a:spLocks noGrp="1"/>
          </p:cNvSpPr>
          <p:nvPr>
            <p:ph type="body" idx="1"/>
          </p:nvPr>
        </p:nvSpPr>
        <p:spPr/>
        <p:txBody>
          <a:bodyPr/>
          <a:lstStyle/>
          <a:p>
            <a:r>
              <a:rPr lang="en-US" baseline="0" dirty="0" smtClean="0">
                <a:latin typeface="Arial" charset="0"/>
                <a:ea typeface="ＭＳ Ｐゴシック" charset="0"/>
                <a:cs typeface="ＭＳ Ｐゴシック" charset="0"/>
              </a:rPr>
              <a:t>And the second answer mentions the ones highlighted here.. </a:t>
            </a:r>
            <a:r>
              <a:rPr lang="en-US" baseline="0" dirty="0" smtClean="0">
                <a:latin typeface="Arial" pitchFamily="-65" charset="0"/>
                <a:ea typeface="ＭＳ Ｐゴシック" pitchFamily="-65" charset="-128"/>
                <a:cs typeface="ＭＳ Ｐゴシック" charset="0"/>
              </a:rPr>
              <a:t> As we can see, both the answers are present in the paragraph. This makes it d</a:t>
            </a:r>
            <a:r>
              <a:rPr lang="en-US" baseline="0" dirty="0" smtClean="0"/>
              <a:t>ifficult for systems that model lexical overlap to answer questions like these correctly..</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35</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Triggers</a:t>
            </a:r>
            <a:r>
              <a:rPr lang="en-US" baseline="0" dirty="0" smtClean="0"/>
              <a:t> that signify the occurrence of an event.</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416386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 year olds in 2012 were born in 1992. Can’t remember</a:t>
            </a:r>
            <a:r>
              <a:rPr lang="en-US" baseline="0" dirty="0" smtClean="0"/>
              <a:t> life before the web!</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214625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If</a:t>
            </a:r>
            <a:r>
              <a:rPr lang="en-US" baseline="0" dirty="0" smtClean="0"/>
              <a:t> you look at actual Biology AP exams (which is for college students), there are questions related to processes. This question asks which is the last event in the process which  requires information on the ordering of the events.. The actual order is E A C B D.</a:t>
            </a:r>
          </a:p>
        </p:txBody>
      </p:sp>
      <p:sp>
        <p:nvSpPr>
          <p:cNvPr id="4" name="Slide Number Placeholder 3"/>
          <p:cNvSpPr>
            <a:spLocks noGrp="1"/>
          </p:cNvSpPr>
          <p:nvPr>
            <p:ph type="sldNum" sz="quarter" idx="10"/>
          </p:nvPr>
        </p:nvSpPr>
        <p:spPr/>
        <p:txBody>
          <a:bodyPr/>
          <a:lstStyle/>
          <a:p>
            <a:fld id="{3EB9031F-EB71-7642-8F3C-6FDC1408CB92}" type="slidenum">
              <a:rPr lang="en-US" smtClean="0"/>
              <a:pPr/>
              <a:t>37</a:t>
            </a:fld>
            <a:endParaRPr lang="en-US"/>
          </a:p>
        </p:txBody>
      </p:sp>
    </p:spTree>
    <p:extLst>
      <p:ext uri="{BB962C8B-B14F-4D97-AF65-F5344CB8AC3E}">
        <p14:creationId xmlns:p14="http://schemas.microsoft.com/office/powerpoint/2010/main" val="1311327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model has two parts.</a:t>
            </a:r>
          </a:p>
          <a:p>
            <a:endParaRPr lang="en-US" dirty="0" smtClean="0"/>
          </a:p>
          <a:p>
            <a:r>
              <a:rPr lang="en-US" dirty="0" smtClean="0"/>
              <a:t>First local model which predicts</a:t>
            </a:r>
            <a:r>
              <a:rPr lang="en-US" baseline="0" dirty="0" smtClean="0"/>
              <a:t> relation between pairs of events.</a:t>
            </a:r>
          </a:p>
          <a:p>
            <a:r>
              <a:rPr lang="en-US" baseline="0" dirty="0" smtClean="0"/>
              <a:t>Later, we </a:t>
            </a:r>
            <a:r>
              <a:rPr lang="en-US" baseline="0" dirty="0" err="1" smtClean="0"/>
              <a:t>predcit</a:t>
            </a:r>
            <a:r>
              <a:rPr lang="en-US" baseline="0" dirty="0" smtClean="0"/>
              <a:t> the structure of process as a whole using global constraints.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31800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I’m going to talk briefly</a:t>
            </a:r>
            <a:r>
              <a:rPr lang="en-US" baseline="0" dirty="0" smtClean="0"/>
              <a:t> about local classifier. It takes a pair of events as input and predicts a relation between them.. There are 11 relations.. We have the details on the relation types in the paper..</a:t>
            </a:r>
          </a:p>
          <a:p>
            <a:endParaRPr lang="en-US" baseline="0" dirty="0" smtClean="0"/>
          </a:p>
          <a:p>
            <a:r>
              <a:rPr lang="en-US" baseline="0" dirty="0" smtClean="0"/>
              <a:t>We train a </a:t>
            </a:r>
            <a:r>
              <a:rPr lang="en-US" baseline="0" dirty="0" err="1" smtClean="0"/>
              <a:t>maxent</a:t>
            </a:r>
            <a:r>
              <a:rPr lang="en-US" baseline="0" dirty="0" smtClean="0"/>
              <a:t> based classifier that makes the predictions.</a:t>
            </a:r>
          </a:p>
          <a:p>
            <a:r>
              <a:rPr lang="en-US" baseline="0" dirty="0" smtClean="0"/>
              <a:t>Most of the features are adapted from previous work. We also have some new features and I will briefly talk about them..</a:t>
            </a:r>
          </a:p>
        </p:txBody>
      </p:sp>
      <p:sp>
        <p:nvSpPr>
          <p:cNvPr id="4" name="Slide Number Placeholder 3"/>
          <p:cNvSpPr>
            <a:spLocks noGrp="1"/>
          </p:cNvSpPr>
          <p:nvPr>
            <p:ph type="sldNum" sz="quarter" idx="10"/>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404843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331889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a:t>
            </a:r>
          </a:p>
          <a:p>
            <a:r>
              <a:rPr lang="en-US" dirty="0" smtClean="0"/>
              <a:t>Our graphs are not trees, but</a:t>
            </a:r>
            <a:r>
              <a:rPr lang="en-US" baseline="0" dirty="0" smtClean="0"/>
              <a:t> since , it is easy to adapt it to our problem</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4092879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Parameter tuning includes feature</a:t>
            </a:r>
            <a:r>
              <a:rPr lang="en-US" baseline="0" dirty="0" smtClean="0"/>
              <a:t> selection and finding coefficients for </a:t>
            </a:r>
            <a:r>
              <a:rPr lang="en-US" baseline="0" dirty="0" err="1" smtClean="0"/>
              <a:t>ilp</a:t>
            </a:r>
            <a:r>
              <a:rPr lang="en-US" baseline="0" dirty="0" smtClean="0"/>
              <a:t> (penalties for soft constraints)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2519153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INTERESTING</a:t>
            </a:r>
          </a:p>
          <a:p>
            <a:endParaRPr lang="en-US" dirty="0" smtClean="0"/>
          </a:p>
          <a:p>
            <a:r>
              <a:rPr lang="en-US" dirty="0" smtClean="0"/>
              <a:t>Micro averaged</a:t>
            </a:r>
            <a:r>
              <a:rPr lang="en-US" baseline="0" dirty="0" smtClean="0"/>
              <a:t> precision, recall and F1.. Statistical significance..</a:t>
            </a:r>
          </a:p>
          <a:p>
            <a:endParaRPr lang="en-US" baseline="0" dirty="0" smtClean="0"/>
          </a:p>
          <a:p>
            <a:r>
              <a:rPr lang="en-US" baseline="0" dirty="0" smtClean="0"/>
              <a:t>Box to compare when I talk</a:t>
            </a:r>
            <a:endParaRPr lang="en-US" dirty="0" smtClean="0"/>
          </a:p>
          <a:p>
            <a:endParaRPr lang="en-US" dirty="0" smtClean="0"/>
          </a:p>
          <a:p>
            <a:r>
              <a:rPr lang="en-US" dirty="0" smtClean="0"/>
              <a:t>Full evaluation is based on our full set of 11 relations.. For the temporal evaluation, we consider</a:t>
            </a:r>
            <a:r>
              <a:rPr lang="en-US" baseline="0" dirty="0" smtClean="0"/>
              <a:t> only the temporal aspect of the relations essentially collapsing the causal aspect.. So, PREV, CAUSES and ENABLES becomes one single category..</a:t>
            </a:r>
          </a:p>
          <a:p>
            <a:endParaRPr lang="en-US" baseline="0" dirty="0" smtClean="0"/>
          </a:p>
          <a:p>
            <a:r>
              <a:rPr lang="en-US" baseline="0" dirty="0" smtClean="0"/>
              <a:t>Local substantially outperforms </a:t>
            </a:r>
            <a:r>
              <a:rPr lang="en-US" baseline="0" dirty="0" err="1" smtClean="0"/>
              <a:t>local_base</a:t>
            </a:r>
            <a:r>
              <a:rPr lang="en-US" baseline="0" dirty="0" smtClean="0"/>
              <a:t> indicating our novel features were very useful.. </a:t>
            </a:r>
          </a:p>
          <a:p>
            <a:endParaRPr lang="en-US" baseline="0" dirty="0" smtClean="0"/>
          </a:p>
          <a:p>
            <a:r>
              <a:rPr lang="en-US" baseline="0" dirty="0" smtClean="0"/>
              <a:t>Chain baseline performs only slightly worse than the global model.. This shows the strong tendency of processes to proceed linearly from one event to another.. But, chain is highly inflexible and does not allow for extensions or incorporation of other structural constraints or domain knowledge.. Hence, it can be used only as a simple and efficient approximation, but is not a good candidate for a real system.</a:t>
            </a:r>
          </a:p>
          <a:p>
            <a:endParaRPr lang="en-US" baseline="0" dirty="0" smtClean="0"/>
          </a:p>
          <a:p>
            <a:r>
              <a:rPr lang="en-US" baseline="0" dirty="0" smtClean="0"/>
              <a:t>Connectivity most important.. Chain constraint is added third, because the local model in itself is pretty good in identifying chain structures..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221236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Vector space semantics has</a:t>
            </a:r>
            <a:r>
              <a:rPr lang="en-US" baseline="0" dirty="0" smtClean="0"/>
              <a:t> just been mega-useful.</a:t>
            </a:r>
          </a:p>
          <a:p>
            <a:r>
              <a:rPr lang="en-US" baseline="0" dirty="0" smtClean="0"/>
              <a:t>Up to now, better lexical semantics has clearly given us more operational value than trying to model first order logic in NLP.</a:t>
            </a:r>
          </a:p>
          <a:p>
            <a:endParaRPr lang="en-US" baseline="0" dirty="0" smtClean="0"/>
          </a:p>
          <a:p>
            <a:r>
              <a:rPr lang="en-US" baseline="0" dirty="0" smtClean="0"/>
              <a:t>Meaning representations are at the other end of the spectrum from signal processing, but they share with signals that human beings have at best fairly weak ideas about how to represent the useful information in them.</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47</a:t>
            </a:fld>
            <a:endParaRPr lang="en-US"/>
          </a:p>
        </p:txBody>
      </p:sp>
    </p:spTree>
    <p:extLst>
      <p:ext uri="{BB962C8B-B14F-4D97-AF65-F5344CB8AC3E}">
        <p14:creationId xmlns:p14="http://schemas.microsoft.com/office/powerpoint/2010/main" val="519327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NAACL</a:t>
            </a:r>
            <a:r>
              <a:rPr lang="en-US" baseline="0" dirty="0" smtClean="0"/>
              <a:t> 2013, </a:t>
            </a:r>
            <a:r>
              <a:rPr lang="en-US" baseline="0" dirty="0" err="1" smtClean="0"/>
              <a:t>Mikolov</a:t>
            </a:r>
            <a:r>
              <a:rPr lang="en-US" baseline="0" dirty="0" smtClean="0"/>
              <a:t> et al. show quite stunning results about how well a vector space is representing various semantic and syntactic relationships.</a:t>
            </a:r>
          </a:p>
          <a:p>
            <a:r>
              <a:rPr lang="en-US" baseline="0" dirty="0" smtClean="0"/>
              <a:t>Class inclusion: singular – collective noun.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340735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work on</a:t>
            </a:r>
            <a:r>
              <a:rPr lang="en-US" baseline="0" dirty="0" smtClean="0"/>
              <a:t> detailed sentiment analysis can do sentiment composition.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340948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Ludwig Wittgenstein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3761364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Trinity College Library, Dublin. The long room.</a:t>
            </a:r>
          </a:p>
          <a:p>
            <a:endParaRPr lang="en-US" dirty="0" smtClean="0"/>
          </a:p>
          <a:p>
            <a:r>
              <a:rPr lang="en-US" dirty="0" smtClean="0"/>
              <a:t>High-level point: Texts are Knowledge.  We already have knowledge-bases</a:t>
            </a:r>
            <a:r>
              <a:rPr lang="en-US" baseline="0" dirty="0" smtClean="0"/>
              <a:t> … which are very successful for people.</a:t>
            </a:r>
          </a:p>
          <a:p>
            <a:r>
              <a:rPr lang="en-US" baseline="0" dirty="0" smtClean="0"/>
              <a:t>Maybe they can be successful for computers as well.  Maybe Wittgenstein is right and we should not try to set up meaning apart from language.</a:t>
            </a:r>
          </a:p>
          <a:p>
            <a:r>
              <a:rPr lang="en-US" baseline="0" dirty="0" smtClean="0"/>
              <a:t>But, on the other hand, more explicit characterizations of knowledge do still seem to have their uses.</a:t>
            </a:r>
          </a:p>
          <a:p>
            <a:r>
              <a:rPr lang="en-US" baseline="0" dirty="0" smtClean="0"/>
              <a:t>But you’ve got to understand where those uses are.  They can’t really be for individual facts. The use has to more come from aggregation and the ability to reason.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50</a:t>
            </a:fld>
            <a:endParaRPr lang="en-US"/>
          </a:p>
        </p:txBody>
      </p:sp>
    </p:spTree>
    <p:extLst>
      <p:ext uri="{BB962C8B-B14F-4D97-AF65-F5344CB8AC3E}">
        <p14:creationId xmlns:p14="http://schemas.microsoft.com/office/powerpoint/2010/main" val="329649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22808-190B-484A-B0C5-BB49E51C52DF}" type="slidenum">
              <a:rPr lang="en-US"/>
              <a:pPr/>
              <a:t>6</a:t>
            </a:fld>
            <a:endParaRPr lang="en-US"/>
          </a:p>
        </p:txBody>
      </p:sp>
      <p:sp>
        <p:nvSpPr>
          <p:cNvPr id="366594"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366595" name="Rectangle 3"/>
          <p:cNvSpPr>
            <a:spLocks noGrp="1" noChangeArrowheads="1"/>
          </p:cNvSpPr>
          <p:nvPr>
            <p:ph type="body" idx="1"/>
          </p:nvPr>
        </p:nvSpPr>
        <p:spPr bwMode="auto">
          <a:xfrm>
            <a:off x="912707" y="4463296"/>
            <a:ext cx="5019887" cy="422838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dirty="0"/>
              <a:t>But first -- to illustrate the operation of the system, I’m going to use a running example, shown here.</a:t>
            </a:r>
          </a:p>
          <a:p>
            <a:pPr>
              <a:buFontTx/>
              <a:buChar char="-"/>
            </a:pPr>
            <a:r>
              <a:rPr lang="en-US" dirty="0"/>
              <a:t>The example is quite contrived, but it compactly exhibits the three phenomena I’m trying to model: containment, exclusion, and implicativity.</a:t>
            </a:r>
          </a:p>
          <a:p>
            <a:pPr>
              <a:buFontTx/>
              <a:buChar char="-"/>
            </a:pPr>
            <a:r>
              <a:rPr lang="en-US" dirty="0"/>
              <a:t>So the premise is, “Jimmy Dean refused to move without blue jeans”</a:t>
            </a:r>
          </a:p>
          <a:p>
            <a:pPr>
              <a:buFontTx/>
              <a:buChar char="-"/>
            </a:pPr>
            <a:r>
              <a:rPr lang="en-US" dirty="0"/>
              <a:t>and the hypothesis is, “James Dean didn’t dance without pants”</a:t>
            </a:r>
          </a:p>
          <a:p>
            <a:pPr>
              <a:buFontTx/>
              <a:buChar char="-"/>
            </a:pPr>
            <a:r>
              <a:rPr lang="en-US" dirty="0"/>
              <a:t>and this is a valid inference.  [&gt;]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22808-190B-484A-B0C5-BB49E51C52DF}" type="slidenum">
              <a:rPr lang="en-US"/>
              <a:pPr/>
              <a:t>7</a:t>
            </a:fld>
            <a:endParaRPr lang="en-US"/>
          </a:p>
        </p:txBody>
      </p:sp>
      <p:sp>
        <p:nvSpPr>
          <p:cNvPr id="366594"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366595" name="Rectangle 3"/>
          <p:cNvSpPr>
            <a:spLocks noGrp="1" noChangeArrowheads="1"/>
          </p:cNvSpPr>
          <p:nvPr>
            <p:ph type="body" idx="1"/>
          </p:nvPr>
        </p:nvSpPr>
        <p:spPr bwMode="auto">
          <a:xfrm>
            <a:off x="912707" y="4463296"/>
            <a:ext cx="5019887" cy="422838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dirty="0" smtClean="0"/>
              <a:t>Say what P and H are</a:t>
            </a:r>
          </a:p>
          <a:p>
            <a:pPr>
              <a:buFontTx/>
              <a:buChar char="-"/>
            </a:pPr>
            <a:r>
              <a:rPr lang="en-US" dirty="0" smtClean="0"/>
              <a:t>But </a:t>
            </a:r>
            <a:r>
              <a:rPr lang="en-US" dirty="0"/>
              <a:t>first -- to illustrate the operation of the system, I’m going to use a running example, shown here.</a:t>
            </a:r>
          </a:p>
          <a:p>
            <a:pPr>
              <a:buFontTx/>
              <a:buChar char="-"/>
            </a:pPr>
            <a:r>
              <a:rPr lang="en-US" dirty="0"/>
              <a:t>The example is quite contrived, but it compactly exhibits the three phenomena I’m trying to model: containment, exclusion, and implicativity.</a:t>
            </a:r>
          </a:p>
          <a:p>
            <a:pPr>
              <a:buFontTx/>
              <a:buChar char="-"/>
            </a:pPr>
            <a:r>
              <a:rPr lang="en-US" dirty="0"/>
              <a:t>So the premise is, “Jimmy Dean refused to move without blue jeans”</a:t>
            </a:r>
          </a:p>
          <a:p>
            <a:pPr>
              <a:buFontTx/>
              <a:buChar char="-"/>
            </a:pPr>
            <a:r>
              <a:rPr lang="en-US" dirty="0"/>
              <a:t>and the hypothesis is, “James Dean didn’t dance without pants”</a:t>
            </a:r>
          </a:p>
          <a:p>
            <a:pPr>
              <a:buFontTx/>
              <a:buChar char="-"/>
            </a:pPr>
            <a:r>
              <a:rPr lang="en-US" dirty="0"/>
              <a:t>and this is a valid inference.  [&gt;]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F8DAE-5209-B342-8380-3319ABD0D722}" type="slidenum">
              <a:rPr lang="en-US"/>
              <a:pPr/>
              <a:t>8</a:t>
            </a:fld>
            <a:endParaRPr lang="en-US"/>
          </a:p>
        </p:txBody>
      </p:sp>
      <p:sp>
        <p:nvSpPr>
          <p:cNvPr id="193538"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193539" name="Rectangle 3"/>
          <p:cNvSpPr>
            <a:spLocks noGrp="1" noChangeArrowheads="1"/>
          </p:cNvSpPr>
          <p:nvPr>
            <p:ph type="body" idx="1"/>
          </p:nvPr>
        </p:nvSpPr>
        <p:spPr bwMode="auto">
          <a:xfrm>
            <a:off x="912707" y="4463296"/>
            <a:ext cx="5019887" cy="422838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a:t>In the second stage, we establish an alignment between the premise and hypothesis, represented by a sequence of atomic edits over spans of word tokens.</a:t>
            </a:r>
          </a:p>
          <a:p>
            <a:pPr>
              <a:buFontTx/>
              <a:buChar char="-"/>
            </a:pPr>
            <a:r>
              <a:rPr lang="en-US"/>
              <a:t>I’ve shown an alignment for our running example here.</a:t>
            </a:r>
          </a:p>
          <a:p>
            <a:pPr>
              <a:buFontTx/>
              <a:buChar char="-"/>
            </a:pPr>
            <a:r>
              <a:rPr lang="en-US"/>
              <a:t>We use four types of edit: deletion, insertion, substitution, and match.</a:t>
            </a:r>
          </a:p>
          <a:p>
            <a:pPr>
              <a:buFontTx/>
              <a:buChar char="-"/>
            </a:pPr>
            <a:r>
              <a:rPr lang="en-US"/>
              <a:t>The edits are ordered, and this ordering defines a path from premise to hypothesis through intermediate forms -- but the ordering need not correspond to sentence order, as it does in this example.</a:t>
            </a:r>
          </a:p>
          <a:p>
            <a:pPr>
              <a:buFontTx/>
              <a:buChar char="-"/>
            </a:pPr>
            <a:r>
              <a:rPr lang="en-US"/>
              <a:t>Thus, the alignment effectively decomposes the inference problem into a sequence of atomic inference problems, one for each atomic edit.</a:t>
            </a:r>
          </a:p>
          <a:p>
            <a:pPr>
              <a:buFontTx/>
              <a:buChar char="-"/>
            </a:pPr>
            <a:r>
              <a:rPr lang="en-US"/>
              <a:t>Alignment hasn’t been a major focus of this work so far, but it’s next on the to-do list. [&gt;]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8C75A-E01B-B14A-8355-7902BF80C699}" type="slidenum">
              <a:rPr lang="en-US"/>
              <a:pPr/>
              <a:t>9</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pPr>
              <a:buFontTx/>
              <a:buChar char="-"/>
            </a:pPr>
            <a:r>
              <a:rPr lang="en-US"/>
              <a:t>The next stage is the heart of the system: lexical entailment classification.</a:t>
            </a:r>
          </a:p>
          <a:p>
            <a:pPr>
              <a:buFontTx/>
              <a:buChar char="-"/>
            </a:pPr>
            <a:r>
              <a:rPr lang="en-US"/>
              <a:t>Here we try to predict an entailment relation for each atomic edit, based solely on the features of the lexical items involved, independent of the surrounding context, such as falling under a downward-monotone operator.</a:t>
            </a:r>
          </a:p>
          <a:p>
            <a:pPr>
              <a:buFontTx/>
              <a:buChar char="-"/>
            </a:pPr>
            <a:r>
              <a:rPr lang="en-US"/>
              <a:t>We do this by exploiting available resources on lexical semantics, and applying machine learning.</a:t>
            </a:r>
          </a:p>
          <a:p>
            <a:pPr>
              <a:buFontTx/>
              <a:buChar char="-"/>
            </a:pPr>
            <a:r>
              <a:rPr lang="en-US"/>
              <a:t>Our feature representation includes: semantic relatedness information based on WordNet, NomBank, and other lexical resources; string and lemma similarity scores; and information about lexical categories, including special-purpose categories for quantifiers and implicatives.</a:t>
            </a:r>
          </a:p>
          <a:p>
            <a:pPr>
              <a:buFontTx/>
              <a:buChar char="-"/>
            </a:pPr>
            <a:r>
              <a:rPr lang="en-US"/>
              <a:t>We use a decision tree classifier, trained on about 2,500 hand-annotated lexical entailment problems, like the examples shown here. [&gt;]</a:t>
            </a:r>
          </a:p>
          <a:p>
            <a:pPr>
              <a:buFontTx/>
              <a:buChar char="-"/>
            </a:pPr>
            <a:endParaRPr lang="en-US"/>
          </a:p>
          <a:p>
            <a:pPr>
              <a:buFontTx/>
              <a:buChar char="-"/>
            </a:pPr>
            <a:endParaRPr lang="en-US"/>
          </a:p>
          <a:p>
            <a:pPr>
              <a:buFontTx/>
              <a:buChar char="-"/>
            </a:pPr>
            <a:endParaRPr lang="en-US"/>
          </a:p>
          <a:p>
            <a:pPr>
              <a:buFontTx/>
              <a:buChar char="-"/>
            </a:pPr>
            <a:r>
              <a:rPr lang="en-US"/>
              <a:t>The classifier achieves very high accuracy when tested on the training data, which simply indicates that our feature representation is sufficient to capture relevant distinctions.  [&gt;]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1BEEC-3358-644D-A127-0DCF3869324F}" type="slidenum">
              <a:rPr lang="en-US"/>
              <a:pPr/>
              <a:t>10</a:t>
            </a:fld>
            <a:endParaRPr lang="en-US"/>
          </a:p>
        </p:txBody>
      </p:sp>
      <p:sp>
        <p:nvSpPr>
          <p:cNvPr id="191490"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191491" name="Rectangle 3"/>
          <p:cNvSpPr>
            <a:spLocks noGrp="1" noChangeArrowheads="1"/>
          </p:cNvSpPr>
          <p:nvPr>
            <p:ph type="body" idx="1"/>
          </p:nvPr>
        </p:nvSpPr>
        <p:spPr bwMode="auto">
          <a:xfrm>
            <a:off x="912707" y="4463296"/>
            <a:ext cx="5019887" cy="422838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a:t>So, back to the running example.</a:t>
            </a:r>
          </a:p>
          <a:p>
            <a:pPr>
              <a:buFontTx/>
              <a:buChar char="-"/>
            </a:pPr>
            <a:r>
              <a:rPr lang="en-US"/>
              <a:t>I’ve added rows which show features generated for each edit, and the lexical entailment relation predicted from these features.</a:t>
            </a:r>
          </a:p>
          <a:p>
            <a:pPr>
              <a:buFontTx/>
              <a:buChar char="-"/>
            </a:pPr>
            <a:r>
              <a:rPr lang="en-US"/>
              <a:t>The 1st edit is a substitution; string similarity is high, so we predict equivalence.</a:t>
            </a:r>
          </a:p>
          <a:p>
            <a:pPr>
              <a:buFontTx/>
              <a:buChar char="-"/>
            </a:pPr>
            <a:r>
              <a:rPr lang="en-US"/>
              <a:t>In the 2nd edit, we delete an implicative, “refuse”; the model knows that deleting implicatives in this category generates the alternation relation.</a:t>
            </a:r>
          </a:p>
          <a:p>
            <a:pPr>
              <a:buFontTx/>
              <a:buChar char="-"/>
            </a:pPr>
            <a:r>
              <a:rPr lang="en-US"/>
              <a:t>The 3rd edit inserts an auxiliary verb; since auxiliaries are more or less semantically vacuous, the model predicts equivalence.</a:t>
            </a:r>
          </a:p>
          <a:p>
            <a:pPr>
              <a:buFontTx/>
              <a:buChar char="-"/>
            </a:pPr>
            <a:r>
              <a:rPr lang="en-US"/>
              <a:t>The 4th edit inserts a negation; this generates the negation relation.</a:t>
            </a:r>
          </a:p>
          <a:p>
            <a:pPr>
              <a:buFontTx/>
              <a:buChar char="-"/>
            </a:pPr>
            <a:r>
              <a:rPr lang="en-US"/>
              <a:t>The 5th edit is a substitution; WordNet tells us that these are hyponyms, so we predict reverse entailment.</a:t>
            </a:r>
          </a:p>
          <a:p>
            <a:pPr>
              <a:buFontTx/>
              <a:buChar char="-"/>
            </a:pPr>
            <a:r>
              <a:rPr lang="en-US"/>
              <a:t>The 6th edit is a match: equivalence.</a:t>
            </a:r>
          </a:p>
          <a:p>
            <a:pPr>
              <a:buFontTx/>
              <a:buChar char="-"/>
            </a:pPr>
            <a:r>
              <a:rPr lang="en-US"/>
              <a:t>The 7th edit is the deletion of a generic modifier; by default, this generates forward entailment.</a:t>
            </a:r>
          </a:p>
          <a:p>
            <a:pPr>
              <a:buFontTx/>
              <a:buChar char="-"/>
            </a:pPr>
            <a:r>
              <a:rPr lang="en-US"/>
              <a:t>Finally, the 8th edit is a hypernym substitution: forward entailment.  [&gt;]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0B884-8E7E-114E-B4EE-174B01D70E8D}" type="slidenum">
              <a:rPr lang="en-US"/>
              <a:pPr/>
              <a:t>11</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pPr>
              <a:buFontTx/>
              <a:buChar char="-"/>
            </a:pPr>
            <a:r>
              <a:rPr lang="en-US"/>
              <a:t>In the first stage, we do linguistic pre-processing.  We begin by tokenizing and parsing the input sentences, using the Stanford parser, a broad-coverage statistical parser trained on the Penn Treebank.  But the most important task at this stage is to identify any semantic functions with non-default projectivity, and to compute their scope, in order to determine the effective projectivity at the locus of each edit.  What makes this tricky is that the phrase structure trees produced by the parser may not correspond exactly to the semantic structure of the sentence.</a:t>
            </a:r>
          </a:p>
          <a:p>
            <a:pPr>
              <a:buFontTx/>
              <a:buChar char="-"/>
            </a:pPr>
            <a:r>
              <a:rPr lang="en-US"/>
              <a:t>If we had idealized semantic composition trees [!], then determining effective projectivity would be easy.  Since we don’t, we use a somewhat awkward workaround.  [!] We define categories of items with special projectivity, and for each category we specify its default scope in phrase structure trees using a tree-pattern language called Tregex, which is similar to Tgrep.  This enables us to identify the constituents over which the projective properties should be applied, and thereby to compute the final effective projectivity at each token. [&gt;]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533400" y="681037"/>
            <a:ext cx="7929564" cy="1452563"/>
          </a:xfrm>
        </p:spPr>
        <p:txBody>
          <a:bodyPr/>
          <a:lstStyle>
            <a:lvl1pPr algn="ctr">
              <a:defRPr sz="36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1219200" y="4343400"/>
            <a:ext cx="6705600" cy="17272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484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3429000" y="6248400"/>
            <a:ext cx="1905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533400" y="62484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pic>
        <p:nvPicPr>
          <p:cNvPr id="8" name="Picture 7"/>
          <p:cNvPicPr>
            <a:picLocks noChangeAspect="1"/>
          </p:cNvPicPr>
          <p:nvPr userDrawn="1"/>
        </p:nvPicPr>
        <p:blipFill>
          <a:blip r:embed="rId2"/>
          <a:stretch>
            <a:fillRect/>
          </a:stretch>
        </p:blipFill>
        <p:spPr>
          <a:xfrm>
            <a:off x="3581400" y="2438400"/>
            <a:ext cx="1630944" cy="1641939"/>
          </a:xfrm>
          <a:prstGeom prst="rect">
            <a:avLst/>
          </a:prstGeom>
        </p:spPr>
      </p:pic>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777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1"/>
            <a:ext cx="777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5080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68580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6273800"/>
            <a:ext cx="1981200" cy="4572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6273800"/>
            <a:ext cx="28956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entered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91F816EA-24CC-2048-859A-C5EA9F275392}" type="slidenum">
              <a:rPr lang="en-US" smtClean="0"/>
              <a:pPr/>
              <a:t>‹#›</a:t>
            </a:fld>
            <a:endParaRPr lang="en-US" dirty="0"/>
          </a:p>
        </p:txBody>
      </p:sp>
      <p:sp>
        <p:nvSpPr>
          <p:cNvPr id="9" name="Content Placeholder 2"/>
          <p:cNvSpPr>
            <a:spLocks noGrp="1"/>
          </p:cNvSpPr>
          <p:nvPr>
            <p:ph idx="1"/>
          </p:nvPr>
        </p:nvSpPr>
        <p:spPr>
          <a:xfrm>
            <a:off x="304800" y="1803400"/>
            <a:ext cx="8534400" cy="4445000"/>
          </a:xfrm>
        </p:spPr>
        <p:txBody>
          <a:bodyPr/>
          <a:lstStyle>
            <a:lvl1pPr marL="0" indent="0" algn="ctr">
              <a:buNone/>
              <a:defRPr sz="2800"/>
            </a:lvl1pPr>
            <a:lvl2pPr marL="0" indent="0" algn="ctr">
              <a:spcBef>
                <a:spcPts val="600"/>
              </a:spcBef>
              <a:buNone/>
              <a:defRPr sz="2400"/>
            </a:lvl2pPr>
            <a:lvl3pPr marL="0" indent="0" algn="ctr">
              <a:buNone/>
              <a:defRPr sz="2400"/>
            </a:lvl3pPr>
            <a:lvl4pPr marL="0" indent="0" algn="ctr">
              <a:buNone/>
              <a:defRPr sz="2000"/>
            </a:lvl4pPr>
            <a:lvl5pPr marL="0" indent="0" algn="ctr">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2259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273800"/>
            <a:ext cx="19812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6273800"/>
            <a:ext cx="28956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100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752600"/>
            <a:ext cx="38100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6273800"/>
            <a:ext cx="19812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6248400"/>
            <a:ext cx="2895600" cy="4572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716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311400"/>
            <a:ext cx="4040188"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7" y="16716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7" y="2311400"/>
            <a:ext cx="4041775"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6273800"/>
            <a:ext cx="19812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6273800"/>
            <a:ext cx="28956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5080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0"/>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3124201"/>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508000"/>
            <a:ext cx="7467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803400"/>
            <a:ext cx="853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858000" y="62738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2004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62738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7"/>
          <a:stretch>
            <a:fillRect/>
          </a:stretch>
        </p:blipFill>
        <p:spPr>
          <a:xfrm>
            <a:off x="274058" y="533400"/>
            <a:ext cx="960755" cy="967232"/>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991" t="15370"/>
          <a:stretch/>
        </p:blipFill>
        <p:spPr>
          <a:xfrm>
            <a:off x="457200" y="304800"/>
            <a:ext cx="8248179" cy="6267083"/>
          </a:xfrm>
          <a:prstGeom prst="rect">
            <a:avLst/>
          </a:prstGeom>
        </p:spPr>
      </p:pic>
      <p:sp>
        <p:nvSpPr>
          <p:cNvPr id="3" name="TextBox 2"/>
          <p:cNvSpPr txBox="1"/>
          <p:nvPr/>
        </p:nvSpPr>
        <p:spPr>
          <a:xfrm>
            <a:off x="457200" y="1143000"/>
            <a:ext cx="8229599" cy="1077218"/>
          </a:xfrm>
          <a:prstGeom prst="rect">
            <a:avLst/>
          </a:prstGeom>
          <a:solidFill>
            <a:schemeClr val="tx1">
              <a:alpha val="50000"/>
            </a:schemeClr>
          </a:solidFill>
        </p:spPr>
        <p:txBody>
          <a:bodyPr wrap="square" rtlCol="0">
            <a:spAutoFit/>
          </a:bodyPr>
          <a:lstStyle/>
          <a:p>
            <a:pPr algn="ctr"/>
            <a:r>
              <a:rPr lang="en-US" sz="6400" b="1" dirty="0" smtClean="0">
                <a:solidFill>
                  <a:schemeClr val="bg1"/>
                </a:solidFill>
                <a:latin typeface="+mn-lt"/>
              </a:rPr>
              <a:t>Texts are Knowledge</a:t>
            </a:r>
          </a:p>
        </p:txBody>
      </p:sp>
      <p:sp>
        <p:nvSpPr>
          <p:cNvPr id="4" name="Subtitle 2"/>
          <p:cNvSpPr txBox="1">
            <a:spLocks/>
          </p:cNvSpPr>
          <p:nvPr/>
        </p:nvSpPr>
        <p:spPr>
          <a:xfrm>
            <a:off x="1066800" y="4343400"/>
            <a:ext cx="7010400" cy="1727200"/>
          </a:xfrm>
          <a:prstGeom prst="rect">
            <a:avLst/>
          </a:prstGeom>
          <a:noFill/>
        </p:spPr>
        <p:txBody>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gn="ctr">
              <a:buNone/>
            </a:pPr>
            <a:r>
              <a:rPr lang="en-US" dirty="0" smtClean="0">
                <a:solidFill>
                  <a:schemeClr val="bg1"/>
                </a:solidFill>
                <a:effectLst>
                  <a:glow rad="152400">
                    <a:schemeClr val="tx1">
                      <a:alpha val="75000"/>
                    </a:schemeClr>
                  </a:glow>
                </a:effectLst>
              </a:rPr>
              <a:t>Christopher Manning</a:t>
            </a:r>
          </a:p>
          <a:p>
            <a:pPr marL="0" indent="0" algn="ctr">
              <a:buNone/>
            </a:pPr>
            <a:r>
              <a:rPr lang="en-US" dirty="0" smtClean="0">
                <a:solidFill>
                  <a:schemeClr val="bg1"/>
                </a:solidFill>
                <a:effectLst>
                  <a:glow rad="152400">
                    <a:schemeClr val="tx1">
                      <a:alpha val="75000"/>
                    </a:schemeClr>
                  </a:glow>
                </a:effectLst>
              </a:rPr>
              <a:t>AKBC 2013 Workshop</a:t>
            </a:r>
          </a:p>
          <a:p>
            <a:pPr marL="0" indent="0" algn="ctr">
              <a:buNone/>
            </a:pPr>
            <a:r>
              <a:rPr lang="en-US" sz="1600" dirty="0" smtClean="0">
                <a:solidFill>
                  <a:schemeClr val="bg1"/>
                </a:solidFill>
                <a:effectLst>
                  <a:glow rad="152400">
                    <a:schemeClr val="tx1">
                      <a:alpha val="75000"/>
                    </a:schemeClr>
                  </a:glow>
                </a:effectLst>
              </a:rPr>
              <a:t>Gabor </a:t>
            </a:r>
            <a:r>
              <a:rPr lang="en-US" sz="1600" dirty="0" err="1" smtClean="0">
                <a:solidFill>
                  <a:schemeClr val="bg1"/>
                </a:solidFill>
                <a:effectLst>
                  <a:glow rad="152400">
                    <a:schemeClr val="tx1">
                      <a:alpha val="75000"/>
                    </a:schemeClr>
                  </a:glow>
                </a:effectLst>
              </a:rPr>
              <a:t>Angeli</a:t>
            </a:r>
            <a:r>
              <a:rPr lang="en-US" sz="1600" dirty="0" smtClean="0">
                <a:solidFill>
                  <a:schemeClr val="bg1"/>
                </a:solidFill>
                <a:effectLst>
                  <a:glow rad="152400">
                    <a:schemeClr val="tx1">
                      <a:alpha val="75000"/>
                    </a:schemeClr>
                  </a:glow>
                </a:effectLst>
              </a:rPr>
              <a:t>, Jonathan </a:t>
            </a:r>
            <a:r>
              <a:rPr lang="en-US" sz="1600" dirty="0" err="1" smtClean="0">
                <a:solidFill>
                  <a:schemeClr val="bg1"/>
                </a:solidFill>
                <a:effectLst>
                  <a:glow rad="152400">
                    <a:schemeClr val="tx1">
                      <a:alpha val="75000"/>
                    </a:schemeClr>
                  </a:glow>
                </a:effectLst>
              </a:rPr>
              <a:t>Berant</a:t>
            </a:r>
            <a:r>
              <a:rPr lang="en-US" sz="1600" dirty="0" smtClean="0">
                <a:solidFill>
                  <a:schemeClr val="bg1"/>
                </a:solidFill>
                <a:effectLst>
                  <a:glow rad="152400">
                    <a:schemeClr val="tx1">
                      <a:alpha val="75000"/>
                    </a:schemeClr>
                  </a:glow>
                </a:effectLst>
              </a:rPr>
              <a:t>, Bill MacCartney </a:t>
            </a:r>
            <a:r>
              <a:rPr lang="en-US" sz="1600" dirty="0" err="1" smtClean="0">
                <a:solidFill>
                  <a:schemeClr val="bg1"/>
                </a:solidFill>
                <a:effectLst>
                  <a:glow rad="152400">
                    <a:schemeClr val="tx1">
                      <a:alpha val="75000"/>
                    </a:schemeClr>
                  </a:glow>
                </a:effectLst>
              </a:rPr>
              <a:t>Mihai</a:t>
            </a:r>
            <a:r>
              <a:rPr lang="en-US" sz="1600" dirty="0" smtClean="0">
                <a:solidFill>
                  <a:schemeClr val="bg1"/>
                </a:solidFill>
                <a:effectLst>
                  <a:glow rad="152400">
                    <a:schemeClr val="tx1">
                      <a:alpha val="75000"/>
                    </a:schemeClr>
                  </a:glow>
                </a:effectLst>
              </a:rPr>
              <a:t> Surdeanu, </a:t>
            </a:r>
            <a:r>
              <a:rPr lang="en-US" sz="1600" dirty="0" err="1" smtClean="0">
                <a:solidFill>
                  <a:schemeClr val="bg1"/>
                </a:solidFill>
                <a:effectLst>
                  <a:glow rad="152400">
                    <a:schemeClr val="tx1">
                      <a:alpha val="75000"/>
                    </a:schemeClr>
                  </a:glow>
                </a:effectLst>
              </a:rPr>
              <a:t>Arun</a:t>
            </a:r>
            <a:r>
              <a:rPr lang="en-US" sz="1600" dirty="0" smtClean="0">
                <a:solidFill>
                  <a:schemeClr val="bg1"/>
                </a:solidFill>
                <a:effectLst>
                  <a:glow rad="152400">
                    <a:schemeClr val="tx1">
                      <a:alpha val="75000"/>
                    </a:schemeClr>
                  </a:glow>
                </a:effectLst>
              </a:rPr>
              <a:t> </a:t>
            </a:r>
            <a:r>
              <a:rPr lang="en-US" sz="1600" dirty="0" err="1" smtClean="0">
                <a:solidFill>
                  <a:schemeClr val="bg1"/>
                </a:solidFill>
                <a:effectLst>
                  <a:glow rad="152400">
                    <a:schemeClr val="tx1">
                      <a:alpha val="75000"/>
                    </a:schemeClr>
                  </a:glow>
                </a:effectLst>
              </a:rPr>
              <a:t>Chaganty</a:t>
            </a:r>
            <a:r>
              <a:rPr lang="en-US" sz="1600" dirty="0" smtClean="0">
                <a:solidFill>
                  <a:schemeClr val="bg1"/>
                </a:solidFill>
                <a:effectLst>
                  <a:glow rad="152400">
                    <a:schemeClr val="tx1">
                      <a:alpha val="75000"/>
                    </a:schemeClr>
                  </a:glow>
                </a:effectLst>
              </a:rPr>
              <a:t>, Angel Chang, Kevin </a:t>
            </a:r>
            <a:r>
              <a:rPr lang="en-US" sz="1600" dirty="0" err="1" smtClean="0">
                <a:solidFill>
                  <a:schemeClr val="bg1"/>
                </a:solidFill>
                <a:effectLst>
                  <a:glow rad="152400">
                    <a:schemeClr val="tx1">
                      <a:alpha val="75000"/>
                    </a:schemeClr>
                  </a:glow>
                </a:effectLst>
              </a:rPr>
              <a:t>Aju</a:t>
            </a:r>
            <a:r>
              <a:rPr lang="en-US" sz="1600" dirty="0" smtClean="0">
                <a:solidFill>
                  <a:schemeClr val="bg1"/>
                </a:solidFill>
                <a:effectLst>
                  <a:glow rad="152400">
                    <a:schemeClr val="tx1">
                      <a:alpha val="75000"/>
                    </a:schemeClr>
                  </a:glow>
                </a:effectLst>
              </a:rPr>
              <a:t> </a:t>
            </a:r>
            <a:r>
              <a:rPr lang="en-US" sz="1600" dirty="0" err="1" smtClean="0">
                <a:solidFill>
                  <a:schemeClr val="bg1"/>
                </a:solidFill>
                <a:effectLst>
                  <a:glow rad="152400">
                    <a:schemeClr val="tx1">
                      <a:alpha val="75000"/>
                    </a:schemeClr>
                  </a:glow>
                </a:effectLst>
              </a:rPr>
              <a:t>Scaria</a:t>
            </a:r>
            <a:r>
              <a:rPr lang="en-US" sz="1600" dirty="0" smtClean="0">
                <a:solidFill>
                  <a:schemeClr val="bg1"/>
                </a:solidFill>
                <a:effectLst>
                  <a:glow rad="152400">
                    <a:schemeClr val="tx1">
                      <a:alpha val="75000"/>
                    </a:schemeClr>
                  </a:glow>
                </a:effectLst>
              </a:rPr>
              <a:t>, </a:t>
            </a:r>
            <a:r>
              <a:rPr lang="en-US" sz="1600" dirty="0" err="1" smtClean="0">
                <a:solidFill>
                  <a:schemeClr val="bg1"/>
                </a:solidFill>
                <a:effectLst>
                  <a:glow rad="152400">
                    <a:schemeClr val="tx1">
                      <a:alpha val="75000"/>
                    </a:schemeClr>
                  </a:glow>
                </a:effectLst>
              </a:rPr>
              <a:t>Mengqiu</a:t>
            </a:r>
            <a:r>
              <a:rPr lang="en-US" sz="1600" dirty="0" smtClean="0">
                <a:solidFill>
                  <a:schemeClr val="bg1"/>
                </a:solidFill>
                <a:effectLst>
                  <a:glow rad="152400">
                    <a:schemeClr val="tx1">
                      <a:alpha val="75000"/>
                    </a:schemeClr>
                  </a:glow>
                </a:effectLst>
              </a:rPr>
              <a:t> Wang, Peter Clark, Justin Lewis, Brittany Harding, </a:t>
            </a:r>
            <a:r>
              <a:rPr lang="en-US" sz="1600" dirty="0" err="1" smtClean="0">
                <a:solidFill>
                  <a:schemeClr val="bg1"/>
                </a:solidFill>
                <a:effectLst>
                  <a:glow rad="152400">
                    <a:schemeClr val="tx1">
                      <a:alpha val="75000"/>
                    </a:schemeClr>
                  </a:glow>
                </a:effectLst>
              </a:rPr>
              <a:t>Reschke</a:t>
            </a:r>
            <a:r>
              <a:rPr lang="en-US" sz="1600" dirty="0" smtClean="0">
                <a:solidFill>
                  <a:schemeClr val="bg1"/>
                </a:solidFill>
                <a:effectLst>
                  <a:glow rad="152400">
                    <a:schemeClr val="tx1">
                      <a:alpha val="75000"/>
                    </a:schemeClr>
                  </a:glow>
                </a:effectLst>
              </a:rPr>
              <a:t>, Julie </a:t>
            </a:r>
            <a:r>
              <a:rPr lang="en-US" sz="1600" dirty="0" err="1" smtClean="0">
                <a:solidFill>
                  <a:schemeClr val="bg1"/>
                </a:solidFill>
                <a:effectLst>
                  <a:glow rad="152400">
                    <a:schemeClr val="tx1">
                      <a:alpha val="75000"/>
                    </a:schemeClr>
                  </a:glow>
                </a:effectLst>
              </a:rPr>
              <a:t>Tibshirani</a:t>
            </a:r>
            <a:r>
              <a:rPr lang="en-US" sz="1600" dirty="0" smtClean="0">
                <a:solidFill>
                  <a:schemeClr val="bg1"/>
                </a:solidFill>
                <a:effectLst>
                  <a:glow rad="152400">
                    <a:schemeClr val="tx1">
                      <a:alpha val="75000"/>
                    </a:schemeClr>
                  </a:glow>
                </a:effectLst>
              </a:rPr>
              <a:t>, Jean Wu, </a:t>
            </a:r>
            <a:r>
              <a:rPr lang="en-US" sz="1600" dirty="0" err="1" smtClean="0">
                <a:solidFill>
                  <a:schemeClr val="bg1"/>
                </a:solidFill>
                <a:effectLst>
                  <a:glow rad="152400">
                    <a:schemeClr val="tx1">
                      <a:alpha val="75000"/>
                    </a:schemeClr>
                  </a:glow>
                </a:effectLst>
              </a:rPr>
              <a:t>Osbert</a:t>
            </a:r>
            <a:r>
              <a:rPr lang="en-US" sz="1600" dirty="0" smtClean="0">
                <a:solidFill>
                  <a:schemeClr val="bg1"/>
                </a:solidFill>
                <a:effectLst>
                  <a:glow rad="152400">
                    <a:schemeClr val="tx1">
                      <a:alpha val="75000"/>
                    </a:schemeClr>
                  </a:glow>
                </a:effectLst>
              </a:rPr>
              <a:t> </a:t>
            </a:r>
            <a:r>
              <a:rPr lang="en-US" sz="1600" dirty="0" err="1" smtClean="0">
                <a:solidFill>
                  <a:schemeClr val="bg1"/>
                </a:solidFill>
                <a:effectLst>
                  <a:glow rad="152400">
                    <a:schemeClr val="tx1">
                      <a:alpha val="75000"/>
                    </a:schemeClr>
                  </a:glow>
                </a:effectLst>
              </a:rPr>
              <a:t>Bastani</a:t>
            </a:r>
            <a:r>
              <a:rPr lang="en-US" sz="1600" dirty="0" smtClean="0">
                <a:solidFill>
                  <a:schemeClr val="bg1"/>
                </a:solidFill>
                <a:effectLst>
                  <a:glow rad="152400">
                    <a:schemeClr val="tx1">
                      <a:alpha val="75000"/>
                    </a:schemeClr>
                  </a:glow>
                </a:effectLst>
              </a:rPr>
              <a:t>, Keith </a:t>
            </a:r>
            <a:r>
              <a:rPr lang="en-US" sz="1600" dirty="0" err="1" smtClean="0">
                <a:solidFill>
                  <a:schemeClr val="bg1"/>
                </a:solidFill>
                <a:effectLst>
                  <a:glow rad="152400">
                    <a:schemeClr val="tx1">
                      <a:alpha val="75000"/>
                    </a:schemeClr>
                  </a:glow>
                </a:effectLst>
              </a:rPr>
              <a:t>Siilats</a:t>
            </a:r>
            <a:endParaRPr lang="en-US" sz="1600" dirty="0">
              <a:solidFill>
                <a:schemeClr val="bg1"/>
              </a:solidFill>
              <a:effectLst>
                <a:glow rad="152400">
                  <a:schemeClr val="tx1">
                    <a:alpha val="75000"/>
                  </a:schemeClr>
                </a:glow>
              </a:effectLst>
            </a:endParaRPr>
          </a:p>
        </p:txBody>
      </p:sp>
    </p:spTree>
    <p:extLst>
      <p:ext uri="{BB962C8B-B14F-4D97-AF65-F5344CB8AC3E}">
        <p14:creationId xmlns:p14="http://schemas.microsoft.com/office/powerpoint/2010/main" val="42190004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5"/>
          <p:cNvSpPr>
            <a:spLocks noGrp="1"/>
          </p:cNvSpPr>
          <p:nvPr>
            <p:ph type="sldNum" sz="quarter" idx="12"/>
          </p:nvPr>
        </p:nvSpPr>
        <p:spPr/>
        <p:txBody>
          <a:bodyPr/>
          <a:lstStyle/>
          <a:p>
            <a:fld id="{918AD8D4-CDE9-3E4D-B898-E688ED51CC2D}" type="slidenum">
              <a:rPr lang="en-US"/>
              <a:pPr/>
              <a:t>10</a:t>
            </a:fld>
            <a:endParaRPr lang="en-US"/>
          </a:p>
        </p:txBody>
      </p:sp>
      <p:sp>
        <p:nvSpPr>
          <p:cNvPr id="190466" name="Rectangle 2"/>
          <p:cNvSpPr>
            <a:spLocks noGrp="1" noChangeArrowheads="1"/>
          </p:cNvSpPr>
          <p:nvPr>
            <p:ph type="title"/>
          </p:nvPr>
        </p:nvSpPr>
        <p:spPr/>
        <p:txBody>
          <a:bodyPr/>
          <a:lstStyle/>
          <a:p>
            <a:r>
              <a:rPr lang="en-US" dirty="0"/>
              <a:t>Step </a:t>
            </a:r>
            <a:r>
              <a:rPr lang="en-US" dirty="0" smtClean="0"/>
              <a:t>2: </a:t>
            </a:r>
            <a:r>
              <a:rPr lang="en-US" dirty="0"/>
              <a:t>Lexical entailment classification</a:t>
            </a:r>
          </a:p>
        </p:txBody>
      </p:sp>
      <p:graphicFrame>
        <p:nvGraphicFramePr>
          <p:cNvPr id="190577" name="Group 113"/>
          <p:cNvGraphicFramePr>
            <a:graphicFrameLocks noGrp="1"/>
          </p:cNvGraphicFramePr>
          <p:nvPr>
            <p:extLst>
              <p:ext uri="{D42A27DB-BD31-4B8C-83A1-F6EECF244321}">
                <p14:modId xmlns:p14="http://schemas.microsoft.com/office/powerpoint/2010/main" val="3083493464"/>
              </p:ext>
            </p:extLst>
          </p:nvPr>
        </p:nvGraphicFramePr>
        <p:xfrm>
          <a:off x="912813" y="1600200"/>
          <a:ext cx="7313612" cy="2999803"/>
        </p:xfrm>
        <a:graphic>
          <a:graphicData uri="http://schemas.openxmlformats.org/drawingml/2006/table">
            <a:tbl>
              <a:tblPr/>
              <a:tblGrid>
                <a:gridCol w="812800"/>
                <a:gridCol w="812800"/>
                <a:gridCol w="812800"/>
                <a:gridCol w="812800"/>
                <a:gridCol w="811212"/>
                <a:gridCol w="812800"/>
                <a:gridCol w="812800"/>
                <a:gridCol w="812800"/>
                <a:gridCol w="812800"/>
              </a:tblGrid>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refused 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move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blue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jeans</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H</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a:t>
                      </a:r>
                      <a:r>
                        <a:rPr lang="en-US" sz="1600" i="1" dirty="0" smtClean="0">
                          <a:latin typeface="Times New Roman" pitchFamily="-65" charset="0"/>
                        </a:rPr>
                        <a:t> Byron </a:t>
                      </a:r>
                      <a:r>
                        <a:rPr kumimoji="0" lang="en-US" sz="1600" b="0" i="1" u="none" strike="noStrike" cap="none" normalizeH="0" baseline="0" dirty="0" smtClean="0">
                          <a:ln>
                            <a:noFill/>
                          </a:ln>
                          <a:solidFill>
                            <a:schemeClr val="tx1"/>
                          </a:solidFill>
                          <a:effectLst/>
                          <a:latin typeface="Times New Roman" pitchFamily="-65" charset="0"/>
                        </a:rPr>
                        <a:t>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did</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n’t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dance</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pants</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index</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1</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2</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3</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4</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5</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6</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7</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8</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type</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MAT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feats</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strsim=</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0.67</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implic:</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cat:aux</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cat:neg</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hyper</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entrel</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14859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D022E35F-6D06-EF4F-8A49-DFEAAA8BD16B}" type="slidenum">
              <a:rPr lang="en-US"/>
              <a:pPr/>
              <a:t>11</a:t>
            </a:fld>
            <a:endParaRPr lang="en-US"/>
          </a:p>
        </p:txBody>
      </p:sp>
      <p:sp>
        <p:nvSpPr>
          <p:cNvPr id="367690" name="Freeform 74"/>
          <p:cNvSpPr>
            <a:spLocks/>
          </p:cNvSpPr>
          <p:nvPr/>
        </p:nvSpPr>
        <p:spPr bwMode="auto">
          <a:xfrm>
            <a:off x="6781800" y="3657600"/>
            <a:ext cx="1752600" cy="1676400"/>
          </a:xfrm>
          <a:custGeom>
            <a:avLst/>
            <a:gdLst/>
            <a:ahLst/>
            <a:cxnLst>
              <a:cxn ang="0">
                <a:pos x="0" y="0"/>
              </a:cxn>
              <a:cxn ang="0">
                <a:pos x="576" y="1056"/>
              </a:cxn>
              <a:cxn ang="0">
                <a:pos x="1104" y="1008"/>
              </a:cxn>
              <a:cxn ang="0">
                <a:pos x="960" y="480"/>
              </a:cxn>
              <a:cxn ang="0">
                <a:pos x="768" y="96"/>
              </a:cxn>
              <a:cxn ang="0">
                <a:pos x="0" y="0"/>
              </a:cxn>
            </a:cxnLst>
            <a:rect l="0" t="0" r="r" b="b"/>
            <a:pathLst>
              <a:path w="1104" h="1056">
                <a:moveTo>
                  <a:pt x="0" y="0"/>
                </a:moveTo>
                <a:lnTo>
                  <a:pt x="576" y="1056"/>
                </a:lnTo>
                <a:lnTo>
                  <a:pt x="1104" y="1008"/>
                </a:lnTo>
                <a:lnTo>
                  <a:pt x="960" y="480"/>
                </a:lnTo>
                <a:lnTo>
                  <a:pt x="768" y="96"/>
                </a:lnTo>
                <a:lnTo>
                  <a:pt x="0" y="0"/>
                </a:lnTo>
                <a:close/>
              </a:path>
            </a:pathLst>
          </a:custGeom>
          <a:solidFill>
            <a:srgbClr val="FF0000">
              <a:alpha val="39999"/>
            </a:srgbClr>
          </a:solidFill>
          <a:ln w="9525">
            <a:noFill/>
            <a:round/>
            <a:headEnd/>
            <a:tailEnd/>
          </a:ln>
        </p:spPr>
        <p:txBody>
          <a:bodyPr wrap="none" anchor="ctr">
            <a:prstTxWarp prst="textNoShape">
              <a:avLst/>
            </a:prstTxWarp>
          </a:bodyPr>
          <a:lstStyle/>
          <a:p>
            <a:endParaRPr lang="en-US"/>
          </a:p>
        </p:txBody>
      </p:sp>
      <p:sp>
        <p:nvSpPr>
          <p:cNvPr id="367691" name="Freeform 75"/>
          <p:cNvSpPr>
            <a:spLocks/>
          </p:cNvSpPr>
          <p:nvPr/>
        </p:nvSpPr>
        <p:spPr bwMode="auto">
          <a:xfrm>
            <a:off x="7543800" y="4114800"/>
            <a:ext cx="838200" cy="1219200"/>
          </a:xfrm>
          <a:custGeom>
            <a:avLst/>
            <a:gdLst/>
            <a:ahLst/>
            <a:cxnLst>
              <a:cxn ang="0">
                <a:pos x="0" y="0"/>
              </a:cxn>
              <a:cxn ang="0">
                <a:pos x="96" y="720"/>
              </a:cxn>
              <a:cxn ang="0">
                <a:pos x="528" y="768"/>
              </a:cxn>
              <a:cxn ang="0">
                <a:pos x="528" y="240"/>
              </a:cxn>
              <a:cxn ang="0">
                <a:pos x="0" y="0"/>
              </a:cxn>
            </a:cxnLst>
            <a:rect l="0" t="0" r="r" b="b"/>
            <a:pathLst>
              <a:path w="528" h="768">
                <a:moveTo>
                  <a:pt x="0" y="0"/>
                </a:moveTo>
                <a:lnTo>
                  <a:pt x="96" y="720"/>
                </a:lnTo>
                <a:lnTo>
                  <a:pt x="528" y="768"/>
                </a:lnTo>
                <a:lnTo>
                  <a:pt x="528" y="240"/>
                </a:lnTo>
                <a:lnTo>
                  <a:pt x="0" y="0"/>
                </a:lnTo>
                <a:close/>
              </a:path>
            </a:pathLst>
          </a:custGeom>
          <a:solidFill>
            <a:srgbClr val="FF0000">
              <a:alpha val="39999"/>
            </a:srgbClr>
          </a:solidFill>
          <a:ln w="9525">
            <a:noFill/>
            <a:round/>
            <a:headEnd/>
            <a:tailEnd/>
          </a:ln>
        </p:spPr>
        <p:txBody>
          <a:bodyPr wrap="none" anchor="ctr">
            <a:prstTxWarp prst="textNoShape">
              <a:avLst/>
            </a:prstTxWarp>
          </a:bodyPr>
          <a:lstStyle/>
          <a:p>
            <a:endParaRPr lang="en-US"/>
          </a:p>
        </p:txBody>
      </p:sp>
      <p:sp>
        <p:nvSpPr>
          <p:cNvPr id="367675" name="Rectangle 59"/>
          <p:cNvSpPr>
            <a:spLocks noChangeArrowheads="1"/>
          </p:cNvSpPr>
          <p:nvPr/>
        </p:nvSpPr>
        <p:spPr bwMode="auto">
          <a:xfrm>
            <a:off x="533400" y="4438650"/>
            <a:ext cx="4662419" cy="366713"/>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a:t>
            </a:r>
            <a:r>
              <a:rPr lang="en-US" sz="1800" dirty="0" smtClean="0">
                <a:latin typeface="Times New Roman" pitchFamily="-65" charset="0"/>
              </a:rPr>
              <a:t>                </a:t>
            </a:r>
            <a:r>
              <a:rPr lang="en-US" sz="1800" dirty="0">
                <a:latin typeface="Times New Roman" pitchFamily="-65" charset="0"/>
              </a:rPr>
              <a:t>PP</a:t>
            </a:r>
          </a:p>
        </p:txBody>
      </p:sp>
      <p:sp>
        <p:nvSpPr>
          <p:cNvPr id="367618" name="Rectangle 2"/>
          <p:cNvSpPr>
            <a:spLocks noGrp="1" noChangeArrowheads="1"/>
          </p:cNvSpPr>
          <p:nvPr>
            <p:ph type="title"/>
          </p:nvPr>
        </p:nvSpPr>
        <p:spPr/>
        <p:txBody>
          <a:bodyPr/>
          <a:lstStyle/>
          <a:p>
            <a:r>
              <a:rPr lang="en-US" dirty="0"/>
              <a:t>Step </a:t>
            </a:r>
            <a:r>
              <a:rPr lang="en-US" dirty="0" smtClean="0"/>
              <a:t>3: Sentence semantic </a:t>
            </a:r>
            <a:r>
              <a:rPr lang="en-US" dirty="0"/>
              <a:t>analysis</a:t>
            </a:r>
          </a:p>
        </p:txBody>
      </p:sp>
      <p:sp>
        <p:nvSpPr>
          <p:cNvPr id="367619" name="Rectangle 3"/>
          <p:cNvSpPr>
            <a:spLocks noGrp="1" noChangeArrowheads="1"/>
          </p:cNvSpPr>
          <p:nvPr>
            <p:ph type="body" idx="1"/>
          </p:nvPr>
        </p:nvSpPr>
        <p:spPr>
          <a:xfrm>
            <a:off x="685800" y="1676400"/>
            <a:ext cx="7772400" cy="1600200"/>
          </a:xfrm>
        </p:spPr>
        <p:txBody>
          <a:bodyPr/>
          <a:lstStyle/>
          <a:p>
            <a:r>
              <a:rPr lang="en-US" sz="2000" dirty="0" smtClean="0"/>
              <a:t>Identify items w/ special projectivity &amp; determine scope</a:t>
            </a:r>
          </a:p>
        </p:txBody>
      </p:sp>
      <p:sp>
        <p:nvSpPr>
          <p:cNvPr id="367620" name="Rectangle 4"/>
          <p:cNvSpPr>
            <a:spLocks noChangeArrowheads="1"/>
          </p:cNvSpPr>
          <p:nvPr/>
        </p:nvSpPr>
        <p:spPr bwMode="auto">
          <a:xfrm>
            <a:off x="533400" y="5316538"/>
            <a:ext cx="5029200" cy="366712"/>
          </a:xfrm>
          <a:prstGeom prst="rect">
            <a:avLst/>
          </a:prstGeom>
          <a:noFill/>
          <a:ln w="9525">
            <a:noFill/>
            <a:miter lim="800000"/>
            <a:headEnd/>
            <a:tailEnd/>
          </a:ln>
        </p:spPr>
        <p:txBody>
          <a:bodyPr>
            <a:prstTxWarp prst="textNoShape">
              <a:avLst/>
            </a:prstTxWarp>
            <a:spAutoFit/>
          </a:bodyPr>
          <a:lstStyle/>
          <a:p>
            <a:r>
              <a:rPr lang="en-US" sz="1800" i="1" dirty="0">
                <a:latin typeface="Times New Roman" pitchFamily="-65" charset="0"/>
              </a:rPr>
              <a:t> </a:t>
            </a:r>
            <a:r>
              <a:rPr lang="en-US" sz="1800" i="1" dirty="0" smtClean="0">
                <a:latin typeface="Times New Roman" pitchFamily="-65" charset="0"/>
              </a:rPr>
              <a:t>James  </a:t>
            </a:r>
            <a:r>
              <a:rPr lang="en-US" sz="1800" i="1" dirty="0">
                <a:latin typeface="Times New Roman" pitchFamily="-65" charset="0"/>
              </a:rPr>
              <a:t>Dean  refused  to  move  without  blue  jeans</a:t>
            </a:r>
          </a:p>
        </p:txBody>
      </p:sp>
      <p:sp>
        <p:nvSpPr>
          <p:cNvPr id="367622" name="Rectangle 6"/>
          <p:cNvSpPr>
            <a:spLocks noChangeArrowheads="1"/>
          </p:cNvSpPr>
          <p:nvPr/>
        </p:nvSpPr>
        <p:spPr bwMode="auto">
          <a:xfrm>
            <a:off x="533400" y="5024438"/>
            <a:ext cx="5029200" cy="366712"/>
          </a:xfrm>
          <a:prstGeom prst="rect">
            <a:avLst/>
          </a:prstGeom>
          <a:noFill/>
          <a:ln w="9525">
            <a:noFill/>
            <a:miter lim="800000"/>
            <a:headEnd/>
            <a:tailEnd/>
          </a:ln>
        </p:spPr>
        <p:txBody>
          <a:bodyPr>
            <a:prstTxWarp prst="textNoShape">
              <a:avLst/>
            </a:prstTxWarp>
            <a:spAutoFit/>
          </a:bodyPr>
          <a:lstStyle/>
          <a:p>
            <a:r>
              <a:rPr lang="en-US" sz="1800">
                <a:latin typeface="Times New Roman" pitchFamily="-65" charset="0"/>
              </a:rPr>
              <a:t>   NNP   NNP    VBD   TO  VB       IN       JJ    NNS</a:t>
            </a:r>
          </a:p>
        </p:txBody>
      </p:sp>
      <p:sp>
        <p:nvSpPr>
          <p:cNvPr id="367623" name="Rectangle 7"/>
          <p:cNvSpPr>
            <a:spLocks noChangeArrowheads="1"/>
          </p:cNvSpPr>
          <p:nvPr/>
        </p:nvSpPr>
        <p:spPr bwMode="auto">
          <a:xfrm>
            <a:off x="533400" y="4730750"/>
            <a:ext cx="4675248" cy="366713"/>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NP                                                         NP</a:t>
            </a:r>
          </a:p>
        </p:txBody>
      </p:sp>
      <p:sp>
        <p:nvSpPr>
          <p:cNvPr id="367624" name="Rectangle 8"/>
          <p:cNvSpPr>
            <a:spLocks noChangeArrowheads="1"/>
          </p:cNvSpPr>
          <p:nvPr/>
        </p:nvSpPr>
        <p:spPr bwMode="auto">
          <a:xfrm>
            <a:off x="533400" y="3851275"/>
            <a:ext cx="4367348" cy="366713"/>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a:t>
            </a:r>
            <a:r>
              <a:rPr lang="en-US" sz="1800" dirty="0" smtClean="0">
                <a:latin typeface="Times New Roman" pitchFamily="-65" charset="0"/>
              </a:rPr>
              <a:t>                      VP</a:t>
            </a:r>
            <a:endParaRPr lang="en-US" sz="1800" dirty="0">
              <a:latin typeface="Times New Roman" pitchFamily="-65" charset="0"/>
            </a:endParaRPr>
          </a:p>
        </p:txBody>
      </p:sp>
      <p:sp>
        <p:nvSpPr>
          <p:cNvPr id="367625" name="Rectangle 9"/>
          <p:cNvSpPr>
            <a:spLocks noChangeArrowheads="1"/>
          </p:cNvSpPr>
          <p:nvPr/>
        </p:nvSpPr>
        <p:spPr bwMode="auto">
          <a:xfrm>
            <a:off x="533400" y="3559175"/>
            <a:ext cx="4264714" cy="366713"/>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a:t>
            </a:r>
            <a:r>
              <a:rPr lang="en-US" sz="1800" dirty="0" smtClean="0">
                <a:latin typeface="Times New Roman" pitchFamily="-65" charset="0"/>
              </a:rPr>
              <a:t>                              </a:t>
            </a:r>
            <a:r>
              <a:rPr lang="en-US" sz="1800" dirty="0">
                <a:latin typeface="Times New Roman" pitchFamily="-65" charset="0"/>
              </a:rPr>
              <a:t>S</a:t>
            </a:r>
          </a:p>
        </p:txBody>
      </p:sp>
      <p:sp>
        <p:nvSpPr>
          <p:cNvPr id="367626" name="Line 10"/>
          <p:cNvSpPr>
            <a:spLocks noChangeShapeType="1"/>
          </p:cNvSpPr>
          <p:nvPr/>
        </p:nvSpPr>
        <p:spPr bwMode="auto">
          <a:xfrm flipV="1">
            <a:off x="9906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27" name="Line 11"/>
          <p:cNvSpPr>
            <a:spLocks noChangeShapeType="1"/>
          </p:cNvSpPr>
          <p:nvPr/>
        </p:nvSpPr>
        <p:spPr bwMode="auto">
          <a:xfrm flipV="1">
            <a:off x="16002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28" name="Line 12"/>
          <p:cNvSpPr>
            <a:spLocks noChangeShapeType="1"/>
          </p:cNvSpPr>
          <p:nvPr/>
        </p:nvSpPr>
        <p:spPr bwMode="auto">
          <a:xfrm flipV="1">
            <a:off x="23622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29" name="Line 13"/>
          <p:cNvSpPr>
            <a:spLocks noChangeShapeType="1"/>
          </p:cNvSpPr>
          <p:nvPr/>
        </p:nvSpPr>
        <p:spPr bwMode="auto">
          <a:xfrm flipV="1">
            <a:off x="33528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0" name="Line 14"/>
          <p:cNvSpPr>
            <a:spLocks noChangeShapeType="1"/>
          </p:cNvSpPr>
          <p:nvPr/>
        </p:nvSpPr>
        <p:spPr bwMode="auto">
          <a:xfrm flipV="1">
            <a:off x="40386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1" name="Line 15"/>
          <p:cNvSpPr>
            <a:spLocks noChangeShapeType="1"/>
          </p:cNvSpPr>
          <p:nvPr/>
        </p:nvSpPr>
        <p:spPr bwMode="auto">
          <a:xfrm flipV="1">
            <a:off x="5181600" y="5319713"/>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2" name="Line 16"/>
          <p:cNvSpPr>
            <a:spLocks noChangeShapeType="1"/>
          </p:cNvSpPr>
          <p:nvPr/>
        </p:nvSpPr>
        <p:spPr bwMode="auto">
          <a:xfrm flipV="1">
            <a:off x="990600" y="4999038"/>
            <a:ext cx="38100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3" name="Line 17"/>
          <p:cNvSpPr>
            <a:spLocks noChangeShapeType="1"/>
          </p:cNvSpPr>
          <p:nvPr/>
        </p:nvSpPr>
        <p:spPr bwMode="auto">
          <a:xfrm flipH="1" flipV="1">
            <a:off x="1371600" y="4999038"/>
            <a:ext cx="22860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5" name="Line 19"/>
          <p:cNvSpPr>
            <a:spLocks noChangeShapeType="1"/>
          </p:cNvSpPr>
          <p:nvPr/>
        </p:nvSpPr>
        <p:spPr bwMode="auto">
          <a:xfrm flipV="1">
            <a:off x="4648200" y="5014913"/>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6" name="Line 20"/>
          <p:cNvSpPr>
            <a:spLocks noChangeShapeType="1"/>
          </p:cNvSpPr>
          <p:nvPr/>
        </p:nvSpPr>
        <p:spPr bwMode="auto">
          <a:xfrm flipH="1" flipV="1">
            <a:off x="5029200" y="5014913"/>
            <a:ext cx="1524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7" name="Line 21"/>
          <p:cNvSpPr>
            <a:spLocks noChangeShapeType="1"/>
          </p:cNvSpPr>
          <p:nvPr/>
        </p:nvSpPr>
        <p:spPr bwMode="auto">
          <a:xfrm flipV="1">
            <a:off x="4038600" y="4710113"/>
            <a:ext cx="30480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8" name="Line 22"/>
          <p:cNvSpPr>
            <a:spLocks noChangeShapeType="1"/>
          </p:cNvSpPr>
          <p:nvPr/>
        </p:nvSpPr>
        <p:spPr bwMode="auto">
          <a:xfrm flipH="1" flipV="1">
            <a:off x="4648200" y="4710113"/>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39" name="Line 23"/>
          <p:cNvSpPr>
            <a:spLocks noChangeShapeType="1"/>
          </p:cNvSpPr>
          <p:nvPr/>
        </p:nvSpPr>
        <p:spPr bwMode="auto">
          <a:xfrm flipH="1" flipV="1">
            <a:off x="3352800" y="3490913"/>
            <a:ext cx="2286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40" name="Line 24"/>
          <p:cNvSpPr>
            <a:spLocks noChangeShapeType="1"/>
          </p:cNvSpPr>
          <p:nvPr/>
        </p:nvSpPr>
        <p:spPr bwMode="auto">
          <a:xfrm flipV="1">
            <a:off x="1371600" y="3262313"/>
            <a:ext cx="1143000" cy="1447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41" name="Line 25"/>
          <p:cNvSpPr>
            <a:spLocks noChangeShapeType="1"/>
          </p:cNvSpPr>
          <p:nvPr/>
        </p:nvSpPr>
        <p:spPr bwMode="auto">
          <a:xfrm flipV="1">
            <a:off x="2438400" y="3490913"/>
            <a:ext cx="609600" cy="1600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44" name="Freeform 28"/>
          <p:cNvSpPr>
            <a:spLocks/>
          </p:cNvSpPr>
          <p:nvPr/>
        </p:nvSpPr>
        <p:spPr bwMode="auto">
          <a:xfrm>
            <a:off x="1968500" y="3719513"/>
            <a:ext cx="1536700" cy="1676400"/>
          </a:xfrm>
          <a:custGeom>
            <a:avLst/>
            <a:gdLst/>
            <a:ahLst/>
            <a:cxnLst>
              <a:cxn ang="0">
                <a:pos x="48" y="1248"/>
              </a:cxn>
              <a:cxn ang="0">
                <a:pos x="240" y="288"/>
              </a:cxn>
              <a:cxn ang="0">
                <a:pos x="1488" y="0"/>
              </a:cxn>
            </a:cxnLst>
            <a:rect l="0" t="0" r="r" b="b"/>
            <a:pathLst>
              <a:path w="1488" h="1248">
                <a:moveTo>
                  <a:pt x="48" y="1248"/>
                </a:moveTo>
                <a:cubicBezTo>
                  <a:pt x="24" y="872"/>
                  <a:pt x="0" y="496"/>
                  <a:pt x="240" y="288"/>
                </a:cubicBezTo>
                <a:cubicBezTo>
                  <a:pt x="480" y="80"/>
                  <a:pt x="1280" y="48"/>
                  <a:pt x="1488" y="0"/>
                </a:cubicBezTo>
              </a:path>
            </a:pathLst>
          </a:custGeom>
          <a:noFill/>
          <a:ln w="9525">
            <a:solidFill>
              <a:schemeClr val="hlink"/>
            </a:solidFill>
            <a:round/>
            <a:headEnd/>
            <a:tailEnd type="triangle" w="med" len="med"/>
          </a:ln>
        </p:spPr>
        <p:txBody>
          <a:bodyPr wrap="none" anchor="ctr">
            <a:prstTxWarp prst="textNoShape">
              <a:avLst/>
            </a:prstTxWarp>
          </a:bodyPr>
          <a:lstStyle/>
          <a:p>
            <a:endParaRPr lang="en-US"/>
          </a:p>
        </p:txBody>
      </p:sp>
      <p:sp>
        <p:nvSpPr>
          <p:cNvPr id="367645" name="Freeform 29"/>
          <p:cNvSpPr>
            <a:spLocks/>
          </p:cNvSpPr>
          <p:nvPr/>
        </p:nvSpPr>
        <p:spPr bwMode="auto">
          <a:xfrm>
            <a:off x="3581400" y="4862513"/>
            <a:ext cx="1143000" cy="533400"/>
          </a:xfrm>
          <a:custGeom>
            <a:avLst/>
            <a:gdLst/>
            <a:ahLst/>
            <a:cxnLst>
              <a:cxn ang="0">
                <a:pos x="112" y="576"/>
              </a:cxn>
              <a:cxn ang="0">
                <a:pos x="112" y="96"/>
              </a:cxn>
              <a:cxn ang="0">
                <a:pos x="784" y="0"/>
              </a:cxn>
            </a:cxnLst>
            <a:rect l="0" t="0" r="r" b="b"/>
            <a:pathLst>
              <a:path w="784" h="576">
                <a:moveTo>
                  <a:pt x="112" y="576"/>
                </a:moveTo>
                <a:cubicBezTo>
                  <a:pt x="56" y="384"/>
                  <a:pt x="0" y="192"/>
                  <a:pt x="112" y="96"/>
                </a:cubicBezTo>
                <a:cubicBezTo>
                  <a:pt x="224" y="0"/>
                  <a:pt x="672" y="16"/>
                  <a:pt x="784" y="0"/>
                </a:cubicBezTo>
              </a:path>
            </a:pathLst>
          </a:custGeom>
          <a:noFill/>
          <a:ln w="9525">
            <a:solidFill>
              <a:schemeClr val="hlink"/>
            </a:solidFill>
            <a:round/>
            <a:headEnd/>
            <a:tailEnd type="triangle" w="med" len="med"/>
          </a:ln>
        </p:spPr>
        <p:txBody>
          <a:bodyPr wrap="none" anchor="ctr">
            <a:prstTxWarp prst="textNoShape">
              <a:avLst/>
            </a:prstTxWarp>
          </a:bodyPr>
          <a:lstStyle/>
          <a:p>
            <a:endParaRPr lang="en-US"/>
          </a:p>
        </p:txBody>
      </p:sp>
      <p:sp>
        <p:nvSpPr>
          <p:cNvPr id="367653" name="Rectangle 37"/>
          <p:cNvSpPr>
            <a:spLocks noChangeArrowheads="1"/>
          </p:cNvSpPr>
          <p:nvPr/>
        </p:nvSpPr>
        <p:spPr bwMode="auto">
          <a:xfrm>
            <a:off x="685800" y="6019800"/>
            <a:ext cx="8001000" cy="533400"/>
          </a:xfrm>
          <a:prstGeom prst="rect">
            <a:avLst/>
          </a:prstGeom>
          <a:noFill/>
          <a:ln w="9525">
            <a:noFill/>
            <a:miter lim="800000"/>
            <a:headEnd/>
            <a:tailEnd/>
          </a:ln>
          <a:effectLst/>
        </p:spPr>
        <p:txBody>
          <a:bodyPr>
            <a:prstTxWarp prst="textNoShape">
              <a:avLst/>
            </a:prstTxWarp>
          </a:bodyPr>
          <a:lstStyle/>
          <a:p>
            <a:pPr eaLnBrk="1" hangingPunct="1">
              <a:spcBef>
                <a:spcPct val="50000"/>
              </a:spcBef>
              <a:buClr>
                <a:srgbClr val="861B15"/>
              </a:buClr>
            </a:pPr>
            <a:r>
              <a:rPr lang="en-US" dirty="0" smtClean="0">
                <a:latin typeface="Gill Sans" pitchFamily="-65" charset="0"/>
              </a:rPr>
              <a:t>Specify scope </a:t>
            </a:r>
            <a:r>
              <a:rPr lang="en-US" dirty="0">
                <a:latin typeface="Gill Sans" pitchFamily="-65" charset="0"/>
              </a:rPr>
              <a:t>in </a:t>
            </a:r>
            <a:r>
              <a:rPr lang="en-US" dirty="0" smtClean="0">
                <a:latin typeface="Gill Sans" pitchFamily="-65" charset="0"/>
              </a:rPr>
              <a:t>trees</a:t>
            </a:r>
            <a:endParaRPr lang="en-US" dirty="0">
              <a:latin typeface="Gill Sans" pitchFamily="-65" charset="0"/>
            </a:endParaRPr>
          </a:p>
        </p:txBody>
      </p:sp>
      <p:sp>
        <p:nvSpPr>
          <p:cNvPr id="367673" name="Line 57"/>
          <p:cNvSpPr>
            <a:spLocks noChangeShapeType="1"/>
          </p:cNvSpPr>
          <p:nvPr/>
        </p:nvSpPr>
        <p:spPr bwMode="auto">
          <a:xfrm flipV="1">
            <a:off x="2895600" y="5321300"/>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74" name="Line 58"/>
          <p:cNvSpPr>
            <a:spLocks noChangeShapeType="1"/>
          </p:cNvSpPr>
          <p:nvPr/>
        </p:nvSpPr>
        <p:spPr bwMode="auto">
          <a:xfrm flipV="1">
            <a:off x="4648200" y="5321300"/>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76" name="Rectangle 60"/>
          <p:cNvSpPr>
            <a:spLocks noChangeArrowheads="1"/>
          </p:cNvSpPr>
          <p:nvPr/>
        </p:nvSpPr>
        <p:spPr bwMode="auto">
          <a:xfrm>
            <a:off x="533400" y="4144963"/>
            <a:ext cx="4033789" cy="366712"/>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a:t>
            </a:r>
            <a:r>
              <a:rPr lang="en-US" sz="1800" dirty="0" smtClean="0">
                <a:latin typeface="Times New Roman" pitchFamily="-65" charset="0"/>
              </a:rPr>
              <a:t>       VP</a:t>
            </a:r>
            <a:endParaRPr lang="en-US" sz="1800" dirty="0">
              <a:latin typeface="Times New Roman" pitchFamily="-65" charset="0"/>
            </a:endParaRPr>
          </a:p>
        </p:txBody>
      </p:sp>
      <p:sp>
        <p:nvSpPr>
          <p:cNvPr id="367677" name="Rectangle 61"/>
          <p:cNvSpPr>
            <a:spLocks noChangeArrowheads="1"/>
          </p:cNvSpPr>
          <p:nvPr/>
        </p:nvSpPr>
        <p:spPr bwMode="auto">
          <a:xfrm>
            <a:off x="533400" y="3265488"/>
            <a:ext cx="5029200" cy="366712"/>
          </a:xfrm>
          <a:prstGeom prst="rect">
            <a:avLst/>
          </a:prstGeom>
          <a:noFill/>
          <a:ln w="9525">
            <a:noFill/>
            <a:miter lim="800000"/>
            <a:headEnd/>
            <a:tailEnd/>
          </a:ln>
        </p:spPr>
        <p:txBody>
          <a:bodyPr>
            <a:prstTxWarp prst="textNoShape">
              <a:avLst/>
            </a:prstTxWarp>
            <a:spAutoFit/>
          </a:bodyPr>
          <a:lstStyle/>
          <a:p>
            <a:r>
              <a:rPr lang="en-US" sz="1800" dirty="0" smtClean="0">
                <a:latin typeface="Times New Roman" pitchFamily="-65" charset="0"/>
              </a:rPr>
              <a:t>                                          </a:t>
            </a:r>
            <a:r>
              <a:rPr lang="en-US" sz="1800" dirty="0">
                <a:latin typeface="Times New Roman" pitchFamily="-65" charset="0"/>
              </a:rPr>
              <a:t>VP</a:t>
            </a:r>
          </a:p>
        </p:txBody>
      </p:sp>
      <p:sp>
        <p:nvSpPr>
          <p:cNvPr id="367678" name="Rectangle 62"/>
          <p:cNvSpPr>
            <a:spLocks noChangeArrowheads="1"/>
          </p:cNvSpPr>
          <p:nvPr/>
        </p:nvSpPr>
        <p:spPr bwMode="auto">
          <a:xfrm>
            <a:off x="533401" y="2971800"/>
            <a:ext cx="2648236" cy="369332"/>
          </a:xfrm>
          <a:prstGeom prst="rect">
            <a:avLst/>
          </a:prstGeom>
          <a:noFill/>
          <a:ln w="9525">
            <a:noFill/>
            <a:miter lim="800000"/>
            <a:headEnd/>
            <a:tailEnd/>
          </a:ln>
        </p:spPr>
        <p:txBody>
          <a:bodyPr wrap="square">
            <a:prstTxWarp prst="textNoShape">
              <a:avLst/>
            </a:prstTxWarp>
            <a:spAutoFit/>
          </a:bodyPr>
          <a:lstStyle/>
          <a:p>
            <a:r>
              <a:rPr lang="en-US" sz="1800" dirty="0">
                <a:latin typeface="Times New Roman" pitchFamily="-65" charset="0"/>
              </a:rPr>
              <a:t>                    </a:t>
            </a:r>
            <a:r>
              <a:rPr lang="en-US" sz="1800" dirty="0" smtClean="0">
                <a:latin typeface="Times New Roman" pitchFamily="-65" charset="0"/>
              </a:rPr>
              <a:t>        	  S</a:t>
            </a:r>
            <a:endParaRPr lang="en-US" sz="1800" dirty="0">
              <a:latin typeface="Times New Roman" pitchFamily="-65" charset="0"/>
            </a:endParaRPr>
          </a:p>
        </p:txBody>
      </p:sp>
      <p:sp>
        <p:nvSpPr>
          <p:cNvPr id="367679" name="Line 63"/>
          <p:cNvSpPr>
            <a:spLocks noChangeShapeType="1"/>
          </p:cNvSpPr>
          <p:nvPr/>
        </p:nvSpPr>
        <p:spPr bwMode="auto">
          <a:xfrm flipV="1">
            <a:off x="3429000" y="4405313"/>
            <a:ext cx="533400" cy="60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0" name="Line 64"/>
          <p:cNvSpPr>
            <a:spLocks noChangeShapeType="1"/>
          </p:cNvSpPr>
          <p:nvPr/>
        </p:nvSpPr>
        <p:spPr bwMode="auto">
          <a:xfrm flipH="1" flipV="1">
            <a:off x="4229100" y="4424363"/>
            <a:ext cx="1524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1" name="Line 65"/>
          <p:cNvSpPr>
            <a:spLocks noChangeShapeType="1"/>
          </p:cNvSpPr>
          <p:nvPr/>
        </p:nvSpPr>
        <p:spPr bwMode="auto">
          <a:xfrm flipV="1">
            <a:off x="2895600" y="4100513"/>
            <a:ext cx="609600" cy="990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2" name="Line 66"/>
          <p:cNvSpPr>
            <a:spLocks noChangeShapeType="1"/>
          </p:cNvSpPr>
          <p:nvPr/>
        </p:nvSpPr>
        <p:spPr bwMode="auto">
          <a:xfrm flipH="1" flipV="1">
            <a:off x="3771900" y="4119563"/>
            <a:ext cx="1524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3" name="Line 67"/>
          <p:cNvSpPr>
            <a:spLocks noChangeShapeType="1"/>
          </p:cNvSpPr>
          <p:nvPr/>
        </p:nvSpPr>
        <p:spPr bwMode="auto">
          <a:xfrm flipV="1">
            <a:off x="3657600" y="3836988"/>
            <a:ext cx="0" cy="92075"/>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4" name="Line 68"/>
          <p:cNvSpPr>
            <a:spLocks noChangeShapeType="1"/>
          </p:cNvSpPr>
          <p:nvPr/>
        </p:nvSpPr>
        <p:spPr bwMode="auto">
          <a:xfrm flipH="1" flipV="1">
            <a:off x="2743200" y="3186113"/>
            <a:ext cx="3048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2" name="Group 71"/>
          <p:cNvGrpSpPr>
            <a:grpSpLocks/>
          </p:cNvGrpSpPr>
          <p:nvPr/>
        </p:nvGrpSpPr>
        <p:grpSpPr bwMode="auto">
          <a:xfrm>
            <a:off x="811213" y="5562600"/>
            <a:ext cx="4522787" cy="396875"/>
            <a:chOff x="511" y="3595"/>
            <a:chExt cx="2849" cy="250"/>
          </a:xfrm>
        </p:grpSpPr>
        <p:sp>
          <p:nvSpPr>
            <p:cNvPr id="367647" name="Rectangle 31"/>
            <p:cNvSpPr>
              <a:spLocks noChangeArrowheads="1"/>
            </p:cNvSpPr>
            <p:nvPr/>
          </p:nvSpPr>
          <p:spPr bwMode="auto">
            <a:xfrm>
              <a:off x="511" y="3595"/>
              <a:ext cx="209" cy="250"/>
            </a:xfrm>
            <a:prstGeom prst="rect">
              <a:avLst/>
            </a:prstGeom>
            <a:noFill/>
            <a:ln w="9525">
              <a:noFill/>
              <a:miter lim="800000"/>
              <a:headEnd/>
              <a:tailEnd/>
            </a:ln>
          </p:spPr>
          <p:txBody>
            <a:bodyPr wrap="none">
              <a:prstTxWarp prst="textNoShape">
                <a:avLst/>
              </a:prstTxWarp>
              <a:spAutoFit/>
            </a:bodyPr>
            <a:lstStyle/>
            <a:p>
              <a:r>
                <a:rPr lang="en-US" sz="2000">
                  <a:solidFill>
                    <a:srgbClr val="339933"/>
                  </a:solidFill>
                </a:rPr>
                <a:t>+</a:t>
              </a:r>
            </a:p>
          </p:txBody>
        </p:sp>
        <p:sp>
          <p:nvSpPr>
            <p:cNvPr id="367648" name="Rectangle 32"/>
            <p:cNvSpPr>
              <a:spLocks noChangeArrowheads="1"/>
            </p:cNvSpPr>
            <p:nvPr/>
          </p:nvSpPr>
          <p:spPr bwMode="auto">
            <a:xfrm>
              <a:off x="2815" y="3595"/>
              <a:ext cx="209" cy="250"/>
            </a:xfrm>
            <a:prstGeom prst="rect">
              <a:avLst/>
            </a:prstGeom>
            <a:noFill/>
            <a:ln w="9525">
              <a:noFill/>
              <a:miter lim="800000"/>
              <a:headEnd/>
              <a:tailEnd/>
            </a:ln>
          </p:spPr>
          <p:txBody>
            <a:bodyPr wrap="none">
              <a:prstTxWarp prst="textNoShape">
                <a:avLst/>
              </a:prstTxWarp>
              <a:spAutoFit/>
            </a:bodyPr>
            <a:lstStyle/>
            <a:p>
              <a:r>
                <a:rPr lang="en-US" sz="2000">
                  <a:solidFill>
                    <a:srgbClr val="339933"/>
                  </a:solidFill>
                </a:rPr>
                <a:t>+</a:t>
              </a:r>
            </a:p>
          </p:txBody>
        </p:sp>
        <p:sp>
          <p:nvSpPr>
            <p:cNvPr id="367649" name="Rectangle 33"/>
            <p:cNvSpPr>
              <a:spLocks noChangeArrowheads="1"/>
            </p:cNvSpPr>
            <p:nvPr/>
          </p:nvSpPr>
          <p:spPr bwMode="auto">
            <a:xfrm>
              <a:off x="3151" y="3595"/>
              <a:ext cx="209" cy="250"/>
            </a:xfrm>
            <a:prstGeom prst="rect">
              <a:avLst/>
            </a:prstGeom>
            <a:noFill/>
            <a:ln w="9525">
              <a:noFill/>
              <a:miter lim="800000"/>
              <a:headEnd/>
              <a:tailEnd/>
            </a:ln>
          </p:spPr>
          <p:txBody>
            <a:bodyPr wrap="none">
              <a:prstTxWarp prst="textNoShape">
                <a:avLst/>
              </a:prstTxWarp>
              <a:spAutoFit/>
            </a:bodyPr>
            <a:lstStyle/>
            <a:p>
              <a:r>
                <a:rPr lang="en-US" sz="2000">
                  <a:solidFill>
                    <a:srgbClr val="339933"/>
                  </a:solidFill>
                </a:rPr>
                <a:t>+</a:t>
              </a:r>
            </a:p>
          </p:txBody>
        </p:sp>
        <p:sp>
          <p:nvSpPr>
            <p:cNvPr id="367650" name="Rectangle 34"/>
            <p:cNvSpPr>
              <a:spLocks noChangeArrowheads="1"/>
            </p:cNvSpPr>
            <p:nvPr/>
          </p:nvSpPr>
          <p:spPr bwMode="auto">
            <a:xfrm>
              <a:off x="2003" y="3595"/>
              <a:ext cx="205" cy="250"/>
            </a:xfrm>
            <a:prstGeom prst="rect">
              <a:avLst/>
            </a:prstGeom>
            <a:noFill/>
            <a:ln w="9525">
              <a:noFill/>
              <a:miter lim="800000"/>
              <a:headEnd/>
              <a:tailEnd/>
            </a:ln>
          </p:spPr>
          <p:txBody>
            <a:bodyPr wrap="none">
              <a:prstTxWarp prst="textNoShape">
                <a:avLst/>
              </a:prstTxWarp>
              <a:spAutoFit/>
            </a:bodyPr>
            <a:lstStyle/>
            <a:p>
              <a:r>
                <a:rPr lang="en-US" sz="2000">
                  <a:solidFill>
                    <a:schemeClr val="hlink"/>
                  </a:solidFill>
                </a:rPr>
                <a:t>–</a:t>
              </a:r>
            </a:p>
          </p:txBody>
        </p:sp>
        <p:sp>
          <p:nvSpPr>
            <p:cNvPr id="367651" name="Rectangle 35"/>
            <p:cNvSpPr>
              <a:spLocks noChangeArrowheads="1"/>
            </p:cNvSpPr>
            <p:nvPr/>
          </p:nvSpPr>
          <p:spPr bwMode="auto">
            <a:xfrm>
              <a:off x="1715" y="3595"/>
              <a:ext cx="205" cy="250"/>
            </a:xfrm>
            <a:prstGeom prst="rect">
              <a:avLst/>
            </a:prstGeom>
            <a:noFill/>
            <a:ln w="9525">
              <a:noFill/>
              <a:miter lim="800000"/>
              <a:headEnd/>
              <a:tailEnd/>
            </a:ln>
          </p:spPr>
          <p:txBody>
            <a:bodyPr wrap="none">
              <a:prstTxWarp prst="textNoShape">
                <a:avLst/>
              </a:prstTxWarp>
              <a:spAutoFit/>
            </a:bodyPr>
            <a:lstStyle/>
            <a:p>
              <a:r>
                <a:rPr lang="en-US" sz="2000">
                  <a:solidFill>
                    <a:schemeClr val="hlink"/>
                  </a:solidFill>
                </a:rPr>
                <a:t>–</a:t>
              </a:r>
            </a:p>
          </p:txBody>
        </p:sp>
        <p:sp>
          <p:nvSpPr>
            <p:cNvPr id="367652" name="Rectangle 36"/>
            <p:cNvSpPr>
              <a:spLocks noChangeArrowheads="1"/>
            </p:cNvSpPr>
            <p:nvPr/>
          </p:nvSpPr>
          <p:spPr bwMode="auto">
            <a:xfrm>
              <a:off x="2435" y="3595"/>
              <a:ext cx="205" cy="250"/>
            </a:xfrm>
            <a:prstGeom prst="rect">
              <a:avLst/>
            </a:prstGeom>
            <a:noFill/>
            <a:ln w="9525">
              <a:noFill/>
              <a:miter lim="800000"/>
              <a:headEnd/>
              <a:tailEnd/>
            </a:ln>
          </p:spPr>
          <p:txBody>
            <a:bodyPr wrap="none">
              <a:prstTxWarp prst="textNoShape">
                <a:avLst/>
              </a:prstTxWarp>
              <a:spAutoFit/>
            </a:bodyPr>
            <a:lstStyle/>
            <a:p>
              <a:r>
                <a:rPr lang="en-US" sz="2000">
                  <a:solidFill>
                    <a:schemeClr val="hlink"/>
                  </a:solidFill>
                </a:rPr>
                <a:t>–</a:t>
              </a:r>
            </a:p>
          </p:txBody>
        </p:sp>
        <p:sp>
          <p:nvSpPr>
            <p:cNvPr id="367685" name="Rectangle 69"/>
            <p:cNvSpPr>
              <a:spLocks noChangeArrowheads="1"/>
            </p:cNvSpPr>
            <p:nvPr/>
          </p:nvSpPr>
          <p:spPr bwMode="auto">
            <a:xfrm>
              <a:off x="912" y="3595"/>
              <a:ext cx="209" cy="250"/>
            </a:xfrm>
            <a:prstGeom prst="rect">
              <a:avLst/>
            </a:prstGeom>
            <a:noFill/>
            <a:ln w="9525">
              <a:noFill/>
              <a:miter lim="800000"/>
              <a:headEnd/>
              <a:tailEnd/>
            </a:ln>
          </p:spPr>
          <p:txBody>
            <a:bodyPr wrap="none">
              <a:prstTxWarp prst="textNoShape">
                <a:avLst/>
              </a:prstTxWarp>
              <a:spAutoFit/>
            </a:bodyPr>
            <a:lstStyle/>
            <a:p>
              <a:r>
                <a:rPr lang="en-US" sz="2000">
                  <a:solidFill>
                    <a:srgbClr val="339933"/>
                  </a:solidFill>
                </a:rPr>
                <a:t>+</a:t>
              </a:r>
            </a:p>
          </p:txBody>
        </p:sp>
        <p:sp>
          <p:nvSpPr>
            <p:cNvPr id="367686" name="Rectangle 70"/>
            <p:cNvSpPr>
              <a:spLocks noChangeArrowheads="1"/>
            </p:cNvSpPr>
            <p:nvPr/>
          </p:nvSpPr>
          <p:spPr bwMode="auto">
            <a:xfrm>
              <a:off x="1375" y="3595"/>
              <a:ext cx="209" cy="250"/>
            </a:xfrm>
            <a:prstGeom prst="rect">
              <a:avLst/>
            </a:prstGeom>
            <a:noFill/>
            <a:ln w="9525">
              <a:noFill/>
              <a:miter lim="800000"/>
              <a:headEnd/>
              <a:tailEnd/>
            </a:ln>
          </p:spPr>
          <p:txBody>
            <a:bodyPr wrap="none">
              <a:prstTxWarp prst="textNoShape">
                <a:avLst/>
              </a:prstTxWarp>
              <a:spAutoFit/>
            </a:bodyPr>
            <a:lstStyle/>
            <a:p>
              <a:r>
                <a:rPr lang="en-US" sz="2000">
                  <a:solidFill>
                    <a:srgbClr val="339933"/>
                  </a:solidFill>
                </a:rPr>
                <a:t>+</a:t>
              </a:r>
            </a:p>
          </p:txBody>
        </p:sp>
      </p:grpSp>
      <p:grpSp>
        <p:nvGrpSpPr>
          <p:cNvPr id="3" name="Group 76"/>
          <p:cNvGrpSpPr>
            <a:grpSpLocks/>
          </p:cNvGrpSpPr>
          <p:nvPr/>
        </p:nvGrpSpPr>
        <p:grpSpPr bwMode="auto">
          <a:xfrm>
            <a:off x="5715000" y="3276600"/>
            <a:ext cx="2701925" cy="1985963"/>
            <a:chOff x="3600" y="2160"/>
            <a:chExt cx="1702" cy="1251"/>
          </a:xfrm>
        </p:grpSpPr>
        <p:sp>
          <p:nvSpPr>
            <p:cNvPr id="367660" name="Rectangle 44"/>
            <p:cNvSpPr>
              <a:spLocks noChangeArrowheads="1"/>
            </p:cNvSpPr>
            <p:nvPr/>
          </p:nvSpPr>
          <p:spPr bwMode="auto">
            <a:xfrm>
              <a:off x="4080" y="2160"/>
              <a:ext cx="570" cy="250"/>
            </a:xfrm>
            <a:prstGeom prst="rect">
              <a:avLst/>
            </a:prstGeom>
            <a:noFill/>
            <a:ln w="9525">
              <a:noFill/>
              <a:miter lim="800000"/>
              <a:headEnd/>
              <a:tailEnd/>
            </a:ln>
          </p:spPr>
          <p:txBody>
            <a:bodyPr wrap="none">
              <a:prstTxWarp prst="textNoShape">
                <a:avLst/>
              </a:prstTxWarp>
              <a:spAutoFit/>
            </a:bodyPr>
            <a:lstStyle/>
            <a:p>
              <a:r>
                <a:rPr lang="en-US" sz="2000" i="1">
                  <a:latin typeface="Times New Roman" pitchFamily="-65" charset="0"/>
                </a:rPr>
                <a:t>refuse</a:t>
              </a:r>
              <a:r>
                <a:rPr lang="en-US" sz="2000" baseline="30000">
                  <a:solidFill>
                    <a:schemeClr val="hlink"/>
                  </a:solidFill>
                  <a:latin typeface="Times New Roman" pitchFamily="-65" charset="0"/>
                  <a:sym typeface="Symbol" pitchFamily="-65" charset="2"/>
                </a:rPr>
                <a:t></a:t>
              </a:r>
              <a:endParaRPr lang="en-US" sz="1800" baseline="30000">
                <a:solidFill>
                  <a:schemeClr val="hlink"/>
                </a:solidFill>
                <a:latin typeface="Times New Roman" pitchFamily="-65" charset="0"/>
                <a:sym typeface="Symbol" pitchFamily="-65" charset="2"/>
              </a:endParaRPr>
            </a:p>
          </p:txBody>
        </p:sp>
        <p:sp>
          <p:nvSpPr>
            <p:cNvPr id="367661" name="Rectangle 45"/>
            <p:cNvSpPr>
              <a:spLocks noChangeArrowheads="1"/>
            </p:cNvSpPr>
            <p:nvPr/>
          </p:nvSpPr>
          <p:spPr bwMode="auto">
            <a:xfrm>
              <a:off x="4128" y="2838"/>
              <a:ext cx="454" cy="250"/>
            </a:xfrm>
            <a:prstGeom prst="rect">
              <a:avLst/>
            </a:prstGeom>
            <a:noFill/>
            <a:ln w="9525">
              <a:noFill/>
              <a:miter lim="800000"/>
              <a:headEnd/>
              <a:tailEnd/>
            </a:ln>
          </p:spPr>
          <p:txBody>
            <a:bodyPr wrap="none">
              <a:prstTxWarp prst="textNoShape">
                <a:avLst/>
              </a:prstTxWarp>
              <a:spAutoFit/>
            </a:bodyPr>
            <a:lstStyle/>
            <a:p>
              <a:r>
                <a:rPr lang="en-US" sz="2000" i="1">
                  <a:latin typeface="Times New Roman" pitchFamily="-65" charset="0"/>
                </a:rPr>
                <a:t>move</a:t>
              </a:r>
              <a:endParaRPr lang="en-US" sz="2000" baseline="30000">
                <a:solidFill>
                  <a:schemeClr val="hlink"/>
                </a:solidFill>
                <a:latin typeface="Times New Roman" pitchFamily="-65" charset="0"/>
                <a:sym typeface="Symbol" pitchFamily="-65" charset="2"/>
              </a:endParaRPr>
            </a:p>
          </p:txBody>
        </p:sp>
        <p:sp>
          <p:nvSpPr>
            <p:cNvPr id="367662" name="Rectangle 46"/>
            <p:cNvSpPr>
              <a:spLocks noChangeArrowheads="1"/>
            </p:cNvSpPr>
            <p:nvPr/>
          </p:nvSpPr>
          <p:spPr bwMode="auto">
            <a:xfrm>
              <a:off x="3600" y="2524"/>
              <a:ext cx="534" cy="366"/>
            </a:xfrm>
            <a:prstGeom prst="rect">
              <a:avLst/>
            </a:prstGeom>
            <a:noFill/>
            <a:ln w="9525">
              <a:noFill/>
              <a:miter lim="800000"/>
              <a:headEnd/>
              <a:tailEnd/>
            </a:ln>
          </p:spPr>
          <p:txBody>
            <a:bodyPr wrap="none">
              <a:prstTxWarp prst="textNoShape">
                <a:avLst/>
              </a:prstTxWarp>
              <a:spAutoFit/>
            </a:bodyPr>
            <a:lstStyle/>
            <a:p>
              <a:pPr>
                <a:lnSpc>
                  <a:spcPct val="80000"/>
                </a:lnSpc>
              </a:pPr>
              <a:r>
                <a:rPr lang="en-US" sz="2000" i="1">
                  <a:latin typeface="Times New Roman" pitchFamily="-65" charset="0"/>
                </a:rPr>
                <a:t>Jimmy</a:t>
              </a:r>
              <a:br>
                <a:rPr lang="en-US" sz="2000" i="1">
                  <a:latin typeface="Times New Roman" pitchFamily="-65" charset="0"/>
                </a:rPr>
              </a:br>
              <a:r>
                <a:rPr lang="en-US" sz="2000" i="1">
                  <a:latin typeface="Times New Roman" pitchFamily="-65" charset="0"/>
                </a:rPr>
                <a:t>Dean</a:t>
              </a:r>
            </a:p>
          </p:txBody>
        </p:sp>
        <p:sp>
          <p:nvSpPr>
            <p:cNvPr id="367663" name="Rectangle 47"/>
            <p:cNvSpPr>
              <a:spLocks noChangeArrowheads="1"/>
            </p:cNvSpPr>
            <p:nvPr/>
          </p:nvSpPr>
          <p:spPr bwMode="auto">
            <a:xfrm>
              <a:off x="4444" y="2492"/>
              <a:ext cx="659" cy="250"/>
            </a:xfrm>
            <a:prstGeom prst="rect">
              <a:avLst/>
            </a:prstGeom>
            <a:noFill/>
            <a:ln w="9525">
              <a:noFill/>
              <a:miter lim="800000"/>
              <a:headEnd/>
              <a:tailEnd/>
            </a:ln>
          </p:spPr>
          <p:txBody>
            <a:bodyPr wrap="none">
              <a:prstTxWarp prst="textNoShape">
                <a:avLst/>
              </a:prstTxWarp>
              <a:spAutoFit/>
            </a:bodyPr>
            <a:lstStyle/>
            <a:p>
              <a:r>
                <a:rPr lang="en-US" sz="2000" i="1">
                  <a:latin typeface="Times New Roman" pitchFamily="-65" charset="0"/>
                </a:rPr>
                <a:t>without</a:t>
              </a:r>
              <a:r>
                <a:rPr lang="en-US" sz="2000" baseline="30000">
                  <a:solidFill>
                    <a:schemeClr val="hlink"/>
                  </a:solidFill>
                  <a:latin typeface="Times New Roman" pitchFamily="-65" charset="0"/>
                  <a:sym typeface="Symbol" pitchFamily="-65" charset="2"/>
                </a:rPr>
                <a:t></a:t>
              </a:r>
            </a:p>
          </p:txBody>
        </p:sp>
        <p:sp>
          <p:nvSpPr>
            <p:cNvPr id="367664" name="Rectangle 48"/>
            <p:cNvSpPr>
              <a:spLocks noChangeArrowheads="1"/>
            </p:cNvSpPr>
            <p:nvPr/>
          </p:nvSpPr>
          <p:spPr bwMode="auto">
            <a:xfrm>
              <a:off x="4848" y="3161"/>
              <a:ext cx="454" cy="250"/>
            </a:xfrm>
            <a:prstGeom prst="rect">
              <a:avLst/>
            </a:prstGeom>
            <a:noFill/>
            <a:ln w="9525">
              <a:noFill/>
              <a:miter lim="800000"/>
              <a:headEnd/>
              <a:tailEnd/>
            </a:ln>
          </p:spPr>
          <p:txBody>
            <a:bodyPr wrap="none">
              <a:prstTxWarp prst="textNoShape">
                <a:avLst/>
              </a:prstTxWarp>
              <a:spAutoFit/>
            </a:bodyPr>
            <a:lstStyle/>
            <a:p>
              <a:r>
                <a:rPr lang="en-US" sz="2000" i="1">
                  <a:latin typeface="Times New Roman" pitchFamily="-65" charset="0"/>
                </a:rPr>
                <a:t>jeans</a:t>
              </a:r>
            </a:p>
          </p:txBody>
        </p:sp>
        <p:sp>
          <p:nvSpPr>
            <p:cNvPr id="367666" name="Line 50"/>
            <p:cNvSpPr>
              <a:spLocks noChangeShapeType="1"/>
            </p:cNvSpPr>
            <p:nvPr/>
          </p:nvSpPr>
          <p:spPr bwMode="auto">
            <a:xfrm flipH="1">
              <a:off x="3888" y="2400"/>
              <a:ext cx="38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67" name="Line 51"/>
            <p:cNvSpPr>
              <a:spLocks noChangeShapeType="1"/>
            </p:cNvSpPr>
            <p:nvPr/>
          </p:nvSpPr>
          <p:spPr bwMode="auto">
            <a:xfrm>
              <a:off x="4272" y="2400"/>
              <a:ext cx="38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68" name="Line 52"/>
            <p:cNvSpPr>
              <a:spLocks noChangeShapeType="1"/>
            </p:cNvSpPr>
            <p:nvPr/>
          </p:nvSpPr>
          <p:spPr bwMode="auto">
            <a:xfrm>
              <a:off x="4752" y="2688"/>
              <a:ext cx="24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69" name="Line 53"/>
            <p:cNvSpPr>
              <a:spLocks noChangeShapeType="1"/>
            </p:cNvSpPr>
            <p:nvPr/>
          </p:nvSpPr>
          <p:spPr bwMode="auto">
            <a:xfrm flipH="1">
              <a:off x="5040" y="3042"/>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7688" name="Rectangle 72"/>
            <p:cNvSpPr>
              <a:spLocks noChangeArrowheads="1"/>
            </p:cNvSpPr>
            <p:nvPr/>
          </p:nvSpPr>
          <p:spPr bwMode="auto">
            <a:xfrm>
              <a:off x="4848" y="2838"/>
              <a:ext cx="391" cy="250"/>
            </a:xfrm>
            <a:prstGeom prst="rect">
              <a:avLst/>
            </a:prstGeom>
            <a:noFill/>
            <a:ln w="9525">
              <a:noFill/>
              <a:miter lim="800000"/>
              <a:headEnd/>
              <a:tailEnd/>
            </a:ln>
          </p:spPr>
          <p:txBody>
            <a:bodyPr wrap="none">
              <a:prstTxWarp prst="textNoShape">
                <a:avLst/>
              </a:prstTxWarp>
              <a:spAutoFit/>
            </a:bodyPr>
            <a:lstStyle/>
            <a:p>
              <a:r>
                <a:rPr lang="en-US" sz="2000" i="1">
                  <a:latin typeface="Times New Roman" pitchFamily="-65" charset="0"/>
                </a:rPr>
                <a:t>blue</a:t>
              </a:r>
              <a:endParaRPr lang="en-US" sz="2000" baseline="30000">
                <a:solidFill>
                  <a:schemeClr val="hlink"/>
                </a:solidFill>
                <a:latin typeface="Times New Roman" pitchFamily="-65" charset="0"/>
                <a:sym typeface="Symbol" pitchFamily="-65" charset="2"/>
              </a:endParaRPr>
            </a:p>
          </p:txBody>
        </p:sp>
        <p:sp>
          <p:nvSpPr>
            <p:cNvPr id="367689" name="Line 73"/>
            <p:cNvSpPr>
              <a:spLocks noChangeShapeType="1"/>
            </p:cNvSpPr>
            <p:nvPr/>
          </p:nvSpPr>
          <p:spPr bwMode="auto">
            <a:xfrm flipH="1">
              <a:off x="4368" y="2688"/>
              <a:ext cx="33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367671" name="Rectangle 55"/>
          <p:cNvSpPr>
            <a:spLocks noChangeArrowheads="1"/>
          </p:cNvSpPr>
          <p:nvPr/>
        </p:nvSpPr>
        <p:spPr bwMode="auto">
          <a:xfrm>
            <a:off x="4800600" y="3124200"/>
            <a:ext cx="3778250" cy="1323975"/>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a:tabLst>
                <a:tab pos="228600" algn="l"/>
                <a:tab pos="457200" algn="l"/>
              </a:tabLst>
            </a:pPr>
            <a:r>
              <a:rPr lang="en-US" sz="1600">
                <a:latin typeface="Gill Sans" pitchFamily="-65" charset="0"/>
              </a:rPr>
              <a:t>category: –/o implicatives</a:t>
            </a:r>
            <a:endParaRPr lang="en-US" sz="1600"/>
          </a:p>
          <a:p>
            <a:pPr>
              <a:tabLst>
                <a:tab pos="228600" algn="l"/>
                <a:tab pos="457200" algn="l"/>
              </a:tabLst>
            </a:pPr>
            <a:r>
              <a:rPr lang="en-US" sz="1600">
                <a:latin typeface="Gill Sans" pitchFamily="-65" charset="0"/>
              </a:rPr>
              <a:t>examples: </a:t>
            </a:r>
            <a:r>
              <a:rPr lang="en-US" sz="1400" i="1">
                <a:latin typeface="Times New Roman" pitchFamily="-65" charset="0"/>
              </a:rPr>
              <a:t>refuse</a:t>
            </a:r>
            <a:r>
              <a:rPr lang="en-US" sz="1400">
                <a:latin typeface="Gill Sans" pitchFamily="-65" charset="0"/>
              </a:rPr>
              <a:t>, </a:t>
            </a:r>
            <a:r>
              <a:rPr lang="en-US" sz="1400" i="1">
                <a:latin typeface="Times New Roman" pitchFamily="-65" charset="0"/>
              </a:rPr>
              <a:t>forbid</a:t>
            </a:r>
            <a:r>
              <a:rPr lang="en-US" sz="1400">
                <a:latin typeface="Gill Sans" pitchFamily="-65" charset="0"/>
              </a:rPr>
              <a:t>, </a:t>
            </a:r>
            <a:r>
              <a:rPr lang="en-US" sz="1400" i="1">
                <a:latin typeface="Times New Roman" pitchFamily="-65" charset="0"/>
              </a:rPr>
              <a:t>prohibit</a:t>
            </a:r>
            <a:r>
              <a:rPr lang="en-US" sz="1400">
                <a:latin typeface="Gill Sans" pitchFamily="-65" charset="0"/>
              </a:rPr>
              <a:t>, …</a:t>
            </a:r>
            <a:endParaRPr lang="en-US" sz="1600">
              <a:latin typeface="Courier New" pitchFamily="-65" charset="0"/>
            </a:endParaRPr>
          </a:p>
          <a:p>
            <a:pPr>
              <a:tabLst>
                <a:tab pos="228600" algn="l"/>
                <a:tab pos="457200" algn="l"/>
              </a:tabLst>
            </a:pPr>
            <a:r>
              <a:rPr lang="en-US" sz="1600">
                <a:latin typeface="Gill Sans" pitchFamily="-65" charset="0"/>
              </a:rPr>
              <a:t>scope: </a:t>
            </a:r>
            <a:r>
              <a:rPr lang="en-US" sz="1600">
                <a:sym typeface="Symbol" pitchFamily="-65" charset="2"/>
              </a:rPr>
              <a:t>S complement</a:t>
            </a:r>
            <a:endParaRPr lang="en-US" sz="1600"/>
          </a:p>
          <a:p>
            <a:pPr>
              <a:tabLst>
                <a:tab pos="228600" algn="l"/>
                <a:tab pos="457200" algn="l"/>
              </a:tabLst>
            </a:pPr>
            <a:r>
              <a:rPr lang="en-US" sz="1600">
                <a:latin typeface="Gill Sans" pitchFamily="-65" charset="0"/>
              </a:rPr>
              <a:t>pattern: </a:t>
            </a:r>
            <a:r>
              <a:rPr lang="en-US" sz="1400">
                <a:latin typeface="Courier New" pitchFamily="-65" charset="0"/>
              </a:rPr>
              <a:t>__ &gt; (/VB.*/ &gt; VP $. S=arg)</a:t>
            </a:r>
          </a:p>
          <a:p>
            <a:pPr>
              <a:tabLst>
                <a:tab pos="228600" algn="l"/>
                <a:tab pos="457200" algn="l"/>
              </a:tabLst>
            </a:pPr>
            <a:r>
              <a:rPr lang="en-US" sz="1600">
                <a:latin typeface="Gill Sans" pitchFamily="-65" charset="0"/>
              </a:rPr>
              <a:t>projectivity:</a:t>
            </a:r>
            <a:r>
              <a:rPr lang="en-US" sz="1400">
                <a:latin typeface="Gill Sans" pitchFamily="-65" charset="0"/>
              </a:rPr>
              <a:t> {=:=, </a:t>
            </a:r>
            <a:r>
              <a:rPr lang="en-US" sz="1400" b="1"/>
              <a:t>⊏</a:t>
            </a:r>
            <a:r>
              <a:rPr lang="en-US" sz="1400">
                <a:latin typeface="Gill Sans" pitchFamily="-65" charset="0"/>
              </a:rPr>
              <a:t>:</a:t>
            </a:r>
            <a:r>
              <a:rPr lang="en-US" sz="1400" b="1"/>
              <a:t>⊐</a:t>
            </a:r>
            <a:r>
              <a:rPr lang="en-US" sz="1400">
                <a:latin typeface="Gill Sans" pitchFamily="-65" charset="0"/>
              </a:rPr>
              <a:t>, </a:t>
            </a:r>
            <a:r>
              <a:rPr lang="en-US" sz="1400" b="1"/>
              <a:t>⊐</a:t>
            </a:r>
            <a:r>
              <a:rPr lang="en-US" sz="1400">
                <a:latin typeface="Gill Sans" pitchFamily="-65" charset="0"/>
              </a:rPr>
              <a:t>:</a:t>
            </a:r>
            <a:r>
              <a:rPr lang="en-US" sz="1400" b="1"/>
              <a:t>⊏</a:t>
            </a:r>
            <a:r>
              <a:rPr lang="en-US" sz="1400">
                <a:latin typeface="Gill Sans" pitchFamily="-65" charset="0"/>
              </a:rPr>
              <a:t>, ^:|, |:#, _:#, #:#}</a:t>
            </a:r>
          </a:p>
        </p:txBody>
      </p:sp>
    </p:spTree>
    <p:extLst>
      <p:ext uri="{BB962C8B-B14F-4D97-AF65-F5344CB8AC3E}">
        <p14:creationId xmlns:p14="http://schemas.microsoft.com/office/powerpoint/2010/main" val="18416178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7690"/>
                                        </p:tgtEl>
                                        <p:attrNameLst>
                                          <p:attrName>style.visibility</p:attrName>
                                        </p:attrNameLst>
                                      </p:cBhvr>
                                      <p:to>
                                        <p:strVal val="visible"/>
                                      </p:to>
                                    </p:set>
                                    <p:animEffect transition="in" filter="dissolve">
                                      <p:cBhvr>
                                        <p:cTn id="10" dur="500"/>
                                        <p:tgtEl>
                                          <p:spTgt spid="3676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7691"/>
                                        </p:tgtEl>
                                        <p:attrNameLst>
                                          <p:attrName>style.visibility</p:attrName>
                                        </p:attrNameLst>
                                      </p:cBhvr>
                                      <p:to>
                                        <p:strVal val="visible"/>
                                      </p:to>
                                    </p:set>
                                    <p:animEffect transition="in" filter="dissolve">
                                      <p:cBhvr>
                                        <p:cTn id="13" dur="500"/>
                                        <p:tgtEl>
                                          <p:spTgt spid="36769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6769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67691"/>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367653"/>
                                        </p:tgtEl>
                                        <p:attrNameLst>
                                          <p:attrName>style.visibility</p:attrName>
                                        </p:attrNameLst>
                                      </p:cBhvr>
                                      <p:to>
                                        <p:strVal val="visible"/>
                                      </p:to>
                                    </p:set>
                                    <p:animEffect transition="in" filter="dissolve">
                                      <p:cBhvr>
                                        <p:cTn id="24" dur="500"/>
                                        <p:tgtEl>
                                          <p:spTgt spid="36765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67671"/>
                                        </p:tgtEl>
                                        <p:attrNameLst>
                                          <p:attrName>style.visibility</p:attrName>
                                        </p:attrNameLst>
                                      </p:cBhvr>
                                      <p:to>
                                        <p:strVal val="visible"/>
                                      </p:to>
                                    </p:set>
                                    <p:animEffect transition="in" filter="dissolve">
                                      <p:cBhvr>
                                        <p:cTn id="27" dur="500"/>
                                        <p:tgtEl>
                                          <p:spTgt spid="36767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7644"/>
                                        </p:tgtEl>
                                        <p:attrNameLst>
                                          <p:attrName>style.visibility</p:attrName>
                                        </p:attrNameLst>
                                      </p:cBhvr>
                                      <p:to>
                                        <p:strVal val="visible"/>
                                      </p:to>
                                    </p:set>
                                    <p:animEffect transition="in" filter="dissolve">
                                      <p:cBhvr>
                                        <p:cTn id="30" dur="500"/>
                                        <p:tgtEl>
                                          <p:spTgt spid="36764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7645"/>
                                        </p:tgtEl>
                                        <p:attrNameLst>
                                          <p:attrName>style.visibility</p:attrName>
                                        </p:attrNameLst>
                                      </p:cBhvr>
                                      <p:to>
                                        <p:strVal val="visible"/>
                                      </p:to>
                                    </p:set>
                                    <p:animEffect transition="in" filter="dissolve">
                                      <p:cBhvr>
                                        <p:cTn id="33" dur="500"/>
                                        <p:tgtEl>
                                          <p:spTgt spid="367645"/>
                                        </p:tgtEl>
                                      </p:cBhvr>
                                    </p:animEffect>
                                  </p:childTnLst>
                                </p:cTn>
                              </p:par>
                              <p:par>
                                <p:cTn id="34" presetID="9"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90" grpId="0" animBg="1"/>
      <p:bldP spid="367690" grpId="1" animBg="1"/>
      <p:bldP spid="367691" grpId="0" animBg="1"/>
      <p:bldP spid="367691" grpId="1" animBg="1"/>
      <p:bldP spid="367644" grpId="0" animBg="1"/>
      <p:bldP spid="367645" grpId="0" animBg="1"/>
      <p:bldP spid="367653" grpId="0"/>
      <p:bldP spid="3676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lide Number Placeholder 5"/>
          <p:cNvSpPr>
            <a:spLocks noGrp="1"/>
          </p:cNvSpPr>
          <p:nvPr>
            <p:ph type="sldNum" sz="quarter" idx="12"/>
          </p:nvPr>
        </p:nvSpPr>
        <p:spPr/>
        <p:txBody>
          <a:bodyPr/>
          <a:lstStyle/>
          <a:p>
            <a:fld id="{217FD82B-59D2-1B44-A990-21371787637A}" type="slidenum">
              <a:rPr lang="en-US"/>
              <a:pPr/>
              <a:t>12</a:t>
            </a:fld>
            <a:endParaRPr lang="en-US"/>
          </a:p>
        </p:txBody>
      </p:sp>
      <p:grpSp>
        <p:nvGrpSpPr>
          <p:cNvPr id="2" name="Group 416"/>
          <p:cNvGrpSpPr>
            <a:grpSpLocks/>
          </p:cNvGrpSpPr>
          <p:nvPr/>
        </p:nvGrpSpPr>
        <p:grpSpPr bwMode="auto">
          <a:xfrm>
            <a:off x="4630738" y="5105400"/>
            <a:ext cx="966787" cy="914400"/>
            <a:chOff x="2400" y="3440"/>
            <a:chExt cx="609" cy="576"/>
          </a:xfrm>
        </p:grpSpPr>
        <p:sp>
          <p:nvSpPr>
            <p:cNvPr id="186785" name="AutoShape 417"/>
            <p:cNvSpPr>
              <a:spLocks noChangeArrowheads="1"/>
            </p:cNvSpPr>
            <p:nvPr/>
          </p:nvSpPr>
          <p:spPr bwMode="auto">
            <a:xfrm>
              <a:off x="2750" y="3440"/>
              <a:ext cx="259" cy="259"/>
            </a:xfrm>
            <a:prstGeom prst="wedgeEllipseCallout">
              <a:avLst>
                <a:gd name="adj1" fmla="val -70079"/>
                <a:gd name="adj2" fmla="val 107917"/>
              </a:avLst>
            </a:prstGeom>
            <a:solidFill>
              <a:schemeClr val="hlink">
                <a:alpha val="50000"/>
              </a:schemeClr>
            </a:solidFill>
            <a:ln w="9525">
              <a:noFill/>
              <a:miter lim="800000"/>
              <a:headEnd/>
              <a:tailEnd/>
            </a:ln>
          </p:spPr>
          <p:txBody>
            <a:bodyPr wrap="none" anchor="ctr">
              <a:prstTxWarp prst="textNoShape">
                <a:avLst/>
              </a:prstTxWarp>
            </a:bodyPr>
            <a:lstStyle/>
            <a:p>
              <a:pPr algn="ctr"/>
              <a:endParaRPr lang="en-US"/>
            </a:p>
          </p:txBody>
        </p:sp>
        <p:sp>
          <p:nvSpPr>
            <p:cNvPr id="186786" name="Rectangle 418"/>
            <p:cNvSpPr>
              <a:spLocks noChangeArrowheads="1"/>
            </p:cNvSpPr>
            <p:nvPr/>
          </p:nvSpPr>
          <p:spPr bwMode="auto">
            <a:xfrm>
              <a:off x="2400" y="3804"/>
              <a:ext cx="588" cy="212"/>
            </a:xfrm>
            <a:prstGeom prst="rect">
              <a:avLst/>
            </a:prstGeom>
            <a:noFill/>
            <a:ln w="9525">
              <a:noFill/>
              <a:miter lim="800000"/>
              <a:headEnd/>
              <a:tailEnd/>
            </a:ln>
          </p:spPr>
          <p:txBody>
            <a:bodyPr wrap="none">
              <a:prstTxWarp prst="textNoShape">
                <a:avLst/>
              </a:prstTxWarp>
              <a:spAutoFit/>
            </a:bodyPr>
            <a:lstStyle/>
            <a:p>
              <a:r>
                <a:rPr lang="en-US" sz="1600">
                  <a:latin typeface="Gill Sans" pitchFamily="-65" charset="0"/>
                </a:rPr>
                <a:t>inversion</a:t>
              </a:r>
            </a:p>
          </p:txBody>
        </p:sp>
      </p:grpSp>
      <p:sp>
        <p:nvSpPr>
          <p:cNvPr id="186370" name="Rectangle 2"/>
          <p:cNvSpPr>
            <a:spLocks noGrp="1" noChangeArrowheads="1"/>
          </p:cNvSpPr>
          <p:nvPr>
            <p:ph type="title"/>
          </p:nvPr>
        </p:nvSpPr>
        <p:spPr/>
        <p:txBody>
          <a:bodyPr/>
          <a:lstStyle/>
          <a:p>
            <a:r>
              <a:rPr lang="en-US"/>
              <a:t>Step 4: Entailment projection</a:t>
            </a:r>
          </a:p>
        </p:txBody>
      </p:sp>
      <p:graphicFrame>
        <p:nvGraphicFramePr>
          <p:cNvPr id="186783" name="Group 415"/>
          <p:cNvGraphicFramePr>
            <a:graphicFrameLocks noGrp="1"/>
          </p:cNvGraphicFramePr>
          <p:nvPr>
            <p:extLst>
              <p:ext uri="{D42A27DB-BD31-4B8C-83A1-F6EECF244321}">
                <p14:modId xmlns:p14="http://schemas.microsoft.com/office/powerpoint/2010/main" val="280805787"/>
              </p:ext>
            </p:extLst>
          </p:nvPr>
        </p:nvGraphicFramePr>
        <p:xfrm>
          <a:off x="912813" y="1600200"/>
          <a:ext cx="7313612" cy="3963416"/>
        </p:xfrm>
        <a:graphic>
          <a:graphicData uri="http://schemas.openxmlformats.org/drawingml/2006/table">
            <a:tbl>
              <a:tblPr/>
              <a:tblGrid>
                <a:gridCol w="812800"/>
                <a:gridCol w="812800"/>
                <a:gridCol w="812800"/>
                <a:gridCol w="812800"/>
                <a:gridCol w="811212"/>
                <a:gridCol w="812800"/>
                <a:gridCol w="812800"/>
                <a:gridCol w="812800"/>
                <a:gridCol w="812800"/>
              </a:tblGrid>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refused 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move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blue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jeans</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H</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a:ln>
                            <a:noFill/>
                          </a:ln>
                          <a:solidFill>
                            <a:schemeClr val="tx1"/>
                          </a:solidFill>
                          <a:effectLst/>
                          <a:latin typeface="Times New Roman" pitchFamily="-65" charset="0"/>
                        </a:rPr>
                        <a:t>James </a:t>
                      </a:r>
                      <a:r>
                        <a:rPr lang="en-US" sz="1600" i="1" dirty="0" smtClean="0">
                          <a:latin typeface="Times New Roman" pitchFamily="-65" charset="0"/>
                        </a:rPr>
                        <a:t> Byron </a:t>
                      </a:r>
                      <a:r>
                        <a:rPr kumimoji="0" lang="en-US" sz="1600" b="0" i="1" u="none" strike="noStrike" cap="none" normalizeH="0" baseline="0" dirty="0" smtClean="0">
                          <a:ln>
                            <a:noFill/>
                          </a:ln>
                          <a:solidFill>
                            <a:schemeClr val="tx1"/>
                          </a:solidFill>
                          <a:effectLst/>
                          <a:latin typeface="Times New Roman" pitchFamily="-65" charset="0"/>
                        </a:rPr>
                        <a:t>Dean</a:t>
                      </a:r>
                      <a:endParaRPr kumimoji="0" lang="en-US" sz="1600" b="0" i="1" u="none" strike="noStrike" cap="none" normalizeH="0" baseline="0" dirty="0">
                        <a:ln>
                          <a:noFill/>
                        </a:ln>
                        <a:solidFill>
                          <a:schemeClr val="tx1"/>
                        </a:solidFill>
                        <a:effectLst/>
                        <a:latin typeface="Times New Roman" pitchFamily="-65" charset="0"/>
                      </a:endParaRP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did</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n’t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dance</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pants</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index</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1</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2</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3</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4</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5</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6</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7</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8</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type</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MAT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feats</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strsim=</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0.67</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implic:</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cat:aux</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cat:neg</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hyper</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entrel</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projec-tivity</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atomic</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entrel</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6787" name="Arc 419"/>
          <p:cNvSpPr>
            <a:spLocks/>
          </p:cNvSpPr>
          <p:nvPr/>
        </p:nvSpPr>
        <p:spPr bwMode="auto">
          <a:xfrm>
            <a:off x="2174875"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
        <p:nvSpPr>
          <p:cNvPr id="186788" name="Arc 420"/>
          <p:cNvSpPr>
            <a:spLocks/>
          </p:cNvSpPr>
          <p:nvPr/>
        </p:nvSpPr>
        <p:spPr bwMode="auto">
          <a:xfrm>
            <a:off x="2986088"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
        <p:nvSpPr>
          <p:cNvPr id="186789" name="Arc 421"/>
          <p:cNvSpPr>
            <a:spLocks/>
          </p:cNvSpPr>
          <p:nvPr/>
        </p:nvSpPr>
        <p:spPr bwMode="auto">
          <a:xfrm>
            <a:off x="3797300"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
        <p:nvSpPr>
          <p:cNvPr id="186790" name="Arc 422"/>
          <p:cNvSpPr>
            <a:spLocks/>
          </p:cNvSpPr>
          <p:nvPr/>
        </p:nvSpPr>
        <p:spPr bwMode="auto">
          <a:xfrm>
            <a:off x="4608513"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
        <p:nvSpPr>
          <p:cNvPr id="186791" name="Arc 423"/>
          <p:cNvSpPr>
            <a:spLocks/>
          </p:cNvSpPr>
          <p:nvPr/>
        </p:nvSpPr>
        <p:spPr bwMode="auto">
          <a:xfrm>
            <a:off x="5421313"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FF0000"/>
            </a:solidFill>
            <a:round/>
            <a:headEnd/>
            <a:tailEnd type="triangle" w="med" len="med"/>
          </a:ln>
        </p:spPr>
        <p:txBody>
          <a:bodyPr wrap="none" anchor="ctr">
            <a:prstTxWarp prst="textNoShape">
              <a:avLst/>
            </a:prstTxWarp>
          </a:bodyPr>
          <a:lstStyle/>
          <a:p>
            <a:pPr algn="ctr"/>
            <a:endParaRPr lang="en-US"/>
          </a:p>
        </p:txBody>
      </p:sp>
      <p:sp>
        <p:nvSpPr>
          <p:cNvPr id="186792" name="Arc 424"/>
          <p:cNvSpPr>
            <a:spLocks/>
          </p:cNvSpPr>
          <p:nvPr/>
        </p:nvSpPr>
        <p:spPr bwMode="auto">
          <a:xfrm>
            <a:off x="6232525"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FF0000"/>
            </a:solidFill>
            <a:round/>
            <a:headEnd/>
            <a:tailEnd type="triangle" w="med" len="med"/>
          </a:ln>
        </p:spPr>
        <p:txBody>
          <a:bodyPr wrap="none" anchor="ctr">
            <a:prstTxWarp prst="textNoShape">
              <a:avLst/>
            </a:prstTxWarp>
          </a:bodyPr>
          <a:lstStyle/>
          <a:p>
            <a:pPr algn="ctr"/>
            <a:endParaRPr lang="en-US"/>
          </a:p>
        </p:txBody>
      </p:sp>
      <p:sp>
        <p:nvSpPr>
          <p:cNvPr id="186793" name="Arc 425"/>
          <p:cNvSpPr>
            <a:spLocks/>
          </p:cNvSpPr>
          <p:nvPr/>
        </p:nvSpPr>
        <p:spPr bwMode="auto">
          <a:xfrm>
            <a:off x="7043738"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
        <p:nvSpPr>
          <p:cNvPr id="186794" name="Arc 426"/>
          <p:cNvSpPr>
            <a:spLocks/>
          </p:cNvSpPr>
          <p:nvPr/>
        </p:nvSpPr>
        <p:spPr bwMode="auto">
          <a:xfrm>
            <a:off x="7856538" y="4418013"/>
            <a:ext cx="152400" cy="838200"/>
          </a:xfrm>
          <a:custGeom>
            <a:avLst/>
            <a:gdLst>
              <a:gd name="G0" fmla="+- 0 0 0"/>
              <a:gd name="G1" fmla="+- 20171 0 0"/>
              <a:gd name="G2" fmla="+- 21600 0 0"/>
              <a:gd name="T0" fmla="*/ 7724 w 21600"/>
              <a:gd name="T1" fmla="*/ 0 h 40312"/>
              <a:gd name="T2" fmla="*/ 7801 w 21600"/>
              <a:gd name="T3" fmla="*/ 40312 h 40312"/>
              <a:gd name="T4" fmla="*/ 0 w 21600"/>
              <a:gd name="T5" fmla="*/ 20171 h 40312"/>
            </a:gdLst>
            <a:ahLst/>
            <a:cxnLst>
              <a:cxn ang="0">
                <a:pos x="T0" y="T1"/>
              </a:cxn>
              <a:cxn ang="0">
                <a:pos x="T2" y="T3"/>
              </a:cxn>
              <a:cxn ang="0">
                <a:pos x="T4" y="T5"/>
              </a:cxn>
            </a:cxnLst>
            <a:rect l="0" t="0" r="r" b="b"/>
            <a:pathLst>
              <a:path w="21600" h="40312" fill="none" extrusionOk="0">
                <a:moveTo>
                  <a:pt x="7724" y="-1"/>
                </a:moveTo>
                <a:cubicBezTo>
                  <a:pt x="16081" y="3199"/>
                  <a:pt x="21600" y="11221"/>
                  <a:pt x="21600" y="20171"/>
                </a:cubicBezTo>
                <a:cubicBezTo>
                  <a:pt x="21600" y="29089"/>
                  <a:pt x="16118" y="37091"/>
                  <a:pt x="7801" y="40312"/>
                </a:cubicBezTo>
              </a:path>
              <a:path w="21600" h="40312" stroke="0" extrusionOk="0">
                <a:moveTo>
                  <a:pt x="7724" y="-1"/>
                </a:moveTo>
                <a:cubicBezTo>
                  <a:pt x="16081" y="3199"/>
                  <a:pt x="21600" y="11221"/>
                  <a:pt x="21600" y="20171"/>
                </a:cubicBezTo>
                <a:cubicBezTo>
                  <a:pt x="21600" y="29089"/>
                  <a:pt x="16118" y="37091"/>
                  <a:pt x="7801" y="40312"/>
                </a:cubicBezTo>
                <a:lnTo>
                  <a:pt x="0" y="20171"/>
                </a:lnTo>
                <a:close/>
              </a:path>
            </a:pathLst>
          </a:custGeom>
          <a:noFill/>
          <a:ln w="9525">
            <a:solidFill>
              <a:srgbClr val="008000"/>
            </a:solidFill>
            <a:round/>
            <a:headEnd/>
            <a:tailEnd type="triangle" w="med" len="med"/>
          </a:ln>
        </p:spPr>
        <p:txBody>
          <a:bodyPr wrap="none" anchor="ctr">
            <a:prstTxWarp prst="textNoShape">
              <a:avLst/>
            </a:prstTxWarp>
          </a:bodyPr>
          <a:lstStyle/>
          <a:p>
            <a:pPr algn="ctr"/>
            <a:endParaRPr lang="en-US"/>
          </a:p>
        </p:txBody>
      </p:sp>
    </p:spTree>
    <p:extLst>
      <p:ext uri="{BB962C8B-B14F-4D97-AF65-F5344CB8AC3E}">
        <p14:creationId xmlns:p14="http://schemas.microsoft.com/office/powerpoint/2010/main" val="37399121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787"/>
                                        </p:tgtEl>
                                        <p:attrNameLst>
                                          <p:attrName>style.visibility</p:attrName>
                                        </p:attrNameLst>
                                      </p:cBhvr>
                                      <p:to>
                                        <p:strVal val="visible"/>
                                      </p:to>
                                    </p:set>
                                    <p:animEffect transition="in" filter="dissolve">
                                      <p:cBhvr>
                                        <p:cTn id="7" dur="500"/>
                                        <p:tgtEl>
                                          <p:spTgt spid="1867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6788"/>
                                        </p:tgtEl>
                                        <p:attrNameLst>
                                          <p:attrName>style.visibility</p:attrName>
                                        </p:attrNameLst>
                                      </p:cBhvr>
                                      <p:to>
                                        <p:strVal val="visible"/>
                                      </p:to>
                                    </p:set>
                                    <p:animEffect transition="in" filter="dissolve">
                                      <p:cBhvr>
                                        <p:cTn id="11" dur="500"/>
                                        <p:tgtEl>
                                          <p:spTgt spid="18678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86789"/>
                                        </p:tgtEl>
                                        <p:attrNameLst>
                                          <p:attrName>style.visibility</p:attrName>
                                        </p:attrNameLst>
                                      </p:cBhvr>
                                      <p:to>
                                        <p:strVal val="visible"/>
                                      </p:to>
                                    </p:set>
                                    <p:animEffect transition="in" filter="dissolve">
                                      <p:cBhvr>
                                        <p:cTn id="15" dur="500"/>
                                        <p:tgtEl>
                                          <p:spTgt spid="186789"/>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86790"/>
                                        </p:tgtEl>
                                        <p:attrNameLst>
                                          <p:attrName>style.visibility</p:attrName>
                                        </p:attrNameLst>
                                      </p:cBhvr>
                                      <p:to>
                                        <p:strVal val="visible"/>
                                      </p:to>
                                    </p:set>
                                    <p:animEffect transition="in" filter="dissolve">
                                      <p:cBhvr>
                                        <p:cTn id="19" dur="500"/>
                                        <p:tgtEl>
                                          <p:spTgt spid="18679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86791"/>
                                        </p:tgtEl>
                                        <p:attrNameLst>
                                          <p:attrName>style.visibility</p:attrName>
                                        </p:attrNameLst>
                                      </p:cBhvr>
                                      <p:to>
                                        <p:strVal val="visible"/>
                                      </p:to>
                                    </p:set>
                                    <p:animEffect transition="in" filter="dissolve">
                                      <p:cBhvr>
                                        <p:cTn id="23" dur="500"/>
                                        <p:tgtEl>
                                          <p:spTgt spid="18679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86792"/>
                                        </p:tgtEl>
                                        <p:attrNameLst>
                                          <p:attrName>style.visibility</p:attrName>
                                        </p:attrNameLst>
                                      </p:cBhvr>
                                      <p:to>
                                        <p:strVal val="visible"/>
                                      </p:to>
                                    </p:set>
                                    <p:animEffect transition="in" filter="dissolve">
                                      <p:cBhvr>
                                        <p:cTn id="27" dur="500"/>
                                        <p:tgtEl>
                                          <p:spTgt spid="186792"/>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86793"/>
                                        </p:tgtEl>
                                        <p:attrNameLst>
                                          <p:attrName>style.visibility</p:attrName>
                                        </p:attrNameLst>
                                      </p:cBhvr>
                                      <p:to>
                                        <p:strVal val="visible"/>
                                      </p:to>
                                    </p:set>
                                    <p:animEffect transition="in" filter="dissolve">
                                      <p:cBhvr>
                                        <p:cTn id="31" dur="500"/>
                                        <p:tgtEl>
                                          <p:spTgt spid="186793"/>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86794"/>
                                        </p:tgtEl>
                                        <p:attrNameLst>
                                          <p:attrName>style.visibility</p:attrName>
                                        </p:attrNameLst>
                                      </p:cBhvr>
                                      <p:to>
                                        <p:strVal val="visible"/>
                                      </p:to>
                                    </p:set>
                                    <p:animEffect transition="in" filter="dissolve">
                                      <p:cBhvr>
                                        <p:cTn id="35" dur="500"/>
                                        <p:tgtEl>
                                          <p:spTgt spid="18679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dissolv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787" grpId="0" animBg="1"/>
      <p:bldP spid="186788" grpId="0" animBg="1"/>
      <p:bldP spid="186789" grpId="0" animBg="1"/>
      <p:bldP spid="186790" grpId="0" animBg="1"/>
      <p:bldP spid="186791" grpId="0" animBg="1"/>
      <p:bldP spid="186792" grpId="0" animBg="1"/>
      <p:bldP spid="186793" grpId="0" animBg="1"/>
      <p:bldP spid="1867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lide Number Placeholder 5"/>
          <p:cNvSpPr>
            <a:spLocks noGrp="1"/>
          </p:cNvSpPr>
          <p:nvPr>
            <p:ph type="sldNum" sz="quarter" idx="12"/>
          </p:nvPr>
        </p:nvSpPr>
        <p:spPr/>
        <p:txBody>
          <a:bodyPr/>
          <a:lstStyle/>
          <a:p>
            <a:fld id="{A1581B41-BDE2-A54D-8B83-945B32F973A6}" type="slidenum">
              <a:rPr lang="en-US"/>
              <a:pPr/>
              <a:t>13</a:t>
            </a:fld>
            <a:endParaRPr lang="en-US"/>
          </a:p>
        </p:txBody>
      </p:sp>
      <p:sp>
        <p:nvSpPr>
          <p:cNvPr id="188598" name="Rectangle 182"/>
          <p:cNvSpPr>
            <a:spLocks noChangeArrowheads="1"/>
          </p:cNvSpPr>
          <p:nvPr/>
        </p:nvSpPr>
        <p:spPr bwMode="auto">
          <a:xfrm>
            <a:off x="1949450" y="5645150"/>
            <a:ext cx="347663" cy="384175"/>
          </a:xfrm>
          <a:prstGeom prst="rect">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nvGrpSpPr>
          <p:cNvPr id="2" name="Group 169"/>
          <p:cNvGrpSpPr>
            <a:grpSpLocks/>
          </p:cNvGrpSpPr>
          <p:nvPr/>
        </p:nvGrpSpPr>
        <p:grpSpPr bwMode="auto">
          <a:xfrm>
            <a:off x="1949450" y="5187950"/>
            <a:ext cx="1168400" cy="838200"/>
            <a:chOff x="1228" y="3180"/>
            <a:chExt cx="736" cy="528"/>
          </a:xfrm>
        </p:grpSpPr>
        <p:sp>
          <p:nvSpPr>
            <p:cNvPr id="188543" name="AutoShape 127"/>
            <p:cNvSpPr>
              <a:spLocks noChangeArrowheads="1"/>
            </p:cNvSpPr>
            <p:nvPr/>
          </p:nvSpPr>
          <p:spPr bwMode="auto">
            <a:xfrm>
              <a:off x="1228"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44" name="AutoShape 128"/>
            <p:cNvSpPr>
              <a:spLocks noChangeArrowheads="1"/>
            </p:cNvSpPr>
            <p:nvPr/>
          </p:nvSpPr>
          <p:spPr bwMode="auto">
            <a:xfrm>
              <a:off x="1744"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3" name="Group 175"/>
          <p:cNvGrpSpPr>
            <a:grpSpLocks/>
          </p:cNvGrpSpPr>
          <p:nvPr/>
        </p:nvGrpSpPr>
        <p:grpSpPr bwMode="auto">
          <a:xfrm>
            <a:off x="6826250" y="5187950"/>
            <a:ext cx="1168400" cy="838200"/>
            <a:chOff x="4300" y="3180"/>
            <a:chExt cx="736" cy="528"/>
          </a:xfrm>
        </p:grpSpPr>
        <p:sp>
          <p:nvSpPr>
            <p:cNvPr id="188570" name="AutoShape 154"/>
            <p:cNvSpPr>
              <a:spLocks noChangeArrowheads="1"/>
            </p:cNvSpPr>
            <p:nvPr/>
          </p:nvSpPr>
          <p:spPr bwMode="auto">
            <a:xfrm>
              <a:off x="4300"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83" name="AutoShape 167"/>
            <p:cNvSpPr>
              <a:spLocks noChangeArrowheads="1"/>
            </p:cNvSpPr>
            <p:nvPr/>
          </p:nvSpPr>
          <p:spPr bwMode="auto">
            <a:xfrm>
              <a:off x="4816"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4" name="Group 170"/>
          <p:cNvGrpSpPr>
            <a:grpSpLocks/>
          </p:cNvGrpSpPr>
          <p:nvPr/>
        </p:nvGrpSpPr>
        <p:grpSpPr bwMode="auto">
          <a:xfrm>
            <a:off x="2762250" y="5187950"/>
            <a:ext cx="1168400" cy="838200"/>
            <a:chOff x="1740" y="3180"/>
            <a:chExt cx="736" cy="528"/>
          </a:xfrm>
        </p:grpSpPr>
        <p:sp>
          <p:nvSpPr>
            <p:cNvPr id="188555" name="AutoShape 139"/>
            <p:cNvSpPr>
              <a:spLocks noChangeArrowheads="1"/>
            </p:cNvSpPr>
            <p:nvPr/>
          </p:nvSpPr>
          <p:spPr bwMode="auto">
            <a:xfrm>
              <a:off x="1740"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78" name="AutoShape 162"/>
            <p:cNvSpPr>
              <a:spLocks noChangeArrowheads="1"/>
            </p:cNvSpPr>
            <p:nvPr/>
          </p:nvSpPr>
          <p:spPr bwMode="auto">
            <a:xfrm>
              <a:off x="2256"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5" name="Group 171"/>
          <p:cNvGrpSpPr>
            <a:grpSpLocks/>
          </p:cNvGrpSpPr>
          <p:nvPr/>
        </p:nvGrpSpPr>
        <p:grpSpPr bwMode="auto">
          <a:xfrm>
            <a:off x="3575050" y="5187950"/>
            <a:ext cx="1168400" cy="838200"/>
            <a:chOff x="2252" y="3180"/>
            <a:chExt cx="736" cy="528"/>
          </a:xfrm>
        </p:grpSpPr>
        <p:sp>
          <p:nvSpPr>
            <p:cNvPr id="188558" name="AutoShape 142"/>
            <p:cNvSpPr>
              <a:spLocks noChangeArrowheads="1"/>
            </p:cNvSpPr>
            <p:nvPr/>
          </p:nvSpPr>
          <p:spPr bwMode="auto">
            <a:xfrm>
              <a:off x="2252"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79" name="AutoShape 163"/>
            <p:cNvSpPr>
              <a:spLocks noChangeArrowheads="1"/>
            </p:cNvSpPr>
            <p:nvPr/>
          </p:nvSpPr>
          <p:spPr bwMode="auto">
            <a:xfrm>
              <a:off x="2768"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6" name="Group 172"/>
          <p:cNvGrpSpPr>
            <a:grpSpLocks/>
          </p:cNvGrpSpPr>
          <p:nvPr/>
        </p:nvGrpSpPr>
        <p:grpSpPr bwMode="auto">
          <a:xfrm>
            <a:off x="4387850" y="5187950"/>
            <a:ext cx="1168400" cy="838200"/>
            <a:chOff x="2764" y="3180"/>
            <a:chExt cx="736" cy="528"/>
          </a:xfrm>
        </p:grpSpPr>
        <p:sp>
          <p:nvSpPr>
            <p:cNvPr id="188561" name="AutoShape 145"/>
            <p:cNvSpPr>
              <a:spLocks noChangeArrowheads="1"/>
            </p:cNvSpPr>
            <p:nvPr/>
          </p:nvSpPr>
          <p:spPr bwMode="auto">
            <a:xfrm>
              <a:off x="2764"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80" name="AutoShape 164"/>
            <p:cNvSpPr>
              <a:spLocks noChangeArrowheads="1"/>
            </p:cNvSpPr>
            <p:nvPr/>
          </p:nvSpPr>
          <p:spPr bwMode="auto">
            <a:xfrm>
              <a:off x="3280"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7" name="Group 173"/>
          <p:cNvGrpSpPr>
            <a:grpSpLocks/>
          </p:cNvGrpSpPr>
          <p:nvPr/>
        </p:nvGrpSpPr>
        <p:grpSpPr bwMode="auto">
          <a:xfrm>
            <a:off x="5200650" y="5187950"/>
            <a:ext cx="1168400" cy="838200"/>
            <a:chOff x="3276" y="3180"/>
            <a:chExt cx="736" cy="528"/>
          </a:xfrm>
        </p:grpSpPr>
        <p:sp>
          <p:nvSpPr>
            <p:cNvPr id="188564" name="AutoShape 148"/>
            <p:cNvSpPr>
              <a:spLocks noChangeArrowheads="1"/>
            </p:cNvSpPr>
            <p:nvPr/>
          </p:nvSpPr>
          <p:spPr bwMode="auto">
            <a:xfrm>
              <a:off x="3276"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81" name="AutoShape 165"/>
            <p:cNvSpPr>
              <a:spLocks noChangeArrowheads="1"/>
            </p:cNvSpPr>
            <p:nvPr/>
          </p:nvSpPr>
          <p:spPr bwMode="auto">
            <a:xfrm>
              <a:off x="3792"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8" name="Group 174"/>
          <p:cNvGrpSpPr>
            <a:grpSpLocks/>
          </p:cNvGrpSpPr>
          <p:nvPr/>
        </p:nvGrpSpPr>
        <p:grpSpPr bwMode="auto">
          <a:xfrm>
            <a:off x="6013450" y="5187950"/>
            <a:ext cx="1168400" cy="838200"/>
            <a:chOff x="3788" y="3180"/>
            <a:chExt cx="736" cy="528"/>
          </a:xfrm>
        </p:grpSpPr>
        <p:sp>
          <p:nvSpPr>
            <p:cNvPr id="188567" name="AutoShape 151"/>
            <p:cNvSpPr>
              <a:spLocks noChangeArrowheads="1"/>
            </p:cNvSpPr>
            <p:nvPr/>
          </p:nvSpPr>
          <p:spPr bwMode="auto">
            <a:xfrm>
              <a:off x="3788" y="3468"/>
              <a:ext cx="556" cy="240"/>
            </a:xfrm>
            <a:prstGeom prst="rightArrowCallout">
              <a:avLst>
                <a:gd name="adj1" fmla="val 25000"/>
                <a:gd name="adj2" fmla="val 25000"/>
                <a:gd name="adj3" fmla="val 38611"/>
                <a:gd name="adj4" fmla="val 39389"/>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sp>
          <p:nvSpPr>
            <p:cNvPr id="188582" name="AutoShape 166"/>
            <p:cNvSpPr>
              <a:spLocks noChangeArrowheads="1"/>
            </p:cNvSpPr>
            <p:nvPr/>
          </p:nvSpPr>
          <p:spPr bwMode="auto">
            <a:xfrm>
              <a:off x="4304" y="3180"/>
              <a:ext cx="220" cy="345"/>
            </a:xfrm>
            <a:prstGeom prst="downArrowCallout">
              <a:avLst>
                <a:gd name="adj1" fmla="val 25000"/>
                <a:gd name="adj2" fmla="val 25000"/>
                <a:gd name="adj3" fmla="val 26136"/>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endParaRPr lang="en-US"/>
            </a:p>
          </p:txBody>
        </p:sp>
      </p:grpSp>
      <p:grpSp>
        <p:nvGrpSpPr>
          <p:cNvPr id="9" name="Group 117"/>
          <p:cNvGrpSpPr>
            <a:grpSpLocks/>
          </p:cNvGrpSpPr>
          <p:nvPr/>
        </p:nvGrpSpPr>
        <p:grpSpPr bwMode="auto">
          <a:xfrm>
            <a:off x="7597775" y="5638800"/>
            <a:ext cx="1165225" cy="914400"/>
            <a:chOff x="4786" y="3440"/>
            <a:chExt cx="734" cy="576"/>
          </a:xfrm>
        </p:grpSpPr>
        <p:sp>
          <p:nvSpPr>
            <p:cNvPr id="188531" name="AutoShape 115"/>
            <p:cNvSpPr>
              <a:spLocks noChangeArrowheads="1"/>
            </p:cNvSpPr>
            <p:nvPr/>
          </p:nvSpPr>
          <p:spPr bwMode="auto">
            <a:xfrm>
              <a:off x="4800" y="3440"/>
              <a:ext cx="259" cy="259"/>
            </a:xfrm>
            <a:prstGeom prst="wedgeEllipseCallout">
              <a:avLst>
                <a:gd name="adj1" fmla="val 66986"/>
                <a:gd name="adj2" fmla="val 113708"/>
              </a:avLst>
            </a:prstGeom>
            <a:solidFill>
              <a:schemeClr val="hlink">
                <a:alpha val="50000"/>
              </a:schemeClr>
            </a:solidFill>
            <a:ln w="9525">
              <a:noFill/>
              <a:miter lim="800000"/>
              <a:headEnd/>
              <a:tailEnd/>
            </a:ln>
          </p:spPr>
          <p:txBody>
            <a:bodyPr wrap="none" anchor="ctr">
              <a:prstTxWarp prst="textNoShape">
                <a:avLst/>
              </a:prstTxWarp>
            </a:bodyPr>
            <a:lstStyle/>
            <a:p>
              <a:pPr algn="ctr"/>
              <a:endParaRPr lang="en-US"/>
            </a:p>
          </p:txBody>
        </p:sp>
        <p:sp>
          <p:nvSpPr>
            <p:cNvPr id="188532" name="Rectangle 116"/>
            <p:cNvSpPr>
              <a:spLocks noChangeArrowheads="1"/>
            </p:cNvSpPr>
            <p:nvPr/>
          </p:nvSpPr>
          <p:spPr bwMode="auto">
            <a:xfrm>
              <a:off x="4786" y="3804"/>
              <a:ext cx="734" cy="212"/>
            </a:xfrm>
            <a:prstGeom prst="rect">
              <a:avLst/>
            </a:prstGeom>
            <a:noFill/>
            <a:ln w="9525">
              <a:noFill/>
              <a:miter lim="800000"/>
              <a:headEnd/>
              <a:tailEnd/>
            </a:ln>
          </p:spPr>
          <p:txBody>
            <a:bodyPr wrap="none">
              <a:prstTxWarp prst="textNoShape">
                <a:avLst/>
              </a:prstTxWarp>
              <a:spAutoFit/>
            </a:bodyPr>
            <a:lstStyle/>
            <a:p>
              <a:r>
                <a:rPr lang="en-US" sz="1600">
                  <a:solidFill>
                    <a:schemeClr val="hlink"/>
                  </a:solidFill>
                  <a:latin typeface="Gill Sans" pitchFamily="-65" charset="0"/>
                </a:rPr>
                <a:t>final answer</a:t>
              </a:r>
            </a:p>
          </p:txBody>
        </p:sp>
      </p:grpSp>
      <p:sp>
        <p:nvSpPr>
          <p:cNvPr id="188418" name="Rectangle 2"/>
          <p:cNvSpPr>
            <a:spLocks noGrp="1" noChangeArrowheads="1"/>
          </p:cNvSpPr>
          <p:nvPr>
            <p:ph type="title"/>
          </p:nvPr>
        </p:nvSpPr>
        <p:spPr/>
        <p:txBody>
          <a:bodyPr/>
          <a:lstStyle/>
          <a:p>
            <a:r>
              <a:rPr lang="en-US"/>
              <a:t>Step 5: Entailment composition</a:t>
            </a:r>
          </a:p>
        </p:txBody>
      </p:sp>
      <p:graphicFrame>
        <p:nvGraphicFramePr>
          <p:cNvPr id="188420" name="Group 4"/>
          <p:cNvGraphicFramePr>
            <a:graphicFrameLocks noGrp="1"/>
          </p:cNvGraphicFramePr>
          <p:nvPr>
            <p:extLst>
              <p:ext uri="{D42A27DB-BD31-4B8C-83A1-F6EECF244321}">
                <p14:modId xmlns:p14="http://schemas.microsoft.com/office/powerpoint/2010/main" val="3698564341"/>
              </p:ext>
            </p:extLst>
          </p:nvPr>
        </p:nvGraphicFramePr>
        <p:xfrm>
          <a:off x="912813" y="1600200"/>
          <a:ext cx="7313612" cy="4444429"/>
        </p:xfrm>
        <a:graphic>
          <a:graphicData uri="http://schemas.openxmlformats.org/drawingml/2006/table">
            <a:tbl>
              <a:tblPr/>
              <a:tblGrid>
                <a:gridCol w="812800"/>
                <a:gridCol w="812800"/>
                <a:gridCol w="812800"/>
                <a:gridCol w="812800"/>
                <a:gridCol w="811212"/>
                <a:gridCol w="812800"/>
                <a:gridCol w="812800"/>
                <a:gridCol w="812800"/>
                <a:gridCol w="812800"/>
              </a:tblGrid>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refused 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move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blue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jeans</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H</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a:ln>
                            <a:noFill/>
                          </a:ln>
                          <a:solidFill>
                            <a:schemeClr val="tx1"/>
                          </a:solidFill>
                          <a:effectLst/>
                          <a:latin typeface="Times New Roman" pitchFamily="-65" charset="0"/>
                        </a:rPr>
                        <a:t>James </a:t>
                      </a:r>
                      <a:r>
                        <a:rPr lang="en-US" sz="1600" i="1" dirty="0" smtClean="0">
                          <a:latin typeface="Times New Roman" pitchFamily="-65" charset="0"/>
                        </a:rPr>
                        <a:t> Byron </a:t>
                      </a:r>
                      <a:r>
                        <a:rPr kumimoji="0" lang="en-US" sz="1600" b="0" i="1" u="none" strike="noStrike" cap="none" normalizeH="0" baseline="0" dirty="0" smtClean="0">
                          <a:ln>
                            <a:noFill/>
                          </a:ln>
                          <a:solidFill>
                            <a:schemeClr val="tx1"/>
                          </a:solidFill>
                          <a:effectLst/>
                          <a:latin typeface="Times New Roman" pitchFamily="-65" charset="0"/>
                        </a:rPr>
                        <a:t>Dean</a:t>
                      </a:r>
                      <a:endParaRPr kumimoji="0" lang="en-US" sz="1600" b="0" i="1" u="none" strike="noStrike" cap="none" normalizeH="0" baseline="0" dirty="0">
                        <a:ln>
                          <a:noFill/>
                        </a:ln>
                        <a:solidFill>
                          <a:schemeClr val="tx1"/>
                        </a:solidFill>
                        <a:effectLst/>
                        <a:latin typeface="Times New Roman" pitchFamily="-65" charset="0"/>
                      </a:endParaRP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did</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n’t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dance</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pants</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index</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1</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2</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3</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4</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5</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6</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7</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8</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type</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MAT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feats</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strsim=</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0.67</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implic:</a:t>
                      </a:r>
                      <a:br>
                        <a:rPr kumimoji="0" lang="en-US" sz="1600" b="0" i="0" u="none" strike="noStrike" cap="none" normalizeH="0" baseline="0">
                          <a:ln>
                            <a:noFill/>
                          </a:ln>
                          <a:solidFill>
                            <a:schemeClr val="tx1"/>
                          </a:solidFill>
                          <a:effectLst/>
                          <a:latin typeface="Gill Sans" pitchFamily="-65" charset="0"/>
                        </a:rPr>
                      </a:br>
                      <a:r>
                        <a:rPr kumimoji="0" lang="en-US" sz="1600" b="0" i="0" u="none" strike="noStrike" cap="none" normalizeH="0" baseline="0">
                          <a:ln>
                            <a:noFill/>
                          </a:ln>
                          <a:solidFill>
                            <a:schemeClr val="tx1"/>
                          </a:solidFill>
                          <a:effectLst/>
                          <a:latin typeface="Gill Sans" pitchFamily="-65" charset="0"/>
                        </a:rPr>
                        <a: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cat:aux</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cat:neg</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hyper</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lex</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entrel</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endPar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4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projec-tivity</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endParaRPr kumimoji="0" lang="en-US" sz="1600" b="0" i="0" u="none" strike="noStrike" cap="none" normalizeH="0" baseline="0">
                        <a:ln>
                          <a:noFill/>
                        </a:ln>
                        <a:solidFill>
                          <a:schemeClr val="tx1"/>
                        </a:solidFill>
                        <a:effectLst/>
                        <a:latin typeface="Gill Sans" pitchFamily="-65" charset="0"/>
                      </a:endParaRP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sym typeface="Symbol" pitchFamily="-65" charset="2"/>
                        </a:rPr>
                        <a:t></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atomic</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entrel</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compo-sition</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 name="Group 176"/>
          <p:cNvGrpSpPr>
            <a:grpSpLocks/>
          </p:cNvGrpSpPr>
          <p:nvPr/>
        </p:nvGrpSpPr>
        <p:grpSpPr bwMode="auto">
          <a:xfrm>
            <a:off x="4038600" y="3568702"/>
            <a:ext cx="3557588" cy="1447801"/>
            <a:chOff x="1248" y="2016"/>
            <a:chExt cx="2241" cy="912"/>
          </a:xfrm>
        </p:grpSpPr>
        <p:sp>
          <p:nvSpPr>
            <p:cNvPr id="188593" name="AutoShape 177"/>
            <p:cNvSpPr>
              <a:spLocks noChangeArrowheads="1"/>
            </p:cNvSpPr>
            <p:nvPr/>
          </p:nvSpPr>
          <p:spPr bwMode="auto">
            <a:xfrm>
              <a:off x="1248" y="2016"/>
              <a:ext cx="2208" cy="912"/>
            </a:xfrm>
            <a:prstGeom prst="wedgeRectCallout">
              <a:avLst>
                <a:gd name="adj1" fmla="val -31023"/>
                <a:gd name="adj2" fmla="val 97370"/>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a:p>
          </p:txBody>
        </p:sp>
        <p:sp>
          <p:nvSpPr>
            <p:cNvPr id="188594" name="AutoShape 178"/>
            <p:cNvSpPr>
              <a:spLocks noChangeArrowheads="1"/>
            </p:cNvSpPr>
            <p:nvPr/>
          </p:nvSpPr>
          <p:spPr bwMode="auto">
            <a:xfrm>
              <a:off x="1344" y="2592"/>
              <a:ext cx="988" cy="240"/>
            </a:xfrm>
            <a:prstGeom prst="rightArrowCallout">
              <a:avLst>
                <a:gd name="adj1" fmla="val 20833"/>
                <a:gd name="adj2" fmla="val 25000"/>
                <a:gd name="adj3" fmla="val 39166"/>
                <a:gd name="adj4" fmla="val 80769"/>
              </a:avLst>
            </a:prstGeom>
            <a:solidFill>
              <a:schemeClr val="hlink">
                <a:alpha val="50000"/>
              </a:schemeClr>
            </a:solidFill>
            <a:ln w="9525">
              <a:noFill/>
              <a:miter lim="800000"/>
              <a:headEnd/>
              <a:tailEnd/>
            </a:ln>
          </p:spPr>
          <p:txBody>
            <a:bodyPr wrap="none" anchor="ctr">
              <a:prstTxWarp prst="textNoShape">
                <a:avLst/>
              </a:prstTxWarp>
            </a:bodyPr>
            <a:lstStyle/>
            <a:p>
              <a:pPr algn="ctr"/>
              <a:r>
                <a:rPr lang="en-US" sz="1600" i="1">
                  <a:latin typeface="Times New Roman" pitchFamily="-65" charset="0"/>
                </a:rPr>
                <a:t>fish</a:t>
              </a:r>
              <a:r>
                <a:rPr lang="en-US" sz="1600"/>
                <a:t> | </a:t>
              </a:r>
              <a:r>
                <a:rPr lang="en-US" sz="1600" i="1">
                  <a:latin typeface="Times New Roman" pitchFamily="-65" charset="0"/>
                </a:rPr>
                <a:t>human</a:t>
              </a:r>
              <a:endParaRPr lang="en-US" sz="1600"/>
            </a:p>
          </p:txBody>
        </p:sp>
        <p:sp>
          <p:nvSpPr>
            <p:cNvPr id="188595" name="AutoShape 179"/>
            <p:cNvSpPr>
              <a:spLocks noChangeArrowheads="1"/>
            </p:cNvSpPr>
            <p:nvPr/>
          </p:nvSpPr>
          <p:spPr bwMode="auto">
            <a:xfrm>
              <a:off x="2256" y="2304"/>
              <a:ext cx="1104" cy="336"/>
            </a:xfrm>
            <a:prstGeom prst="downArrowCallout">
              <a:avLst>
                <a:gd name="adj1" fmla="val 16063"/>
                <a:gd name="adj2" fmla="val 22315"/>
                <a:gd name="adj3" fmla="val 16523"/>
                <a:gd name="adj4" fmla="val 64926"/>
              </a:avLst>
            </a:prstGeom>
            <a:solidFill>
              <a:schemeClr val="hlink">
                <a:alpha val="50000"/>
              </a:schemeClr>
            </a:solidFill>
            <a:ln w="9525">
              <a:noFill/>
              <a:miter lim="800000"/>
              <a:headEnd/>
              <a:tailEnd/>
            </a:ln>
          </p:spPr>
          <p:txBody>
            <a:bodyPr wrap="none" anchor="ctr">
              <a:prstTxWarp prst="textNoShape">
                <a:avLst/>
              </a:prstTxWarp>
            </a:bodyPr>
            <a:lstStyle/>
            <a:p>
              <a:pPr algn="ctr"/>
              <a:r>
                <a:rPr lang="en-US" sz="1600" i="1">
                  <a:latin typeface="Times New Roman" pitchFamily="-65" charset="0"/>
                </a:rPr>
                <a:t>human</a:t>
              </a:r>
              <a:r>
                <a:rPr lang="en-US" sz="1600"/>
                <a:t> ^ </a:t>
              </a:r>
              <a:r>
                <a:rPr lang="en-US" sz="1600" i="1">
                  <a:latin typeface="Times New Roman" pitchFamily="-65" charset="0"/>
                </a:rPr>
                <a:t>nonhuman</a:t>
              </a:r>
              <a:endParaRPr lang="en-US" sz="1600"/>
            </a:p>
          </p:txBody>
        </p:sp>
        <p:sp>
          <p:nvSpPr>
            <p:cNvPr id="188596" name="Rectangle 180"/>
            <p:cNvSpPr>
              <a:spLocks noChangeArrowheads="1"/>
            </p:cNvSpPr>
            <p:nvPr/>
          </p:nvSpPr>
          <p:spPr bwMode="auto">
            <a:xfrm>
              <a:off x="2470" y="2604"/>
              <a:ext cx="1019" cy="213"/>
            </a:xfrm>
            <a:prstGeom prst="rect">
              <a:avLst/>
            </a:prstGeom>
            <a:noFill/>
            <a:ln w="9525">
              <a:noFill/>
              <a:miter lim="800000"/>
              <a:headEnd/>
              <a:tailEnd/>
            </a:ln>
          </p:spPr>
          <p:txBody>
            <a:bodyPr wrap="none">
              <a:prstTxWarp prst="textNoShape">
                <a:avLst/>
              </a:prstTxWarp>
              <a:spAutoFit/>
            </a:bodyPr>
            <a:lstStyle/>
            <a:p>
              <a:pPr lvl="0"/>
              <a:r>
                <a:rPr lang="en-US" sz="1600" i="1" dirty="0">
                  <a:latin typeface="Times New Roman" pitchFamily="-65" charset="0"/>
                </a:rPr>
                <a:t>fish</a:t>
              </a:r>
              <a:r>
                <a:rPr lang="en-US" sz="1600" dirty="0"/>
                <a:t> </a:t>
              </a:r>
              <a:r>
                <a:rPr lang="en-US" sz="1600" b="1" dirty="0" smtClean="0">
                  <a:latin typeface="Arial" pitchFamily="-65" charset="0"/>
                  <a:ea typeface="ＭＳ Ｐゴシック" pitchFamily="-65" charset="-128"/>
                  <a:cs typeface="ＭＳ Ｐゴシック" pitchFamily="-65" charset="-128"/>
                </a:rPr>
                <a:t>⊏</a:t>
              </a:r>
              <a:r>
                <a:rPr lang="en-US" sz="1600" dirty="0" smtClean="0"/>
                <a:t> </a:t>
              </a:r>
              <a:r>
                <a:rPr lang="en-US" sz="1600" i="1" dirty="0">
                  <a:latin typeface="Times New Roman" pitchFamily="-65" charset="0"/>
                </a:rPr>
                <a:t>nonhuman</a:t>
              </a:r>
              <a:endParaRPr lang="en-US" sz="1600" dirty="0"/>
            </a:p>
          </p:txBody>
        </p:sp>
        <p:sp>
          <p:nvSpPr>
            <p:cNvPr id="188597" name="Rectangle 181"/>
            <p:cNvSpPr>
              <a:spLocks noChangeArrowheads="1"/>
            </p:cNvSpPr>
            <p:nvPr/>
          </p:nvSpPr>
          <p:spPr bwMode="auto">
            <a:xfrm>
              <a:off x="1288" y="2055"/>
              <a:ext cx="962" cy="250"/>
            </a:xfrm>
            <a:prstGeom prst="rect">
              <a:avLst/>
            </a:prstGeom>
            <a:noFill/>
            <a:ln w="9525">
              <a:noFill/>
              <a:miter lim="800000"/>
              <a:headEnd/>
              <a:tailEnd/>
            </a:ln>
          </p:spPr>
          <p:txBody>
            <a:bodyPr wrap="none">
              <a:prstTxWarp prst="textNoShape">
                <a:avLst/>
              </a:prstTxWarp>
              <a:spAutoFit/>
            </a:bodyPr>
            <a:lstStyle/>
            <a:p>
              <a:r>
                <a:rPr lang="en-US" sz="2000">
                  <a:latin typeface="Gill Sans" pitchFamily="-65" charset="0"/>
                </a:rPr>
                <a:t>For example:</a:t>
              </a:r>
            </a:p>
          </p:txBody>
        </p:sp>
      </p:grpSp>
    </p:spTree>
    <p:extLst>
      <p:ext uri="{BB962C8B-B14F-4D97-AF65-F5344CB8AC3E}">
        <p14:creationId xmlns:p14="http://schemas.microsoft.com/office/powerpoint/2010/main" val="34609372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598"/>
                                        </p:tgtEl>
                                        <p:attrNameLst>
                                          <p:attrName>style.visibility</p:attrName>
                                        </p:attrNameLst>
                                      </p:cBhvr>
                                      <p:to>
                                        <p:strVal val="visible"/>
                                      </p:to>
                                    </p:set>
                                    <p:animEffect transition="in" filter="dissolve">
                                      <p:cBhvr>
                                        <p:cTn id="7" dur="500"/>
                                        <p:tgtEl>
                                          <p:spTgt spid="1885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88598"/>
                                        </p:tgtEl>
                                      </p:cBhvr>
                                    </p:animEffect>
                                    <p:set>
                                      <p:cBhvr>
                                        <p:cTn id="12" dur="1" fill="hold">
                                          <p:stCondLst>
                                            <p:cond delay="499"/>
                                          </p:stCondLst>
                                        </p:cTn>
                                        <p:tgtEl>
                                          <p:spTgt spid="188598"/>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9"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nodeType="clickEffect">
                                  <p:stCondLst>
                                    <p:cond delay="0"/>
                                  </p:stCondLst>
                                  <p:childTnLst>
                                    <p:animEffect transition="out" filter="dissolv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9"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dissolve">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8"/>
                                        </p:tgtEl>
                                      </p:cBhvr>
                                    </p:animEffect>
                                    <p:set>
                                      <p:cBhvr>
                                        <p:cTn id="68" dur="1" fill="hold">
                                          <p:stCondLst>
                                            <p:cond delay="499"/>
                                          </p:stCondLst>
                                        </p:cTn>
                                        <p:tgtEl>
                                          <p:spTgt spid="8"/>
                                        </p:tgtEl>
                                        <p:attrNameLst>
                                          <p:attrName>style.visibility</p:attrName>
                                        </p:attrNameLst>
                                      </p:cBhvr>
                                      <p:to>
                                        <p:strVal val="hidden"/>
                                      </p:to>
                                    </p:set>
                                  </p:childTnLst>
                                </p:cTn>
                              </p:par>
                              <p:par>
                                <p:cTn id="69" presetID="9"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dissolv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dissolv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98" grpId="0" animBg="1"/>
      <p:bldP spid="18859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problem </a:t>
            </a:r>
            <a:endParaRPr lang="en-US" dirty="0"/>
          </a:p>
        </p:txBody>
      </p:sp>
      <p:sp>
        <p:nvSpPr>
          <p:cNvPr id="3" name="Slide Number Placeholder 2"/>
          <p:cNvSpPr>
            <a:spLocks noGrp="1"/>
          </p:cNvSpPr>
          <p:nvPr>
            <p:ph type="sldNum" sz="quarter" idx="12"/>
          </p:nvPr>
        </p:nvSpPr>
        <p:spPr/>
        <p:txBody>
          <a:bodyPr/>
          <a:lstStyle/>
          <a:p>
            <a:fld id="{91F816EA-24CC-2048-859A-C5EA9F275392}" type="slidenum">
              <a:rPr lang="en-US" smtClean="0"/>
              <a:pPr/>
              <a:t>14</a:t>
            </a:fld>
            <a:endParaRPr lang="en-US" dirty="0"/>
          </a:p>
        </p:txBody>
      </p:sp>
      <p:sp>
        <p:nvSpPr>
          <p:cNvPr id="4" name="Content Placeholder 3"/>
          <p:cNvSpPr>
            <a:spLocks noGrp="1"/>
          </p:cNvSpPr>
          <p:nvPr>
            <p:ph idx="1"/>
          </p:nvPr>
        </p:nvSpPr>
        <p:spPr/>
        <p:txBody>
          <a:bodyPr/>
          <a:lstStyle/>
          <a:p>
            <a:endParaRPr lang="en-US" sz="3200" dirty="0" smtClean="0"/>
          </a:p>
          <a:p>
            <a:r>
              <a:rPr lang="en-US" sz="3200" dirty="0" smtClean="0"/>
              <a:t>Much of what we could and couldn’t do depended on knowledge of word and multi-word relationships … </a:t>
            </a:r>
          </a:p>
          <a:p>
            <a:r>
              <a:rPr lang="en-US" sz="3200" dirty="0" smtClean="0"/>
              <a:t>which we mainly got from knowledge-bases (WordNet, Freebase, …)</a:t>
            </a:r>
          </a:p>
        </p:txBody>
      </p:sp>
    </p:spTree>
    <p:extLst>
      <p:ext uri="{BB962C8B-B14F-4D97-AF65-F5344CB8AC3E}">
        <p14:creationId xmlns:p14="http://schemas.microsoft.com/office/powerpoint/2010/main" val="514494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547360" y="3535524"/>
            <a:ext cx="2682240" cy="156966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10800000" algn="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 name="Title 1"/>
          <p:cNvSpPr>
            <a:spLocks noGrp="1"/>
          </p:cNvSpPr>
          <p:nvPr>
            <p:ph type="title"/>
          </p:nvPr>
        </p:nvSpPr>
        <p:spPr/>
        <p:txBody>
          <a:bodyPr/>
          <a:lstStyle/>
          <a:p>
            <a:r>
              <a:rPr lang="en-US" dirty="0" smtClean="0"/>
              <a:t>2. Knowledge Base Population</a:t>
            </a:r>
            <a:br>
              <a:rPr lang="en-US" dirty="0" smtClean="0"/>
            </a:br>
            <a:r>
              <a:rPr lang="en-US" sz="2400" dirty="0" smtClean="0">
                <a:solidFill>
                  <a:schemeClr val="accent2"/>
                </a:solidFill>
              </a:rPr>
              <a:t>(NIST TAC task) </a:t>
            </a:r>
            <a:r>
              <a:rPr lang="en-US" sz="2400" dirty="0" smtClean="0">
                <a:solidFill>
                  <a:schemeClr val="accent4"/>
                </a:solidFill>
              </a:rPr>
              <a:t>[</a:t>
            </a:r>
            <a:r>
              <a:rPr lang="en-US" sz="2400" dirty="0" err="1" smtClean="0">
                <a:solidFill>
                  <a:schemeClr val="accent4"/>
                </a:solidFill>
              </a:rPr>
              <a:t>Angeli</a:t>
            </a:r>
            <a:r>
              <a:rPr lang="en-US" sz="2400" dirty="0" smtClean="0">
                <a:solidFill>
                  <a:schemeClr val="accent4"/>
                </a:solidFill>
              </a:rPr>
              <a:t> et al. 2013]</a:t>
            </a:r>
            <a:endParaRPr lang="en-US" sz="2400" dirty="0">
              <a:solidFill>
                <a:schemeClr val="accent4"/>
              </a:solidFill>
            </a:endParaRPr>
          </a:p>
        </p:txBody>
      </p:sp>
      <p:sp>
        <p:nvSpPr>
          <p:cNvPr id="3" name="Content Placeholder 2"/>
          <p:cNvSpPr>
            <a:spLocks noGrp="1"/>
          </p:cNvSpPr>
          <p:nvPr>
            <p:ph idx="1"/>
          </p:nvPr>
        </p:nvSpPr>
        <p:spPr>
          <a:xfrm>
            <a:off x="304800" y="1484784"/>
            <a:ext cx="8443664" cy="1758288"/>
          </a:xfrm>
        </p:spPr>
        <p:txBody>
          <a:bodyPr/>
          <a:lstStyle/>
          <a:p>
            <a:pPr marL="0" indent="0" algn="ctr">
              <a:buNone/>
            </a:pPr>
            <a:r>
              <a:rPr lang="en-US" sz="2800" dirty="0" smtClean="0"/>
              <a:t>“Obama </a:t>
            </a:r>
            <a:r>
              <a:rPr lang="en-US" sz="2800" dirty="0"/>
              <a:t>was born on August 4, </a:t>
            </a:r>
            <a:r>
              <a:rPr lang="en-US" sz="2800" dirty="0" smtClean="0"/>
              <a:t>1961,</a:t>
            </a:r>
            <a:r>
              <a:rPr lang="en-US" sz="2800" dirty="0"/>
              <a:t> at </a:t>
            </a:r>
            <a:r>
              <a:rPr lang="en-US" sz="2800" dirty="0" err="1" smtClean="0"/>
              <a:t>Kapi’olani</a:t>
            </a:r>
            <a:r>
              <a:rPr lang="en-US" sz="2800" dirty="0" smtClean="0"/>
              <a:t> </a:t>
            </a:r>
            <a:r>
              <a:rPr lang="en-US" sz="2800" dirty="0"/>
              <a:t>Maternity &amp; Gynecological Hospital (</a:t>
            </a:r>
            <a:r>
              <a:rPr lang="en-US" sz="2800" dirty="0" smtClean="0"/>
              <a:t>now </a:t>
            </a:r>
            <a:r>
              <a:rPr lang="en-US" sz="2800" dirty="0" err="1" smtClean="0"/>
              <a:t>Kapi’olani</a:t>
            </a:r>
            <a:r>
              <a:rPr lang="en-US" sz="2800" dirty="0" smtClean="0"/>
              <a:t> Medical Center for Women and Children) </a:t>
            </a:r>
            <a:r>
              <a:rPr lang="en-US" sz="2800" dirty="0"/>
              <a:t>in Honolulu, </a:t>
            </a:r>
            <a:r>
              <a:rPr lang="en-US" sz="2800" dirty="0" smtClean="0"/>
              <a:t>Hawaii.”</a:t>
            </a:r>
            <a:endParaRPr lang="en-US" sz="2800" dirty="0"/>
          </a:p>
        </p:txBody>
      </p:sp>
      <p:sp>
        <p:nvSpPr>
          <p:cNvPr id="4" name="Down Arrow 3"/>
          <p:cNvSpPr/>
          <p:nvPr/>
        </p:nvSpPr>
        <p:spPr bwMode="auto">
          <a:xfrm>
            <a:off x="3880456" y="3561952"/>
            <a:ext cx="923192" cy="135331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pic>
        <p:nvPicPr>
          <p:cNvPr id="5" name="Picture 4"/>
          <p:cNvPicPr>
            <a:picLocks noChangeAspect="1"/>
          </p:cNvPicPr>
          <p:nvPr/>
        </p:nvPicPr>
        <p:blipFill>
          <a:blip r:embed="rId2"/>
          <a:stretch>
            <a:fillRect/>
          </a:stretch>
        </p:blipFill>
        <p:spPr>
          <a:xfrm>
            <a:off x="2787943" y="5270719"/>
            <a:ext cx="4539354" cy="1388066"/>
          </a:xfrm>
          <a:prstGeom prst="rect">
            <a:avLst/>
          </a:prstGeom>
        </p:spPr>
      </p:pic>
      <p:pic>
        <p:nvPicPr>
          <p:cNvPr id="6" name="Picture 5"/>
          <p:cNvPicPr>
            <a:picLocks noChangeAspect="1"/>
          </p:cNvPicPr>
          <p:nvPr/>
        </p:nvPicPr>
        <p:blipFill>
          <a:blip r:embed="rId3"/>
          <a:stretch>
            <a:fillRect/>
          </a:stretch>
        </p:blipFill>
        <p:spPr>
          <a:xfrm>
            <a:off x="888425" y="4059936"/>
            <a:ext cx="1911710" cy="2661101"/>
          </a:xfrm>
          <a:prstGeom prst="rect">
            <a:avLst/>
          </a:prstGeom>
        </p:spPr>
      </p:pic>
      <p:sp>
        <p:nvSpPr>
          <p:cNvPr id="7" name="Rectangle 6"/>
          <p:cNvSpPr/>
          <p:nvPr/>
        </p:nvSpPr>
        <p:spPr bwMode="auto">
          <a:xfrm>
            <a:off x="2787943" y="5681472"/>
            <a:ext cx="625817" cy="329184"/>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Arial" pitchFamily="-112" charset="0"/>
              <a:ea typeface="ＭＳ Ｐゴシック" pitchFamily="-112" charset="-128"/>
              <a:cs typeface="ＭＳ Ｐゴシック" pitchFamily="-112" charset="-128"/>
            </a:endParaRPr>
          </a:p>
        </p:txBody>
      </p:sp>
      <p:sp>
        <p:nvSpPr>
          <p:cNvPr id="8" name="Rectangle 7"/>
          <p:cNvSpPr/>
          <p:nvPr/>
        </p:nvSpPr>
        <p:spPr bwMode="auto">
          <a:xfrm>
            <a:off x="4482631" y="6318385"/>
            <a:ext cx="857465" cy="253103"/>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Arial" pitchFamily="-112" charset="0"/>
              <a:ea typeface="ＭＳ Ｐゴシック" pitchFamily="-112" charset="-128"/>
              <a:cs typeface="ＭＳ Ｐゴシック" pitchFamily="-112" charset="-128"/>
            </a:endParaRPr>
          </a:p>
        </p:txBody>
      </p:sp>
      <p:sp>
        <p:nvSpPr>
          <p:cNvPr id="9" name="Rectangle 8"/>
          <p:cNvSpPr/>
          <p:nvPr/>
        </p:nvSpPr>
        <p:spPr bwMode="auto">
          <a:xfrm>
            <a:off x="4513063" y="6010656"/>
            <a:ext cx="1424441" cy="245477"/>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Arial" pitchFamily="-112" charset="0"/>
              <a:ea typeface="ＭＳ Ｐゴシック" pitchFamily="-112" charset="-128"/>
              <a:cs typeface="ＭＳ Ｐゴシック" pitchFamily="-112" charset="-128"/>
            </a:endParaRPr>
          </a:p>
        </p:txBody>
      </p:sp>
      <p:sp>
        <p:nvSpPr>
          <p:cNvPr id="10" name="TextBox 9"/>
          <p:cNvSpPr txBox="1"/>
          <p:nvPr/>
        </p:nvSpPr>
        <p:spPr>
          <a:xfrm>
            <a:off x="5620512" y="3566650"/>
            <a:ext cx="2609088" cy="1569660"/>
          </a:xfrm>
          <a:prstGeom prst="rect">
            <a:avLst/>
          </a:prstGeom>
          <a:noFill/>
          <a:ln w="12700">
            <a:noFill/>
          </a:ln>
        </p:spPr>
        <p:txBody>
          <a:bodyPr wrap="square" rtlCol="0">
            <a:spAutoFit/>
          </a:bodyPr>
          <a:lstStyle/>
          <a:p>
            <a:r>
              <a:rPr lang="en-US" b="1" dirty="0" smtClean="0">
                <a:latin typeface="+mn-lt"/>
              </a:rPr>
              <a:t>Relations (“slots”:</a:t>
            </a:r>
          </a:p>
          <a:p>
            <a:r>
              <a:rPr lang="en-US" dirty="0" err="1" smtClean="0">
                <a:latin typeface="+mn-lt"/>
              </a:rPr>
              <a:t>per:date_of_birth</a:t>
            </a:r>
            <a:endParaRPr lang="en-US" dirty="0" smtClean="0">
              <a:latin typeface="+mn-lt"/>
            </a:endParaRPr>
          </a:p>
          <a:p>
            <a:r>
              <a:rPr lang="en-US" dirty="0" err="1" smtClean="0">
                <a:latin typeface="+mn-lt"/>
              </a:rPr>
              <a:t>per:city_of_birth</a:t>
            </a:r>
            <a:endParaRPr lang="en-US" dirty="0" smtClean="0">
              <a:latin typeface="+mn-lt"/>
            </a:endParaRPr>
          </a:p>
          <a:p>
            <a:r>
              <a:rPr lang="en-US" dirty="0" smtClean="0">
                <a:latin typeface="+mn-lt"/>
              </a:rPr>
              <a:t>…</a:t>
            </a:r>
            <a:endParaRPr lang="en-US" dirty="0">
              <a:latin typeface="+mn-lt"/>
            </a:endParaRPr>
          </a:p>
        </p:txBody>
      </p:sp>
      <p:sp>
        <p:nvSpPr>
          <p:cNvPr id="12" name="Left Brace 11"/>
          <p:cNvSpPr/>
          <p:nvPr/>
        </p:nvSpPr>
        <p:spPr bwMode="auto">
          <a:xfrm>
            <a:off x="5266944" y="3523332"/>
            <a:ext cx="207264" cy="1569660"/>
          </a:xfrm>
          <a:prstGeom prst="leftBrac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cxnSp>
        <p:nvCxnSpPr>
          <p:cNvPr id="14" name="Straight Arrow Connector 13"/>
          <p:cNvCxnSpPr>
            <a:stCxn id="12" idx="1"/>
          </p:cNvCxnSpPr>
          <p:nvPr/>
        </p:nvCxnSpPr>
        <p:spPr bwMode="auto">
          <a:xfrm flipH="1">
            <a:off x="3413760" y="4308162"/>
            <a:ext cx="1853184" cy="1373310"/>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sp>
        <p:nvSpPr>
          <p:cNvPr id="20" name="TextBox 19"/>
          <p:cNvSpPr txBox="1"/>
          <p:nvPr/>
        </p:nvSpPr>
        <p:spPr>
          <a:xfrm>
            <a:off x="7184613" y="5964752"/>
            <a:ext cx="1582885" cy="461665"/>
          </a:xfrm>
          <a:prstGeom prst="rect">
            <a:avLst/>
          </a:prstGeom>
          <a:noFill/>
        </p:spPr>
        <p:txBody>
          <a:bodyPr wrap="none" rtlCol="0">
            <a:spAutoFit/>
          </a:bodyPr>
          <a:lstStyle/>
          <a:p>
            <a:r>
              <a:rPr lang="en-US" b="1" dirty="0" smtClean="0">
                <a:latin typeface="+mn-lt"/>
              </a:rPr>
              <a:t>Slot Values</a:t>
            </a:r>
            <a:endParaRPr lang="en-US" b="1" dirty="0">
              <a:latin typeface="+mn-lt"/>
            </a:endParaRPr>
          </a:p>
        </p:txBody>
      </p:sp>
      <p:cxnSp>
        <p:nvCxnSpPr>
          <p:cNvPr id="22" name="Straight Arrow Connector 21"/>
          <p:cNvCxnSpPr>
            <a:stCxn id="20" idx="1"/>
          </p:cNvCxnSpPr>
          <p:nvPr/>
        </p:nvCxnSpPr>
        <p:spPr bwMode="auto">
          <a:xfrm flipH="1" flipV="1">
            <a:off x="6022849" y="6133395"/>
            <a:ext cx="1161764" cy="62190"/>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cxnSp>
        <p:nvCxnSpPr>
          <p:cNvPr id="24" name="Straight Arrow Connector 23"/>
          <p:cNvCxnSpPr>
            <a:stCxn id="20" idx="1"/>
          </p:cNvCxnSpPr>
          <p:nvPr/>
        </p:nvCxnSpPr>
        <p:spPr bwMode="auto">
          <a:xfrm flipH="1">
            <a:off x="5474209" y="6195585"/>
            <a:ext cx="1710404" cy="249351"/>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4154526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P spid="9" grpId="0" animBg="1"/>
      <p:bldP spid="10" grpId="0"/>
      <p:bldP spid="12"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opportunity</a:t>
            </a:r>
            <a:endParaRPr lang="en-US" dirty="0"/>
          </a:p>
        </p:txBody>
      </p:sp>
      <p:sp>
        <p:nvSpPr>
          <p:cNvPr id="3" name="Content Placeholder 2"/>
          <p:cNvSpPr>
            <a:spLocks noGrp="1"/>
          </p:cNvSpPr>
          <p:nvPr>
            <p:ph idx="1"/>
          </p:nvPr>
        </p:nvSpPr>
        <p:spPr/>
        <p:txBody>
          <a:bodyPr/>
          <a:lstStyle/>
          <a:p>
            <a:r>
              <a:rPr lang="en-US" dirty="0" smtClean="0"/>
              <a:t>There is now a lot of content in various forms that naturally aligns with human language material</a:t>
            </a:r>
          </a:p>
          <a:p>
            <a:endParaRPr lang="en-US" dirty="0"/>
          </a:p>
          <a:p>
            <a:r>
              <a:rPr lang="en-US" dirty="0" smtClean="0"/>
              <a:t>In the old days, we were either doing unsupervised clustering or doing supervised machine learning over painstakingly hand-annotated natural language examples</a:t>
            </a:r>
          </a:p>
          <a:p>
            <a:endParaRPr lang="en-US" dirty="0"/>
          </a:p>
          <a:p>
            <a:r>
              <a:rPr lang="en-US" dirty="0" smtClean="0"/>
              <a:t>Now, we can hope to learn based on found, naturally generated content</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16</a:t>
            </a:fld>
            <a:endParaRPr lang="en-US"/>
          </a:p>
        </p:txBody>
      </p:sp>
    </p:spTree>
    <p:extLst>
      <p:ext uri="{BB962C8B-B14F-4D97-AF65-F5344CB8AC3E}">
        <p14:creationId xmlns:p14="http://schemas.microsoft.com/office/powerpoint/2010/main" val="589386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Distantly Supervised Learning</a:t>
            </a:r>
            <a:endParaRPr lang="en-US" dirty="0"/>
          </a:p>
        </p:txBody>
      </p:sp>
      <p:sp>
        <p:nvSpPr>
          <p:cNvPr id="5" name="Content Placeholder 4"/>
          <p:cNvSpPr>
            <a:spLocks noGrp="1"/>
          </p:cNvSpPr>
          <p:nvPr>
            <p:ph idx="1"/>
          </p:nvPr>
        </p:nvSpPr>
        <p:spPr>
          <a:xfrm>
            <a:off x="2590800" y="3276600"/>
            <a:ext cx="5562600" cy="609600"/>
          </a:xfrm>
        </p:spPr>
        <p:txBody>
          <a:bodyPr/>
          <a:lstStyle/>
          <a:p>
            <a:pPr>
              <a:buFont typeface="Lucida Sans" panose="020B0602030504020204" pitchFamily="34" charset="0"/>
              <a:buChar char="«"/>
            </a:pPr>
            <a:r>
              <a:rPr lang="en-US" sz="2800" dirty="0" smtClean="0"/>
              <a:t>Millions of infoboxes in Wikipedia</a:t>
            </a:r>
            <a:endParaRPr lang="en-US" sz="2800" dirty="0" smtClean="0">
              <a:solidFill>
                <a:schemeClr val="accent1"/>
              </a:solidFill>
            </a:endParaRPr>
          </a:p>
        </p:txBody>
      </p:sp>
      <p:pic>
        <p:nvPicPr>
          <p:cNvPr id="3" name="Picture 2" descr="obam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97902"/>
            <a:ext cx="2095500" cy="4626698"/>
          </a:xfrm>
          <a:prstGeom prst="rect">
            <a:avLst/>
          </a:prstGeom>
        </p:spPr>
      </p:pic>
      <p:pic>
        <p:nvPicPr>
          <p:cNvPr id="4" name="Picture 3"/>
          <p:cNvPicPr>
            <a:picLocks noChangeAspect="1"/>
          </p:cNvPicPr>
          <p:nvPr/>
        </p:nvPicPr>
        <p:blipFill>
          <a:blip r:embed="rId4"/>
          <a:stretch>
            <a:fillRect/>
          </a:stretch>
        </p:blipFill>
        <p:spPr>
          <a:xfrm>
            <a:off x="7543800" y="4114666"/>
            <a:ext cx="1204664" cy="1371734"/>
          </a:xfrm>
          <a:prstGeom prst="rect">
            <a:avLst/>
          </a:prstGeom>
        </p:spPr>
      </p:pic>
      <p:pic>
        <p:nvPicPr>
          <p:cNvPr id="6" name="Picture 5"/>
          <p:cNvPicPr>
            <a:picLocks noChangeAspect="1"/>
          </p:cNvPicPr>
          <p:nvPr/>
        </p:nvPicPr>
        <p:blipFill>
          <a:blip r:embed="rId5"/>
          <a:stretch>
            <a:fillRect/>
          </a:stretch>
        </p:blipFill>
        <p:spPr>
          <a:xfrm>
            <a:off x="2895601" y="5626427"/>
            <a:ext cx="5852864" cy="926773"/>
          </a:xfrm>
          <a:prstGeom prst="rect">
            <a:avLst/>
          </a:prstGeom>
        </p:spPr>
      </p:pic>
      <p:sp>
        <p:nvSpPr>
          <p:cNvPr id="7" name="Content Placeholder 4"/>
          <p:cNvSpPr txBox="1">
            <a:spLocks/>
          </p:cNvSpPr>
          <p:nvPr/>
        </p:nvSpPr>
        <p:spPr bwMode="auto">
          <a:xfrm>
            <a:off x="2781300" y="4055775"/>
            <a:ext cx="4293268" cy="143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61B15"/>
              </a:buClr>
              <a:buFont typeface="Times" charset="0"/>
              <a:buChar char="•"/>
              <a:defRPr sz="2600" b="0">
                <a:solidFill>
                  <a:schemeClr val="tx1"/>
                </a:solidFill>
                <a:latin typeface="Lucida Sans" pitchFamily="34" charset="0"/>
                <a:ea typeface="ＭＳ Ｐゴシック" pitchFamily="-112" charset="-128"/>
                <a:cs typeface="Lucida Sans" pitchFamily="34" charset="0"/>
              </a:defRPr>
            </a:lvl1pPr>
            <a:lvl2pPr marL="685800" indent="-228600" algn="l" rtl="0" eaLnBrk="1" fontAlgn="base" hangingPunct="1">
              <a:spcBef>
                <a:spcPct val="20000"/>
              </a:spcBef>
              <a:spcAft>
                <a:spcPct val="0"/>
              </a:spcAft>
              <a:buClr>
                <a:schemeClr val="tx1"/>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2pPr>
            <a:lvl3pPr marL="1028700" indent="-228600" algn="l" rtl="0" eaLnBrk="1" fontAlgn="base" hangingPunct="1">
              <a:spcBef>
                <a:spcPct val="20000"/>
              </a:spcBef>
              <a:spcAft>
                <a:spcPct val="0"/>
              </a:spcAft>
              <a:buClr>
                <a:srgbClr val="861B15"/>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3pPr>
            <a:lvl4pPr marL="1371600" indent="-228600" algn="l" rtl="0" eaLnBrk="1" fontAlgn="base" hangingPunct="1">
              <a:spcBef>
                <a:spcPct val="20000"/>
              </a:spcBef>
              <a:spcAft>
                <a:spcPct val="0"/>
              </a:spcAft>
              <a:buClr>
                <a:schemeClr val="tx1"/>
              </a:buClr>
              <a:buFont typeface="Times" charset="0"/>
              <a:buChar char="•"/>
              <a:defRPr sz="2000" b="0">
                <a:solidFill>
                  <a:schemeClr val="tx1"/>
                </a:solidFill>
                <a:latin typeface="Lucida Sans" pitchFamily="34" charset="0"/>
                <a:ea typeface="ＭＳ Ｐゴシック" pitchFamily="-112" charset="-128"/>
                <a:cs typeface="Lucida Sans" pitchFamily="34" charset="0"/>
              </a:defRPr>
            </a:lvl4pPr>
            <a:lvl5pPr marL="1714500" indent="-228600" algn="l" rtl="0" eaLnBrk="1" fontAlgn="base" hangingPunct="1">
              <a:spcBef>
                <a:spcPct val="20000"/>
              </a:spcBef>
              <a:spcAft>
                <a:spcPct val="0"/>
              </a:spcAft>
              <a:buClr>
                <a:srgbClr val="861B15"/>
              </a:buClr>
              <a:buFont typeface="Times" charset="0"/>
              <a:buChar char="•"/>
              <a:defRPr sz="1400" b="0">
                <a:solidFill>
                  <a:schemeClr val="tx1"/>
                </a:solidFill>
                <a:latin typeface="Lucida Sans" pitchFamily="34" charset="0"/>
                <a:ea typeface="ＭＳ Ｐゴシック" pitchFamily="-112" charset="-128"/>
                <a:cs typeface="Lucida Sans" pitchFamily="34" charset="0"/>
              </a:defRPr>
            </a:lvl5pPr>
            <a:lvl6pPr marL="21717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6pPr>
            <a:lvl7pPr marL="26289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7pPr>
            <a:lvl8pPr marL="30861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8pPr>
            <a:lvl9pPr marL="35433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9pPr>
          </a:lstStyle>
          <a:p>
            <a:pPr marL="0" indent="0" algn="r">
              <a:buNone/>
            </a:pPr>
            <a:r>
              <a:rPr lang="en-US" sz="2800" kern="0" dirty="0" smtClean="0">
                <a:latin typeface="+mn-lt"/>
              </a:rPr>
              <a:t>Over 22 million entities in Freebase, each with multiple relations</a:t>
            </a:r>
            <a:endParaRPr lang="en-US" sz="2800" kern="0" dirty="0">
              <a:latin typeface="+mn-lt"/>
            </a:endParaRPr>
          </a:p>
        </p:txBody>
      </p:sp>
      <p:sp>
        <p:nvSpPr>
          <p:cNvPr id="9" name="Rectangle 8"/>
          <p:cNvSpPr/>
          <p:nvPr/>
        </p:nvSpPr>
        <p:spPr>
          <a:xfrm>
            <a:off x="7053780" y="4038600"/>
            <a:ext cx="337620" cy="584775"/>
          </a:xfrm>
          <a:prstGeom prst="rect">
            <a:avLst/>
          </a:prstGeom>
        </p:spPr>
        <p:txBody>
          <a:bodyPr wrap="square">
            <a:spAutoFit/>
          </a:bodyPr>
          <a:lstStyle/>
          <a:p>
            <a:r>
              <a:rPr lang="en-US" sz="3200" dirty="0" smtClean="0">
                <a:solidFill>
                  <a:schemeClr val="accent6"/>
                </a:solidFill>
              </a:rPr>
              <a:t>»</a:t>
            </a:r>
            <a:endParaRPr lang="en-US" sz="3200" dirty="0">
              <a:solidFill>
                <a:schemeClr val="accent6"/>
              </a:solidFill>
            </a:endParaRPr>
          </a:p>
        </p:txBody>
      </p:sp>
      <p:sp>
        <p:nvSpPr>
          <p:cNvPr id="10" name="Content Placeholder 4"/>
          <p:cNvSpPr txBox="1">
            <a:spLocks/>
          </p:cNvSpPr>
          <p:nvPr/>
        </p:nvSpPr>
        <p:spPr bwMode="auto">
          <a:xfrm>
            <a:off x="3048000" y="1676400"/>
            <a:ext cx="571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800" dirty="0" smtClean="0"/>
              <a:t>Lots of text </a:t>
            </a:r>
            <a:r>
              <a:rPr lang="en-US" sz="2800" dirty="0" smtClean="0">
                <a:solidFill>
                  <a:schemeClr val="accent6"/>
                </a:solidFill>
              </a:rPr>
              <a:t>»</a:t>
            </a:r>
          </a:p>
          <a:p>
            <a:pPr marL="0" indent="0">
              <a:buNone/>
            </a:pPr>
            <a:r>
              <a:rPr lang="en-US" sz="2800" dirty="0">
                <a:solidFill>
                  <a:srgbClr val="0070C0"/>
                </a:solidFill>
              </a:rPr>
              <a:t>Barack Obama </a:t>
            </a:r>
            <a:r>
              <a:rPr lang="en-US" sz="2800" dirty="0"/>
              <a:t>is the 44th and current President of the </a:t>
            </a:r>
            <a:r>
              <a:rPr lang="en-US" sz="2800" dirty="0">
                <a:solidFill>
                  <a:srgbClr val="00B050"/>
                </a:solidFill>
              </a:rPr>
              <a:t>United States</a:t>
            </a:r>
            <a:r>
              <a:rPr lang="en-US" sz="2800" dirty="0" smtClean="0"/>
              <a:t>.</a:t>
            </a:r>
            <a:endParaRPr lang="en-US" sz="2800" dirty="0"/>
          </a:p>
        </p:txBody>
      </p:sp>
    </p:spTree>
    <p:extLst>
      <p:ext uri="{BB962C8B-B14F-4D97-AF65-F5344CB8AC3E}">
        <p14:creationId xmlns:p14="http://schemas.microsoft.com/office/powerpoint/2010/main" val="4248201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Supervised Learning</a:t>
            </a:r>
            <a:endParaRPr lang="en-US" dirty="0"/>
          </a:p>
        </p:txBody>
      </p:sp>
      <p:sp>
        <p:nvSpPr>
          <p:cNvPr id="4" name="Hexagon 3"/>
          <p:cNvSpPr/>
          <p:nvPr/>
        </p:nvSpPr>
        <p:spPr bwMode="auto">
          <a:xfrm>
            <a:off x="2133600" y="1981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e</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xample 1</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Hexagon 4"/>
          <p:cNvSpPr/>
          <p:nvPr/>
        </p:nvSpPr>
        <p:spPr bwMode="auto">
          <a:xfrm>
            <a:off x="5029200" y="1981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l</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abel 1</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7" name="Straight Connector 6"/>
          <p:cNvCxnSpPr>
            <a:stCxn id="4" idx="0"/>
            <a:endCxn id="5" idx="3"/>
          </p:cNvCxnSpPr>
          <p:nvPr/>
        </p:nvCxnSpPr>
        <p:spPr bwMode="auto">
          <a:xfrm>
            <a:off x="4114800" y="2247900"/>
            <a:ext cx="914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Hexagon 7"/>
          <p:cNvSpPr/>
          <p:nvPr/>
        </p:nvSpPr>
        <p:spPr bwMode="auto">
          <a:xfrm>
            <a:off x="2133600" y="26670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e</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xample 2</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Hexagon 8"/>
          <p:cNvSpPr/>
          <p:nvPr/>
        </p:nvSpPr>
        <p:spPr bwMode="auto">
          <a:xfrm>
            <a:off x="5029200" y="26670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l</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abel 2</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0" name="Straight Connector 9"/>
          <p:cNvCxnSpPr>
            <a:stCxn id="8" idx="0"/>
            <a:endCxn id="9" idx="3"/>
          </p:cNvCxnSpPr>
          <p:nvPr/>
        </p:nvCxnSpPr>
        <p:spPr bwMode="auto">
          <a:xfrm>
            <a:off x="4114800" y="2933700"/>
            <a:ext cx="914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Hexagon 10"/>
          <p:cNvSpPr/>
          <p:nvPr/>
        </p:nvSpPr>
        <p:spPr bwMode="auto">
          <a:xfrm>
            <a:off x="2133600" y="33528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e</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xample 3</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Hexagon 11"/>
          <p:cNvSpPr/>
          <p:nvPr/>
        </p:nvSpPr>
        <p:spPr bwMode="auto">
          <a:xfrm>
            <a:off x="5029200" y="33528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l</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abel 3</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3" name="Straight Connector 12"/>
          <p:cNvCxnSpPr>
            <a:stCxn id="11" idx="0"/>
            <a:endCxn id="12" idx="3"/>
          </p:cNvCxnSpPr>
          <p:nvPr/>
        </p:nvCxnSpPr>
        <p:spPr bwMode="auto">
          <a:xfrm>
            <a:off x="4114800" y="3619500"/>
            <a:ext cx="914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Hexagon 13"/>
          <p:cNvSpPr/>
          <p:nvPr/>
        </p:nvSpPr>
        <p:spPr bwMode="auto">
          <a:xfrm>
            <a:off x="2133600" y="4038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e</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xample 4</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Hexagon 14"/>
          <p:cNvSpPr/>
          <p:nvPr/>
        </p:nvSpPr>
        <p:spPr bwMode="auto">
          <a:xfrm>
            <a:off x="5029200" y="4038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l</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abel 4</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6" name="Straight Connector 15"/>
          <p:cNvCxnSpPr>
            <a:stCxn id="14" idx="0"/>
            <a:endCxn id="15" idx="3"/>
          </p:cNvCxnSpPr>
          <p:nvPr/>
        </p:nvCxnSpPr>
        <p:spPr bwMode="auto">
          <a:xfrm>
            <a:off x="4114800" y="4305300"/>
            <a:ext cx="914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Hexagon 16"/>
          <p:cNvSpPr/>
          <p:nvPr/>
        </p:nvSpPr>
        <p:spPr bwMode="auto">
          <a:xfrm>
            <a:off x="2133600" y="5029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e</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xample </a:t>
            </a:r>
            <a:r>
              <a:rPr kumimoji="0" lang="en-US" sz="2000" b="0" i="1" u="none" strike="noStrike" cap="none" normalizeH="0" baseline="0" dirty="0" smtClean="0">
                <a:ln>
                  <a:noFill/>
                </a:ln>
                <a:solidFill>
                  <a:schemeClr val="tx1"/>
                </a:solidFill>
                <a:effectLst/>
                <a:latin typeface="Arial" charset="0"/>
                <a:ea typeface="ＭＳ Ｐゴシック" charset="-128"/>
                <a:cs typeface="ＭＳ Ｐゴシック" charset="-128"/>
              </a:rPr>
              <a:t>n</a:t>
            </a:r>
            <a:endParaRPr kumimoji="0" lang="en-US" sz="2000" b="0" i="1"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8" name="Hexagon 17"/>
          <p:cNvSpPr/>
          <p:nvPr/>
        </p:nvSpPr>
        <p:spPr bwMode="auto">
          <a:xfrm>
            <a:off x="5029200" y="5029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l</a:t>
            </a: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abel </a:t>
            </a:r>
            <a:r>
              <a:rPr kumimoji="0" lang="en-US" sz="2000" b="0" i="1" u="none" strike="noStrike" cap="none" normalizeH="0" baseline="0" dirty="0" smtClean="0">
                <a:ln>
                  <a:noFill/>
                </a:ln>
                <a:solidFill>
                  <a:schemeClr val="tx1"/>
                </a:solidFill>
                <a:effectLst/>
                <a:latin typeface="Arial" charset="0"/>
                <a:ea typeface="ＭＳ Ｐゴシック" charset="-128"/>
                <a:cs typeface="ＭＳ Ｐゴシック" charset="-128"/>
              </a:rPr>
              <a:t>n</a:t>
            </a:r>
            <a:endParaRPr kumimoji="0" lang="en-US" sz="2000" b="0" i="1"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9" name="Straight Connector 18"/>
          <p:cNvCxnSpPr>
            <a:stCxn id="17" idx="0"/>
            <a:endCxn id="18" idx="3"/>
          </p:cNvCxnSpPr>
          <p:nvPr/>
        </p:nvCxnSpPr>
        <p:spPr bwMode="auto">
          <a:xfrm>
            <a:off x="4114800" y="5295900"/>
            <a:ext cx="914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4255373" y="4419600"/>
            <a:ext cx="697627" cy="707886"/>
          </a:xfrm>
          <a:prstGeom prst="rect">
            <a:avLst/>
          </a:prstGeom>
          <a:noFill/>
        </p:spPr>
        <p:txBody>
          <a:bodyPr wrap="none" rtlCol="0">
            <a:spAutoFit/>
          </a:bodyPr>
          <a:lstStyle/>
          <a:p>
            <a:r>
              <a:rPr lang="en-US" sz="4000" b="1" dirty="0" smtClean="0"/>
              <a:t>…</a:t>
            </a:r>
            <a:endParaRPr lang="en-US" sz="4000" b="1" dirty="0"/>
          </a:p>
        </p:txBody>
      </p:sp>
      <p:sp>
        <p:nvSpPr>
          <p:cNvPr id="21" name="Multiply 20"/>
          <p:cNvSpPr/>
          <p:nvPr/>
        </p:nvSpPr>
        <p:spPr bwMode="auto">
          <a:xfrm>
            <a:off x="1219200" y="1143000"/>
            <a:ext cx="6705600" cy="5105400"/>
          </a:xfrm>
          <a:prstGeom prst="mathMultiply">
            <a:avLst>
              <a:gd name="adj1" fmla="val 7016"/>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01340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3233"/>
            <a:ext cx="7772400" cy="762000"/>
          </a:xfrm>
        </p:spPr>
        <p:txBody>
          <a:bodyPr/>
          <a:lstStyle/>
          <a:p>
            <a:r>
              <a:rPr lang="en-US" dirty="0" smtClean="0"/>
              <a:t>Not so fast!  Only distant supervision</a:t>
            </a:r>
            <a:endParaRPr lang="en-US" dirty="0"/>
          </a:p>
        </p:txBody>
      </p:sp>
      <p:sp>
        <p:nvSpPr>
          <p:cNvPr id="6" name="TextBox 5"/>
          <p:cNvSpPr txBox="1"/>
          <p:nvPr/>
        </p:nvSpPr>
        <p:spPr>
          <a:xfrm>
            <a:off x="1984088" y="5258521"/>
            <a:ext cx="5534763" cy="461665"/>
          </a:xfrm>
          <a:prstGeom prst="rect">
            <a:avLst/>
          </a:prstGeom>
          <a:noFill/>
        </p:spPr>
        <p:txBody>
          <a:bodyPr wrap="none" rtlCol="0">
            <a:spAutoFit/>
          </a:bodyPr>
          <a:lstStyle/>
          <a:p>
            <a:r>
              <a:rPr lang="en-US" i="1" dirty="0" err="1" smtClean="0">
                <a:latin typeface="+mn-lt"/>
              </a:rPr>
              <a:t>EmployedBy</a:t>
            </a:r>
            <a:r>
              <a:rPr lang="en-US" dirty="0" smtClean="0">
                <a:latin typeface="+mn-lt"/>
              </a:rPr>
              <a:t>(</a:t>
            </a:r>
            <a:r>
              <a:rPr lang="en-US" dirty="0" smtClean="0">
                <a:solidFill>
                  <a:srgbClr val="0070C0"/>
                </a:solidFill>
                <a:latin typeface="+mn-lt"/>
              </a:rPr>
              <a:t>Barack Obama</a:t>
            </a:r>
            <a:r>
              <a:rPr lang="en-US" dirty="0" smtClean="0">
                <a:latin typeface="+mn-lt"/>
              </a:rPr>
              <a:t>, </a:t>
            </a:r>
            <a:r>
              <a:rPr lang="en-US" dirty="0" smtClean="0">
                <a:solidFill>
                  <a:srgbClr val="00B050"/>
                </a:solidFill>
                <a:latin typeface="+mn-lt"/>
              </a:rPr>
              <a:t>United States</a:t>
            </a:r>
            <a:r>
              <a:rPr lang="en-US" dirty="0" smtClean="0">
                <a:latin typeface="+mn-lt"/>
              </a:rPr>
              <a:t>)</a:t>
            </a:r>
            <a:endParaRPr lang="en-US" dirty="0">
              <a:latin typeface="+mn-lt"/>
            </a:endParaRPr>
          </a:p>
        </p:txBody>
      </p:sp>
      <p:sp>
        <p:nvSpPr>
          <p:cNvPr id="9" name="TextBox 8"/>
          <p:cNvSpPr txBox="1"/>
          <p:nvPr/>
        </p:nvSpPr>
        <p:spPr>
          <a:xfrm>
            <a:off x="1984088" y="5715721"/>
            <a:ext cx="5560462" cy="830997"/>
          </a:xfrm>
          <a:prstGeom prst="rect">
            <a:avLst/>
          </a:prstGeom>
          <a:noFill/>
        </p:spPr>
        <p:txBody>
          <a:bodyPr wrap="none" rtlCol="0">
            <a:spAutoFit/>
          </a:bodyPr>
          <a:lstStyle/>
          <a:p>
            <a:r>
              <a:rPr lang="en-US" b="1" i="1" dirty="0" err="1" smtClean="0">
                <a:latin typeface="+mn-lt"/>
              </a:rPr>
              <a:t>BornIn</a:t>
            </a:r>
            <a:r>
              <a:rPr lang="en-US" b="1" i="1" dirty="0" smtClean="0">
                <a:latin typeface="+mn-lt"/>
              </a:rPr>
              <a:t>          </a:t>
            </a:r>
            <a:r>
              <a:rPr lang="en-US" dirty="0" smtClean="0">
                <a:latin typeface="+mn-lt"/>
              </a:rPr>
              <a:t>(</a:t>
            </a:r>
            <a:r>
              <a:rPr lang="en-US" dirty="0" smtClean="0">
                <a:solidFill>
                  <a:srgbClr val="0070C0"/>
                </a:solidFill>
                <a:latin typeface="+mn-lt"/>
              </a:rPr>
              <a:t>Barack Obama</a:t>
            </a:r>
            <a:r>
              <a:rPr lang="en-US" dirty="0" smtClean="0">
                <a:latin typeface="+mn-lt"/>
              </a:rPr>
              <a:t>, </a:t>
            </a:r>
            <a:r>
              <a:rPr lang="en-US" dirty="0" smtClean="0">
                <a:solidFill>
                  <a:srgbClr val="00B050"/>
                </a:solidFill>
                <a:latin typeface="+mn-lt"/>
              </a:rPr>
              <a:t>United States</a:t>
            </a:r>
            <a:r>
              <a:rPr lang="en-US" dirty="0" smtClean="0">
                <a:latin typeface="+mn-lt"/>
              </a:rPr>
              <a:t>)</a:t>
            </a:r>
          </a:p>
          <a:p>
            <a:r>
              <a:rPr lang="en-US" b="1" dirty="0" smtClean="0">
                <a:latin typeface="+mn-lt"/>
              </a:rPr>
              <a:t>…</a:t>
            </a:r>
            <a:endParaRPr lang="en-US" b="1" dirty="0">
              <a:latin typeface="+mn-lt"/>
            </a:endParaRPr>
          </a:p>
        </p:txBody>
      </p:sp>
      <p:sp>
        <p:nvSpPr>
          <p:cNvPr id="12" name="Rectangle 11"/>
          <p:cNvSpPr/>
          <p:nvPr/>
        </p:nvSpPr>
        <p:spPr bwMode="auto">
          <a:xfrm>
            <a:off x="1943956" y="3692012"/>
            <a:ext cx="5257800" cy="5334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bwMode="auto">
          <a:xfrm>
            <a:off x="1943956" y="4377812"/>
            <a:ext cx="5715000" cy="685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5" name="Folded Corner 14"/>
          <p:cNvSpPr/>
          <p:nvPr/>
        </p:nvSpPr>
        <p:spPr bwMode="auto">
          <a:xfrm>
            <a:off x="938624" y="2219740"/>
            <a:ext cx="609600" cy="685800"/>
          </a:xfrm>
          <a:prstGeom prst="foldedCorner">
            <a:avLst/>
          </a:prstGeom>
          <a:solidFill>
            <a:srgbClr val="FFFFFF"/>
          </a:solidFill>
          <a:ln w="9525" cap="flat" cmpd="sng" algn="ctr">
            <a:solidFill>
              <a:srgbClr val="40404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Folded Corner 15"/>
          <p:cNvSpPr/>
          <p:nvPr/>
        </p:nvSpPr>
        <p:spPr bwMode="auto">
          <a:xfrm>
            <a:off x="786224" y="2067340"/>
            <a:ext cx="609600" cy="685800"/>
          </a:xfrm>
          <a:prstGeom prst="foldedCorner">
            <a:avLst/>
          </a:prstGeom>
          <a:solidFill>
            <a:srgbClr val="FFFFFF"/>
          </a:solidFill>
          <a:ln w="9525" cap="flat" cmpd="sng" algn="ctr">
            <a:solidFill>
              <a:srgbClr val="40404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7" name="Down Arrow 16"/>
          <p:cNvSpPr/>
          <p:nvPr/>
        </p:nvSpPr>
        <p:spPr bwMode="auto">
          <a:xfrm>
            <a:off x="848708" y="4466204"/>
            <a:ext cx="484632" cy="597408"/>
          </a:xfrm>
          <a:prstGeom prst="downArrow">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8" name="Can 17"/>
          <p:cNvSpPr/>
          <p:nvPr/>
        </p:nvSpPr>
        <p:spPr bwMode="auto">
          <a:xfrm>
            <a:off x="633824" y="5279857"/>
            <a:ext cx="914400" cy="990600"/>
          </a:xfrm>
          <a:prstGeom prst="can">
            <a:avLst/>
          </a:prstGeom>
          <a:solidFill>
            <a:srgbClr val="FFFFFF"/>
          </a:solidFill>
          <a:ln w="9525" cap="flat" cmpd="sng" algn="ctr">
            <a:solidFill>
              <a:srgbClr val="40404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9" name="Folded Corner 18"/>
          <p:cNvSpPr/>
          <p:nvPr/>
        </p:nvSpPr>
        <p:spPr bwMode="auto">
          <a:xfrm>
            <a:off x="633824" y="1914940"/>
            <a:ext cx="609600" cy="685800"/>
          </a:xfrm>
          <a:prstGeom prst="foldedCorner">
            <a:avLst/>
          </a:prstGeom>
          <a:solidFill>
            <a:srgbClr val="FFFFFF"/>
          </a:solidFill>
          <a:ln w="9525" cap="flat" cmpd="sng" algn="ctr">
            <a:solidFill>
              <a:srgbClr val="40404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21" name="Table 20"/>
          <p:cNvGraphicFramePr>
            <a:graphicFrameLocks noGrp="1"/>
          </p:cNvGraphicFramePr>
          <p:nvPr>
            <p:extLst>
              <p:ext uri="{D42A27DB-BD31-4B8C-83A1-F6EECF244321}">
                <p14:modId xmlns:p14="http://schemas.microsoft.com/office/powerpoint/2010/main" val="421777067"/>
              </p:ext>
            </p:extLst>
          </p:nvPr>
        </p:nvGraphicFramePr>
        <p:xfrm>
          <a:off x="1867756" y="1787012"/>
          <a:ext cx="5257800" cy="2423160"/>
        </p:xfrm>
        <a:graphic>
          <a:graphicData uri="http://schemas.openxmlformats.org/drawingml/2006/table">
            <a:tbl>
              <a:tblPr firstRow="1" bandRow="1">
                <a:tableStyleId>{5C22544A-7EE6-4342-B048-85BDC9FD1C3A}</a:tableStyleId>
              </a:tblPr>
              <a:tblGrid>
                <a:gridCol w="5257800"/>
              </a:tblGrid>
              <a:tr h="7264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Barack Obama </a:t>
                      </a:r>
                      <a:r>
                        <a:rPr lang="en-US" sz="1800" b="0" dirty="0" smtClean="0">
                          <a:solidFill>
                            <a:schemeClr val="tx1"/>
                          </a:solidFill>
                        </a:rPr>
                        <a:t>is the 44th and current President of the </a:t>
                      </a:r>
                      <a:r>
                        <a:rPr lang="en-US" sz="1800" b="0" dirty="0" smtClean="0">
                          <a:solidFill>
                            <a:srgbClr val="00B050"/>
                          </a:solidFill>
                        </a:rPr>
                        <a:t>United States</a:t>
                      </a:r>
                      <a:r>
                        <a:rPr lang="en-US" sz="1800" b="0" dirty="0" smtClean="0">
                          <a:solidFill>
                            <a:schemeClr val="tx1"/>
                          </a:solidFill>
                        </a:rPr>
                        <a:t>. </a:t>
                      </a:r>
                    </a:p>
                  </a:txBody>
                  <a:tcPr>
                    <a:noFill/>
                  </a:tcPr>
                </a:tc>
              </a:tr>
              <a:tr h="685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B050"/>
                          </a:solidFill>
                        </a:rPr>
                        <a:t>United States </a:t>
                      </a:r>
                      <a:r>
                        <a:rPr lang="en-US" sz="1800" dirty="0" smtClean="0"/>
                        <a:t>President </a:t>
                      </a:r>
                      <a:r>
                        <a:rPr lang="en-US" sz="1800" dirty="0" smtClean="0">
                          <a:solidFill>
                            <a:srgbClr val="0070C0"/>
                          </a:solidFill>
                        </a:rPr>
                        <a:t>Barack Obama</a:t>
                      </a:r>
                      <a:r>
                        <a:rPr lang="en-US" sz="1800" dirty="0" smtClean="0"/>
                        <a:t> meets with Chinese Vice President Xi </a:t>
                      </a:r>
                      <a:r>
                        <a:rPr lang="en-US" sz="1800" dirty="0" err="1" smtClean="0"/>
                        <a:t>Jinping</a:t>
                      </a:r>
                      <a:r>
                        <a:rPr lang="en-US" sz="1800" dirty="0" smtClean="0"/>
                        <a:t> today. </a:t>
                      </a:r>
                    </a:p>
                  </a:txBody>
                  <a:tcPr>
                    <a:noFill/>
                  </a:tcPr>
                </a:tc>
              </a:tr>
              <a:tr h="457200">
                <a:tc>
                  <a:txBody>
                    <a:bodyPr/>
                    <a:lstStyle/>
                    <a:p>
                      <a:r>
                        <a:rPr lang="en-US" b="0" dirty="0" smtClean="0">
                          <a:solidFill>
                            <a:srgbClr val="0070C0"/>
                          </a:solidFill>
                        </a:rPr>
                        <a:t>Obama</a:t>
                      </a:r>
                      <a:r>
                        <a:rPr lang="en-US" b="0" dirty="0" smtClean="0">
                          <a:solidFill>
                            <a:schemeClr val="tx1"/>
                          </a:solidFill>
                        </a:rPr>
                        <a:t> was born in the </a:t>
                      </a:r>
                      <a:r>
                        <a:rPr lang="en-US" b="0" dirty="0" smtClean="0">
                          <a:solidFill>
                            <a:srgbClr val="00B050"/>
                          </a:solidFill>
                        </a:rPr>
                        <a:t>United States</a:t>
                      </a:r>
                      <a:r>
                        <a:rPr lang="en-US" b="0" dirty="0" smtClean="0">
                          <a:solidFill>
                            <a:schemeClr val="tx1"/>
                          </a:solidFill>
                        </a:rPr>
                        <a:t> just as he</a:t>
                      </a:r>
                    </a:p>
                    <a:p>
                      <a:r>
                        <a:rPr lang="en-US" b="0" dirty="0" smtClean="0">
                          <a:solidFill>
                            <a:schemeClr val="tx1"/>
                          </a:solidFill>
                        </a:rPr>
                        <a:t>has always said.</a:t>
                      </a:r>
                      <a:endParaRPr lang="en-US" b="0" dirty="0">
                        <a:solidFill>
                          <a:schemeClr val="tx1"/>
                        </a:solidFill>
                      </a:endParaRPr>
                    </a:p>
                  </a:txBody>
                  <a:tcPr>
                    <a:no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0070C0"/>
                          </a:solidFill>
                        </a:rPr>
                        <a:t>Obama</a:t>
                      </a:r>
                      <a:r>
                        <a:rPr lang="en-US" b="0" dirty="0" smtClean="0"/>
                        <a:t> ran for the </a:t>
                      </a:r>
                      <a:r>
                        <a:rPr lang="en-US" b="0" dirty="0" smtClean="0">
                          <a:solidFill>
                            <a:srgbClr val="00B050"/>
                          </a:solidFill>
                        </a:rPr>
                        <a:t>United States </a:t>
                      </a:r>
                      <a:r>
                        <a:rPr lang="en-US" b="0" dirty="0" smtClean="0"/>
                        <a:t>Senate in 2004.</a:t>
                      </a:r>
                    </a:p>
                  </a:txBody>
                  <a:tcPr>
                    <a:noFill/>
                  </a:tcPr>
                </a:tc>
              </a:tr>
            </a:tbl>
          </a:graphicData>
        </a:graphic>
      </p:graphicFrame>
      <p:sp>
        <p:nvSpPr>
          <p:cNvPr id="3" name="TextBox 2"/>
          <p:cNvSpPr txBox="1"/>
          <p:nvPr/>
        </p:nvSpPr>
        <p:spPr>
          <a:xfrm>
            <a:off x="7201756" y="1787012"/>
            <a:ext cx="1534911" cy="2308324"/>
          </a:xfrm>
          <a:prstGeom prst="rect">
            <a:avLst/>
          </a:prstGeom>
          <a:noFill/>
        </p:spPr>
        <p:txBody>
          <a:bodyPr wrap="none" rtlCol="0">
            <a:spAutoFit/>
          </a:bodyPr>
          <a:lstStyle/>
          <a:p>
            <a:r>
              <a:rPr lang="en-US" sz="1800" i="1" dirty="0" err="1" smtClean="0"/>
              <a:t>EmployedBy</a:t>
            </a:r>
            <a:endParaRPr lang="en-US" sz="1800" i="1" dirty="0" smtClean="0"/>
          </a:p>
          <a:p>
            <a:endParaRPr lang="en-US" sz="1800" i="1" dirty="0"/>
          </a:p>
          <a:p>
            <a:endParaRPr lang="en-US" sz="1800" i="1" dirty="0" smtClean="0"/>
          </a:p>
          <a:p>
            <a:r>
              <a:rPr lang="en-US" sz="1800" i="1" dirty="0" err="1" smtClean="0"/>
              <a:t>EmployedBy</a:t>
            </a:r>
            <a:endParaRPr lang="en-US" sz="1800" i="1" dirty="0" smtClean="0"/>
          </a:p>
          <a:p>
            <a:endParaRPr lang="en-US" sz="1800" i="1" dirty="0"/>
          </a:p>
          <a:p>
            <a:r>
              <a:rPr lang="en-US" sz="1800" i="1" dirty="0" err="1" smtClean="0"/>
              <a:t>BornIn</a:t>
            </a:r>
            <a:endParaRPr lang="en-US" sz="1800" i="1" dirty="0" smtClean="0"/>
          </a:p>
          <a:p>
            <a:endParaRPr lang="en-US" sz="1800" i="1" dirty="0"/>
          </a:p>
          <a:p>
            <a:r>
              <a:rPr lang="en-US" sz="1800" i="1" dirty="0" smtClean="0"/>
              <a:t>-- </a:t>
            </a:r>
            <a:endParaRPr lang="en-US" sz="1800" i="1" dirty="0"/>
          </a:p>
        </p:txBody>
      </p:sp>
      <p:sp>
        <p:nvSpPr>
          <p:cNvPr id="22" name="TextBox 21"/>
          <p:cNvSpPr txBox="1"/>
          <p:nvPr/>
        </p:nvSpPr>
        <p:spPr>
          <a:xfrm>
            <a:off x="7201756" y="1516804"/>
            <a:ext cx="1485014" cy="2646878"/>
          </a:xfrm>
          <a:prstGeom prst="rect">
            <a:avLst/>
          </a:prstGeom>
          <a:noFill/>
        </p:spPr>
        <p:txBody>
          <a:bodyPr wrap="none" rtlCol="0">
            <a:spAutoFit/>
          </a:bodyPr>
          <a:lstStyle/>
          <a:p>
            <a:r>
              <a:rPr lang="en-US" sz="16600" b="1" dirty="0" smtClean="0">
                <a:solidFill>
                  <a:srgbClr val="FF0000"/>
                </a:solidFill>
              </a:rPr>
              <a:t>?</a:t>
            </a:r>
            <a:endParaRPr lang="en-US" sz="16600" b="1" dirty="0">
              <a:solidFill>
                <a:srgbClr val="FF0000"/>
              </a:solidFill>
            </a:endParaRPr>
          </a:p>
        </p:txBody>
      </p:sp>
      <p:sp>
        <p:nvSpPr>
          <p:cNvPr id="20" name="Right Brace 19"/>
          <p:cNvSpPr/>
          <p:nvPr/>
        </p:nvSpPr>
        <p:spPr bwMode="auto">
          <a:xfrm rot="16200000">
            <a:off x="5314442" y="3326776"/>
            <a:ext cx="392685" cy="3553968"/>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3" name="TextBox 22"/>
          <p:cNvSpPr txBox="1"/>
          <p:nvPr/>
        </p:nvSpPr>
        <p:spPr>
          <a:xfrm>
            <a:off x="4915235" y="4524184"/>
            <a:ext cx="1995771" cy="461665"/>
          </a:xfrm>
          <a:prstGeom prst="rect">
            <a:avLst/>
          </a:prstGeom>
          <a:noFill/>
        </p:spPr>
        <p:txBody>
          <a:bodyPr wrap="square" rtlCol="0">
            <a:spAutoFit/>
          </a:bodyPr>
          <a:lstStyle/>
          <a:p>
            <a:r>
              <a:rPr lang="en-US" dirty="0" smtClean="0">
                <a:solidFill>
                  <a:schemeClr val="accent1"/>
                </a:solidFill>
                <a:latin typeface="+mn-lt"/>
              </a:rPr>
              <a:t>Same Query</a:t>
            </a:r>
            <a:endParaRPr lang="en-US" dirty="0">
              <a:solidFill>
                <a:schemeClr val="accent1"/>
              </a:solidFill>
              <a:latin typeface="+mn-lt"/>
            </a:endParaRPr>
          </a:p>
        </p:txBody>
      </p:sp>
    </p:spTree>
    <p:extLst>
      <p:ext uri="{BB962C8B-B14F-4D97-AF65-F5344CB8AC3E}">
        <p14:creationId xmlns:p14="http://schemas.microsoft.com/office/powerpoint/2010/main" val="1072695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1026"/>
          <p:cNvSpPr>
            <a:spLocks noGrp="1" noChangeArrowheads="1"/>
          </p:cNvSpPr>
          <p:nvPr>
            <p:ph type="title"/>
          </p:nvPr>
        </p:nvSpPr>
        <p:spPr/>
        <p:txBody>
          <a:bodyPr/>
          <a:lstStyle/>
          <a:p>
            <a:r>
              <a:rPr lang="en-US" sz="3600" dirty="0"/>
              <a:t>Jeremy </a:t>
            </a:r>
            <a:r>
              <a:rPr lang="en-US" sz="3600" dirty="0" err="1"/>
              <a:t>Zawodny</a:t>
            </a:r>
            <a:r>
              <a:rPr lang="en-US" sz="3600" dirty="0"/>
              <a:t> </a:t>
            </a:r>
            <a:r>
              <a:rPr lang="en-US" sz="2000" dirty="0" smtClean="0">
                <a:solidFill>
                  <a:schemeClr val="tx2"/>
                </a:solidFill>
              </a:rPr>
              <a:t>[ex-Yahoo!/Craigslist]</a:t>
            </a:r>
            <a:r>
              <a:rPr lang="en-US" sz="3600" dirty="0" smtClean="0"/>
              <a:t> </a:t>
            </a:r>
            <a:r>
              <a:rPr lang="en-US" sz="3600" dirty="0" err="1" smtClean="0"/>
              <a:t>sez</a:t>
            </a:r>
            <a:r>
              <a:rPr lang="en-US" sz="3600" dirty="0" smtClean="0"/>
              <a:t> …</a:t>
            </a:r>
            <a:endParaRPr lang="en-US" sz="3600" dirty="0"/>
          </a:p>
        </p:txBody>
      </p:sp>
      <p:sp>
        <p:nvSpPr>
          <p:cNvPr id="306179" name="Rectangle 1027"/>
          <p:cNvSpPr>
            <a:spLocks noGrp="1" noChangeArrowheads="1"/>
          </p:cNvSpPr>
          <p:nvPr>
            <p:ph type="body" idx="1"/>
          </p:nvPr>
        </p:nvSpPr>
        <p:spPr>
          <a:xfrm>
            <a:off x="685800" y="1752600"/>
            <a:ext cx="8186738" cy="4876800"/>
          </a:xfrm>
        </p:spPr>
        <p:txBody>
          <a:bodyPr/>
          <a:lstStyle/>
          <a:p>
            <a:pPr marL="0">
              <a:lnSpc>
                <a:spcPct val="80000"/>
              </a:lnSpc>
              <a:spcAft>
                <a:spcPts val="600"/>
              </a:spcAft>
              <a:buFont typeface="Wingdings" pitchFamily="-65" charset="2"/>
              <a:buNone/>
            </a:pPr>
            <a:r>
              <a:rPr lang="en-US" sz="2300" dirty="0"/>
              <a:t>Back in the late 90s when I </a:t>
            </a:r>
            <a:r>
              <a:rPr lang="en-US" sz="2300" dirty="0" smtClean="0"/>
              <a:t>was </a:t>
            </a:r>
            <a:r>
              <a:rPr lang="en-US" sz="2300" dirty="0"/>
              <a:t>building things that passed for </a:t>
            </a:r>
            <a:r>
              <a:rPr lang="en-US" sz="2300" i="1" dirty="0"/>
              <a:t>knowledge management tools</a:t>
            </a:r>
            <a:r>
              <a:rPr lang="en-US" sz="2300" dirty="0"/>
              <a:t> at Marathon Oil, there was all this talk about </a:t>
            </a:r>
            <a:r>
              <a:rPr lang="en-US" sz="2300" i="1" dirty="0"/>
              <a:t>knowledge workers</a:t>
            </a:r>
            <a:r>
              <a:rPr lang="en-US" sz="2300" dirty="0"/>
              <a:t>. These were people </a:t>
            </a:r>
            <a:r>
              <a:rPr lang="en-US" sz="2300" dirty="0" smtClean="0"/>
              <a:t>who’d </a:t>
            </a:r>
            <a:r>
              <a:rPr lang="en-US" sz="2300" dirty="0"/>
              <a:t>have vast quantities </a:t>
            </a:r>
            <a:r>
              <a:rPr lang="en-US" sz="2300" dirty="0" smtClean="0"/>
              <a:t>of </a:t>
            </a:r>
            <a:r>
              <a:rPr lang="en-US" sz="2300" dirty="0"/>
              <a:t>knowledge at their fingertips. All they needed was </a:t>
            </a:r>
            <a:r>
              <a:rPr lang="en-US" sz="2300" dirty="0" smtClean="0"/>
              <a:t>ways </a:t>
            </a:r>
            <a:r>
              <a:rPr lang="en-US" sz="2300" dirty="0"/>
              <a:t>to organize, </a:t>
            </a:r>
            <a:r>
              <a:rPr lang="en-US" sz="2300" dirty="0" smtClean="0"/>
              <a:t>classify, </a:t>
            </a:r>
            <a:r>
              <a:rPr lang="en-US" sz="2300" dirty="0"/>
              <a:t>search, and </a:t>
            </a:r>
            <a:r>
              <a:rPr lang="en-US" sz="2300" dirty="0" smtClean="0"/>
              <a:t>collaborate.</a:t>
            </a:r>
            <a:endParaRPr lang="en-US" sz="2300" dirty="0"/>
          </a:p>
          <a:p>
            <a:pPr marL="0">
              <a:lnSpc>
                <a:spcPct val="80000"/>
              </a:lnSpc>
              <a:spcAft>
                <a:spcPts val="600"/>
              </a:spcAft>
              <a:buFont typeface="Wingdings" pitchFamily="-65" charset="2"/>
              <a:buNone/>
            </a:pPr>
            <a:r>
              <a:rPr lang="en-US" sz="2300" dirty="0"/>
              <a:t>I think </a:t>
            </a:r>
            <a:r>
              <a:rPr lang="en-US" sz="2300" dirty="0" smtClean="0"/>
              <a:t>we’ve </a:t>
            </a:r>
            <a:r>
              <a:rPr lang="en-US" sz="2300" dirty="0"/>
              <a:t>made it. But the information </a:t>
            </a:r>
            <a:r>
              <a:rPr lang="en-US" sz="2300" dirty="0" smtClean="0"/>
              <a:t>isn’t </a:t>
            </a:r>
            <a:r>
              <a:rPr lang="en-US" sz="2300" dirty="0"/>
              <a:t>organized like I had envisioned a few years ago. </a:t>
            </a:r>
            <a:r>
              <a:rPr lang="en-US" sz="2300" dirty="0" smtClean="0"/>
              <a:t>It’s </a:t>
            </a:r>
            <a:r>
              <a:rPr lang="en-US" sz="2300" dirty="0"/>
              <a:t>just this big ugly mess known as </a:t>
            </a:r>
            <a:r>
              <a:rPr lang="en-US" sz="2300" b="1" dirty="0"/>
              <a:t>The Web</a:t>
            </a:r>
            <a:r>
              <a:rPr lang="en-US" sz="2300" dirty="0"/>
              <a:t>. Lots of pockets of information from mailing lists, weblogs, </a:t>
            </a:r>
            <a:r>
              <a:rPr lang="en-US" sz="2300" dirty="0" smtClean="0"/>
              <a:t>communities</a:t>
            </a:r>
            <a:r>
              <a:rPr lang="en-US" sz="2300" dirty="0"/>
              <a:t>, and company web sites are loosely tied together by hyperlinks. </a:t>
            </a:r>
            <a:r>
              <a:rPr lang="en-US" sz="2300" dirty="0" smtClean="0">
                <a:solidFill>
                  <a:srgbClr val="008000"/>
                </a:solidFill>
              </a:rPr>
              <a:t>There’s </a:t>
            </a:r>
            <a:r>
              <a:rPr lang="en-US" sz="2300" dirty="0">
                <a:solidFill>
                  <a:srgbClr val="008000"/>
                </a:solidFill>
              </a:rPr>
              <a:t>no grand schema or centralized database. </a:t>
            </a:r>
            <a:r>
              <a:rPr lang="en-US" sz="2300" dirty="0" smtClean="0">
                <a:solidFill>
                  <a:srgbClr val="008000"/>
                </a:solidFill>
              </a:rPr>
              <a:t>There’s </a:t>
            </a:r>
            <a:r>
              <a:rPr lang="en-US" sz="2300" dirty="0">
                <a:solidFill>
                  <a:srgbClr val="008000"/>
                </a:solidFill>
              </a:rPr>
              <a:t>little structure or quality control. No global vocabulary.</a:t>
            </a:r>
          </a:p>
          <a:p>
            <a:pPr marL="0">
              <a:lnSpc>
                <a:spcPct val="80000"/>
              </a:lnSpc>
              <a:spcAft>
                <a:spcPts val="600"/>
              </a:spcAft>
              <a:buFont typeface="Wingdings" pitchFamily="-65" charset="2"/>
              <a:buNone/>
            </a:pPr>
            <a:r>
              <a:rPr lang="en-US" sz="2300" dirty="0"/>
              <a:t>But even with all that going against it, </a:t>
            </a:r>
            <a:r>
              <a:rPr lang="en-US" sz="2300" dirty="0" smtClean="0"/>
              <a:t>it’s </a:t>
            </a:r>
            <a:r>
              <a:rPr lang="en-US" sz="2300" dirty="0"/>
              <a:t>all indexed and easily searchable thanks largely to Google and the companies that preceded it (</a:t>
            </a:r>
            <a:r>
              <a:rPr lang="en-US" sz="2300" dirty="0" err="1"/>
              <a:t>Altavista</a:t>
            </a:r>
            <a:r>
              <a:rPr lang="en-US" sz="2300" dirty="0"/>
              <a:t>, Yahoo, etc.). Most of the time it actually </a:t>
            </a:r>
            <a:r>
              <a:rPr lang="en-US" sz="2300" dirty="0" smtClean="0"/>
              <a:t>works. Amazing</a:t>
            </a:r>
            <a:r>
              <a:rPr lang="en-US" sz="2300" dirty="0"/>
              <a:t>!</a:t>
            </a:r>
          </a:p>
        </p:txBody>
      </p:sp>
    </p:spTree>
    <p:extLst>
      <p:ext uri="{BB962C8B-B14F-4D97-AF65-F5344CB8AC3E}">
        <p14:creationId xmlns:p14="http://schemas.microsoft.com/office/powerpoint/2010/main" val="35531893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Multi-instance Multi-label (MIML) Learning</a:t>
            </a:r>
            <a:endParaRPr lang="en-US" dirty="0">
              <a:latin typeface="+mn-lt"/>
            </a:endParaRPr>
          </a:p>
        </p:txBody>
      </p:sp>
      <p:sp>
        <p:nvSpPr>
          <p:cNvPr id="4" name="Hexagon 3"/>
          <p:cNvSpPr/>
          <p:nvPr/>
        </p:nvSpPr>
        <p:spPr bwMode="auto">
          <a:xfrm>
            <a:off x="1524000" y="1752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11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5" name="Hexagon 4"/>
          <p:cNvSpPr/>
          <p:nvPr/>
        </p:nvSpPr>
        <p:spPr bwMode="auto">
          <a:xfrm>
            <a:off x="5562600" y="2133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11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7" name="Oval 6"/>
          <p:cNvSpPr/>
          <p:nvPr/>
        </p:nvSpPr>
        <p:spPr bwMode="auto">
          <a:xfrm>
            <a:off x="4343400" y="2514600"/>
            <a:ext cx="381000" cy="381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8" name="Hexagon 7"/>
          <p:cNvSpPr/>
          <p:nvPr/>
        </p:nvSpPr>
        <p:spPr bwMode="auto">
          <a:xfrm>
            <a:off x="1524000" y="24384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12</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9" name="Hexagon 8"/>
          <p:cNvSpPr/>
          <p:nvPr/>
        </p:nvSpPr>
        <p:spPr bwMode="auto">
          <a:xfrm>
            <a:off x="1524000" y="3124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13</a:t>
            </a:r>
            <a:endParaRPr kumimoji="0" lang="en-US" sz="2000" b="0" i="1"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10" name="Hexagon 9"/>
          <p:cNvSpPr/>
          <p:nvPr/>
        </p:nvSpPr>
        <p:spPr bwMode="auto">
          <a:xfrm>
            <a:off x="5562600" y="2895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12</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cxnSp>
        <p:nvCxnSpPr>
          <p:cNvPr id="12" name="Straight Connector 11"/>
          <p:cNvCxnSpPr>
            <a:stCxn id="4" idx="0"/>
            <a:endCxn id="7" idx="2"/>
          </p:cNvCxnSpPr>
          <p:nvPr/>
        </p:nvCxnSpPr>
        <p:spPr bwMode="auto">
          <a:xfrm>
            <a:off x="3505200" y="2019300"/>
            <a:ext cx="8382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8" idx="0"/>
            <a:endCxn id="7" idx="2"/>
          </p:cNvCxnSpPr>
          <p:nvPr/>
        </p:nvCxnSpPr>
        <p:spPr bwMode="auto">
          <a:xfrm>
            <a:off x="3505200" y="2705100"/>
            <a:ext cx="838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9" idx="0"/>
            <a:endCxn id="7" idx="2"/>
          </p:cNvCxnSpPr>
          <p:nvPr/>
        </p:nvCxnSpPr>
        <p:spPr bwMode="auto">
          <a:xfrm flipV="1">
            <a:off x="3505200" y="2705100"/>
            <a:ext cx="8382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7" idx="6"/>
            <a:endCxn id="5" idx="3"/>
          </p:cNvCxnSpPr>
          <p:nvPr/>
        </p:nvCxnSpPr>
        <p:spPr bwMode="auto">
          <a:xfrm flipV="1">
            <a:off x="4724400" y="2400300"/>
            <a:ext cx="83820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7" idx="6"/>
            <a:endCxn id="10" idx="3"/>
          </p:cNvCxnSpPr>
          <p:nvPr/>
        </p:nvCxnSpPr>
        <p:spPr bwMode="auto">
          <a:xfrm>
            <a:off x="4724400" y="2705100"/>
            <a:ext cx="8382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4191000" y="3254514"/>
            <a:ext cx="549600" cy="707886"/>
          </a:xfrm>
          <a:prstGeom prst="rect">
            <a:avLst/>
          </a:prstGeom>
          <a:noFill/>
        </p:spPr>
        <p:txBody>
          <a:bodyPr wrap="none" rtlCol="0">
            <a:spAutoFit/>
          </a:bodyPr>
          <a:lstStyle/>
          <a:p>
            <a:r>
              <a:rPr lang="en-US" sz="4000" b="1" dirty="0" smtClean="0">
                <a:latin typeface="+mn-lt"/>
              </a:rPr>
              <a:t>…</a:t>
            </a:r>
            <a:endParaRPr lang="en-US" sz="4000" b="1" dirty="0">
              <a:latin typeface="+mn-lt"/>
            </a:endParaRPr>
          </a:p>
        </p:txBody>
      </p:sp>
      <p:sp>
        <p:nvSpPr>
          <p:cNvPr id="26" name="Hexagon 25"/>
          <p:cNvSpPr/>
          <p:nvPr/>
        </p:nvSpPr>
        <p:spPr bwMode="auto">
          <a:xfrm>
            <a:off x="1600200" y="4038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1" u="none" strike="noStrike" cap="none" normalizeH="0" baseline="0" dirty="0" smtClean="0">
                <a:ln>
                  <a:noFill/>
                </a:ln>
                <a:solidFill>
                  <a:schemeClr val="tx1"/>
                </a:solidFill>
                <a:effectLst/>
                <a:latin typeface="+mn-lt"/>
                <a:ea typeface="ＭＳ Ｐゴシック" charset="-128"/>
                <a:cs typeface="ＭＳ Ｐゴシック" charset="-128"/>
              </a:rPr>
              <a:t>n</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27" name="Hexagon 26"/>
          <p:cNvSpPr/>
          <p:nvPr/>
        </p:nvSpPr>
        <p:spPr bwMode="auto">
          <a:xfrm>
            <a:off x="5638800" y="4419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a:t>
            </a:r>
            <a:r>
              <a:rPr kumimoji="0" lang="en-US" sz="2000" b="0" i="1" u="none" strike="noStrike" cap="none" normalizeH="0" baseline="0" dirty="0" smtClean="0">
                <a:ln>
                  <a:noFill/>
                </a:ln>
                <a:solidFill>
                  <a:schemeClr val="tx1"/>
                </a:solidFill>
                <a:effectLst/>
                <a:latin typeface="+mn-lt"/>
                <a:ea typeface="ＭＳ Ｐゴシック" charset="-128"/>
                <a:cs typeface="ＭＳ Ｐゴシック" charset="-128"/>
              </a:rPr>
              <a:t>n</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28" name="Oval 27"/>
          <p:cNvSpPr/>
          <p:nvPr/>
        </p:nvSpPr>
        <p:spPr bwMode="auto">
          <a:xfrm>
            <a:off x="4419600" y="4800600"/>
            <a:ext cx="381000" cy="381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29" name="Hexagon 28"/>
          <p:cNvSpPr/>
          <p:nvPr/>
        </p:nvSpPr>
        <p:spPr bwMode="auto">
          <a:xfrm>
            <a:off x="1600200" y="47244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1" u="none" strike="noStrike" cap="none" normalizeH="0" baseline="0" dirty="0" smtClean="0">
                <a:ln>
                  <a:noFill/>
                </a:ln>
                <a:solidFill>
                  <a:schemeClr val="tx1"/>
                </a:solidFill>
                <a:effectLst/>
                <a:latin typeface="+mn-lt"/>
                <a:ea typeface="ＭＳ Ｐゴシック" charset="-128"/>
                <a:cs typeface="ＭＳ Ｐゴシック" charset="-128"/>
              </a:rPr>
              <a:t>n</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2</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30" name="Hexagon 29"/>
          <p:cNvSpPr/>
          <p:nvPr/>
        </p:nvSpPr>
        <p:spPr bwMode="auto">
          <a:xfrm>
            <a:off x="1600200" y="54102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lang="en-US" sz="2000" i="1" dirty="0" smtClean="0">
                <a:latin typeface="+mn-lt"/>
              </a:rPr>
              <a:t>nm</a:t>
            </a:r>
            <a:endParaRPr kumimoji="0" lang="en-US" sz="2000" b="0" i="1" u="none" strike="noStrike" cap="none" normalizeH="0" baseline="0" dirty="0">
              <a:ln>
                <a:noFill/>
              </a:ln>
              <a:solidFill>
                <a:schemeClr val="tx1"/>
              </a:solidFill>
              <a:effectLst/>
              <a:latin typeface="+mn-lt"/>
            </a:endParaRPr>
          </a:p>
        </p:txBody>
      </p:sp>
      <p:sp>
        <p:nvSpPr>
          <p:cNvPr id="31" name="Hexagon 30"/>
          <p:cNvSpPr/>
          <p:nvPr/>
        </p:nvSpPr>
        <p:spPr bwMode="auto">
          <a:xfrm>
            <a:off x="5638800" y="5181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a:t>
            </a:r>
            <a:r>
              <a:rPr kumimoji="0" lang="en-US" sz="2000" b="0" i="1" u="none" strike="noStrike" cap="none" normalizeH="0" baseline="0" dirty="0" err="1" smtClean="0">
                <a:ln>
                  <a:noFill/>
                </a:ln>
                <a:solidFill>
                  <a:schemeClr val="tx1"/>
                </a:solidFill>
                <a:effectLst/>
                <a:latin typeface="+mn-lt"/>
                <a:ea typeface="ＭＳ Ｐゴシック" charset="-128"/>
                <a:cs typeface="ＭＳ Ｐゴシック" charset="-128"/>
              </a:rPr>
              <a:t>nk</a:t>
            </a:r>
            <a:endParaRPr kumimoji="0" lang="en-US" sz="2000" b="0" i="1" u="none" strike="noStrike" cap="none" normalizeH="0" baseline="0" dirty="0">
              <a:ln>
                <a:noFill/>
              </a:ln>
              <a:solidFill>
                <a:schemeClr val="tx1"/>
              </a:solidFill>
              <a:effectLst/>
              <a:latin typeface="+mn-lt"/>
              <a:ea typeface="ＭＳ Ｐゴシック" charset="-128"/>
              <a:cs typeface="ＭＳ Ｐゴシック" charset="-128"/>
            </a:endParaRPr>
          </a:p>
        </p:txBody>
      </p:sp>
      <p:cxnSp>
        <p:nvCxnSpPr>
          <p:cNvPr id="32" name="Straight Connector 31"/>
          <p:cNvCxnSpPr>
            <a:stCxn id="26" idx="0"/>
            <a:endCxn id="28" idx="2"/>
          </p:cNvCxnSpPr>
          <p:nvPr/>
        </p:nvCxnSpPr>
        <p:spPr bwMode="auto">
          <a:xfrm>
            <a:off x="3581400" y="4305300"/>
            <a:ext cx="8382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29" idx="0"/>
            <a:endCxn id="28" idx="2"/>
          </p:cNvCxnSpPr>
          <p:nvPr/>
        </p:nvCxnSpPr>
        <p:spPr bwMode="auto">
          <a:xfrm>
            <a:off x="3581400" y="4991100"/>
            <a:ext cx="838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30" idx="0"/>
            <a:endCxn id="28" idx="2"/>
          </p:cNvCxnSpPr>
          <p:nvPr/>
        </p:nvCxnSpPr>
        <p:spPr bwMode="auto">
          <a:xfrm flipV="1">
            <a:off x="3581400" y="4991100"/>
            <a:ext cx="8382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28" idx="6"/>
            <a:endCxn id="27" idx="3"/>
          </p:cNvCxnSpPr>
          <p:nvPr/>
        </p:nvCxnSpPr>
        <p:spPr bwMode="auto">
          <a:xfrm flipV="1">
            <a:off x="4800600" y="4686300"/>
            <a:ext cx="83820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8" idx="6"/>
            <a:endCxn id="31" idx="3"/>
          </p:cNvCxnSpPr>
          <p:nvPr/>
        </p:nvCxnSpPr>
        <p:spPr bwMode="auto">
          <a:xfrm>
            <a:off x="4800600" y="4991100"/>
            <a:ext cx="8382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TextBox 36"/>
          <p:cNvSpPr txBox="1"/>
          <p:nvPr/>
        </p:nvSpPr>
        <p:spPr>
          <a:xfrm>
            <a:off x="4011519" y="4191000"/>
            <a:ext cx="1255560" cy="461665"/>
          </a:xfrm>
          <a:prstGeom prst="rect">
            <a:avLst/>
          </a:prstGeom>
          <a:noFill/>
        </p:spPr>
        <p:txBody>
          <a:bodyPr wrap="none" rtlCol="0">
            <a:spAutoFit/>
          </a:bodyPr>
          <a:lstStyle/>
          <a:p>
            <a:r>
              <a:rPr lang="en-US" dirty="0">
                <a:latin typeface="+mn-lt"/>
              </a:rPr>
              <a:t>o</a:t>
            </a:r>
            <a:r>
              <a:rPr lang="en-US" dirty="0" smtClean="0">
                <a:latin typeface="+mn-lt"/>
              </a:rPr>
              <a:t>bject </a:t>
            </a:r>
            <a:r>
              <a:rPr lang="en-US" i="1" dirty="0" smtClean="0">
                <a:latin typeface="+mn-lt"/>
              </a:rPr>
              <a:t>n</a:t>
            </a:r>
            <a:endParaRPr lang="en-US" i="1" dirty="0">
              <a:latin typeface="+mn-lt"/>
            </a:endParaRPr>
          </a:p>
        </p:txBody>
      </p:sp>
      <p:sp>
        <p:nvSpPr>
          <p:cNvPr id="3" name="TextBox 2"/>
          <p:cNvSpPr txBox="1"/>
          <p:nvPr/>
        </p:nvSpPr>
        <p:spPr>
          <a:xfrm>
            <a:off x="5521830" y="6210300"/>
            <a:ext cx="3226634" cy="461665"/>
          </a:xfrm>
          <a:prstGeom prst="rect">
            <a:avLst/>
          </a:prstGeom>
          <a:noFill/>
        </p:spPr>
        <p:txBody>
          <a:bodyPr wrap="square" rtlCol="0">
            <a:spAutoFit/>
          </a:bodyPr>
          <a:lstStyle/>
          <a:p>
            <a:r>
              <a:rPr lang="en-US" dirty="0" smtClean="0">
                <a:solidFill>
                  <a:srgbClr val="177245"/>
                </a:solidFill>
                <a:latin typeface="+mn-lt"/>
              </a:rPr>
              <a:t>(</a:t>
            </a:r>
            <a:r>
              <a:rPr lang="en-US" dirty="0" err="1" smtClean="0">
                <a:solidFill>
                  <a:srgbClr val="177245"/>
                </a:solidFill>
                <a:latin typeface="+mn-lt"/>
              </a:rPr>
              <a:t>Surdeanu</a:t>
            </a:r>
            <a:r>
              <a:rPr lang="en-US" dirty="0" smtClean="0">
                <a:solidFill>
                  <a:srgbClr val="177245"/>
                </a:solidFill>
                <a:latin typeface="+mn-lt"/>
              </a:rPr>
              <a:t> et. </a:t>
            </a:r>
            <a:r>
              <a:rPr lang="en-US" dirty="0">
                <a:solidFill>
                  <a:srgbClr val="177245"/>
                </a:solidFill>
                <a:latin typeface="+mn-lt"/>
              </a:rPr>
              <a:t>a</a:t>
            </a:r>
            <a:r>
              <a:rPr lang="en-US" dirty="0" smtClean="0">
                <a:solidFill>
                  <a:srgbClr val="177245"/>
                </a:solidFill>
                <a:latin typeface="+mn-lt"/>
              </a:rPr>
              <a:t>l 2012)</a:t>
            </a:r>
            <a:endParaRPr lang="en-US" dirty="0">
              <a:solidFill>
                <a:srgbClr val="177245"/>
              </a:solidFill>
              <a:latin typeface="+mn-lt"/>
            </a:endParaRPr>
          </a:p>
        </p:txBody>
      </p:sp>
      <p:sp>
        <p:nvSpPr>
          <p:cNvPr id="39" name="TextBox 38"/>
          <p:cNvSpPr txBox="1"/>
          <p:nvPr/>
        </p:nvSpPr>
        <p:spPr>
          <a:xfrm>
            <a:off x="3962400" y="1976735"/>
            <a:ext cx="1253305" cy="461665"/>
          </a:xfrm>
          <a:prstGeom prst="rect">
            <a:avLst/>
          </a:prstGeom>
          <a:noFill/>
        </p:spPr>
        <p:txBody>
          <a:bodyPr wrap="none" rtlCol="0">
            <a:spAutoFit/>
          </a:bodyPr>
          <a:lstStyle/>
          <a:p>
            <a:r>
              <a:rPr lang="en-US" dirty="0">
                <a:latin typeface="+mn-lt"/>
              </a:rPr>
              <a:t>o</a:t>
            </a:r>
            <a:r>
              <a:rPr lang="en-US" dirty="0" smtClean="0">
                <a:latin typeface="+mn-lt"/>
              </a:rPr>
              <a:t>bject 1</a:t>
            </a:r>
            <a:endParaRPr lang="en-US" i="1" dirty="0">
              <a:latin typeface="+mn-lt"/>
            </a:endParaRPr>
          </a:p>
        </p:txBody>
      </p:sp>
    </p:spTree>
    <p:extLst>
      <p:ext uri="{BB962C8B-B14F-4D97-AF65-F5344CB8AC3E}">
        <p14:creationId xmlns:p14="http://schemas.microsoft.com/office/powerpoint/2010/main" val="4059358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MIML for Relation Extraction</a:t>
            </a:r>
            <a:endParaRPr lang="en-US" dirty="0">
              <a:latin typeface="+mn-lt"/>
            </a:endParaRPr>
          </a:p>
        </p:txBody>
      </p:sp>
      <p:sp>
        <p:nvSpPr>
          <p:cNvPr id="3" name="Hexagon 2"/>
          <p:cNvSpPr/>
          <p:nvPr/>
        </p:nvSpPr>
        <p:spPr bwMode="auto">
          <a:xfrm>
            <a:off x="304800" y="1524000"/>
            <a:ext cx="3733800" cy="10668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defTabSz="457200" eaLnBrk="1" fontAlgn="auto" hangingPunct="1">
              <a:spcBef>
                <a:spcPts val="0"/>
              </a:spcBef>
              <a:spcAft>
                <a:spcPts val="0"/>
              </a:spcAft>
              <a:defRPr/>
            </a:pPr>
            <a:r>
              <a:rPr lang="en-US" sz="1800" dirty="0">
                <a:solidFill>
                  <a:srgbClr val="0070C0"/>
                </a:solidFill>
                <a:latin typeface="+mn-lt"/>
              </a:rPr>
              <a:t>Barack Obama </a:t>
            </a:r>
            <a:r>
              <a:rPr lang="en-US" sz="1800" dirty="0">
                <a:latin typeface="+mn-lt"/>
              </a:rPr>
              <a:t>is the 44th and current President of the </a:t>
            </a:r>
            <a:r>
              <a:rPr lang="en-US" sz="1800" dirty="0">
                <a:solidFill>
                  <a:srgbClr val="00B050"/>
                </a:solidFill>
                <a:latin typeface="+mn-lt"/>
              </a:rPr>
              <a:t>United States</a:t>
            </a:r>
            <a:r>
              <a:rPr lang="en-US" sz="1800" dirty="0">
                <a:latin typeface="+mn-lt"/>
              </a:rPr>
              <a:t>. </a:t>
            </a:r>
          </a:p>
        </p:txBody>
      </p:sp>
      <p:sp>
        <p:nvSpPr>
          <p:cNvPr id="4" name="Hexagon 3"/>
          <p:cNvSpPr/>
          <p:nvPr/>
        </p:nvSpPr>
        <p:spPr bwMode="auto">
          <a:xfrm>
            <a:off x="6858000" y="3276600"/>
            <a:ext cx="20574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smtClean="0">
                <a:latin typeface="+mn-lt"/>
              </a:rPr>
              <a:t>EmployedBy</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5" name="Oval 4"/>
          <p:cNvSpPr/>
          <p:nvPr/>
        </p:nvSpPr>
        <p:spPr bwMode="auto">
          <a:xfrm>
            <a:off x="5029200" y="3733800"/>
            <a:ext cx="381000" cy="381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6" name="Hexagon 5"/>
          <p:cNvSpPr/>
          <p:nvPr/>
        </p:nvSpPr>
        <p:spPr bwMode="auto">
          <a:xfrm>
            <a:off x="228600" y="2743200"/>
            <a:ext cx="3886200" cy="13716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800" dirty="0">
                <a:solidFill>
                  <a:srgbClr val="00B050"/>
                </a:solidFill>
                <a:latin typeface="+mn-lt"/>
              </a:rPr>
              <a:t>United States </a:t>
            </a:r>
            <a:r>
              <a:rPr lang="en-US" sz="1800" dirty="0">
                <a:latin typeface="+mn-lt"/>
              </a:rPr>
              <a:t>President </a:t>
            </a:r>
            <a:r>
              <a:rPr lang="en-US" sz="1800" dirty="0">
                <a:solidFill>
                  <a:srgbClr val="0070C0"/>
                </a:solidFill>
                <a:latin typeface="+mn-lt"/>
              </a:rPr>
              <a:t>Barack Obama </a:t>
            </a:r>
            <a:r>
              <a:rPr lang="en-US" sz="1800" dirty="0">
                <a:latin typeface="+mn-lt"/>
              </a:rPr>
              <a:t>meets with Chinese Vice President Xi </a:t>
            </a:r>
            <a:r>
              <a:rPr lang="en-US" sz="1800" dirty="0" err="1">
                <a:latin typeface="+mn-lt"/>
              </a:rPr>
              <a:t>Jinping</a:t>
            </a:r>
            <a:r>
              <a:rPr lang="en-US" sz="1800" dirty="0">
                <a:latin typeface="+mn-lt"/>
              </a:rPr>
              <a:t> today. </a:t>
            </a:r>
          </a:p>
          <a:p>
            <a:pPr algn="ctr"/>
            <a:endParaRPr kumimoji="0" lang="en-US" sz="1800" b="0" i="0" u="none" strike="noStrike" cap="none" normalizeH="0" baseline="0" dirty="0">
              <a:ln>
                <a:noFill/>
              </a:ln>
              <a:solidFill>
                <a:schemeClr val="tx1"/>
              </a:solidFill>
              <a:effectLst/>
              <a:latin typeface="+mn-lt"/>
            </a:endParaRPr>
          </a:p>
        </p:txBody>
      </p:sp>
      <p:sp>
        <p:nvSpPr>
          <p:cNvPr id="7" name="Hexagon 6"/>
          <p:cNvSpPr/>
          <p:nvPr/>
        </p:nvSpPr>
        <p:spPr bwMode="auto">
          <a:xfrm>
            <a:off x="304800" y="4267200"/>
            <a:ext cx="3733800" cy="10668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800" dirty="0">
                <a:solidFill>
                  <a:srgbClr val="0070C0"/>
                </a:solidFill>
                <a:latin typeface="+mn-lt"/>
              </a:rPr>
              <a:t>Obama</a:t>
            </a:r>
            <a:r>
              <a:rPr lang="en-US" sz="1800" dirty="0">
                <a:latin typeface="+mn-lt"/>
              </a:rPr>
              <a:t> was born in the </a:t>
            </a:r>
            <a:r>
              <a:rPr lang="en-US" sz="1800" dirty="0">
                <a:solidFill>
                  <a:srgbClr val="00B050"/>
                </a:solidFill>
                <a:latin typeface="+mn-lt"/>
              </a:rPr>
              <a:t>United States </a:t>
            </a:r>
            <a:r>
              <a:rPr lang="en-US" sz="1800" dirty="0">
                <a:latin typeface="+mn-lt"/>
              </a:rPr>
              <a:t>just as he</a:t>
            </a:r>
          </a:p>
          <a:p>
            <a:r>
              <a:rPr lang="en-US" sz="1800" dirty="0">
                <a:latin typeface="+mn-lt"/>
              </a:rPr>
              <a:t>has always said.</a:t>
            </a:r>
          </a:p>
        </p:txBody>
      </p:sp>
      <p:sp>
        <p:nvSpPr>
          <p:cNvPr id="8" name="Hexagon 7"/>
          <p:cNvSpPr/>
          <p:nvPr/>
        </p:nvSpPr>
        <p:spPr bwMode="auto">
          <a:xfrm>
            <a:off x="6858000" y="4114800"/>
            <a:ext cx="20574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smtClean="0">
                <a:latin typeface="+mn-lt"/>
              </a:rPr>
              <a:t>BornIn</a:t>
            </a:r>
            <a:endParaRPr kumimoji="0" lang="en-US" sz="2000" b="0" i="1" u="none" strike="noStrike" cap="none" normalizeH="0" baseline="0" dirty="0">
              <a:ln>
                <a:noFill/>
              </a:ln>
              <a:solidFill>
                <a:schemeClr val="tx1"/>
              </a:solidFill>
              <a:effectLst/>
              <a:latin typeface="+mn-lt"/>
              <a:ea typeface="ＭＳ Ｐゴシック" charset="-128"/>
              <a:cs typeface="ＭＳ Ｐゴシック" charset="-128"/>
            </a:endParaRPr>
          </a:p>
        </p:txBody>
      </p:sp>
      <p:cxnSp>
        <p:nvCxnSpPr>
          <p:cNvPr id="9" name="Straight Connector 8"/>
          <p:cNvCxnSpPr>
            <a:stCxn id="3" idx="0"/>
            <a:endCxn id="5" idx="2"/>
          </p:cNvCxnSpPr>
          <p:nvPr/>
        </p:nvCxnSpPr>
        <p:spPr bwMode="auto">
          <a:xfrm>
            <a:off x="4038600" y="2057400"/>
            <a:ext cx="990600" cy="1866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stCxn id="6" idx="0"/>
            <a:endCxn id="5" idx="2"/>
          </p:cNvCxnSpPr>
          <p:nvPr/>
        </p:nvCxnSpPr>
        <p:spPr bwMode="auto">
          <a:xfrm>
            <a:off x="4114800" y="3429000"/>
            <a:ext cx="914400" cy="495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stCxn id="7" idx="0"/>
            <a:endCxn id="5" idx="2"/>
          </p:cNvCxnSpPr>
          <p:nvPr/>
        </p:nvCxnSpPr>
        <p:spPr bwMode="auto">
          <a:xfrm flipV="1">
            <a:off x="4038600" y="3924300"/>
            <a:ext cx="990600" cy="876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5" idx="6"/>
            <a:endCxn id="4" idx="3"/>
          </p:cNvCxnSpPr>
          <p:nvPr/>
        </p:nvCxnSpPr>
        <p:spPr bwMode="auto">
          <a:xfrm flipV="1">
            <a:off x="5410200" y="3543300"/>
            <a:ext cx="14478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6"/>
            <a:endCxn id="8" idx="3"/>
          </p:cNvCxnSpPr>
          <p:nvPr/>
        </p:nvCxnSpPr>
        <p:spPr bwMode="auto">
          <a:xfrm>
            <a:off x="5410200" y="3924300"/>
            <a:ext cx="14478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4799391" y="2873514"/>
            <a:ext cx="1834006" cy="707886"/>
          </a:xfrm>
          <a:prstGeom prst="rect">
            <a:avLst/>
          </a:prstGeom>
          <a:noFill/>
        </p:spPr>
        <p:txBody>
          <a:bodyPr wrap="none" rtlCol="0">
            <a:spAutoFit/>
          </a:bodyPr>
          <a:lstStyle/>
          <a:p>
            <a:pPr algn="ctr"/>
            <a:r>
              <a:rPr lang="en-US" sz="2000" dirty="0" smtClean="0">
                <a:latin typeface="+mn-lt"/>
              </a:rPr>
              <a:t>(</a:t>
            </a:r>
            <a:r>
              <a:rPr lang="en-US" sz="2000" dirty="0" smtClean="0">
                <a:solidFill>
                  <a:srgbClr val="0070C0"/>
                </a:solidFill>
                <a:latin typeface="+mn-lt"/>
              </a:rPr>
              <a:t>Barack Obama</a:t>
            </a:r>
            <a:r>
              <a:rPr lang="en-US" sz="2000" dirty="0" smtClean="0">
                <a:solidFill>
                  <a:srgbClr val="000000"/>
                </a:solidFill>
                <a:latin typeface="+mn-lt"/>
              </a:rPr>
              <a:t>,</a:t>
            </a:r>
          </a:p>
          <a:p>
            <a:pPr algn="ctr"/>
            <a:r>
              <a:rPr lang="en-US" sz="2000" dirty="0" smtClean="0">
                <a:solidFill>
                  <a:srgbClr val="00B050"/>
                </a:solidFill>
                <a:latin typeface="+mn-lt"/>
              </a:rPr>
              <a:t>United States</a:t>
            </a:r>
            <a:r>
              <a:rPr lang="en-US" sz="2000" dirty="0" smtClean="0">
                <a:solidFill>
                  <a:srgbClr val="000000"/>
                </a:solidFill>
                <a:latin typeface="+mn-lt"/>
              </a:rPr>
              <a:t>)</a:t>
            </a:r>
            <a:endParaRPr lang="en-US" sz="2000" dirty="0">
              <a:solidFill>
                <a:srgbClr val="000000"/>
              </a:solidFill>
              <a:latin typeface="+mn-lt"/>
            </a:endParaRPr>
          </a:p>
        </p:txBody>
      </p:sp>
      <p:sp>
        <p:nvSpPr>
          <p:cNvPr id="45" name="Hexagon 44"/>
          <p:cNvSpPr/>
          <p:nvPr/>
        </p:nvSpPr>
        <p:spPr bwMode="auto">
          <a:xfrm>
            <a:off x="381000" y="5486400"/>
            <a:ext cx="3581400" cy="7620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defTabSz="457200" eaLnBrk="1" fontAlgn="auto" hangingPunct="1">
              <a:spcBef>
                <a:spcPts val="0"/>
              </a:spcBef>
              <a:spcAft>
                <a:spcPts val="0"/>
              </a:spcAft>
              <a:defRPr/>
            </a:pPr>
            <a:r>
              <a:rPr lang="en-US" sz="1800" dirty="0">
                <a:solidFill>
                  <a:srgbClr val="0070C0"/>
                </a:solidFill>
                <a:latin typeface="+mn-lt"/>
              </a:rPr>
              <a:t>Obama</a:t>
            </a:r>
            <a:r>
              <a:rPr lang="en-US" sz="1800" dirty="0">
                <a:latin typeface="+mn-lt"/>
              </a:rPr>
              <a:t> ran for the </a:t>
            </a:r>
            <a:r>
              <a:rPr lang="en-US" sz="1800" dirty="0">
                <a:solidFill>
                  <a:srgbClr val="00B050"/>
                </a:solidFill>
                <a:latin typeface="+mn-lt"/>
              </a:rPr>
              <a:t>United States</a:t>
            </a:r>
            <a:r>
              <a:rPr lang="en-US" sz="1800" dirty="0">
                <a:latin typeface="+mn-lt"/>
              </a:rPr>
              <a:t> Senate in 2004</a:t>
            </a:r>
            <a:r>
              <a:rPr lang="en-US" sz="1800" dirty="0" smtClean="0">
                <a:latin typeface="+mn-lt"/>
              </a:rPr>
              <a:t>.</a:t>
            </a:r>
            <a:endParaRPr lang="en-US" sz="1800" dirty="0">
              <a:latin typeface="+mn-lt"/>
            </a:endParaRPr>
          </a:p>
        </p:txBody>
      </p:sp>
      <p:cxnSp>
        <p:nvCxnSpPr>
          <p:cNvPr id="46" name="Straight Connector 45"/>
          <p:cNvCxnSpPr>
            <a:stCxn id="45" idx="0"/>
            <a:endCxn id="5" idx="2"/>
          </p:cNvCxnSpPr>
          <p:nvPr/>
        </p:nvCxnSpPr>
        <p:spPr bwMode="auto">
          <a:xfrm flipV="1">
            <a:off x="3962400" y="3924300"/>
            <a:ext cx="1066800" cy="19431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511332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7162800" y="1371600"/>
            <a:ext cx="1752600" cy="3048000"/>
            <a:chOff x="7162800" y="1371600"/>
            <a:chExt cx="1752600" cy="3048000"/>
          </a:xfrm>
        </p:grpSpPr>
        <p:sp>
          <p:nvSpPr>
            <p:cNvPr id="25" name="Rounded Rectangle 24"/>
            <p:cNvSpPr/>
            <p:nvPr/>
          </p:nvSpPr>
          <p:spPr bwMode="auto">
            <a:xfrm>
              <a:off x="7162800" y="1447800"/>
              <a:ext cx="1752600" cy="2971800"/>
            </a:xfrm>
            <a:prstGeom prst="roundRect">
              <a:avLst>
                <a:gd name="adj" fmla="val 6995"/>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22" name="TextBox 21"/>
            <p:cNvSpPr txBox="1"/>
            <p:nvPr/>
          </p:nvSpPr>
          <p:spPr>
            <a:xfrm>
              <a:off x="7772400" y="1371600"/>
              <a:ext cx="492443" cy="769441"/>
            </a:xfrm>
            <a:prstGeom prst="rect">
              <a:avLst/>
            </a:prstGeom>
            <a:noFill/>
          </p:spPr>
          <p:txBody>
            <a:bodyPr wrap="none" rtlCol="0">
              <a:spAutoFit/>
            </a:bodyPr>
            <a:lstStyle/>
            <a:p>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Y</a:t>
              </a:r>
            </a:p>
          </p:txBody>
        </p:sp>
      </p:grpSp>
      <p:grpSp>
        <p:nvGrpSpPr>
          <p:cNvPr id="26" name="Group 25"/>
          <p:cNvGrpSpPr/>
          <p:nvPr/>
        </p:nvGrpSpPr>
        <p:grpSpPr>
          <a:xfrm>
            <a:off x="3124200" y="1371600"/>
            <a:ext cx="2514600" cy="3048000"/>
            <a:chOff x="3124200" y="1371600"/>
            <a:chExt cx="2514600" cy="3048000"/>
          </a:xfrm>
        </p:grpSpPr>
        <p:sp>
          <p:nvSpPr>
            <p:cNvPr id="24" name="Rounded Rectangle 23"/>
            <p:cNvSpPr/>
            <p:nvPr/>
          </p:nvSpPr>
          <p:spPr bwMode="auto">
            <a:xfrm>
              <a:off x="3124200" y="1447800"/>
              <a:ext cx="2514600" cy="2971800"/>
            </a:xfrm>
            <a:prstGeom prst="roundRect">
              <a:avLst>
                <a:gd name="adj" fmla="val 6995"/>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21" name="TextBox 20"/>
            <p:cNvSpPr txBox="1"/>
            <p:nvPr/>
          </p:nvSpPr>
          <p:spPr>
            <a:xfrm>
              <a:off x="4114800" y="1371600"/>
              <a:ext cx="454396" cy="769441"/>
            </a:xfrm>
            <a:prstGeom prst="rect">
              <a:avLst/>
            </a:prstGeom>
            <a:noFill/>
          </p:spPr>
          <p:txBody>
            <a:bodyPr wrap="none" rtlCol="0">
              <a:spAutoFit/>
            </a:bodyPr>
            <a:lstStyle/>
            <a:p>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Z</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ndParaRPr>
            </a:p>
          </p:txBody>
        </p:sp>
      </p:grpSp>
      <p:sp>
        <p:nvSpPr>
          <p:cNvPr id="2" name="Title 1"/>
          <p:cNvSpPr>
            <a:spLocks noGrp="1"/>
          </p:cNvSpPr>
          <p:nvPr>
            <p:ph type="title"/>
          </p:nvPr>
        </p:nvSpPr>
        <p:spPr/>
        <p:txBody>
          <a:bodyPr/>
          <a:lstStyle/>
          <a:p>
            <a:r>
              <a:rPr lang="en-US" dirty="0" smtClean="0"/>
              <a:t>Model Intuition</a:t>
            </a:r>
            <a:endParaRPr lang="en-US" dirty="0"/>
          </a:p>
        </p:txBody>
      </p:sp>
      <p:sp>
        <p:nvSpPr>
          <p:cNvPr id="28" name="Content Placeholder 27"/>
          <p:cNvSpPr>
            <a:spLocks noGrp="1"/>
          </p:cNvSpPr>
          <p:nvPr>
            <p:ph idx="1"/>
          </p:nvPr>
        </p:nvSpPr>
        <p:spPr>
          <a:xfrm>
            <a:off x="685800" y="4572000"/>
            <a:ext cx="7772400" cy="1676400"/>
          </a:xfrm>
        </p:spPr>
        <p:txBody>
          <a:bodyPr/>
          <a:lstStyle/>
          <a:p>
            <a:r>
              <a:rPr lang="en-US" dirty="0" smtClean="0"/>
              <a:t>Jointly trained using discriminative EM:</a:t>
            </a:r>
          </a:p>
          <a:p>
            <a:pPr lvl="1"/>
            <a:r>
              <a:rPr lang="en-US" dirty="0" smtClean="0"/>
              <a:t>E-step: assign latent labels using current </a:t>
            </a:r>
            <a:r>
              <a:rPr lang="en-US" sz="2400" dirty="0" err="1" smtClean="0"/>
              <a:t>θ</a:t>
            </a:r>
            <a:r>
              <a:rPr lang="en-US" sz="2800" baseline="-25000" dirty="0" err="1" smtClean="0"/>
              <a:t>z</a:t>
            </a:r>
            <a:r>
              <a:rPr lang="en-US" dirty="0" smtClean="0"/>
              <a:t> and </a:t>
            </a:r>
            <a:r>
              <a:rPr lang="en-US" sz="2400" dirty="0" err="1" smtClean="0"/>
              <a:t>θ</a:t>
            </a:r>
            <a:r>
              <a:rPr lang="en-US" sz="2800" baseline="-25000" dirty="0" err="1" smtClean="0"/>
              <a:t>y</a:t>
            </a:r>
            <a:r>
              <a:rPr lang="en-US" dirty="0" smtClean="0"/>
              <a:t>.</a:t>
            </a:r>
          </a:p>
          <a:p>
            <a:pPr lvl="1"/>
            <a:r>
              <a:rPr lang="en-US" dirty="0" smtClean="0"/>
              <a:t>M-step: estimate </a:t>
            </a:r>
            <a:r>
              <a:rPr lang="en-US" dirty="0" err="1"/>
              <a:t>θ</a:t>
            </a:r>
            <a:r>
              <a:rPr lang="en-US" sz="2400" baseline="-25000" dirty="0" err="1"/>
              <a:t>z</a:t>
            </a:r>
            <a:r>
              <a:rPr lang="en-US" dirty="0"/>
              <a:t> and </a:t>
            </a:r>
            <a:r>
              <a:rPr lang="en-US" dirty="0" err="1" smtClean="0"/>
              <a:t>θ</a:t>
            </a:r>
            <a:r>
              <a:rPr lang="en-US" sz="2400" baseline="-25000" dirty="0" err="1" smtClean="0"/>
              <a:t>y</a:t>
            </a:r>
            <a:r>
              <a:rPr lang="en-US" sz="2400" baseline="-25000" dirty="0" smtClean="0"/>
              <a:t> </a:t>
            </a:r>
            <a:r>
              <a:rPr lang="en-US" dirty="0" smtClean="0"/>
              <a:t>using the current latent labels.</a:t>
            </a:r>
            <a:endParaRPr lang="en-US" dirty="0"/>
          </a:p>
        </p:txBody>
      </p:sp>
      <p:sp>
        <p:nvSpPr>
          <p:cNvPr id="3" name="Hexagon 2"/>
          <p:cNvSpPr/>
          <p:nvPr/>
        </p:nvSpPr>
        <p:spPr bwMode="auto">
          <a:xfrm>
            <a:off x="838200" y="22098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4" name="Hexagon 3"/>
          <p:cNvSpPr/>
          <p:nvPr/>
        </p:nvSpPr>
        <p:spPr bwMode="auto">
          <a:xfrm>
            <a:off x="7391400" y="2590800"/>
            <a:ext cx="12954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5" name="Oval 4"/>
          <p:cNvSpPr/>
          <p:nvPr/>
        </p:nvSpPr>
        <p:spPr bwMode="auto">
          <a:xfrm>
            <a:off x="6172200" y="2971800"/>
            <a:ext cx="381000" cy="381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charset="-128"/>
              <a:cs typeface="ＭＳ Ｐゴシック" charset="-128"/>
            </a:endParaRPr>
          </a:p>
        </p:txBody>
      </p:sp>
      <p:sp>
        <p:nvSpPr>
          <p:cNvPr id="6" name="Hexagon 5"/>
          <p:cNvSpPr/>
          <p:nvPr/>
        </p:nvSpPr>
        <p:spPr bwMode="auto">
          <a:xfrm>
            <a:off x="838200" y="28956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2</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7" name="Hexagon 6"/>
          <p:cNvSpPr/>
          <p:nvPr/>
        </p:nvSpPr>
        <p:spPr bwMode="auto">
          <a:xfrm>
            <a:off x="838200" y="3581400"/>
            <a:ext cx="19812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instance </a:t>
            </a:r>
            <a:r>
              <a:rPr lang="en-US" sz="2000" i="1" dirty="0" smtClean="0">
                <a:latin typeface="+mn-lt"/>
              </a:rPr>
              <a:t>m</a:t>
            </a:r>
            <a:endParaRPr kumimoji="0" lang="en-US" sz="2000" b="0" i="1" u="none" strike="noStrike" cap="none" normalizeH="0" baseline="0" dirty="0">
              <a:ln>
                <a:noFill/>
              </a:ln>
              <a:solidFill>
                <a:schemeClr val="tx1"/>
              </a:solidFill>
              <a:effectLst/>
              <a:latin typeface="+mn-lt"/>
            </a:endParaRPr>
          </a:p>
        </p:txBody>
      </p:sp>
      <p:sp>
        <p:nvSpPr>
          <p:cNvPr id="8" name="Hexagon 7"/>
          <p:cNvSpPr/>
          <p:nvPr/>
        </p:nvSpPr>
        <p:spPr bwMode="auto">
          <a:xfrm>
            <a:off x="7391400" y="3352800"/>
            <a:ext cx="1295400" cy="533400"/>
          </a:xfrm>
          <a:prstGeom prst="hexagon">
            <a:avLst/>
          </a:prstGeom>
          <a:solidFill>
            <a:srgbClr val="FFFFFF"/>
          </a:solidFill>
          <a:ln w="952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mn-lt"/>
              </a:rPr>
              <a:t>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a:t>
            </a:r>
            <a:r>
              <a:rPr kumimoji="0" lang="en-US" sz="2000" b="0" i="1" u="none" strike="noStrike" cap="none" normalizeH="0" baseline="0" dirty="0" smtClean="0">
                <a:ln>
                  <a:noFill/>
                </a:ln>
                <a:solidFill>
                  <a:schemeClr val="tx1"/>
                </a:solidFill>
                <a:effectLst/>
                <a:latin typeface="+mn-lt"/>
                <a:ea typeface="ＭＳ Ｐゴシック" charset="-128"/>
                <a:cs typeface="ＭＳ Ｐゴシック" charset="-128"/>
              </a:rPr>
              <a:t>k</a:t>
            </a:r>
            <a:endParaRPr kumimoji="0" lang="en-US" sz="2000" b="0" i="1" u="none" strike="noStrike" cap="none" normalizeH="0" baseline="0" dirty="0">
              <a:ln>
                <a:noFill/>
              </a:ln>
              <a:solidFill>
                <a:schemeClr val="tx1"/>
              </a:solidFill>
              <a:effectLst/>
              <a:latin typeface="+mn-lt"/>
              <a:ea typeface="ＭＳ Ｐゴシック" charset="-128"/>
              <a:cs typeface="ＭＳ Ｐゴシック" charset="-128"/>
            </a:endParaRPr>
          </a:p>
        </p:txBody>
      </p:sp>
      <p:cxnSp>
        <p:nvCxnSpPr>
          <p:cNvPr id="9" name="Straight Connector 8"/>
          <p:cNvCxnSpPr>
            <a:stCxn id="5" idx="6"/>
            <a:endCxn id="4" idx="3"/>
          </p:cNvCxnSpPr>
          <p:nvPr/>
        </p:nvCxnSpPr>
        <p:spPr bwMode="auto">
          <a:xfrm flipV="1">
            <a:off x="6553200" y="2857500"/>
            <a:ext cx="83820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stCxn id="5" idx="6"/>
            <a:endCxn id="8" idx="3"/>
          </p:cNvCxnSpPr>
          <p:nvPr/>
        </p:nvCxnSpPr>
        <p:spPr bwMode="auto">
          <a:xfrm>
            <a:off x="6553200" y="3162300"/>
            <a:ext cx="8382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5867400" y="2362200"/>
            <a:ext cx="1005954" cy="461665"/>
          </a:xfrm>
          <a:prstGeom prst="rect">
            <a:avLst/>
          </a:prstGeom>
          <a:noFill/>
        </p:spPr>
        <p:txBody>
          <a:bodyPr wrap="none" rtlCol="0">
            <a:spAutoFit/>
          </a:bodyPr>
          <a:lstStyle/>
          <a:p>
            <a:r>
              <a:rPr lang="en-US" dirty="0" smtClean="0">
                <a:latin typeface="+mn-lt"/>
              </a:rPr>
              <a:t>object</a:t>
            </a:r>
            <a:endParaRPr lang="en-US" dirty="0">
              <a:latin typeface="+mn-lt"/>
            </a:endParaRPr>
          </a:p>
        </p:txBody>
      </p:sp>
      <p:sp>
        <p:nvSpPr>
          <p:cNvPr id="12" name="Hexagon 11"/>
          <p:cNvSpPr/>
          <p:nvPr/>
        </p:nvSpPr>
        <p:spPr bwMode="auto">
          <a:xfrm>
            <a:off x="3276600" y="2209800"/>
            <a:ext cx="2133600" cy="533400"/>
          </a:xfrm>
          <a:prstGeom prst="hexagon">
            <a:avLst/>
          </a:prstGeom>
          <a:solidFill>
            <a:srgbClr val="FFFFFF"/>
          </a:solidFill>
          <a:ln w="28575" cap="flat" cmpd="sng" algn="ctr">
            <a:solidFill>
              <a:schemeClr val="tx1">
                <a:lumMod val="75000"/>
                <a:lumOff val="25000"/>
              </a:schemeClr>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latent 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1</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13" name="Hexagon 12"/>
          <p:cNvSpPr/>
          <p:nvPr/>
        </p:nvSpPr>
        <p:spPr bwMode="auto">
          <a:xfrm>
            <a:off x="3276600" y="2895600"/>
            <a:ext cx="2133600" cy="533400"/>
          </a:xfrm>
          <a:prstGeom prst="hexagon">
            <a:avLst/>
          </a:prstGeom>
          <a:solidFill>
            <a:srgbClr val="FFFFFF"/>
          </a:solidFill>
          <a:ln w="28575" cap="flat" cmpd="sng" algn="ctr">
            <a:solidFill>
              <a:schemeClr val="tx1">
                <a:lumMod val="75000"/>
                <a:lumOff val="25000"/>
              </a:schemeClr>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latent 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2</a:t>
            </a:r>
            <a:endParaRPr kumimoji="0" lang="en-US" sz="2000" b="0" i="0" u="none" strike="noStrike" cap="none" normalizeH="0" baseline="0" dirty="0">
              <a:ln>
                <a:noFill/>
              </a:ln>
              <a:solidFill>
                <a:schemeClr val="tx1"/>
              </a:solidFill>
              <a:effectLst/>
              <a:latin typeface="+mn-lt"/>
              <a:ea typeface="ＭＳ Ｐゴシック" charset="-128"/>
              <a:cs typeface="ＭＳ Ｐゴシック" charset="-128"/>
            </a:endParaRPr>
          </a:p>
        </p:txBody>
      </p:sp>
      <p:sp>
        <p:nvSpPr>
          <p:cNvPr id="14" name="Hexagon 13"/>
          <p:cNvSpPr/>
          <p:nvPr/>
        </p:nvSpPr>
        <p:spPr bwMode="auto">
          <a:xfrm>
            <a:off x="3276600" y="3581400"/>
            <a:ext cx="2133600" cy="533400"/>
          </a:xfrm>
          <a:prstGeom prst="hexagon">
            <a:avLst/>
          </a:prstGeom>
          <a:solidFill>
            <a:srgbClr val="FFFFFF"/>
          </a:solidFill>
          <a:ln w="28575" cap="flat" cmpd="sng" algn="ctr">
            <a:solidFill>
              <a:schemeClr val="tx1">
                <a:lumMod val="75000"/>
                <a:lumOff val="25000"/>
              </a:schemeClr>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mn-lt"/>
              </a:rPr>
              <a:t>latent l</a:t>
            </a:r>
            <a:r>
              <a:rPr kumimoji="0" lang="en-US" sz="2000" b="0" i="0" u="none" strike="noStrike" cap="none" normalizeH="0" baseline="0" dirty="0" smtClean="0">
                <a:ln>
                  <a:noFill/>
                </a:ln>
                <a:solidFill>
                  <a:schemeClr val="tx1"/>
                </a:solidFill>
                <a:effectLst/>
                <a:latin typeface="+mn-lt"/>
                <a:ea typeface="ＭＳ Ｐゴシック" charset="-128"/>
                <a:cs typeface="ＭＳ Ｐゴシック" charset="-128"/>
              </a:rPr>
              <a:t>abel </a:t>
            </a:r>
            <a:r>
              <a:rPr kumimoji="0" lang="en-US" sz="2000" b="0" i="1" u="none" strike="noStrike" cap="none" normalizeH="0" baseline="0" dirty="0" smtClean="0">
                <a:ln>
                  <a:noFill/>
                </a:ln>
                <a:solidFill>
                  <a:schemeClr val="tx1"/>
                </a:solidFill>
                <a:effectLst/>
                <a:latin typeface="+mn-lt"/>
                <a:ea typeface="ＭＳ Ｐゴシック" charset="-128"/>
                <a:cs typeface="ＭＳ Ｐゴシック" charset="-128"/>
              </a:rPr>
              <a:t>m</a:t>
            </a:r>
            <a:endParaRPr kumimoji="0" lang="en-US" sz="2000" b="0" i="1" u="none" strike="noStrike" cap="none" normalizeH="0" baseline="0" dirty="0">
              <a:ln>
                <a:noFill/>
              </a:ln>
              <a:solidFill>
                <a:schemeClr val="tx1"/>
              </a:solidFill>
              <a:effectLst/>
              <a:latin typeface="+mn-lt"/>
              <a:ea typeface="ＭＳ Ｐゴシック" charset="-128"/>
              <a:cs typeface="ＭＳ Ｐゴシック" charset="-128"/>
            </a:endParaRPr>
          </a:p>
        </p:txBody>
      </p:sp>
      <p:cxnSp>
        <p:nvCxnSpPr>
          <p:cNvPr id="15" name="Straight Connector 14"/>
          <p:cNvCxnSpPr>
            <a:stCxn id="3" idx="0"/>
            <a:endCxn id="12" idx="3"/>
          </p:cNvCxnSpPr>
          <p:nvPr/>
        </p:nvCxnSpPr>
        <p:spPr bwMode="auto">
          <a:xfrm>
            <a:off x="2819400" y="24765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2" idx="0"/>
            <a:endCxn id="5" idx="2"/>
          </p:cNvCxnSpPr>
          <p:nvPr/>
        </p:nvCxnSpPr>
        <p:spPr bwMode="auto">
          <a:xfrm>
            <a:off x="5410200" y="2476500"/>
            <a:ext cx="7620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6" idx="0"/>
            <a:endCxn id="13" idx="3"/>
          </p:cNvCxnSpPr>
          <p:nvPr/>
        </p:nvCxnSpPr>
        <p:spPr bwMode="auto">
          <a:xfrm>
            <a:off x="2819400" y="31623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7" idx="0"/>
            <a:endCxn id="14" idx="3"/>
          </p:cNvCxnSpPr>
          <p:nvPr/>
        </p:nvCxnSpPr>
        <p:spPr bwMode="auto">
          <a:xfrm>
            <a:off x="2819400" y="38481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3" idx="0"/>
            <a:endCxn id="5" idx="2"/>
          </p:cNvCxnSpPr>
          <p:nvPr/>
        </p:nvCxnSpPr>
        <p:spPr bwMode="auto">
          <a:xfrm>
            <a:off x="5410200" y="3162300"/>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4" idx="0"/>
            <a:endCxn id="5" idx="2"/>
          </p:cNvCxnSpPr>
          <p:nvPr/>
        </p:nvCxnSpPr>
        <p:spPr bwMode="auto">
          <a:xfrm flipV="1">
            <a:off x="5410200" y="3162300"/>
            <a:ext cx="7620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790267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Diagra</a:t>
            </a:r>
            <a:r>
              <a:rPr lang="en-US" dirty="0"/>
              <a:t>m</a:t>
            </a:r>
          </a:p>
        </p:txBody>
      </p:sp>
      <p:pic>
        <p:nvPicPr>
          <p:cNvPr id="3" name="Picture 2" descr="platediagra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39900"/>
            <a:ext cx="3683000" cy="4813300"/>
          </a:xfrm>
          <a:prstGeom prst="rect">
            <a:avLst/>
          </a:prstGeom>
        </p:spPr>
      </p:pic>
      <p:sp>
        <p:nvSpPr>
          <p:cNvPr id="4" name="Rounded Rectangular Callout 3"/>
          <p:cNvSpPr/>
          <p:nvPr/>
        </p:nvSpPr>
        <p:spPr bwMode="auto">
          <a:xfrm>
            <a:off x="6534912" y="4359358"/>
            <a:ext cx="2436622" cy="646982"/>
          </a:xfrm>
          <a:prstGeom prst="wedgeRoundRectCallout">
            <a:avLst>
              <a:gd name="adj1" fmla="val -108842"/>
              <a:gd name="adj2" fmla="val 10447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i</a:t>
            </a:r>
            <a:r>
              <a:rPr lang="en-US" sz="1800" dirty="0" smtClean="0"/>
              <a:t>nput: a</a:t>
            </a:r>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 mention </a:t>
            </a:r>
          </a:p>
          <a:p>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a:t>
            </a:r>
            <a:r>
              <a:rPr kumimoji="0" lang="en-US" sz="1800" b="0" u="none" strike="noStrike" cap="none" normalizeH="0" baseline="0" dirty="0" smtClean="0">
                <a:ln>
                  <a:noFill/>
                </a:ln>
                <a:solidFill>
                  <a:srgbClr val="0070C0"/>
                </a:solidFill>
                <a:effectLst/>
                <a:latin typeface="Arial" charset="0"/>
                <a:ea typeface="ＭＳ Ｐゴシック" charset="-128"/>
                <a:cs typeface="ＭＳ Ｐゴシック" charset="-128"/>
              </a:rPr>
              <a:t>Obama</a:t>
            </a:r>
            <a:r>
              <a:rPr lang="en-US" sz="1800" dirty="0" smtClean="0"/>
              <a:t> from</a:t>
            </a:r>
            <a:r>
              <a:rPr kumimoji="0" lang="en-US" sz="1800" b="0" u="none" strike="noStrike" cap="none" normalizeH="0" dirty="0" smtClean="0">
                <a:ln>
                  <a:noFill/>
                </a:ln>
                <a:solidFill>
                  <a:schemeClr val="tx1"/>
                </a:solidFill>
                <a:effectLst/>
                <a:latin typeface="Arial" charset="0"/>
                <a:ea typeface="ＭＳ Ｐゴシック" charset="-128"/>
                <a:cs typeface="ＭＳ Ｐゴシック" charset="-128"/>
              </a:rPr>
              <a:t> </a:t>
            </a:r>
            <a:r>
              <a:rPr kumimoji="0" lang="en-US" sz="1800" b="0" u="none" strike="noStrike" cap="none" normalizeH="0" dirty="0" smtClean="0">
                <a:ln>
                  <a:noFill/>
                </a:ln>
                <a:solidFill>
                  <a:srgbClr val="00B050"/>
                </a:solidFill>
                <a:effectLst/>
                <a:latin typeface="Arial" charset="0"/>
                <a:ea typeface="ＭＳ Ｐゴシック" charset="-128"/>
                <a:cs typeface="ＭＳ Ｐゴシック" charset="-128"/>
              </a:rPr>
              <a:t>HI”</a:t>
            </a:r>
            <a:r>
              <a:rPr kumimoji="0" lang="en-US" sz="1800" b="0" u="none" strike="noStrike" cap="none" normalizeH="0" dirty="0" smtClean="0">
                <a:ln>
                  <a:noFill/>
                </a:ln>
                <a:solidFill>
                  <a:schemeClr val="tx1"/>
                </a:solidFill>
                <a:effectLst/>
                <a:latin typeface="Arial" charset="0"/>
                <a:ea typeface="ＭＳ Ｐゴシック" charset="-128"/>
                <a:cs typeface="ＭＳ Ｐゴシック" charset="-128"/>
              </a:rPr>
              <a:t>)</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Rounded Rectangular Callout 4"/>
          <p:cNvSpPr/>
          <p:nvPr/>
        </p:nvSpPr>
        <p:spPr bwMode="auto">
          <a:xfrm>
            <a:off x="6019800" y="3492500"/>
            <a:ext cx="2057400" cy="685800"/>
          </a:xfrm>
          <a:prstGeom prst="wedgeRoundRectCallout">
            <a:avLst>
              <a:gd name="adj1" fmla="val -103832"/>
              <a:gd name="adj2" fmla="val 8947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1" u="none" strike="noStrike" cap="none" normalizeH="0" baseline="0" dirty="0" smtClean="0">
                <a:ln>
                  <a:noFill/>
                </a:ln>
                <a:solidFill>
                  <a:schemeClr val="accent1"/>
                </a:solidFill>
                <a:effectLst/>
                <a:latin typeface="Arial" charset="0"/>
                <a:ea typeface="ＭＳ Ｐゴシック" charset="-128"/>
                <a:cs typeface="ＭＳ Ｐゴシック" charset="-128"/>
              </a:rPr>
              <a:t>latent label </a:t>
            </a:r>
            <a:r>
              <a:rPr kumimoji="0" lang="en-US" sz="1800" b="1" u="none" strike="noStrike" cap="none" normalizeH="0" dirty="0" smtClean="0">
                <a:ln>
                  <a:noFill/>
                </a:ln>
                <a:solidFill>
                  <a:schemeClr val="accent1"/>
                </a:solidFill>
                <a:effectLst/>
                <a:latin typeface="Arial" charset="0"/>
                <a:ea typeface="ＭＳ Ｐゴシック" charset="-128"/>
                <a:cs typeface="ＭＳ Ｐゴシック" charset="-128"/>
              </a:rPr>
              <a:t>for each mention</a:t>
            </a:r>
            <a:endParaRPr kumimoji="0" lang="en-US" sz="1800" b="1" u="none" strike="noStrike" cap="none" normalizeH="0" baseline="0" dirty="0">
              <a:ln>
                <a:noFill/>
              </a:ln>
              <a:solidFill>
                <a:schemeClr val="accent1"/>
              </a:solidFill>
              <a:effectLst/>
              <a:latin typeface="Arial" charset="0"/>
              <a:ea typeface="ＭＳ Ｐゴシック" charset="-128"/>
              <a:cs typeface="ＭＳ Ｐゴシック" charset="-128"/>
            </a:endParaRPr>
          </a:p>
        </p:txBody>
      </p:sp>
      <p:sp>
        <p:nvSpPr>
          <p:cNvPr id="6" name="Rounded Rectangular Callout 5"/>
          <p:cNvSpPr/>
          <p:nvPr/>
        </p:nvSpPr>
        <p:spPr bwMode="auto">
          <a:xfrm>
            <a:off x="6400800" y="2057400"/>
            <a:ext cx="2570734" cy="755098"/>
          </a:xfrm>
          <a:prstGeom prst="wedgeRoundRectCallout">
            <a:avLst>
              <a:gd name="adj1" fmla="val -60856"/>
              <a:gd name="adj2" fmla="val 8619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o</a:t>
            </a:r>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utput: relation label</a:t>
            </a:r>
          </a:p>
          <a:p>
            <a:r>
              <a:rPr lang="en-US" sz="1800" dirty="0" smtClean="0"/>
              <a:t>(</a:t>
            </a:r>
            <a:r>
              <a:rPr lang="en-US" sz="1800" b="1" dirty="0" err="1" smtClean="0"/>
              <a:t>per:state_of_birth</a:t>
            </a:r>
            <a:r>
              <a:rPr lang="en-US" sz="1800" dirty="0" smtClean="0"/>
              <a:t>)</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 name="Rounded Rectangular Callout 6"/>
          <p:cNvSpPr/>
          <p:nvPr/>
        </p:nvSpPr>
        <p:spPr bwMode="auto">
          <a:xfrm>
            <a:off x="1143000" y="4102100"/>
            <a:ext cx="1676400" cy="990600"/>
          </a:xfrm>
          <a:prstGeom prst="wedgeRoundRectCallout">
            <a:avLst>
              <a:gd name="adj1" fmla="val 80628"/>
              <a:gd name="adj2" fmla="val 10915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multi-class mention-level classifier</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Rounded Rectangular Callout 7"/>
          <p:cNvSpPr/>
          <p:nvPr/>
        </p:nvSpPr>
        <p:spPr bwMode="auto">
          <a:xfrm>
            <a:off x="1219200" y="1511300"/>
            <a:ext cx="1676400" cy="990600"/>
          </a:xfrm>
          <a:prstGeom prst="wedgeRoundRectCallout">
            <a:avLst>
              <a:gd name="adj1" fmla="val 81625"/>
              <a:gd name="adj2" fmla="val 1974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binary relation-level</a:t>
            </a:r>
            <a:r>
              <a:rPr kumimoji="0" lang="en-US" sz="1800" b="0" u="none" strike="noStrike" cap="none" normalizeH="0" dirty="0" smtClean="0">
                <a:ln>
                  <a:noFill/>
                </a:ln>
                <a:solidFill>
                  <a:schemeClr val="tx1"/>
                </a:solidFill>
                <a:effectLst/>
                <a:latin typeface="Arial" charset="0"/>
                <a:ea typeface="ＭＳ Ｐゴシック" charset="-128"/>
                <a:cs typeface="ＭＳ Ｐゴシック" charset="-128"/>
              </a:rPr>
              <a:t> classifiers</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Rounded Rectangular Callout 8"/>
          <p:cNvSpPr/>
          <p:nvPr/>
        </p:nvSpPr>
        <p:spPr bwMode="auto">
          <a:xfrm>
            <a:off x="6692646" y="5861768"/>
            <a:ext cx="2278888" cy="404920"/>
          </a:xfrm>
          <a:prstGeom prst="wedgeRoundRectCallout">
            <a:avLst>
              <a:gd name="adj1" fmla="val -66521"/>
              <a:gd name="adj2" fmla="val 226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 tuples in the DB</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0" name="Rounded Rectangular Callout 9"/>
          <p:cNvSpPr/>
          <p:nvPr/>
        </p:nvSpPr>
        <p:spPr bwMode="auto">
          <a:xfrm>
            <a:off x="6654800" y="5189728"/>
            <a:ext cx="2316734" cy="488652"/>
          </a:xfrm>
          <a:prstGeom prst="wedgeRoundRectCallout">
            <a:avLst>
              <a:gd name="adj1" fmla="val -105667"/>
              <a:gd name="adj2" fmla="val 2910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u="none" strike="noStrike" cap="none" normalizeH="0" baseline="0" dirty="0" smtClean="0">
                <a:ln>
                  <a:noFill/>
                </a:ln>
                <a:solidFill>
                  <a:schemeClr val="tx1"/>
                </a:solidFill>
                <a:effectLst/>
                <a:latin typeface="Arial" charset="0"/>
                <a:ea typeface="ＭＳ Ｐゴシック" charset="-128"/>
                <a:cs typeface="ＭＳ Ｐゴシック" charset="-128"/>
              </a:rPr>
              <a:t># mentions</a:t>
            </a:r>
            <a:r>
              <a:rPr kumimoji="0" lang="en-US" sz="1800" b="0" u="none" strike="noStrike" cap="none" normalizeH="0" dirty="0" smtClean="0">
                <a:ln>
                  <a:noFill/>
                </a:ln>
                <a:solidFill>
                  <a:schemeClr val="tx1"/>
                </a:solidFill>
                <a:effectLst/>
                <a:latin typeface="Arial" charset="0"/>
                <a:ea typeface="ＭＳ Ｐゴシック" charset="-128"/>
                <a:cs typeface="ＭＳ Ｐゴシック" charset="-128"/>
              </a:rPr>
              <a:t> in tuple</a:t>
            </a:r>
            <a:endParaRPr kumimoji="0" lang="en-US" sz="1800" b="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4223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curve_kbp.pdf"/>
          <p:cNvPicPr/>
          <p:nvPr/>
        </p:nvPicPr>
        <p:blipFill>
          <a:blip r:embed="rId2">
            <a:extLst>
              <a:ext uri="{28A0092B-C50C-407E-A947-70E740481C1C}">
                <a14:useLocalDpi xmlns:a14="http://schemas.microsoft.com/office/drawing/2010/main" val="0"/>
              </a:ext>
            </a:extLst>
          </a:blip>
          <a:stretch>
            <a:fillRect/>
          </a:stretch>
        </p:blipFill>
        <p:spPr>
          <a:xfrm>
            <a:off x="914400" y="1508760"/>
            <a:ext cx="6781800" cy="4968240"/>
          </a:xfrm>
          <a:prstGeom prst="rect">
            <a:avLst/>
          </a:prstGeom>
        </p:spPr>
      </p:pic>
      <p:sp>
        <p:nvSpPr>
          <p:cNvPr id="7" name="Title 6"/>
          <p:cNvSpPr>
            <a:spLocks noGrp="1"/>
          </p:cNvSpPr>
          <p:nvPr>
            <p:ph type="title"/>
          </p:nvPr>
        </p:nvSpPr>
        <p:spPr/>
        <p:txBody>
          <a:bodyPr/>
          <a:lstStyle/>
          <a:p>
            <a:r>
              <a:rPr lang="en-US" dirty="0" smtClean="0"/>
              <a:t>Post-hoc evaluation on TAC KBP 2011</a:t>
            </a:r>
            <a:endParaRPr lang="en-US" dirty="0"/>
          </a:p>
        </p:txBody>
      </p:sp>
    </p:spTree>
    <p:extLst>
      <p:ext uri="{BB962C8B-B14F-4D97-AF65-F5344CB8AC3E}">
        <p14:creationId xmlns:p14="http://schemas.microsoft.com/office/powerpoint/2010/main" val="15450801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 Analysis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092" y="2651760"/>
            <a:ext cx="3890288" cy="1890351"/>
          </a:xfrm>
        </p:spPr>
      </p:pic>
      <p:sp>
        <p:nvSpPr>
          <p:cNvPr id="7" name="TextBox 6"/>
          <p:cNvSpPr txBox="1"/>
          <p:nvPr/>
        </p:nvSpPr>
        <p:spPr>
          <a:xfrm>
            <a:off x="2063931" y="5942623"/>
            <a:ext cx="6684534" cy="461665"/>
          </a:xfrm>
          <a:prstGeom prst="rect">
            <a:avLst/>
          </a:prstGeom>
          <a:noFill/>
        </p:spPr>
        <p:txBody>
          <a:bodyPr wrap="square" rtlCol="0">
            <a:spAutoFit/>
          </a:bodyPr>
          <a:lstStyle/>
          <a:p>
            <a:r>
              <a:rPr lang="en-US" dirty="0" smtClean="0">
                <a:latin typeface="+mn-lt"/>
              </a:rPr>
              <a:t>* Actual output from Stanford’s 2013 submission</a:t>
            </a:r>
            <a:endParaRPr lang="en-US" dirty="0">
              <a:latin typeface="+mn-lt"/>
            </a:endParaRPr>
          </a:p>
        </p:txBody>
      </p:sp>
    </p:spTree>
    <p:extLst>
      <p:ext uri="{BB962C8B-B14F-4D97-AF65-F5344CB8AC3E}">
        <p14:creationId xmlns:p14="http://schemas.microsoft.com/office/powerpoint/2010/main" val="16460940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Consistency: Relation Extractor’s View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64" y="1484313"/>
            <a:ext cx="6024897" cy="4752975"/>
          </a:xfrm>
        </p:spPr>
      </p:pic>
      <p:grpSp>
        <p:nvGrpSpPr>
          <p:cNvPr id="21" name="Group 20"/>
          <p:cNvGrpSpPr/>
          <p:nvPr/>
        </p:nvGrpSpPr>
        <p:grpSpPr>
          <a:xfrm>
            <a:off x="1593669" y="1471325"/>
            <a:ext cx="6531428" cy="4759658"/>
            <a:chOff x="1593669" y="1471325"/>
            <a:chExt cx="6531428" cy="4759658"/>
          </a:xfrm>
        </p:grpSpPr>
        <p:sp>
          <p:nvSpPr>
            <p:cNvPr id="7" name="Rectangle 6"/>
            <p:cNvSpPr/>
            <p:nvPr/>
          </p:nvSpPr>
          <p:spPr bwMode="auto">
            <a:xfrm>
              <a:off x="1593669" y="2201571"/>
              <a:ext cx="796834" cy="40294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8" name="Rectangle 7"/>
            <p:cNvSpPr/>
            <p:nvPr/>
          </p:nvSpPr>
          <p:spPr bwMode="auto">
            <a:xfrm>
              <a:off x="2390503" y="3605349"/>
              <a:ext cx="4807131" cy="262563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9" name="Rectangle 8"/>
            <p:cNvSpPr/>
            <p:nvPr/>
          </p:nvSpPr>
          <p:spPr bwMode="auto">
            <a:xfrm>
              <a:off x="2390503" y="1485900"/>
              <a:ext cx="2037806" cy="71567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0" name="Rectangle 9"/>
            <p:cNvSpPr/>
            <p:nvPr/>
          </p:nvSpPr>
          <p:spPr bwMode="auto">
            <a:xfrm>
              <a:off x="4428309" y="1471325"/>
              <a:ext cx="3696788" cy="29216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1" name="Rectangle 10"/>
            <p:cNvSpPr/>
            <p:nvPr/>
          </p:nvSpPr>
          <p:spPr bwMode="auto">
            <a:xfrm>
              <a:off x="4428309" y="2214559"/>
              <a:ext cx="2769325" cy="138448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2" name="Rectangle 11"/>
            <p:cNvSpPr/>
            <p:nvPr/>
          </p:nvSpPr>
          <p:spPr bwMode="auto">
            <a:xfrm>
              <a:off x="4920343" y="1763487"/>
              <a:ext cx="3204754" cy="4447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3" name="Rectangle 12"/>
            <p:cNvSpPr/>
            <p:nvPr/>
          </p:nvSpPr>
          <p:spPr bwMode="auto">
            <a:xfrm>
              <a:off x="2390503" y="2491425"/>
              <a:ext cx="2037806" cy="467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4" name="Rectangle 13"/>
            <p:cNvSpPr/>
            <p:nvPr/>
          </p:nvSpPr>
          <p:spPr bwMode="auto">
            <a:xfrm>
              <a:off x="7197634" y="3085760"/>
              <a:ext cx="927463" cy="7463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5" name="Rectangle 14"/>
            <p:cNvSpPr/>
            <p:nvPr/>
          </p:nvSpPr>
          <p:spPr bwMode="auto">
            <a:xfrm>
              <a:off x="3448594" y="2208255"/>
              <a:ext cx="978517" cy="2768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6" name="Rectangle 15"/>
            <p:cNvSpPr/>
            <p:nvPr/>
          </p:nvSpPr>
          <p:spPr bwMode="auto">
            <a:xfrm>
              <a:off x="2390503" y="2195266"/>
              <a:ext cx="553956" cy="362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7" name="Rectangle 16"/>
            <p:cNvSpPr/>
            <p:nvPr/>
          </p:nvSpPr>
          <p:spPr bwMode="auto">
            <a:xfrm>
              <a:off x="2375400" y="2965496"/>
              <a:ext cx="1629582" cy="6335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8" name="Rectangle 17"/>
            <p:cNvSpPr/>
            <p:nvPr/>
          </p:nvSpPr>
          <p:spPr bwMode="auto">
            <a:xfrm>
              <a:off x="4004981" y="3249045"/>
              <a:ext cx="422129" cy="35660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sp>
          <p:nvSpPr>
            <p:cNvPr id="19" name="Rectangle 18"/>
            <p:cNvSpPr/>
            <p:nvPr/>
          </p:nvSpPr>
          <p:spPr bwMode="auto">
            <a:xfrm>
              <a:off x="7064610" y="5484634"/>
              <a:ext cx="927463" cy="7463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bg1"/>
                  </a:solidFill>
                </a:ln>
                <a:solidFill>
                  <a:schemeClr val="bg1"/>
                </a:solidFill>
                <a:effectLst/>
                <a:latin typeface="+mn-lt"/>
                <a:ea typeface="ＭＳ Ｐゴシック" pitchFamily="-112" charset="-128"/>
                <a:cs typeface="ＭＳ Ｐゴシック" pitchFamily="-112" charset="-128"/>
              </a:endParaRPr>
            </a:p>
          </p:txBody>
        </p:sp>
      </p:grpSp>
      <p:sp>
        <p:nvSpPr>
          <p:cNvPr id="23" name="Rounded Rectangular Callout 22"/>
          <p:cNvSpPr/>
          <p:nvPr/>
        </p:nvSpPr>
        <p:spPr bwMode="auto">
          <a:xfrm>
            <a:off x="475578" y="2315293"/>
            <a:ext cx="862149" cy="557011"/>
          </a:xfrm>
          <a:prstGeom prst="wedgeRoundRectCallout">
            <a:avLst>
              <a:gd name="adj1" fmla="val 137050"/>
              <a:gd name="adj2" fmla="val -8048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Ear!</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24" name="Rounded Rectangular Callout 23"/>
          <p:cNvSpPr/>
          <p:nvPr/>
        </p:nvSpPr>
        <p:spPr bwMode="auto">
          <a:xfrm>
            <a:off x="5381896" y="1942737"/>
            <a:ext cx="862149" cy="557011"/>
          </a:xfrm>
          <a:prstGeom prst="wedgeRoundRectCallout">
            <a:avLst>
              <a:gd name="adj1" fmla="val -102344"/>
              <a:gd name="adj2" fmla="val -2654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Ear!</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25" name="Rounded Rectangular Callout 24"/>
          <p:cNvSpPr/>
          <p:nvPr/>
        </p:nvSpPr>
        <p:spPr bwMode="auto">
          <a:xfrm>
            <a:off x="5619460" y="3210311"/>
            <a:ext cx="862149" cy="557011"/>
          </a:xfrm>
          <a:prstGeom prst="wedgeRoundRectCallout">
            <a:avLst>
              <a:gd name="adj1" fmla="val 137050"/>
              <a:gd name="adj2" fmla="val -8048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Ear!</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26" name="Rounded Rectangular Callout 25"/>
          <p:cNvSpPr/>
          <p:nvPr/>
        </p:nvSpPr>
        <p:spPr bwMode="auto">
          <a:xfrm>
            <a:off x="7886315" y="5398619"/>
            <a:ext cx="970302" cy="557011"/>
          </a:xfrm>
          <a:prstGeom prst="wedgeRoundRectCallout">
            <a:avLst>
              <a:gd name="adj1" fmla="val -90222"/>
              <a:gd name="adj2" fmla="val -9689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Lion!</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27" name="Rounded Rectangular Callout 26"/>
          <p:cNvSpPr/>
          <p:nvPr/>
        </p:nvSpPr>
        <p:spPr bwMode="auto">
          <a:xfrm>
            <a:off x="2246811" y="3395978"/>
            <a:ext cx="1005841" cy="557011"/>
          </a:xfrm>
          <a:prstGeom prst="wedgeRoundRectCallout">
            <a:avLst>
              <a:gd name="adj1" fmla="val 137050"/>
              <a:gd name="adj2" fmla="val -8048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Foot!</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28" name="Rounded Rectangular Callout 27"/>
          <p:cNvSpPr/>
          <p:nvPr/>
        </p:nvSpPr>
        <p:spPr bwMode="auto">
          <a:xfrm>
            <a:off x="1337727" y="2958813"/>
            <a:ext cx="851164" cy="557011"/>
          </a:xfrm>
          <a:prstGeom prst="wedgeRoundRectCallout">
            <a:avLst>
              <a:gd name="adj1" fmla="val 137050"/>
              <a:gd name="adj2" fmla="val -12738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ＭＳ Ｐゴシック" pitchFamily="-112" charset="-128"/>
                <a:cs typeface="ＭＳ Ｐゴシック" pitchFamily="-112" charset="-128"/>
              </a:rPr>
              <a:t>Eye!</a:t>
            </a:r>
            <a:endParaRPr kumimoji="0" lang="en-US" sz="24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30" name="Right Brace 29"/>
          <p:cNvSpPr/>
          <p:nvPr/>
        </p:nvSpPr>
        <p:spPr bwMode="auto">
          <a:xfrm>
            <a:off x="6499733" y="1996550"/>
            <a:ext cx="387530" cy="116582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pitchFamily="-112" charset="-128"/>
              <a:cs typeface="ＭＳ Ｐゴシック" pitchFamily="-112" charset="-128"/>
            </a:endParaRPr>
          </a:p>
        </p:txBody>
      </p:sp>
      <p:sp>
        <p:nvSpPr>
          <p:cNvPr id="31" name="Line Callout 1 (Accent Bar) 30"/>
          <p:cNvSpPr/>
          <p:nvPr/>
        </p:nvSpPr>
        <p:spPr bwMode="auto">
          <a:xfrm>
            <a:off x="7778594" y="5398618"/>
            <a:ext cx="54030" cy="557011"/>
          </a:xfrm>
          <a:prstGeom prst="accentCallout1">
            <a:avLst>
              <a:gd name="adj1" fmla="val 46892"/>
              <a:gd name="adj2" fmla="val -13546"/>
              <a:gd name="adj3" fmla="val 107809"/>
              <a:gd name="adj4" fmla="val -79437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a typeface="ＭＳ Ｐゴシック" pitchFamily="-112" charset="-128"/>
              <a:cs typeface="ＭＳ Ｐゴシック" pitchFamily="-112" charset="-128"/>
            </a:endParaRPr>
          </a:p>
        </p:txBody>
      </p:sp>
      <p:sp>
        <p:nvSpPr>
          <p:cNvPr id="32" name="TextBox 31"/>
          <p:cNvSpPr txBox="1"/>
          <p:nvPr/>
        </p:nvSpPr>
        <p:spPr>
          <a:xfrm>
            <a:off x="6944387" y="2145737"/>
            <a:ext cx="1971013" cy="461665"/>
          </a:xfrm>
          <a:prstGeom prst="rect">
            <a:avLst/>
          </a:prstGeom>
          <a:noFill/>
        </p:spPr>
        <p:txBody>
          <a:bodyPr wrap="square" rtlCol="0">
            <a:spAutoFit/>
          </a:bodyPr>
          <a:lstStyle/>
          <a:p>
            <a:r>
              <a:rPr lang="en-US" dirty="0" smtClean="0">
                <a:latin typeface="+mn-lt"/>
              </a:rPr>
              <a:t>Inconsistent</a:t>
            </a:r>
            <a:endParaRPr lang="en-US" dirty="0">
              <a:latin typeface="+mn-lt"/>
            </a:endParaRPr>
          </a:p>
        </p:txBody>
      </p:sp>
      <p:sp>
        <p:nvSpPr>
          <p:cNvPr id="33" name="TextBox 32"/>
          <p:cNvSpPr txBox="1"/>
          <p:nvPr/>
        </p:nvSpPr>
        <p:spPr>
          <a:xfrm>
            <a:off x="6239255" y="5759205"/>
            <a:ext cx="1198825" cy="461665"/>
          </a:xfrm>
          <a:prstGeom prst="rect">
            <a:avLst/>
          </a:prstGeom>
          <a:noFill/>
        </p:spPr>
        <p:txBody>
          <a:bodyPr wrap="square" rtlCol="0">
            <a:spAutoFit/>
          </a:bodyPr>
          <a:lstStyle/>
          <a:p>
            <a:r>
              <a:rPr lang="en-US" dirty="0" smtClean="0">
                <a:latin typeface="+mn-lt"/>
              </a:rPr>
              <a:t>Invalid</a:t>
            </a:r>
            <a:endParaRPr lang="en-US" dirty="0">
              <a:latin typeface="+mn-lt"/>
            </a:endParaRPr>
          </a:p>
        </p:txBody>
      </p:sp>
    </p:spTree>
    <p:extLst>
      <p:ext uri="{BB962C8B-B14F-4D97-AF65-F5344CB8AC3E}">
        <p14:creationId xmlns:p14="http://schemas.microsoft.com/office/powerpoint/2010/main" val="3261417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30" grpId="0" animBg="1"/>
      <p:bldP spid="31" grpId="0" animBg="1"/>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Consistency as </a:t>
            </a:r>
            <a:r>
              <a:rPr lang="en-US" dirty="0"/>
              <a:t>a</a:t>
            </a:r>
            <a:r>
              <a:rPr lang="en-US" dirty="0" smtClean="0"/>
              <a:t> CSP</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705100"/>
            <a:ext cx="4242372" cy="2784057"/>
          </a:xfrm>
        </p:spPr>
      </p:pic>
      <p:sp>
        <p:nvSpPr>
          <p:cNvPr id="9" name="Content Placeholder 4"/>
          <p:cNvSpPr txBox="1">
            <a:spLocks/>
          </p:cNvSpPr>
          <p:nvPr/>
        </p:nvSpPr>
        <p:spPr bwMode="auto">
          <a:xfrm>
            <a:off x="467544" y="1637184"/>
            <a:ext cx="8280920" cy="801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61B15"/>
              </a:buClr>
              <a:buFont typeface="Times" charset="0"/>
              <a:buChar char="•"/>
              <a:defRPr sz="2600" b="0">
                <a:solidFill>
                  <a:schemeClr val="tx1"/>
                </a:solidFill>
                <a:latin typeface="Lucida Sans" pitchFamily="34" charset="0"/>
                <a:ea typeface="ＭＳ Ｐゴシック" pitchFamily="-112" charset="-128"/>
                <a:cs typeface="Lucida Sans" pitchFamily="34" charset="0"/>
              </a:defRPr>
            </a:lvl1pPr>
            <a:lvl2pPr marL="685800" indent="-228600" algn="l" rtl="0" eaLnBrk="1" fontAlgn="base" hangingPunct="1">
              <a:spcBef>
                <a:spcPct val="20000"/>
              </a:spcBef>
              <a:spcAft>
                <a:spcPct val="0"/>
              </a:spcAft>
              <a:buClr>
                <a:schemeClr val="tx1"/>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2pPr>
            <a:lvl3pPr marL="1028700" indent="-228600" algn="l" rtl="0" eaLnBrk="1" fontAlgn="base" hangingPunct="1">
              <a:spcBef>
                <a:spcPct val="20000"/>
              </a:spcBef>
              <a:spcAft>
                <a:spcPct val="0"/>
              </a:spcAft>
              <a:buClr>
                <a:srgbClr val="861B15"/>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3pPr>
            <a:lvl4pPr marL="1371600" indent="-228600" algn="l" rtl="0" eaLnBrk="1" fontAlgn="base" hangingPunct="1">
              <a:spcBef>
                <a:spcPct val="20000"/>
              </a:spcBef>
              <a:spcAft>
                <a:spcPct val="0"/>
              </a:spcAft>
              <a:buClr>
                <a:schemeClr val="tx1"/>
              </a:buClr>
              <a:buFont typeface="Times" charset="0"/>
              <a:buChar char="•"/>
              <a:defRPr sz="2000" b="0">
                <a:solidFill>
                  <a:schemeClr val="tx1"/>
                </a:solidFill>
                <a:latin typeface="Lucida Sans" pitchFamily="34" charset="0"/>
                <a:ea typeface="ＭＳ Ｐゴシック" pitchFamily="-112" charset="-128"/>
                <a:cs typeface="Lucida Sans" pitchFamily="34" charset="0"/>
              </a:defRPr>
            </a:lvl4pPr>
            <a:lvl5pPr marL="1714500" indent="-228600" algn="l" rtl="0" eaLnBrk="1" fontAlgn="base" hangingPunct="1">
              <a:spcBef>
                <a:spcPct val="20000"/>
              </a:spcBef>
              <a:spcAft>
                <a:spcPct val="0"/>
              </a:spcAft>
              <a:buClr>
                <a:srgbClr val="861B15"/>
              </a:buClr>
              <a:buFont typeface="Times" charset="0"/>
              <a:buChar char="•"/>
              <a:defRPr sz="1400" b="0">
                <a:solidFill>
                  <a:schemeClr val="tx1"/>
                </a:solidFill>
                <a:latin typeface="Lucida Sans" pitchFamily="34" charset="0"/>
                <a:ea typeface="ＭＳ Ｐゴシック" pitchFamily="-112" charset="-128"/>
                <a:cs typeface="Lucida Sans" pitchFamily="34" charset="0"/>
              </a:defRPr>
            </a:lvl5pPr>
            <a:lvl6pPr marL="21717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6pPr>
            <a:lvl7pPr marL="26289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7pPr>
            <a:lvl8pPr marL="30861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8pPr>
            <a:lvl9pPr marL="35433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9pPr>
          </a:lstStyle>
          <a:p>
            <a:pPr marL="0" indent="0">
              <a:buFont typeface="Times" charset="0"/>
              <a:buNone/>
            </a:pPr>
            <a:r>
              <a:rPr lang="en-US" b="1" kern="0" dirty="0" smtClean="0">
                <a:solidFill>
                  <a:schemeClr val="accent1"/>
                </a:solidFill>
                <a:latin typeface="+mn-lt"/>
              </a:rPr>
              <a:t>Nodes: </a:t>
            </a:r>
            <a:r>
              <a:rPr lang="en-US" kern="0" dirty="0" smtClean="0">
                <a:latin typeface="+mn-lt"/>
              </a:rPr>
              <a:t>Slot fills proposed by </a:t>
            </a:r>
            <a:r>
              <a:rPr lang="en-US" kern="0" dirty="0">
                <a:latin typeface="+mn-lt"/>
              </a:rPr>
              <a:t>r</a:t>
            </a:r>
            <a:r>
              <a:rPr lang="en-US" kern="0" dirty="0" smtClean="0">
                <a:latin typeface="+mn-lt"/>
              </a:rPr>
              <a:t>elation extractor</a:t>
            </a:r>
            <a:endParaRPr lang="en-US" kern="0" dirty="0">
              <a:latin typeface="+mn-lt"/>
            </a:endParaRPr>
          </a:p>
        </p:txBody>
      </p:sp>
    </p:spTree>
    <p:extLst>
      <p:ext uri="{BB962C8B-B14F-4D97-AF65-F5344CB8AC3E}">
        <p14:creationId xmlns:p14="http://schemas.microsoft.com/office/powerpoint/2010/main" val="14662960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Consistency </a:t>
            </a:r>
            <a:r>
              <a:rPr lang="en-US" dirty="0"/>
              <a:t>a</a:t>
            </a:r>
            <a:r>
              <a:rPr lang="en-US" dirty="0" smtClean="0"/>
              <a:t>s a CSP</a:t>
            </a:r>
            <a:endParaRPr lang="en-US" dirty="0"/>
          </a:p>
        </p:txBody>
      </p:sp>
      <p:sp>
        <p:nvSpPr>
          <p:cNvPr id="9" name="Content Placeholder 4"/>
          <p:cNvSpPr txBox="1">
            <a:spLocks/>
          </p:cNvSpPr>
          <p:nvPr/>
        </p:nvSpPr>
        <p:spPr bwMode="auto">
          <a:xfrm>
            <a:off x="467544" y="1637184"/>
            <a:ext cx="8280920" cy="801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61B15"/>
              </a:buClr>
              <a:buFont typeface="Times" charset="0"/>
              <a:buChar char="•"/>
              <a:defRPr sz="2600" b="0">
                <a:solidFill>
                  <a:schemeClr val="tx1"/>
                </a:solidFill>
                <a:latin typeface="Lucida Sans" pitchFamily="34" charset="0"/>
                <a:ea typeface="ＭＳ Ｐゴシック" pitchFamily="-112" charset="-128"/>
                <a:cs typeface="Lucida Sans" pitchFamily="34" charset="0"/>
              </a:defRPr>
            </a:lvl1pPr>
            <a:lvl2pPr marL="685800" indent="-228600" algn="l" rtl="0" eaLnBrk="1" fontAlgn="base" hangingPunct="1">
              <a:spcBef>
                <a:spcPct val="20000"/>
              </a:spcBef>
              <a:spcAft>
                <a:spcPct val="0"/>
              </a:spcAft>
              <a:buClr>
                <a:schemeClr val="tx1"/>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2pPr>
            <a:lvl3pPr marL="1028700" indent="-228600" algn="l" rtl="0" eaLnBrk="1" fontAlgn="base" hangingPunct="1">
              <a:spcBef>
                <a:spcPct val="20000"/>
              </a:spcBef>
              <a:spcAft>
                <a:spcPct val="0"/>
              </a:spcAft>
              <a:buClr>
                <a:srgbClr val="861B15"/>
              </a:buClr>
              <a:buFont typeface="Times" charset="0"/>
              <a:buChar char="•"/>
              <a:defRPr sz="2400" b="0">
                <a:solidFill>
                  <a:schemeClr val="tx1"/>
                </a:solidFill>
                <a:latin typeface="Lucida Sans" pitchFamily="34" charset="0"/>
                <a:ea typeface="ＭＳ Ｐゴシック" pitchFamily="-112" charset="-128"/>
                <a:cs typeface="Lucida Sans" pitchFamily="34" charset="0"/>
              </a:defRPr>
            </a:lvl3pPr>
            <a:lvl4pPr marL="1371600" indent="-228600" algn="l" rtl="0" eaLnBrk="1" fontAlgn="base" hangingPunct="1">
              <a:spcBef>
                <a:spcPct val="20000"/>
              </a:spcBef>
              <a:spcAft>
                <a:spcPct val="0"/>
              </a:spcAft>
              <a:buClr>
                <a:schemeClr val="tx1"/>
              </a:buClr>
              <a:buFont typeface="Times" charset="0"/>
              <a:buChar char="•"/>
              <a:defRPr sz="2000" b="0">
                <a:solidFill>
                  <a:schemeClr val="tx1"/>
                </a:solidFill>
                <a:latin typeface="Lucida Sans" pitchFamily="34" charset="0"/>
                <a:ea typeface="ＭＳ Ｐゴシック" pitchFamily="-112" charset="-128"/>
                <a:cs typeface="Lucida Sans" pitchFamily="34" charset="0"/>
              </a:defRPr>
            </a:lvl4pPr>
            <a:lvl5pPr marL="1714500" indent="-228600" algn="l" rtl="0" eaLnBrk="1" fontAlgn="base" hangingPunct="1">
              <a:spcBef>
                <a:spcPct val="20000"/>
              </a:spcBef>
              <a:spcAft>
                <a:spcPct val="0"/>
              </a:spcAft>
              <a:buClr>
                <a:srgbClr val="861B15"/>
              </a:buClr>
              <a:buFont typeface="Times" charset="0"/>
              <a:buChar char="•"/>
              <a:defRPr sz="1400" b="0">
                <a:solidFill>
                  <a:schemeClr val="tx1"/>
                </a:solidFill>
                <a:latin typeface="Lucida Sans" pitchFamily="34" charset="0"/>
                <a:ea typeface="ＭＳ Ｐゴシック" pitchFamily="-112" charset="-128"/>
                <a:cs typeface="Lucida Sans" pitchFamily="34" charset="0"/>
              </a:defRPr>
            </a:lvl5pPr>
            <a:lvl6pPr marL="21717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6pPr>
            <a:lvl7pPr marL="26289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7pPr>
            <a:lvl8pPr marL="30861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8pPr>
            <a:lvl9pPr marL="3543300" indent="-228600" algn="l" rtl="0" eaLnBrk="1" fontAlgn="base" hangingPunct="1">
              <a:spcBef>
                <a:spcPct val="20000"/>
              </a:spcBef>
              <a:spcAft>
                <a:spcPct val="0"/>
              </a:spcAft>
              <a:buClr>
                <a:srgbClr val="861B15"/>
              </a:buClr>
              <a:buFont typeface="Times" pitchFamily="-112" charset="0"/>
              <a:buChar char="•"/>
              <a:defRPr sz="1400">
                <a:solidFill>
                  <a:schemeClr val="tx1"/>
                </a:solidFill>
                <a:latin typeface="+mn-lt"/>
                <a:ea typeface="ＭＳ Ｐゴシック" pitchFamily="-112" charset="-128"/>
              </a:defRPr>
            </a:lvl9pPr>
          </a:lstStyle>
          <a:p>
            <a:pPr marL="0" indent="0">
              <a:buFont typeface="Times" charset="0"/>
              <a:buNone/>
            </a:pPr>
            <a:r>
              <a:rPr lang="en-US" b="1" kern="0" dirty="0" smtClean="0">
                <a:solidFill>
                  <a:schemeClr val="accent1"/>
                </a:solidFill>
                <a:latin typeface="+mn-lt"/>
              </a:rPr>
              <a:t>End Result: </a:t>
            </a:r>
            <a:r>
              <a:rPr lang="en-US" kern="0" dirty="0" smtClean="0">
                <a:latin typeface="+mn-lt"/>
              </a:rPr>
              <a:t>More robust to classification noise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2705101"/>
            <a:ext cx="7917180" cy="2674015"/>
          </a:xfrm>
        </p:spPr>
      </p:pic>
    </p:spTree>
    <p:extLst>
      <p:ext uri="{BB962C8B-B14F-4D97-AF65-F5344CB8AC3E}">
        <p14:creationId xmlns:p14="http://schemas.microsoft.com/office/powerpoint/2010/main" val="98899647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576590" y="1390528"/>
            <a:ext cx="8171873" cy="830997"/>
          </a:xfrm>
          <a:prstGeom prst="rect">
            <a:avLst/>
          </a:prstGeom>
          <a:solidFill>
            <a:schemeClr val="bg1"/>
          </a:solidFill>
        </p:spPr>
        <p:txBody>
          <a:bodyPr wrap="square" rtlCol="0">
            <a:spAutoFit/>
          </a:bodyPr>
          <a:lstStyle/>
          <a:p>
            <a:r>
              <a:rPr lang="en-US" b="1" dirty="0" smtClean="0">
                <a:solidFill>
                  <a:schemeClr val="accent1"/>
                </a:solidFill>
                <a:latin typeface="+mn-lt"/>
              </a:rPr>
              <a:t>Gold Responses: </a:t>
            </a:r>
            <a:r>
              <a:rPr lang="en-US" dirty="0" smtClean="0">
                <a:latin typeface="+mn-lt"/>
              </a:rPr>
              <a:t>return any correct response given by any system.</a:t>
            </a:r>
            <a:endParaRPr lang="en-US" dirty="0">
              <a:latin typeface="+mn-lt"/>
            </a:endParaRPr>
          </a:p>
        </p:txBody>
      </p:sp>
      <p:sp>
        <p:nvSpPr>
          <p:cNvPr id="34" name="TextBox 33"/>
          <p:cNvSpPr txBox="1"/>
          <p:nvPr/>
        </p:nvSpPr>
        <p:spPr>
          <a:xfrm>
            <a:off x="564440" y="1381064"/>
            <a:ext cx="8171873" cy="830997"/>
          </a:xfrm>
          <a:prstGeom prst="rect">
            <a:avLst/>
          </a:prstGeom>
          <a:solidFill>
            <a:schemeClr val="bg1"/>
          </a:solidFill>
        </p:spPr>
        <p:txBody>
          <a:bodyPr wrap="square" rtlCol="0">
            <a:spAutoFit/>
          </a:bodyPr>
          <a:lstStyle/>
          <a:p>
            <a:r>
              <a:rPr lang="en-US" b="1" dirty="0" smtClean="0">
                <a:solidFill>
                  <a:schemeClr val="accent1"/>
                </a:solidFill>
                <a:latin typeface="+mn-lt"/>
              </a:rPr>
              <a:t>Gold IR + Perfect Relation Extraction: </a:t>
            </a:r>
            <a:r>
              <a:rPr lang="en-US" dirty="0" smtClean="0">
                <a:latin typeface="+mn-lt"/>
              </a:rPr>
              <a:t>get correct documents; classifier “memorizes” test set</a:t>
            </a:r>
            <a:endParaRPr lang="en-US" dirty="0">
              <a:latin typeface="+mn-lt"/>
            </a:endParaRPr>
          </a:p>
        </p:txBody>
      </p:sp>
      <p:sp>
        <p:nvSpPr>
          <p:cNvPr id="35" name="TextBox 34"/>
          <p:cNvSpPr txBox="1"/>
          <p:nvPr/>
        </p:nvSpPr>
        <p:spPr>
          <a:xfrm>
            <a:off x="596362" y="1385901"/>
            <a:ext cx="8171873" cy="830997"/>
          </a:xfrm>
          <a:prstGeom prst="rect">
            <a:avLst/>
          </a:prstGeom>
          <a:solidFill>
            <a:schemeClr val="bg1"/>
          </a:solidFill>
        </p:spPr>
        <p:txBody>
          <a:bodyPr wrap="square" rtlCol="0">
            <a:spAutoFit/>
          </a:bodyPr>
          <a:lstStyle/>
          <a:p>
            <a:r>
              <a:rPr lang="en-US" b="1" dirty="0" smtClean="0">
                <a:solidFill>
                  <a:schemeClr val="accent1"/>
                </a:solidFill>
                <a:latin typeface="+mn-lt"/>
              </a:rPr>
              <a:t>Gold IR + MIML-RE: </a:t>
            </a:r>
            <a:r>
              <a:rPr lang="en-US" dirty="0" smtClean="0">
                <a:latin typeface="+mn-lt"/>
              </a:rPr>
              <a:t>get correct documents; use our relation extractor</a:t>
            </a:r>
            <a:endParaRPr lang="en-US" dirty="0">
              <a:latin typeface="+mn-lt"/>
            </a:endParaRPr>
          </a:p>
        </p:txBody>
      </p:sp>
      <p:sp>
        <p:nvSpPr>
          <p:cNvPr id="36" name="TextBox 35"/>
          <p:cNvSpPr txBox="1"/>
          <p:nvPr/>
        </p:nvSpPr>
        <p:spPr>
          <a:xfrm>
            <a:off x="608512" y="1371600"/>
            <a:ext cx="8171873" cy="830997"/>
          </a:xfrm>
          <a:prstGeom prst="rect">
            <a:avLst/>
          </a:prstGeom>
          <a:solidFill>
            <a:schemeClr val="bg1"/>
          </a:solidFill>
        </p:spPr>
        <p:txBody>
          <a:bodyPr wrap="square" rtlCol="0">
            <a:spAutoFit/>
          </a:bodyPr>
          <a:lstStyle/>
          <a:p>
            <a:r>
              <a:rPr lang="en-US" b="1" dirty="0" smtClean="0">
                <a:solidFill>
                  <a:schemeClr val="accent1"/>
                </a:solidFill>
                <a:latin typeface="+mn-lt"/>
              </a:rPr>
              <a:t>Our IR + MIML-RE: </a:t>
            </a:r>
            <a:r>
              <a:rPr lang="en-US" dirty="0" smtClean="0">
                <a:latin typeface="+mn-lt"/>
              </a:rPr>
              <a:t>our KBP system as run in the evaluation             -</a:t>
            </a:r>
            <a:endParaRPr lang="en-US" dirty="0">
              <a:latin typeface="+mn-lt"/>
            </a:endParaRPr>
          </a:p>
        </p:txBody>
      </p:sp>
      <p:sp>
        <p:nvSpPr>
          <p:cNvPr id="4" name="Title 3"/>
          <p:cNvSpPr>
            <a:spLocks noGrp="1"/>
          </p:cNvSpPr>
          <p:nvPr>
            <p:ph type="title"/>
          </p:nvPr>
        </p:nvSpPr>
        <p:spPr/>
        <p:txBody>
          <a:bodyPr/>
          <a:lstStyle/>
          <a:p>
            <a:r>
              <a:rPr lang="en-US" dirty="0" smtClean="0"/>
              <a:t>Error Analysis: Quantitative</a:t>
            </a:r>
            <a:endParaRPr lang="en-US" dirty="0"/>
          </a:p>
        </p:txBody>
      </p:sp>
      <p:graphicFrame>
        <p:nvGraphicFramePr>
          <p:cNvPr id="25" name="Content Placeholder 24"/>
          <p:cNvGraphicFramePr>
            <a:graphicFrameLocks noGrp="1"/>
          </p:cNvGraphicFramePr>
          <p:nvPr>
            <p:ph idx="1"/>
            <p:extLst>
              <p:ext uri="{D42A27DB-BD31-4B8C-83A1-F6EECF244321}">
                <p14:modId xmlns:p14="http://schemas.microsoft.com/office/powerpoint/2010/main" val="583730610"/>
              </p:ext>
            </p:extLst>
          </p:nvPr>
        </p:nvGraphicFramePr>
        <p:xfrm>
          <a:off x="468313" y="2364377"/>
          <a:ext cx="8280151" cy="4349932"/>
        </p:xfrm>
        <a:graphic>
          <a:graphicData uri="http://schemas.openxmlformats.org/drawingml/2006/chart">
            <c:chart xmlns:c="http://schemas.openxmlformats.org/drawingml/2006/chart" xmlns:r="http://schemas.openxmlformats.org/officeDocument/2006/relationships" r:id="rId2"/>
          </a:graphicData>
        </a:graphic>
      </p:graphicFrame>
      <p:sp>
        <p:nvSpPr>
          <p:cNvPr id="27" name="Right Brace 26"/>
          <p:cNvSpPr/>
          <p:nvPr/>
        </p:nvSpPr>
        <p:spPr bwMode="auto">
          <a:xfrm>
            <a:off x="2481944" y="2508069"/>
            <a:ext cx="274320" cy="470263"/>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8" name="Rounded Rectangular Callout 27"/>
          <p:cNvSpPr/>
          <p:nvPr/>
        </p:nvSpPr>
        <p:spPr bwMode="auto">
          <a:xfrm>
            <a:off x="3239587" y="2221525"/>
            <a:ext cx="5508876" cy="476794"/>
          </a:xfrm>
          <a:prstGeom prst="wedgeRoundRectCallout">
            <a:avLst>
              <a:gd name="adj1" fmla="val -58728"/>
              <a:gd name="adj2" fmla="val 5597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pitchFamily="-112" charset="0"/>
                <a:ea typeface="ＭＳ Ｐゴシック" pitchFamily="-112" charset="-128"/>
                <a:cs typeface="ＭＳ Ｐゴシック" pitchFamily="-112" charset="-128"/>
              </a:rPr>
              <a:t>Duplicate slots not detected correctly</a:t>
            </a: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0" name="Right Brace 29"/>
          <p:cNvSpPr/>
          <p:nvPr/>
        </p:nvSpPr>
        <p:spPr bwMode="auto">
          <a:xfrm>
            <a:off x="4401270" y="2978332"/>
            <a:ext cx="249107" cy="744582"/>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1" name="Rounded Rectangular Callout 30"/>
          <p:cNvSpPr/>
          <p:nvPr/>
        </p:nvSpPr>
        <p:spPr bwMode="auto">
          <a:xfrm>
            <a:off x="5040052" y="2806729"/>
            <a:ext cx="3740333" cy="824746"/>
          </a:xfrm>
          <a:prstGeom prst="wedgeRoundRectCallout">
            <a:avLst>
              <a:gd name="adj1" fmla="val -60125"/>
              <a:gd name="adj2" fmla="val 1379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pitchFamily="-112" charset="0"/>
                <a:ea typeface="ＭＳ Ｐゴシック" pitchFamily="-112" charset="-128"/>
                <a:cs typeface="ＭＳ Ｐゴシック" pitchFamily="-112" charset="-128"/>
              </a:rPr>
              <a:t>Relevant sentence not found in document</a:t>
            </a: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2" name="Right Brace 31"/>
          <p:cNvSpPr/>
          <p:nvPr/>
        </p:nvSpPr>
        <p:spPr bwMode="auto">
          <a:xfrm>
            <a:off x="6334572" y="3722914"/>
            <a:ext cx="288297" cy="888276"/>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3" name="Rounded Rectangular Callout 32"/>
          <p:cNvSpPr/>
          <p:nvPr/>
        </p:nvSpPr>
        <p:spPr bwMode="auto">
          <a:xfrm>
            <a:off x="6973355" y="3777006"/>
            <a:ext cx="1504440" cy="834184"/>
          </a:xfrm>
          <a:prstGeom prst="wedgeRoundRectCallout">
            <a:avLst>
              <a:gd name="adj1" fmla="val -69676"/>
              <a:gd name="adj2" fmla="val -3435"/>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112" charset="0"/>
                <a:ea typeface="ＭＳ Ｐゴシック" pitchFamily="-112" charset="-128"/>
                <a:cs typeface="ＭＳ Ｐゴシック" pitchFamily="-112" charset="-128"/>
              </a:rPr>
              <a:t>Incorrect</a:t>
            </a:r>
            <a:r>
              <a:rPr kumimoji="0" lang="en-US" sz="24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 Relation</a:t>
            </a: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653254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graphicEl>
                                              <a:chart seriesIdx="-4" categoryIdx="0" bldStep="category"/>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graphicEl>
                                              <a:chart seriesIdx="-4" categoryIdx="1" bldStep="category"/>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graphicEl>
                                              <a:chart seriesIdx="-4" categoryIdx="2" bldStep="category"/>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graphicEl>
                                              <a:chart seriesIdx="-4" categoryIdx="3" bldStep="category"/>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Graphic spid="25" grpId="0">
        <p:bldSub>
          <a:bldChart bld="category" animBg="0"/>
        </p:bldSub>
      </p:bldGraphic>
      <p:bldP spid="27" grpId="0" animBg="1"/>
      <p:bldP spid="28" grpId="0" animBg="1"/>
      <p:bldP spid="30" grpId="0" animBg="1"/>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language to knowledge bases – </a:t>
            </a:r>
            <a:r>
              <a:rPr lang="en-US" dirty="0"/>
              <a:t/>
            </a:r>
            <a:br>
              <a:rPr lang="en-US" dirty="0"/>
            </a:br>
            <a:r>
              <a:rPr lang="en-US" dirty="0"/>
              <a:t>Still the goal? </a:t>
            </a:r>
          </a:p>
        </p:txBody>
      </p:sp>
      <p:sp>
        <p:nvSpPr>
          <p:cNvPr id="3" name="Content Placeholder 2"/>
          <p:cNvSpPr>
            <a:spLocks noGrp="1"/>
          </p:cNvSpPr>
          <p:nvPr>
            <p:ph idx="1"/>
          </p:nvPr>
        </p:nvSpPr>
        <p:spPr/>
        <p:txBody>
          <a:bodyPr/>
          <a:lstStyle/>
          <a:p>
            <a:r>
              <a:rPr lang="en-US" dirty="0" smtClean="0"/>
              <a:t>For humans, going from the largely unstructured language on the web to information is effortlessly easy</a:t>
            </a:r>
          </a:p>
          <a:p>
            <a:r>
              <a:rPr lang="en-US" dirty="0" smtClean="0"/>
              <a:t>But for computers, it’s rather </a:t>
            </a:r>
            <a:r>
              <a:rPr lang="en-US" b="1" dirty="0" smtClean="0"/>
              <a:t>difficult!</a:t>
            </a:r>
          </a:p>
          <a:p>
            <a:r>
              <a:rPr lang="en-US" dirty="0" smtClean="0"/>
              <a:t>This has suggested to many that if we’re going to produce the next generation of intelligent agents, which can make decisions on our behalf</a:t>
            </a:r>
          </a:p>
          <a:p>
            <a:pPr lvl="1"/>
            <a:r>
              <a:rPr lang="en-US" dirty="0" smtClean="0"/>
              <a:t>Answering our routine email</a:t>
            </a:r>
          </a:p>
          <a:p>
            <a:pPr lvl="1"/>
            <a:r>
              <a:rPr lang="en-US" dirty="0" smtClean="0"/>
              <a:t>Booking our next trip to Fiji</a:t>
            </a:r>
          </a:p>
          <a:p>
            <a:pPr marL="0" indent="0">
              <a:buNone/>
            </a:pPr>
            <a:r>
              <a:rPr lang="en-US" dirty="0"/>
              <a:t> </a:t>
            </a:r>
            <a:r>
              <a:rPr lang="en-US" dirty="0" smtClean="0"/>
              <a:t>    then we still first need to construct knowledge bases</a:t>
            </a:r>
          </a:p>
          <a:p>
            <a:r>
              <a:rPr lang="en-US" dirty="0" smtClean="0"/>
              <a:t>To go </a:t>
            </a:r>
            <a:r>
              <a:rPr lang="en-US" i="1" dirty="0" smtClean="0">
                <a:solidFill>
                  <a:schemeClr val="accent1"/>
                </a:solidFill>
              </a:rPr>
              <a:t>from languages to information</a:t>
            </a:r>
          </a:p>
          <a:p>
            <a:pPr marL="0" indent="0">
              <a:buNone/>
            </a:pPr>
            <a:endParaRPr lang="en-US" dirty="0"/>
          </a:p>
        </p:txBody>
      </p:sp>
    </p:spTree>
    <p:extLst>
      <p:ext uri="{BB962C8B-B14F-4D97-AF65-F5344CB8AC3E}">
        <p14:creationId xmlns:p14="http://schemas.microsoft.com/office/powerpoint/2010/main" val="3184589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What </a:t>
            </a:r>
            <a:r>
              <a:rPr lang="en-US" dirty="0" smtClean="0"/>
              <a:t>our goal should be:</a:t>
            </a:r>
            <a:br>
              <a:rPr lang="en-US" dirty="0" smtClean="0"/>
            </a:br>
            <a:r>
              <a:rPr lang="en-US" dirty="0" smtClean="0"/>
              <a:t>Not just knowledge bases but inference</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30</a:t>
            </a:fld>
            <a:endParaRPr lang="en-US"/>
          </a:p>
        </p:txBody>
      </p:sp>
      <p:sp>
        <p:nvSpPr>
          <p:cNvPr id="3" name="Content Placeholder 2"/>
          <p:cNvSpPr>
            <a:spLocks noGrp="1"/>
          </p:cNvSpPr>
          <p:nvPr>
            <p:ph idx="1"/>
          </p:nvPr>
        </p:nvSpPr>
        <p:spPr/>
        <p:txBody>
          <a:bodyPr/>
          <a:lstStyle/>
          <a:p>
            <a:pPr algn="l"/>
            <a:endParaRPr lang="en-US" dirty="0" smtClean="0"/>
          </a:p>
          <a:p>
            <a:pPr algn="l"/>
            <a:r>
              <a:rPr lang="en-US" dirty="0" smtClean="0"/>
              <a:t>Populating knowledge-bases is a method</a:t>
            </a:r>
          </a:p>
          <a:p>
            <a:pPr algn="l"/>
            <a:endParaRPr lang="en-US" dirty="0"/>
          </a:p>
          <a:p>
            <a:pPr algn="l"/>
            <a:r>
              <a:rPr lang="en-US" dirty="0" smtClean="0"/>
              <a:t>If it has a use, it’s to enable easier inferences!</a:t>
            </a:r>
          </a:p>
        </p:txBody>
      </p:sp>
    </p:spTree>
    <p:extLst>
      <p:ext uri="{BB962C8B-B14F-4D97-AF65-F5344CB8AC3E}">
        <p14:creationId xmlns:p14="http://schemas.microsoft.com/office/powerpoint/2010/main" val="19779534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Test-case: modeling processes</a:t>
            </a:r>
            <a:br>
              <a:rPr lang="en-US" dirty="0" smtClean="0"/>
            </a:br>
            <a:r>
              <a:rPr lang="en-US" sz="2400" dirty="0" smtClean="0">
                <a:solidFill>
                  <a:srgbClr val="177245"/>
                </a:solidFill>
              </a:rPr>
              <a:t>(</a:t>
            </a:r>
            <a:r>
              <a:rPr lang="en-US" sz="2400" dirty="0" err="1" smtClean="0">
                <a:solidFill>
                  <a:srgbClr val="177245"/>
                </a:solidFill>
              </a:rPr>
              <a:t>Berant</a:t>
            </a:r>
            <a:r>
              <a:rPr lang="en-US" sz="2400" dirty="0" smtClean="0">
                <a:solidFill>
                  <a:srgbClr val="177245"/>
                </a:solidFill>
              </a:rPr>
              <a:t> et al. 2013)</a:t>
            </a:r>
            <a:endParaRPr lang="en-US" sz="2400" dirty="0">
              <a:solidFill>
                <a:srgbClr val="177245"/>
              </a:solidFill>
            </a:endParaRPr>
          </a:p>
        </p:txBody>
      </p:sp>
      <p:sp>
        <p:nvSpPr>
          <p:cNvPr id="7" name="Content Placeholder 6"/>
          <p:cNvSpPr>
            <a:spLocks noGrp="1"/>
          </p:cNvSpPr>
          <p:nvPr>
            <p:ph idx="1"/>
          </p:nvPr>
        </p:nvSpPr>
        <p:spPr>
          <a:xfrm>
            <a:off x="304800" y="1803400"/>
            <a:ext cx="8534400" cy="4445000"/>
          </a:xfrm>
        </p:spPr>
        <p:txBody>
          <a:bodyPr/>
          <a:lstStyle/>
          <a:p>
            <a:r>
              <a:rPr lang="en-US" dirty="0" smtClean="0"/>
              <a:t>Processes are all around us.</a:t>
            </a:r>
          </a:p>
          <a:p>
            <a:pPr marL="0" indent="0">
              <a:buNone/>
            </a:pPr>
            <a:endParaRPr lang="en-US" dirty="0" smtClean="0"/>
          </a:p>
          <a:p>
            <a:r>
              <a:rPr lang="en-US" dirty="0" smtClean="0"/>
              <a:t>Example of a  biological process:</a:t>
            </a:r>
          </a:p>
          <a:p>
            <a:pPr marL="342900" lvl="1" indent="0">
              <a:buNone/>
            </a:pPr>
            <a:endParaRPr lang="en-US" dirty="0" smtClean="0"/>
          </a:p>
          <a:p>
            <a:pPr marL="342900" lvl="1" indent="0">
              <a:buNone/>
            </a:pPr>
            <a:r>
              <a:rPr lang="en-US" dirty="0" smtClean="0"/>
              <a:t>Also</a:t>
            </a:r>
            <a:r>
              <a:rPr lang="en-US" dirty="0"/>
              <a:t>,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r>
              <a:rPr lang="en-US" dirty="0" smtClean="0"/>
              <a:t>.</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31</a:t>
            </a:fld>
            <a:endParaRPr lang="en-US"/>
          </a:p>
        </p:txBody>
      </p:sp>
    </p:spTree>
    <p:extLst>
      <p:ext uri="{BB962C8B-B14F-4D97-AF65-F5344CB8AC3E}">
        <p14:creationId xmlns:p14="http://schemas.microsoft.com/office/powerpoint/2010/main" val="365305765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Answering non-factoid questions</a:t>
            </a:r>
            <a:endParaRPr lang="en-US" dirty="0"/>
          </a:p>
        </p:txBody>
      </p:sp>
      <p:sp>
        <p:nvSpPr>
          <p:cNvPr id="7" name="Content Placeholder 6"/>
          <p:cNvSpPr>
            <a:spLocks noGrp="1"/>
          </p:cNvSpPr>
          <p:nvPr>
            <p:ph idx="1"/>
          </p:nvPr>
        </p:nvSpPr>
        <p:spPr>
          <a:xfrm>
            <a:off x="304800" y="1803400"/>
            <a:ext cx="8534400" cy="4445000"/>
          </a:xfrm>
        </p:spPr>
        <p:txBody>
          <a:bodyPr/>
          <a:lstStyle/>
          <a:p>
            <a:pPr marL="0" indent="0">
              <a:buNone/>
            </a:pPr>
            <a:r>
              <a:rPr lang="en-US" dirty="0" smtClean="0"/>
              <a:t>Also</a:t>
            </a:r>
            <a:r>
              <a:rPr lang="en-US" dirty="0"/>
              <a:t>,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r>
              <a:rPr lang="en-US" dirty="0" smtClean="0"/>
              <a:t>.</a:t>
            </a:r>
          </a:p>
          <a:p>
            <a:pPr marL="0" indent="0">
              <a:buNone/>
            </a:pPr>
            <a:endParaRPr lang="en-US" dirty="0" smtClean="0"/>
          </a:p>
          <a:p>
            <a:pPr marL="0" indent="0">
              <a:buNone/>
            </a:pPr>
            <a:r>
              <a:rPr lang="en-US" i="1" dirty="0" smtClean="0"/>
              <a:t>In DNA replication, what causes a segment of DNA to be deleted?</a:t>
            </a:r>
          </a:p>
          <a:p>
            <a:pPr marL="800100" lvl="1" indent="-457200">
              <a:buFont typeface="+mj-lt"/>
              <a:buAutoNum type="alphaUcPeriod"/>
            </a:pPr>
            <a:r>
              <a:rPr lang="en-US" i="1" dirty="0" smtClean="0"/>
              <a:t>A part of the template strand being skipped by the replication machinery.</a:t>
            </a:r>
          </a:p>
          <a:p>
            <a:pPr marL="800100" lvl="1" indent="-457200">
              <a:buFont typeface="+mj-lt"/>
              <a:buAutoNum type="alphaUcPeriod"/>
            </a:pPr>
            <a:r>
              <a:rPr lang="en-US" i="1" dirty="0" smtClean="0"/>
              <a:t>A part of the template strand being used twice as a template.</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32</a:t>
            </a:fld>
            <a:endParaRPr lang="en-US"/>
          </a:p>
        </p:txBody>
      </p:sp>
    </p:spTree>
    <p:extLst>
      <p:ext uri="{BB962C8B-B14F-4D97-AF65-F5344CB8AC3E}">
        <p14:creationId xmlns:p14="http://schemas.microsoft.com/office/powerpoint/2010/main" val="4694781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Answering non-factoid questions</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33</a:t>
            </a:fld>
            <a:endParaRPr lang="en-US"/>
          </a:p>
        </p:txBody>
      </p:sp>
      <p:sp>
        <p:nvSpPr>
          <p:cNvPr id="5" name="Rounded Rectangle 4"/>
          <p:cNvSpPr/>
          <p:nvPr/>
        </p:nvSpPr>
        <p:spPr bwMode="auto">
          <a:xfrm>
            <a:off x="2733674" y="3381376"/>
            <a:ext cx="962025"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8" name="Rounded Rectangle 7"/>
          <p:cNvSpPr/>
          <p:nvPr/>
        </p:nvSpPr>
        <p:spPr bwMode="auto">
          <a:xfrm>
            <a:off x="381000" y="3381376"/>
            <a:ext cx="20574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Rounded Rectangle 8"/>
          <p:cNvSpPr/>
          <p:nvPr/>
        </p:nvSpPr>
        <p:spPr bwMode="auto">
          <a:xfrm>
            <a:off x="8115300" y="2971800"/>
            <a:ext cx="2667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 name="Rounded Rectangle 9"/>
          <p:cNvSpPr/>
          <p:nvPr/>
        </p:nvSpPr>
        <p:spPr bwMode="auto">
          <a:xfrm>
            <a:off x="342900" y="4191000"/>
            <a:ext cx="8191500" cy="381000"/>
          </a:xfrm>
          <a:prstGeom prst="roundRect">
            <a:avLst/>
          </a:prstGeom>
          <a:solidFill>
            <a:schemeClr val="bg1">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Content Placeholder 6"/>
          <p:cNvSpPr>
            <a:spLocks noGrp="1"/>
          </p:cNvSpPr>
          <p:nvPr>
            <p:ph idx="1"/>
          </p:nvPr>
        </p:nvSpPr>
        <p:spPr>
          <a:xfrm>
            <a:off x="304800" y="1803400"/>
            <a:ext cx="8534400" cy="4445000"/>
          </a:xfrm>
        </p:spPr>
        <p:txBody>
          <a:bodyPr/>
          <a:lstStyle/>
          <a:p>
            <a:pPr marL="0" indent="0">
              <a:buNone/>
            </a:pPr>
            <a:r>
              <a:rPr lang="en-US" dirty="0" smtClean="0"/>
              <a:t>Also</a:t>
            </a:r>
            <a:r>
              <a:rPr lang="en-US" dirty="0"/>
              <a:t>,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r>
              <a:rPr lang="en-US" dirty="0" smtClean="0"/>
              <a:t>.</a:t>
            </a:r>
          </a:p>
          <a:p>
            <a:pPr marL="0" indent="0">
              <a:buNone/>
            </a:pPr>
            <a:endParaRPr lang="en-US" dirty="0" smtClean="0"/>
          </a:p>
          <a:p>
            <a:pPr marL="0" indent="0">
              <a:buNone/>
            </a:pPr>
            <a:r>
              <a:rPr lang="en-US" i="1" dirty="0" smtClean="0"/>
              <a:t>In DNA replication, what causes a segment of DNA to be deleted?</a:t>
            </a:r>
          </a:p>
          <a:p>
            <a:pPr marL="800100" lvl="1" indent="-457200">
              <a:buFont typeface="+mj-lt"/>
              <a:buAutoNum type="alphaUcPeriod"/>
            </a:pPr>
            <a:r>
              <a:rPr lang="en-US" i="1" dirty="0" smtClean="0"/>
              <a:t>A part of the template strand being skipped by the replication machinery.</a:t>
            </a:r>
          </a:p>
          <a:p>
            <a:pPr marL="800100" lvl="1" indent="-457200">
              <a:buFont typeface="+mj-lt"/>
              <a:buAutoNum type="alphaUcPeriod"/>
            </a:pPr>
            <a:r>
              <a:rPr lang="en-US" i="1" dirty="0" smtClean="0"/>
              <a:t>A part of the template strand being used twice as a template.</a:t>
            </a:r>
          </a:p>
        </p:txBody>
      </p:sp>
      <p:sp>
        <p:nvSpPr>
          <p:cNvPr id="11" name="Rounded Rectangle 10"/>
          <p:cNvSpPr/>
          <p:nvPr/>
        </p:nvSpPr>
        <p:spPr bwMode="auto">
          <a:xfrm>
            <a:off x="7162800" y="5715000"/>
            <a:ext cx="1143000"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Events</a:t>
            </a:r>
            <a:endParaRPr kumimoji="0" lang="en-US" sz="2400" b="0" i="0" u="none" strike="noStrike" cap="none" normalizeH="0" baseline="0" dirty="0">
              <a:ln>
                <a:noFill/>
              </a:ln>
              <a:solidFill>
                <a:schemeClr val="tx1"/>
              </a:solidFill>
              <a:effectLst/>
              <a:latin typeface="+mn-lt"/>
            </a:endParaRPr>
          </a:p>
        </p:txBody>
      </p:sp>
      <p:sp>
        <p:nvSpPr>
          <p:cNvPr id="12" name="Rounded Rectangle 11"/>
          <p:cNvSpPr/>
          <p:nvPr/>
        </p:nvSpPr>
        <p:spPr bwMode="auto">
          <a:xfrm>
            <a:off x="5867400" y="5715000"/>
            <a:ext cx="11430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Entities</a:t>
            </a:r>
            <a:endParaRPr kumimoji="0" 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3251430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Answering non-factoid questions</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34</a:t>
            </a:fld>
            <a:endParaRPr lang="en-US"/>
          </a:p>
        </p:txBody>
      </p:sp>
      <p:sp>
        <p:nvSpPr>
          <p:cNvPr id="5" name="Rounded Rectangle 4"/>
          <p:cNvSpPr/>
          <p:nvPr/>
        </p:nvSpPr>
        <p:spPr bwMode="auto">
          <a:xfrm>
            <a:off x="914400" y="2647950"/>
            <a:ext cx="36576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Rounded Rectangle 8"/>
          <p:cNvSpPr/>
          <p:nvPr/>
        </p:nvSpPr>
        <p:spPr bwMode="auto">
          <a:xfrm>
            <a:off x="5638800" y="2647950"/>
            <a:ext cx="1024128"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Rounded Rectangle 1"/>
          <p:cNvSpPr/>
          <p:nvPr/>
        </p:nvSpPr>
        <p:spPr bwMode="auto">
          <a:xfrm>
            <a:off x="685800" y="4572000"/>
            <a:ext cx="8077200" cy="381000"/>
          </a:xfrm>
          <a:prstGeom prst="roundRect">
            <a:avLst/>
          </a:prstGeom>
          <a:solidFill>
            <a:schemeClr val="bg1">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Content Placeholder 6"/>
          <p:cNvSpPr>
            <a:spLocks noGrp="1"/>
          </p:cNvSpPr>
          <p:nvPr>
            <p:ph idx="1"/>
          </p:nvPr>
        </p:nvSpPr>
        <p:spPr>
          <a:xfrm>
            <a:off x="304800" y="1803400"/>
            <a:ext cx="8534400" cy="4445000"/>
          </a:xfrm>
        </p:spPr>
        <p:txBody>
          <a:bodyPr/>
          <a:lstStyle/>
          <a:p>
            <a:pPr marL="0" indent="0">
              <a:buNone/>
            </a:pPr>
            <a:r>
              <a:rPr lang="en-US" dirty="0" smtClean="0"/>
              <a:t>Also</a:t>
            </a:r>
            <a:r>
              <a:rPr lang="en-US" dirty="0"/>
              <a:t>,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r>
              <a:rPr lang="en-US" dirty="0" smtClean="0"/>
              <a:t>.</a:t>
            </a:r>
          </a:p>
          <a:p>
            <a:pPr marL="0" indent="0">
              <a:buNone/>
            </a:pPr>
            <a:endParaRPr lang="en-US" dirty="0" smtClean="0"/>
          </a:p>
          <a:p>
            <a:pPr marL="0" indent="0">
              <a:buNone/>
            </a:pPr>
            <a:r>
              <a:rPr lang="en-US" i="1" dirty="0" smtClean="0"/>
              <a:t>In DNA replication, what causes a segment of DNA to be deleted?</a:t>
            </a:r>
          </a:p>
          <a:p>
            <a:pPr marL="800100" lvl="1" indent="-457200">
              <a:buFont typeface="+mj-lt"/>
              <a:buAutoNum type="alphaUcPeriod"/>
            </a:pPr>
            <a:r>
              <a:rPr lang="en-US" i="1" dirty="0" smtClean="0"/>
              <a:t>A part of the template strand being skipped by the replication machinery.</a:t>
            </a:r>
          </a:p>
          <a:p>
            <a:pPr marL="800100" lvl="1" indent="-457200">
              <a:buFont typeface="+mj-lt"/>
              <a:buAutoNum type="alphaUcPeriod"/>
            </a:pPr>
            <a:r>
              <a:rPr lang="en-US" i="1" dirty="0" smtClean="0"/>
              <a:t>A part of the template strand being used twice as a template.</a:t>
            </a:r>
          </a:p>
        </p:txBody>
      </p:sp>
      <p:sp>
        <p:nvSpPr>
          <p:cNvPr id="8" name="Rounded Rectangle 7"/>
          <p:cNvSpPr/>
          <p:nvPr/>
        </p:nvSpPr>
        <p:spPr bwMode="auto">
          <a:xfrm>
            <a:off x="7162800" y="5715000"/>
            <a:ext cx="1143000"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Events</a:t>
            </a:r>
            <a:endParaRPr kumimoji="0" lang="en-US" sz="2400" b="0" i="0" u="none" strike="noStrike" cap="none" normalizeH="0" baseline="0" dirty="0">
              <a:ln>
                <a:noFill/>
              </a:ln>
              <a:solidFill>
                <a:schemeClr val="tx1"/>
              </a:solidFill>
              <a:effectLst/>
              <a:latin typeface="+mn-lt"/>
            </a:endParaRPr>
          </a:p>
        </p:txBody>
      </p:sp>
      <p:sp>
        <p:nvSpPr>
          <p:cNvPr id="10" name="Rounded Rectangle 9"/>
          <p:cNvSpPr/>
          <p:nvPr/>
        </p:nvSpPr>
        <p:spPr bwMode="auto">
          <a:xfrm>
            <a:off x="5867400" y="5715000"/>
            <a:ext cx="11430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Entities</a:t>
            </a:r>
            <a:endParaRPr kumimoji="0" 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4233397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Answering non-factoid questions</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
        <p:nvSpPr>
          <p:cNvPr id="5" name="Rounded Rectangle 4"/>
          <p:cNvSpPr/>
          <p:nvPr/>
        </p:nvSpPr>
        <p:spPr bwMode="auto">
          <a:xfrm>
            <a:off x="914400" y="2647950"/>
            <a:ext cx="36576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8" name="Rounded Rectangle 7"/>
          <p:cNvSpPr/>
          <p:nvPr/>
        </p:nvSpPr>
        <p:spPr bwMode="auto">
          <a:xfrm>
            <a:off x="3505201" y="2971800"/>
            <a:ext cx="609599"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Rounded Rectangle 8"/>
          <p:cNvSpPr/>
          <p:nvPr/>
        </p:nvSpPr>
        <p:spPr bwMode="auto">
          <a:xfrm>
            <a:off x="685800" y="4953000"/>
            <a:ext cx="6858000" cy="381000"/>
          </a:xfrm>
          <a:prstGeom prst="roundRect">
            <a:avLst/>
          </a:prstGeom>
          <a:solidFill>
            <a:schemeClr val="bg1">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Content Placeholder 6"/>
          <p:cNvSpPr>
            <a:spLocks noGrp="1"/>
          </p:cNvSpPr>
          <p:nvPr>
            <p:ph idx="1"/>
          </p:nvPr>
        </p:nvSpPr>
        <p:spPr>
          <a:xfrm>
            <a:off x="304800" y="1803400"/>
            <a:ext cx="8534400" cy="4445000"/>
          </a:xfrm>
        </p:spPr>
        <p:txBody>
          <a:bodyPr/>
          <a:lstStyle/>
          <a:p>
            <a:pPr marL="0" indent="0">
              <a:buNone/>
            </a:pPr>
            <a:r>
              <a:rPr lang="en-US" dirty="0" smtClean="0"/>
              <a:t>Also</a:t>
            </a:r>
            <a:r>
              <a:rPr lang="en-US" dirty="0"/>
              <a:t>,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r>
              <a:rPr lang="en-US" dirty="0" smtClean="0"/>
              <a:t>.</a:t>
            </a:r>
          </a:p>
          <a:p>
            <a:pPr marL="0" indent="0">
              <a:buNone/>
            </a:pPr>
            <a:endParaRPr lang="en-US" dirty="0" smtClean="0"/>
          </a:p>
          <a:p>
            <a:pPr marL="0" indent="0">
              <a:buNone/>
            </a:pPr>
            <a:r>
              <a:rPr lang="en-US" i="1" dirty="0" smtClean="0"/>
              <a:t>In DNA replication, what causes a segment of DNA to be deleted?</a:t>
            </a:r>
          </a:p>
          <a:p>
            <a:pPr marL="800100" lvl="1" indent="-457200">
              <a:buFont typeface="+mj-lt"/>
              <a:buAutoNum type="alphaUcPeriod"/>
            </a:pPr>
            <a:r>
              <a:rPr lang="en-US" i="1" dirty="0" smtClean="0"/>
              <a:t>A part of the template strand being skipped by the replication machinery.</a:t>
            </a:r>
          </a:p>
          <a:p>
            <a:pPr marL="800100" lvl="1" indent="-457200">
              <a:buFont typeface="+mj-lt"/>
              <a:buAutoNum type="alphaUcPeriod"/>
            </a:pPr>
            <a:r>
              <a:rPr lang="en-US" i="1" dirty="0" smtClean="0"/>
              <a:t>A part of the template strand being used twice as a template.</a:t>
            </a:r>
          </a:p>
        </p:txBody>
      </p:sp>
      <p:sp>
        <p:nvSpPr>
          <p:cNvPr id="10" name="Rounded Rectangle 9"/>
          <p:cNvSpPr/>
          <p:nvPr/>
        </p:nvSpPr>
        <p:spPr bwMode="auto">
          <a:xfrm>
            <a:off x="7162800" y="5715000"/>
            <a:ext cx="1143000" cy="304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Events</a:t>
            </a:r>
            <a:endParaRPr kumimoji="0" lang="en-US" sz="2400" b="0" i="0" u="none" strike="noStrike" cap="none" normalizeH="0" baseline="0" dirty="0">
              <a:ln>
                <a:noFill/>
              </a:ln>
              <a:solidFill>
                <a:schemeClr val="tx1"/>
              </a:solidFill>
              <a:effectLst/>
              <a:latin typeface="+mn-lt"/>
            </a:endParaRPr>
          </a:p>
        </p:txBody>
      </p:sp>
      <p:sp>
        <p:nvSpPr>
          <p:cNvPr id="11" name="Rounded Rectangle 10"/>
          <p:cNvSpPr/>
          <p:nvPr/>
        </p:nvSpPr>
        <p:spPr bwMode="auto">
          <a:xfrm>
            <a:off x="5867400" y="5715000"/>
            <a:ext cx="1143000" cy="304800"/>
          </a:xfrm>
          <a:prstGeom prst="roundRect">
            <a:avLst/>
          </a:prstGeom>
          <a:solidFill>
            <a:srgbClr val="D5FF6B"/>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Entities</a:t>
            </a:r>
            <a:endParaRPr kumimoji="0" 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4224341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438400" y="2631254"/>
            <a:ext cx="685800" cy="188146"/>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8" name="Rounded Rectangle 7"/>
          <p:cNvSpPr/>
          <p:nvPr/>
        </p:nvSpPr>
        <p:spPr bwMode="auto">
          <a:xfrm>
            <a:off x="2286000" y="2125979"/>
            <a:ext cx="474126" cy="196271"/>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508000"/>
            <a:ext cx="7467600" cy="990600"/>
          </a:xfrm>
        </p:spPr>
        <p:txBody>
          <a:bodyPr/>
          <a:lstStyle/>
          <a:p>
            <a:r>
              <a:rPr lang="en-US" dirty="0" smtClean="0"/>
              <a:t>Process structures</a:t>
            </a:r>
            <a:endParaRPr lang="en-US" dirty="0"/>
          </a:p>
        </p:txBody>
      </p:sp>
      <p:sp>
        <p:nvSpPr>
          <p:cNvPr id="4" name="Slide Number Placeholder 3"/>
          <p:cNvSpPr>
            <a:spLocks noGrp="1"/>
          </p:cNvSpPr>
          <p:nvPr>
            <p:ph type="sldNum" sz="quarter" idx="12"/>
          </p:nvPr>
        </p:nvSpPr>
        <p:spPr>
          <a:xfrm>
            <a:off x="304800" y="6273800"/>
            <a:ext cx="1981200" cy="457200"/>
          </a:xfrm>
        </p:spPr>
        <p:txBody>
          <a:bodyPr/>
          <a:lstStyle/>
          <a:p>
            <a:fld id="{10F35DC5-7E65-8247-99AB-4E984F8A921E}" type="slidenum">
              <a:rPr lang="en-US" smtClean="0"/>
              <a:pPr/>
              <a:t>36</a:t>
            </a:fld>
            <a:endParaRPr lang="en-US"/>
          </a:p>
        </p:txBody>
      </p:sp>
      <p:sp>
        <p:nvSpPr>
          <p:cNvPr id="5" name="Oval 4"/>
          <p:cNvSpPr/>
          <p:nvPr/>
        </p:nvSpPr>
        <p:spPr bwMode="auto">
          <a:xfrm>
            <a:off x="4876800" y="2376991"/>
            <a:ext cx="914400" cy="290009"/>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shifts</a:t>
            </a:r>
            <a:endParaRPr kumimoji="0" lang="en-US" sz="1600" u="none" strike="noStrike" cap="none" normalizeH="0" baseline="0" dirty="0">
              <a:ln>
                <a:noFill/>
              </a:ln>
              <a:solidFill>
                <a:schemeClr val="tx1"/>
              </a:solidFill>
              <a:effectLst/>
              <a:latin typeface="+mn-lt"/>
            </a:endParaRPr>
          </a:p>
        </p:txBody>
      </p:sp>
      <p:sp>
        <p:nvSpPr>
          <p:cNvPr id="6" name="Oval 5"/>
          <p:cNvSpPr/>
          <p:nvPr/>
        </p:nvSpPr>
        <p:spPr bwMode="auto">
          <a:xfrm>
            <a:off x="6477000" y="1967946"/>
            <a:ext cx="835678" cy="290009"/>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skipped</a:t>
            </a:r>
            <a:endParaRPr kumimoji="0" lang="en-US" sz="1600" u="none" strike="noStrike" cap="none" normalizeH="0" baseline="0" dirty="0">
              <a:ln>
                <a:noFill/>
              </a:ln>
              <a:solidFill>
                <a:schemeClr val="tx1"/>
              </a:solidFill>
              <a:effectLst/>
              <a:latin typeface="+mn-lt"/>
            </a:endParaRPr>
          </a:p>
        </p:txBody>
      </p:sp>
      <p:sp>
        <p:nvSpPr>
          <p:cNvPr id="12" name="Oval 11"/>
          <p:cNvSpPr/>
          <p:nvPr/>
        </p:nvSpPr>
        <p:spPr bwMode="auto">
          <a:xfrm>
            <a:off x="6477000" y="2667000"/>
            <a:ext cx="835678"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used</a:t>
            </a:r>
            <a:br>
              <a:rPr lang="en-US" sz="1600" dirty="0" smtClean="0">
                <a:latin typeface="+mn-lt"/>
              </a:rPr>
            </a:br>
            <a:r>
              <a:rPr lang="en-US" sz="1600" dirty="0" smtClean="0">
                <a:latin typeface="+mn-lt"/>
              </a:rPr>
              <a:t>twice</a:t>
            </a:r>
            <a:endParaRPr kumimoji="0" lang="en-US" sz="1600" u="none" strike="noStrike" cap="none" normalizeH="0" baseline="0" dirty="0">
              <a:ln>
                <a:noFill/>
              </a:ln>
              <a:solidFill>
                <a:schemeClr val="tx1"/>
              </a:solidFill>
              <a:effectLst/>
              <a:latin typeface="+mn-lt"/>
            </a:endParaRPr>
          </a:p>
        </p:txBody>
      </p:sp>
      <p:sp>
        <p:nvSpPr>
          <p:cNvPr id="13" name="Oval 12"/>
          <p:cNvSpPr/>
          <p:nvPr/>
        </p:nvSpPr>
        <p:spPr bwMode="auto">
          <a:xfrm>
            <a:off x="8191500" y="1967945"/>
            <a:ext cx="838200" cy="290009"/>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deleted</a:t>
            </a:r>
            <a:endParaRPr kumimoji="0" lang="en-US" sz="1600" u="none" strike="noStrike" cap="none" normalizeH="0" baseline="0" dirty="0">
              <a:ln>
                <a:noFill/>
              </a:ln>
              <a:solidFill>
                <a:schemeClr val="tx1"/>
              </a:solidFill>
              <a:effectLst/>
              <a:latin typeface="+mn-lt"/>
            </a:endParaRPr>
          </a:p>
        </p:txBody>
      </p:sp>
      <p:cxnSp>
        <p:nvCxnSpPr>
          <p:cNvPr id="19" name="Straight Arrow Connector 18"/>
          <p:cNvCxnSpPr>
            <a:stCxn id="5" idx="7"/>
            <a:endCxn id="6" idx="2"/>
          </p:cNvCxnSpPr>
          <p:nvPr/>
        </p:nvCxnSpPr>
        <p:spPr bwMode="auto">
          <a:xfrm flipV="1">
            <a:off x="5657289" y="2112951"/>
            <a:ext cx="819711" cy="306511"/>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cxnSp>
        <p:nvCxnSpPr>
          <p:cNvPr id="20" name="Straight Arrow Connector 19"/>
          <p:cNvCxnSpPr>
            <a:stCxn id="12" idx="6"/>
            <a:endCxn id="29" idx="2"/>
          </p:cNvCxnSpPr>
          <p:nvPr/>
        </p:nvCxnSpPr>
        <p:spPr bwMode="auto">
          <a:xfrm>
            <a:off x="7312678" y="2895600"/>
            <a:ext cx="764522" cy="13558"/>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cxnSp>
        <p:nvCxnSpPr>
          <p:cNvPr id="21" name="Straight Arrow Connector 20"/>
          <p:cNvCxnSpPr>
            <a:stCxn id="6" idx="6"/>
            <a:endCxn id="13" idx="2"/>
          </p:cNvCxnSpPr>
          <p:nvPr/>
        </p:nvCxnSpPr>
        <p:spPr bwMode="auto">
          <a:xfrm flipV="1">
            <a:off x="7312678" y="2112950"/>
            <a:ext cx="878822" cy="1"/>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22" name="TextBox 21"/>
          <p:cNvSpPr txBox="1"/>
          <p:nvPr/>
        </p:nvSpPr>
        <p:spPr>
          <a:xfrm rot="20328581">
            <a:off x="5586560" y="1924780"/>
            <a:ext cx="1016000"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29" name="Oval 28"/>
          <p:cNvSpPr/>
          <p:nvPr/>
        </p:nvSpPr>
        <p:spPr bwMode="auto">
          <a:xfrm>
            <a:off x="8077200" y="2764153"/>
            <a:ext cx="1066800" cy="290009"/>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duplicated</a:t>
            </a:r>
            <a:endParaRPr kumimoji="0" lang="en-US" sz="1600" u="none" strike="noStrike" cap="none" normalizeH="0" baseline="0" dirty="0">
              <a:ln>
                <a:noFill/>
              </a:ln>
              <a:solidFill>
                <a:schemeClr val="tx1"/>
              </a:solidFill>
              <a:effectLst/>
              <a:latin typeface="+mn-lt"/>
            </a:endParaRPr>
          </a:p>
        </p:txBody>
      </p:sp>
      <p:cxnSp>
        <p:nvCxnSpPr>
          <p:cNvPr id="30" name="Straight Arrow Connector 29"/>
          <p:cNvCxnSpPr>
            <a:stCxn id="5" idx="5"/>
            <a:endCxn id="12" idx="2"/>
          </p:cNvCxnSpPr>
          <p:nvPr/>
        </p:nvCxnSpPr>
        <p:spPr bwMode="auto">
          <a:xfrm>
            <a:off x="5657289" y="2624529"/>
            <a:ext cx="819711" cy="271071"/>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49" name="TextBox 48"/>
          <p:cNvSpPr txBox="1"/>
          <p:nvPr/>
        </p:nvSpPr>
        <p:spPr>
          <a:xfrm rot="1033922">
            <a:off x="5586055" y="2795153"/>
            <a:ext cx="1016000"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50" name="TextBox 49"/>
          <p:cNvSpPr txBox="1"/>
          <p:nvPr/>
        </p:nvSpPr>
        <p:spPr>
          <a:xfrm>
            <a:off x="7312678" y="2861846"/>
            <a:ext cx="1016000"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51" name="TextBox 50"/>
          <p:cNvSpPr txBox="1"/>
          <p:nvPr/>
        </p:nvSpPr>
        <p:spPr>
          <a:xfrm>
            <a:off x="7289800" y="1828800"/>
            <a:ext cx="1016000"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46" name="Rounded Rectangle 45"/>
          <p:cNvSpPr/>
          <p:nvPr/>
        </p:nvSpPr>
        <p:spPr bwMode="auto">
          <a:xfrm>
            <a:off x="1524000" y="2871003"/>
            <a:ext cx="438912" cy="196271"/>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47" name="Rounded Rectangle 46"/>
          <p:cNvSpPr/>
          <p:nvPr/>
        </p:nvSpPr>
        <p:spPr bwMode="auto">
          <a:xfrm>
            <a:off x="2116674" y="3124200"/>
            <a:ext cx="643452" cy="196271"/>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48" name="Rounded Rectangle 47"/>
          <p:cNvSpPr/>
          <p:nvPr/>
        </p:nvSpPr>
        <p:spPr bwMode="auto">
          <a:xfrm>
            <a:off x="2981324" y="3124200"/>
            <a:ext cx="904875" cy="196271"/>
          </a:xfrm>
          <a:prstGeom prst="round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3" name="Content Placeholder 2"/>
          <p:cNvSpPr>
            <a:spLocks noGrp="1"/>
          </p:cNvSpPr>
          <p:nvPr>
            <p:ph idx="1"/>
          </p:nvPr>
        </p:nvSpPr>
        <p:spPr>
          <a:xfrm>
            <a:off x="304801" y="1803400"/>
            <a:ext cx="4495800" cy="2235200"/>
          </a:xfrm>
        </p:spPr>
        <p:txBody>
          <a:bodyPr/>
          <a:lstStyle/>
          <a:p>
            <a:pPr marL="0" indent="0">
              <a:buNone/>
            </a:pPr>
            <a:r>
              <a:rPr lang="en-US" sz="1600" dirty="0" smtClean="0"/>
              <a:t>Also, slippage can occur during DNA replication, such that the template shifts with respect to the new complementary strand, and a part of the template strand is either skipped by the replication machinery or used twice as a template. As a result, a segment of DNA is deleted or duplicated.</a:t>
            </a:r>
          </a:p>
          <a:p>
            <a:pPr marL="0" indent="0">
              <a:buNone/>
            </a:pPr>
            <a:endParaRPr lang="en-US" dirty="0"/>
          </a:p>
        </p:txBody>
      </p:sp>
    </p:spTree>
    <p:extLst>
      <p:ext uri="{BB962C8B-B14F-4D97-AF65-F5344CB8AC3E}">
        <p14:creationId xmlns:p14="http://schemas.microsoft.com/office/powerpoint/2010/main" val="421862974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Biology AP Exam</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the development of a seedling, which of the following will be </a:t>
            </a:r>
            <a:r>
              <a:rPr lang="en-US" dirty="0" smtClean="0"/>
              <a:t>the last </a:t>
            </a:r>
            <a:r>
              <a:rPr lang="en-US" dirty="0"/>
              <a:t>to occur</a:t>
            </a:r>
            <a:r>
              <a:rPr lang="en-US" dirty="0" smtClean="0"/>
              <a:t>?</a:t>
            </a:r>
          </a:p>
          <a:p>
            <a:pPr marL="0" indent="0">
              <a:buNone/>
            </a:pPr>
            <a:endParaRPr lang="en-US" dirty="0" smtClean="0"/>
          </a:p>
          <a:p>
            <a:pPr marL="800100" lvl="1" indent="-457200">
              <a:buFont typeface="+mj-lt"/>
              <a:buAutoNum type="alphaUcPeriod"/>
            </a:pPr>
            <a:r>
              <a:rPr lang="en-US" dirty="0" smtClean="0"/>
              <a:t>Initiation of the breakdown of the food reserve</a:t>
            </a:r>
            <a:endParaRPr lang="en-US" dirty="0"/>
          </a:p>
          <a:p>
            <a:pPr marL="800100" lvl="1" indent="-457200">
              <a:buFont typeface="+mj-lt"/>
              <a:buAutoNum type="alphaUcPeriod"/>
            </a:pPr>
            <a:r>
              <a:rPr lang="en-US" dirty="0" smtClean="0"/>
              <a:t>Initiation of cell division in the root meristem</a:t>
            </a:r>
            <a:endParaRPr lang="en-US" dirty="0"/>
          </a:p>
          <a:p>
            <a:pPr marL="800100" lvl="1" indent="-457200">
              <a:buFont typeface="+mj-lt"/>
              <a:buAutoNum type="alphaUcPeriod"/>
            </a:pPr>
            <a:r>
              <a:rPr lang="en-US" dirty="0" smtClean="0"/>
              <a:t>Emergence of the root</a:t>
            </a:r>
          </a:p>
          <a:p>
            <a:pPr marL="800100" lvl="1" indent="-457200">
              <a:buFont typeface="+mj-lt"/>
              <a:buAutoNum type="alphaUcPeriod"/>
            </a:pPr>
            <a:r>
              <a:rPr lang="en-US" dirty="0" smtClean="0"/>
              <a:t>Emergence and greening of the first true foliage leaves</a:t>
            </a:r>
            <a:endParaRPr lang="en-US" dirty="0"/>
          </a:p>
          <a:p>
            <a:pPr marL="800100" lvl="1" indent="-457200">
              <a:buFont typeface="+mj-lt"/>
              <a:buAutoNum type="alphaUcPeriod"/>
            </a:pPr>
            <a:r>
              <a:rPr lang="en-US" dirty="0" smtClean="0"/>
              <a:t>Imbibition of water by the seed</a:t>
            </a:r>
          </a:p>
          <a:p>
            <a:pPr marL="800100" lvl="1" indent="-457200">
              <a:buFont typeface="+mj-lt"/>
              <a:buAutoNum type="alphaUcPeriod"/>
            </a:pPr>
            <a:endParaRPr lang="en-US" dirty="0"/>
          </a:p>
          <a:p>
            <a:pPr marL="342900" lvl="1" indent="0">
              <a:buNone/>
            </a:pPr>
            <a:r>
              <a:rPr lang="en-US" dirty="0" smtClean="0"/>
              <a:t>Actual order: E A C B D</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37</a:t>
            </a:fld>
            <a:endParaRPr lang="en-US"/>
          </a:p>
        </p:txBody>
      </p:sp>
    </p:spTree>
    <p:extLst>
      <p:ext uri="{BB962C8B-B14F-4D97-AF65-F5344CB8AC3E}">
        <p14:creationId xmlns:p14="http://schemas.microsoft.com/office/powerpoint/2010/main" val="42120623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38</a:t>
            </a:fld>
            <a:endParaRPr lang="en-US"/>
          </a:p>
        </p:txBody>
      </p:sp>
      <p:sp>
        <p:nvSpPr>
          <p:cNvPr id="5" name="Rounded Rectangle 4"/>
          <p:cNvSpPr/>
          <p:nvPr/>
        </p:nvSpPr>
        <p:spPr bwMode="auto">
          <a:xfrm>
            <a:off x="1981200" y="2133600"/>
            <a:ext cx="5029200" cy="6096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dirty="0">
                <a:solidFill>
                  <a:schemeClr val="tx1"/>
                </a:solidFill>
              </a:rPr>
              <a:t>Event </a:t>
            </a:r>
            <a:r>
              <a:rPr lang="en-US" dirty="0" smtClean="0">
                <a:solidFill>
                  <a:schemeClr val="tx1"/>
                </a:solidFill>
              </a:rPr>
              <a:t>extraction (entities and relations)</a:t>
            </a:r>
            <a:endParaRPr kumimoji="0" lang="en-US" sz="2400" b="0" u="none" strike="noStrike" cap="none" normalizeH="0" baseline="0" dirty="0">
              <a:ln>
                <a:noFill/>
              </a:ln>
              <a:solidFill>
                <a:schemeClr val="tx1"/>
              </a:solidFill>
              <a:effectLst/>
              <a:latin typeface="+mn-lt"/>
            </a:endParaRPr>
          </a:p>
        </p:txBody>
      </p:sp>
      <p:sp>
        <p:nvSpPr>
          <p:cNvPr id="6" name="Rounded Rectangle 5"/>
          <p:cNvSpPr/>
          <p:nvPr/>
        </p:nvSpPr>
        <p:spPr bwMode="auto">
          <a:xfrm>
            <a:off x="1981200" y="3352800"/>
            <a:ext cx="5029200" cy="16002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solidFill>
                  <a:schemeClr val="tx1"/>
                </a:solidFill>
                <a:effectLst/>
                <a:latin typeface="+mn-lt"/>
              </a:rPr>
              <a:t>         Process</a:t>
            </a:r>
            <a:r>
              <a:rPr kumimoji="0" lang="en-US" sz="2400" b="0" u="none" strike="noStrike" cap="none" normalizeH="0" dirty="0" smtClean="0">
                <a:ln>
                  <a:noFill/>
                </a:ln>
                <a:solidFill>
                  <a:schemeClr val="tx1"/>
                </a:solidFill>
                <a:effectLst/>
                <a:latin typeface="+mn-lt"/>
              </a:rPr>
              <a:t> </a:t>
            </a:r>
            <a:br>
              <a:rPr kumimoji="0" lang="en-US" sz="2400" b="0" u="none" strike="noStrike" cap="none" normalizeH="0" dirty="0" smtClean="0">
                <a:ln>
                  <a:noFill/>
                </a:ln>
                <a:solidFill>
                  <a:schemeClr val="tx1"/>
                </a:solidFill>
                <a:effectLst/>
                <a:latin typeface="+mn-lt"/>
              </a:rPr>
            </a:br>
            <a:r>
              <a:rPr kumimoji="0" lang="en-US" sz="2400" b="0" u="none" strike="noStrike" cap="none" normalizeH="0" dirty="0" smtClean="0">
                <a:ln>
                  <a:noFill/>
                </a:ln>
                <a:solidFill>
                  <a:schemeClr val="tx1"/>
                </a:solidFill>
                <a:effectLst/>
                <a:latin typeface="+mn-lt"/>
              </a:rPr>
              <a:t>         </a:t>
            </a:r>
            <a:r>
              <a:rPr kumimoji="0" lang="en-US" sz="2400" b="0" u="none" strike="noStrike" cap="none" normalizeH="0" baseline="0" dirty="0" smtClean="0">
                <a:ln>
                  <a:noFill/>
                </a:ln>
                <a:solidFill>
                  <a:schemeClr val="tx1"/>
                </a:solidFill>
                <a:effectLst/>
                <a:latin typeface="+mn-lt"/>
              </a:rPr>
              <a:t>Model</a:t>
            </a:r>
            <a:endParaRPr kumimoji="0" lang="en-US" sz="2400" b="0" u="none" strike="noStrike" cap="none" normalizeH="0" baseline="0" dirty="0">
              <a:ln>
                <a:noFill/>
              </a:ln>
              <a:solidFill>
                <a:schemeClr val="tx1"/>
              </a:solidFill>
              <a:effectLst/>
              <a:latin typeface="+mn-lt"/>
            </a:endParaRPr>
          </a:p>
        </p:txBody>
      </p:sp>
      <p:sp>
        <p:nvSpPr>
          <p:cNvPr id="7" name="Rounded Rectangle 6"/>
          <p:cNvSpPr/>
          <p:nvPr/>
        </p:nvSpPr>
        <p:spPr bwMode="auto">
          <a:xfrm>
            <a:off x="1981200" y="5486400"/>
            <a:ext cx="5029200" cy="6096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solidFill>
                  <a:schemeClr val="tx1"/>
                </a:solidFill>
                <a:effectLst/>
                <a:latin typeface="+mn-lt"/>
              </a:rPr>
              <a:t>Process structure</a:t>
            </a:r>
            <a:endParaRPr kumimoji="0" lang="en-US" sz="2400" b="0" u="none" strike="noStrike" cap="none" normalizeH="0" baseline="0" dirty="0">
              <a:ln>
                <a:noFill/>
              </a:ln>
              <a:solidFill>
                <a:schemeClr val="tx1"/>
              </a:solidFill>
              <a:effectLst/>
              <a:latin typeface="+mn-lt"/>
            </a:endParaRPr>
          </a:p>
        </p:txBody>
      </p:sp>
      <p:sp>
        <p:nvSpPr>
          <p:cNvPr id="8" name="Rounded Rectangle 7"/>
          <p:cNvSpPr/>
          <p:nvPr/>
        </p:nvSpPr>
        <p:spPr bwMode="auto">
          <a:xfrm>
            <a:off x="4116572" y="3505200"/>
            <a:ext cx="2512828"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Local Model</a:t>
            </a:r>
            <a:endParaRPr kumimoji="0" lang="en-US" sz="2400" b="0" i="0" u="none" strike="noStrike" cap="none" normalizeH="0" baseline="0" dirty="0">
              <a:ln>
                <a:noFill/>
              </a:ln>
              <a:solidFill>
                <a:schemeClr val="tx1"/>
              </a:solidFill>
              <a:effectLst/>
            </a:endParaRPr>
          </a:p>
        </p:txBody>
      </p:sp>
      <p:sp>
        <p:nvSpPr>
          <p:cNvPr id="9" name="Rounded Rectangle 8"/>
          <p:cNvSpPr/>
          <p:nvPr/>
        </p:nvSpPr>
        <p:spPr bwMode="auto">
          <a:xfrm>
            <a:off x="4114800" y="4267200"/>
            <a:ext cx="2514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Global constraints</a:t>
            </a:r>
            <a:endParaRPr kumimoji="0" lang="en-US" sz="2400" b="0" i="0" u="none" strike="noStrike" cap="none" normalizeH="0" baseline="0" dirty="0">
              <a:ln>
                <a:noFill/>
              </a:ln>
              <a:solidFill>
                <a:schemeClr val="tx1"/>
              </a:solidFill>
              <a:effectLst/>
            </a:endParaRPr>
          </a:p>
        </p:txBody>
      </p:sp>
      <p:cxnSp>
        <p:nvCxnSpPr>
          <p:cNvPr id="11" name="Straight Arrow Connector 10"/>
          <p:cNvCxnSpPr>
            <a:stCxn id="5" idx="2"/>
            <a:endCxn id="6" idx="0"/>
          </p:cNvCxnSpPr>
          <p:nvPr/>
        </p:nvCxnSpPr>
        <p:spPr bwMode="auto">
          <a:xfrm>
            <a:off x="4495800" y="2743200"/>
            <a:ext cx="0" cy="60960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arrow"/>
          </a:ln>
          <a:effectLst/>
        </p:spPr>
      </p:cxnSp>
      <p:cxnSp>
        <p:nvCxnSpPr>
          <p:cNvPr id="13" name="Straight Arrow Connector 12"/>
          <p:cNvCxnSpPr>
            <a:stCxn id="6" idx="2"/>
            <a:endCxn id="7" idx="0"/>
          </p:cNvCxnSpPr>
          <p:nvPr/>
        </p:nvCxnSpPr>
        <p:spPr bwMode="auto">
          <a:xfrm>
            <a:off x="4495800" y="4953000"/>
            <a:ext cx="0" cy="53340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316701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event relation classifier</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dirty="0"/>
          </a:p>
        </p:txBody>
      </p:sp>
      <p:sp>
        <p:nvSpPr>
          <p:cNvPr id="5" name="Content Placeholder 4"/>
          <p:cNvSpPr>
            <a:spLocks noGrp="1"/>
          </p:cNvSpPr>
          <p:nvPr>
            <p:ph idx="1"/>
          </p:nvPr>
        </p:nvSpPr>
        <p:spPr/>
        <p:txBody>
          <a:bodyPr/>
          <a:lstStyle/>
          <a:p>
            <a:r>
              <a:rPr lang="en-US" dirty="0" smtClean="0"/>
              <a:t>Input: a pair of events </a:t>
            </a:r>
            <a:r>
              <a:rPr lang="en-US" i="1" dirty="0" err="1" smtClean="0"/>
              <a:t>i</a:t>
            </a:r>
            <a:r>
              <a:rPr lang="en-US" dirty="0" smtClean="0"/>
              <a:t> and </a:t>
            </a:r>
            <a:r>
              <a:rPr lang="en-US" i="1" dirty="0" smtClean="0"/>
              <a:t>j</a:t>
            </a:r>
          </a:p>
          <a:p>
            <a:r>
              <a:rPr lang="en-US" dirty="0" smtClean="0"/>
              <a:t>Output: a relation</a:t>
            </a:r>
          </a:p>
          <a:p>
            <a:pPr lvl="1"/>
            <a:r>
              <a:rPr lang="en-US" dirty="0" smtClean="0"/>
              <a:t>11 relations including</a:t>
            </a:r>
          </a:p>
          <a:p>
            <a:pPr lvl="2"/>
            <a:r>
              <a:rPr lang="en-US" dirty="0" smtClean="0"/>
              <a:t>Temporal ordering</a:t>
            </a:r>
          </a:p>
          <a:p>
            <a:pPr lvl="2"/>
            <a:r>
              <a:rPr lang="en-US" dirty="0" smtClean="0"/>
              <a:t>Causal relations – cause/enable</a:t>
            </a:r>
          </a:p>
          <a:p>
            <a:pPr lvl="2"/>
            <a:r>
              <a:rPr lang="en-US" dirty="0" err="1" smtClean="0"/>
              <a:t>Coreference</a:t>
            </a:r>
            <a:endParaRPr lang="en-US" dirty="0" smtClean="0"/>
          </a:p>
          <a:p>
            <a:r>
              <a:rPr lang="en-US" dirty="0" smtClean="0"/>
              <a:t>Features:</a:t>
            </a:r>
          </a:p>
          <a:p>
            <a:pPr lvl="1"/>
            <a:r>
              <a:rPr lang="en-US" dirty="0" smtClean="0"/>
              <a:t>Some adapted from previous work</a:t>
            </a:r>
          </a:p>
          <a:p>
            <a:pPr lvl="1"/>
            <a:r>
              <a:rPr lang="en-US" dirty="0" smtClean="0"/>
              <a:t>A few new ones – to combat sparseness</a:t>
            </a:r>
          </a:p>
          <a:p>
            <a:pPr lvl="2"/>
            <a:r>
              <a:rPr lang="en-US" dirty="0" smtClean="0"/>
              <a:t>Especially exploiting function words that suggest relations (e.g., </a:t>
            </a:r>
            <a:r>
              <a:rPr lang="en-US" i="1" dirty="0" smtClean="0"/>
              <a:t>hence</a:t>
            </a:r>
            <a:r>
              <a:rPr lang="en-US" dirty="0" smtClean="0"/>
              <a:t>)</a:t>
            </a:r>
          </a:p>
          <a:p>
            <a:pPr marL="800100" lvl="2" indent="0">
              <a:buNone/>
            </a:pPr>
            <a:r>
              <a:rPr lang="en-US" dirty="0"/>
              <a:t>	</a:t>
            </a:r>
          </a:p>
        </p:txBody>
      </p:sp>
    </p:spTree>
    <p:extLst>
      <p:ext uri="{BB962C8B-B14F-4D97-AF65-F5344CB8AC3E}">
        <p14:creationId xmlns:p14="http://schemas.microsoft.com/office/powerpoint/2010/main" val="34808255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880534"/>
            <a:ext cx="5943600" cy="5096933"/>
          </a:xfrm>
          <a:prstGeom prst="rect">
            <a:avLst/>
          </a:prstGeom>
        </p:spPr>
      </p:pic>
    </p:spTree>
    <p:extLst>
      <p:ext uri="{BB962C8B-B14F-4D97-AF65-F5344CB8AC3E}">
        <p14:creationId xmlns:p14="http://schemas.microsoft.com/office/powerpoint/2010/main" val="358623305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constraints</a:t>
            </a:r>
            <a:endParaRPr lang="en-US" dirty="0"/>
          </a:p>
        </p:txBody>
      </p:sp>
      <p:sp>
        <p:nvSpPr>
          <p:cNvPr id="3" name="Content Placeholder 2"/>
          <p:cNvSpPr>
            <a:spLocks noGrp="1"/>
          </p:cNvSpPr>
          <p:nvPr>
            <p:ph idx="1"/>
          </p:nvPr>
        </p:nvSpPr>
        <p:spPr/>
        <p:txBody>
          <a:bodyPr/>
          <a:lstStyle/>
          <a:p>
            <a:r>
              <a:rPr lang="en-US" dirty="0" smtClean="0"/>
              <a:t>Ensure consistency using hard constraints.</a:t>
            </a:r>
          </a:p>
          <a:p>
            <a:r>
              <a:rPr lang="en-US" dirty="0" smtClean="0"/>
              <a:t>Favor structures using soft constraints.</a:t>
            </a:r>
          </a:p>
          <a:p>
            <a:r>
              <a:rPr lang="en-US" dirty="0" smtClean="0"/>
              <a:t>Mainly in three flavors</a:t>
            </a:r>
          </a:p>
          <a:p>
            <a:pPr lvl="1"/>
            <a:r>
              <a:rPr lang="en-US" dirty="0"/>
              <a:t>Connectivity constraint</a:t>
            </a:r>
          </a:p>
          <a:p>
            <a:pPr lvl="2"/>
            <a:r>
              <a:rPr lang="en-US" sz="1800" dirty="0"/>
              <a:t>The graph of events must be </a:t>
            </a:r>
            <a:r>
              <a:rPr lang="en-US" sz="1800" dirty="0" smtClean="0"/>
              <a:t>connected</a:t>
            </a:r>
          </a:p>
          <a:p>
            <a:pPr lvl="1"/>
            <a:r>
              <a:rPr lang="en-US" dirty="0"/>
              <a:t>Chain constraints</a:t>
            </a:r>
          </a:p>
          <a:p>
            <a:pPr lvl="2"/>
            <a:r>
              <a:rPr lang="en-US" dirty="0"/>
              <a:t>90% of events have degree &lt;= </a:t>
            </a:r>
            <a:r>
              <a:rPr lang="en-US" dirty="0" smtClean="0"/>
              <a:t>2</a:t>
            </a:r>
          </a:p>
          <a:p>
            <a:pPr lvl="1"/>
            <a:r>
              <a:rPr lang="en-US" dirty="0" smtClean="0"/>
              <a:t>Event triple constraints</a:t>
            </a:r>
            <a:endParaRPr lang="en-US" dirty="0"/>
          </a:p>
          <a:p>
            <a:pPr lvl="2"/>
            <a:r>
              <a:rPr lang="en-US" dirty="0" smtClean="0"/>
              <a:t>E.g.: Event co-reference is transitive</a:t>
            </a:r>
            <a:endParaRPr lang="en-US" dirty="0"/>
          </a:p>
          <a:p>
            <a:r>
              <a:rPr lang="en-US" dirty="0" smtClean="0"/>
              <a:t>Enforced by formulating the problem as an ILP.</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Tree>
    <p:extLst>
      <p:ext uri="{BB962C8B-B14F-4D97-AF65-F5344CB8AC3E}">
        <p14:creationId xmlns:p14="http://schemas.microsoft.com/office/powerpoint/2010/main" val="16934214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constraint</a:t>
            </a:r>
            <a:endParaRPr lang="en-US" dirty="0"/>
          </a:p>
        </p:txBody>
      </p:sp>
      <p:sp>
        <p:nvSpPr>
          <p:cNvPr id="3" name="Content Placeholder 2"/>
          <p:cNvSpPr>
            <a:spLocks noGrp="1"/>
          </p:cNvSpPr>
          <p:nvPr>
            <p:ph idx="1"/>
          </p:nvPr>
        </p:nvSpPr>
        <p:spPr>
          <a:xfrm>
            <a:off x="304800" y="1803400"/>
            <a:ext cx="8534400" cy="1625600"/>
          </a:xfrm>
        </p:spPr>
        <p:txBody>
          <a:bodyPr/>
          <a:lstStyle/>
          <a:p>
            <a:r>
              <a:rPr lang="en-US" dirty="0" smtClean="0"/>
              <a:t>ILP formulation based on </a:t>
            </a:r>
            <a:r>
              <a:rPr lang="en-US" dirty="0"/>
              <a:t>g</a:t>
            </a:r>
            <a:r>
              <a:rPr lang="en-US" dirty="0" smtClean="0"/>
              <a:t>raph </a:t>
            </a:r>
            <a:r>
              <a:rPr lang="en-US" dirty="0"/>
              <a:t>flow </a:t>
            </a:r>
            <a:r>
              <a:rPr lang="en-US" dirty="0" smtClean="0"/>
              <a:t>for dependency parsing by </a:t>
            </a:r>
            <a:r>
              <a:rPr lang="en-US" dirty="0"/>
              <a:t>Martins et. al. (</a:t>
            </a:r>
            <a:r>
              <a:rPr lang="en-US" dirty="0" smtClean="0"/>
              <a:t>2009</a:t>
            </a:r>
            <a:r>
              <a:rPr lang="en-US" dirty="0"/>
              <a:t>)</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
        <p:nvSpPr>
          <p:cNvPr id="28" name="Oval 27"/>
          <p:cNvSpPr/>
          <p:nvPr/>
        </p:nvSpPr>
        <p:spPr bwMode="auto">
          <a:xfrm>
            <a:off x="2743200" y="3581400"/>
            <a:ext cx="1569720"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skipped</a:t>
            </a:r>
            <a:endParaRPr kumimoji="0" lang="en-US" sz="1600" b="0" i="0" u="none" strike="noStrike" cap="none" normalizeH="0" baseline="0" dirty="0">
              <a:ln>
                <a:noFill/>
              </a:ln>
              <a:solidFill>
                <a:schemeClr val="tx1"/>
              </a:solidFill>
              <a:effectLst/>
              <a:latin typeface="+mn-lt"/>
            </a:endParaRPr>
          </a:p>
        </p:txBody>
      </p:sp>
      <p:sp>
        <p:nvSpPr>
          <p:cNvPr id="29" name="Oval 28"/>
          <p:cNvSpPr/>
          <p:nvPr/>
        </p:nvSpPr>
        <p:spPr bwMode="auto">
          <a:xfrm>
            <a:off x="4953000" y="5029200"/>
            <a:ext cx="1569720"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duplicated</a:t>
            </a:r>
            <a:endParaRPr kumimoji="0" lang="en-US" sz="1600" b="0" i="0" u="none" strike="noStrike" cap="none" normalizeH="0" baseline="0" dirty="0">
              <a:ln>
                <a:noFill/>
              </a:ln>
              <a:solidFill>
                <a:schemeClr val="tx1"/>
              </a:solidFill>
              <a:effectLst/>
              <a:latin typeface="+mn-lt"/>
            </a:endParaRPr>
          </a:p>
        </p:txBody>
      </p:sp>
      <p:sp>
        <p:nvSpPr>
          <p:cNvPr id="30" name="Oval 29"/>
          <p:cNvSpPr/>
          <p:nvPr/>
        </p:nvSpPr>
        <p:spPr bwMode="auto">
          <a:xfrm>
            <a:off x="2743200" y="5029200"/>
            <a:ext cx="1569720"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used</a:t>
            </a:r>
            <a:endParaRPr kumimoji="0" lang="en-US" sz="1600" b="0" i="0" u="none" strike="noStrike" cap="none" normalizeH="0" baseline="0" dirty="0">
              <a:ln>
                <a:noFill/>
              </a:ln>
              <a:solidFill>
                <a:schemeClr val="tx1"/>
              </a:solidFill>
              <a:effectLst/>
              <a:latin typeface="+mn-lt"/>
            </a:endParaRPr>
          </a:p>
        </p:txBody>
      </p:sp>
      <p:sp>
        <p:nvSpPr>
          <p:cNvPr id="31" name="Oval 30"/>
          <p:cNvSpPr/>
          <p:nvPr/>
        </p:nvSpPr>
        <p:spPr bwMode="auto">
          <a:xfrm>
            <a:off x="4953000" y="3581400"/>
            <a:ext cx="1569720"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deleted</a:t>
            </a:r>
            <a:endParaRPr kumimoji="0" lang="en-US" sz="1600" b="0" i="0" u="none" strike="noStrike" cap="none" normalizeH="0" baseline="0" dirty="0">
              <a:ln>
                <a:noFill/>
              </a:ln>
              <a:solidFill>
                <a:schemeClr val="tx1"/>
              </a:solidFill>
              <a:effectLst/>
              <a:latin typeface="+mn-lt"/>
            </a:endParaRPr>
          </a:p>
        </p:txBody>
      </p:sp>
      <p:cxnSp>
        <p:nvCxnSpPr>
          <p:cNvPr id="32" name="Curved Connector 31"/>
          <p:cNvCxnSpPr>
            <a:stCxn id="48" idx="5"/>
            <a:endCxn id="30" idx="2"/>
          </p:cNvCxnSpPr>
          <p:nvPr/>
        </p:nvCxnSpPr>
        <p:spPr bwMode="auto">
          <a:xfrm rot="16200000" flipH="1">
            <a:off x="1969943" y="4484542"/>
            <a:ext cx="600355" cy="946160"/>
          </a:xfrm>
          <a:prstGeom prst="curvedConnector2">
            <a:avLst/>
          </a:prstGeom>
          <a:gradFill rotWithShape="0">
            <a:gsLst>
              <a:gs pos="0">
                <a:srgbClr val="A50021"/>
              </a:gs>
              <a:gs pos="100000">
                <a:schemeClr val="tx1"/>
              </a:gs>
            </a:gsLst>
            <a:lin ang="0" scaled="1"/>
          </a:gradFill>
          <a:ln w="19050" cap="flat" cmpd="sng" algn="ctr">
            <a:solidFill>
              <a:srgbClr val="CC9900"/>
            </a:solidFill>
            <a:prstDash val="solid"/>
            <a:miter lim="800000"/>
            <a:headEnd type="none" w="med" len="med"/>
            <a:tailEnd type="arrow"/>
          </a:ln>
          <a:effectLst/>
        </p:spPr>
      </p:cxnSp>
      <p:cxnSp>
        <p:nvCxnSpPr>
          <p:cNvPr id="33" name="Curved Connector 32"/>
          <p:cNvCxnSpPr>
            <a:stCxn id="48" idx="7"/>
            <a:endCxn id="28" idx="2"/>
          </p:cNvCxnSpPr>
          <p:nvPr/>
        </p:nvCxnSpPr>
        <p:spPr bwMode="auto">
          <a:xfrm rot="5400000" flipH="1" flipV="1">
            <a:off x="2008043" y="3598998"/>
            <a:ext cx="524155" cy="946160"/>
          </a:xfrm>
          <a:prstGeom prst="curvedConnector2">
            <a:avLst/>
          </a:prstGeom>
          <a:gradFill rotWithShape="0">
            <a:gsLst>
              <a:gs pos="0">
                <a:srgbClr val="A50021"/>
              </a:gs>
              <a:gs pos="100000">
                <a:schemeClr val="tx1"/>
              </a:gs>
            </a:gsLst>
            <a:lin ang="0" scaled="1"/>
          </a:gradFill>
          <a:ln w="19050" cap="flat" cmpd="sng" algn="ctr">
            <a:solidFill>
              <a:srgbClr val="CC9900"/>
            </a:solidFill>
            <a:prstDash val="solid"/>
            <a:miter lim="800000"/>
            <a:headEnd type="none" w="med" len="med"/>
            <a:tailEnd type="arrow"/>
          </a:ln>
          <a:effectLst/>
        </p:spPr>
      </p:cxnSp>
      <p:cxnSp>
        <p:nvCxnSpPr>
          <p:cNvPr id="34" name="Curved Connector 33"/>
          <p:cNvCxnSpPr>
            <a:endCxn id="28" idx="3"/>
          </p:cNvCxnSpPr>
          <p:nvPr/>
        </p:nvCxnSpPr>
        <p:spPr bwMode="auto">
          <a:xfrm flipV="1">
            <a:off x="2026920" y="3971645"/>
            <a:ext cx="946160" cy="524155"/>
          </a:xfrm>
          <a:prstGeom prst="curvedConnector2">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cxnSp>
        <p:nvCxnSpPr>
          <p:cNvPr id="35" name="Curved Connector 34"/>
          <p:cNvCxnSpPr>
            <a:endCxn id="30" idx="1"/>
          </p:cNvCxnSpPr>
          <p:nvPr/>
        </p:nvCxnSpPr>
        <p:spPr bwMode="auto">
          <a:xfrm>
            <a:off x="2026920" y="4495800"/>
            <a:ext cx="946160" cy="600355"/>
          </a:xfrm>
          <a:prstGeom prst="curvedConnector2">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36" name="TextBox 35"/>
          <p:cNvSpPr txBox="1"/>
          <p:nvPr/>
        </p:nvSpPr>
        <p:spPr>
          <a:xfrm>
            <a:off x="1620942" y="3623846"/>
            <a:ext cx="1046058" cy="338554"/>
          </a:xfrm>
          <a:prstGeom prst="rect">
            <a:avLst/>
          </a:prstGeom>
          <a:noFill/>
        </p:spPr>
        <p:txBody>
          <a:bodyPr wrap="square" rtlCol="0">
            <a:spAutoFit/>
          </a:bodyPr>
          <a:lstStyle/>
          <a:p>
            <a:r>
              <a:rPr lang="en-US" sz="1600" dirty="0" smtClean="0">
                <a:solidFill>
                  <a:srgbClr val="CC9900"/>
                </a:solidFill>
                <a:latin typeface="+mn-lt"/>
              </a:rPr>
              <a:t>CAUSES</a:t>
            </a:r>
            <a:endParaRPr lang="en-US" sz="1600" dirty="0">
              <a:solidFill>
                <a:srgbClr val="CC9900"/>
              </a:solidFill>
              <a:latin typeface="+mn-lt"/>
            </a:endParaRPr>
          </a:p>
        </p:txBody>
      </p:sp>
      <p:sp>
        <p:nvSpPr>
          <p:cNvPr id="37" name="TextBox 36"/>
          <p:cNvSpPr txBox="1"/>
          <p:nvPr/>
        </p:nvSpPr>
        <p:spPr>
          <a:xfrm>
            <a:off x="2076862" y="3962400"/>
            <a:ext cx="1123538"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38" name="TextBox 37"/>
          <p:cNvSpPr txBox="1"/>
          <p:nvPr/>
        </p:nvSpPr>
        <p:spPr>
          <a:xfrm>
            <a:off x="2076862" y="4690646"/>
            <a:ext cx="1123538" cy="338554"/>
          </a:xfrm>
          <a:prstGeom prst="rect">
            <a:avLst/>
          </a:prstGeom>
          <a:noFill/>
        </p:spPr>
        <p:txBody>
          <a:bodyPr wrap="square" rtlCol="0">
            <a:spAutoFit/>
          </a:bodyPr>
          <a:lstStyle/>
          <a:p>
            <a:r>
              <a:rPr lang="en-US" sz="1600" dirty="0" smtClean="0">
                <a:latin typeface="+mn-lt"/>
              </a:rPr>
              <a:t>CAUSES</a:t>
            </a:r>
            <a:endParaRPr lang="en-US" sz="1600" dirty="0">
              <a:latin typeface="+mn-lt"/>
            </a:endParaRPr>
          </a:p>
        </p:txBody>
      </p:sp>
      <p:sp>
        <p:nvSpPr>
          <p:cNvPr id="39" name="TextBox 38"/>
          <p:cNvSpPr txBox="1"/>
          <p:nvPr/>
        </p:nvSpPr>
        <p:spPr>
          <a:xfrm>
            <a:off x="1514262" y="5071646"/>
            <a:ext cx="1152738" cy="338554"/>
          </a:xfrm>
          <a:prstGeom prst="rect">
            <a:avLst/>
          </a:prstGeom>
          <a:noFill/>
        </p:spPr>
        <p:txBody>
          <a:bodyPr wrap="square" rtlCol="0">
            <a:spAutoFit/>
          </a:bodyPr>
          <a:lstStyle>
            <a:defPPr>
              <a:defRPr lang="en-US"/>
            </a:defPPr>
            <a:lvl1pPr>
              <a:defRPr sz="1800">
                <a:solidFill>
                  <a:srgbClr val="CC9900"/>
                </a:solidFill>
                <a:latin typeface="+mn-lt"/>
              </a:defRPr>
            </a:lvl1pPr>
          </a:lstStyle>
          <a:p>
            <a:r>
              <a:rPr lang="en-US" sz="1600" dirty="0" smtClean="0"/>
              <a:t>CAUSES</a:t>
            </a:r>
            <a:endParaRPr lang="en-US" sz="1600" dirty="0"/>
          </a:p>
        </p:txBody>
      </p:sp>
      <p:sp>
        <p:nvSpPr>
          <p:cNvPr id="40" name="TextBox 39"/>
          <p:cNvSpPr txBox="1"/>
          <p:nvPr/>
        </p:nvSpPr>
        <p:spPr>
          <a:xfrm>
            <a:off x="4191000" y="3471446"/>
            <a:ext cx="1141529" cy="338554"/>
          </a:xfrm>
          <a:prstGeom prst="rect">
            <a:avLst/>
          </a:prstGeom>
          <a:noFill/>
        </p:spPr>
        <p:txBody>
          <a:bodyPr wrap="square" rtlCol="0">
            <a:spAutoFit/>
          </a:bodyPr>
          <a:lstStyle/>
          <a:p>
            <a:r>
              <a:rPr lang="en-US" sz="1600" dirty="0" smtClean="0">
                <a:solidFill>
                  <a:srgbClr val="CC9900"/>
                </a:solidFill>
                <a:latin typeface="+mn-lt"/>
              </a:rPr>
              <a:t>CAUSES</a:t>
            </a:r>
            <a:endParaRPr lang="en-US" sz="1600" dirty="0">
              <a:solidFill>
                <a:srgbClr val="CC9900"/>
              </a:solidFill>
              <a:latin typeface="+mn-lt"/>
            </a:endParaRPr>
          </a:p>
        </p:txBody>
      </p:sp>
      <p:sp>
        <p:nvSpPr>
          <p:cNvPr id="41" name="TextBox 40"/>
          <p:cNvSpPr txBox="1"/>
          <p:nvPr/>
        </p:nvSpPr>
        <p:spPr>
          <a:xfrm>
            <a:off x="4210463" y="5224046"/>
            <a:ext cx="1123537" cy="338554"/>
          </a:xfrm>
          <a:prstGeom prst="rect">
            <a:avLst/>
          </a:prstGeom>
          <a:noFill/>
        </p:spPr>
        <p:txBody>
          <a:bodyPr wrap="square" rtlCol="0">
            <a:spAutoFit/>
          </a:bodyPr>
          <a:lstStyle/>
          <a:p>
            <a:r>
              <a:rPr lang="en-US" sz="1600" dirty="0" smtClean="0">
                <a:solidFill>
                  <a:srgbClr val="CC9900"/>
                </a:solidFill>
                <a:latin typeface="+mn-lt"/>
              </a:rPr>
              <a:t>CAUSES</a:t>
            </a:r>
            <a:endParaRPr lang="en-US" sz="1600" dirty="0">
              <a:solidFill>
                <a:srgbClr val="CC9900"/>
              </a:solidFill>
              <a:latin typeface="+mn-lt"/>
            </a:endParaRPr>
          </a:p>
        </p:txBody>
      </p:sp>
      <p:sp>
        <p:nvSpPr>
          <p:cNvPr id="42" name="TextBox 41"/>
          <p:cNvSpPr txBox="1"/>
          <p:nvPr/>
        </p:nvSpPr>
        <p:spPr>
          <a:xfrm>
            <a:off x="7086600" y="5850523"/>
            <a:ext cx="1447800" cy="338554"/>
          </a:xfrm>
          <a:prstGeom prst="rect">
            <a:avLst/>
          </a:prstGeom>
          <a:noFill/>
        </p:spPr>
        <p:txBody>
          <a:bodyPr wrap="square" rtlCol="0">
            <a:spAutoFit/>
          </a:bodyPr>
          <a:lstStyle/>
          <a:p>
            <a:r>
              <a:rPr lang="en-US" sz="1600" dirty="0" smtClean="0">
                <a:solidFill>
                  <a:srgbClr val="CC9900"/>
                </a:solidFill>
                <a:latin typeface="+mn-lt"/>
              </a:rPr>
              <a:t>Gold standard</a:t>
            </a:r>
            <a:endParaRPr lang="en-US" sz="1600" dirty="0">
              <a:solidFill>
                <a:srgbClr val="CC9900"/>
              </a:solidFill>
              <a:latin typeface="+mn-lt"/>
            </a:endParaRPr>
          </a:p>
        </p:txBody>
      </p:sp>
      <p:cxnSp>
        <p:nvCxnSpPr>
          <p:cNvPr id="43" name="Straight Arrow Connector 42"/>
          <p:cNvCxnSpPr>
            <a:stCxn id="28" idx="6"/>
            <a:endCxn id="31" idx="2"/>
          </p:cNvCxnSpPr>
          <p:nvPr/>
        </p:nvCxnSpPr>
        <p:spPr bwMode="auto">
          <a:xfrm>
            <a:off x="4312920" y="3810000"/>
            <a:ext cx="640080" cy="0"/>
          </a:xfrm>
          <a:prstGeom prst="straightConnector1">
            <a:avLst/>
          </a:prstGeom>
          <a:gradFill rotWithShape="0">
            <a:gsLst>
              <a:gs pos="0">
                <a:srgbClr val="A50021"/>
              </a:gs>
              <a:gs pos="100000">
                <a:schemeClr val="tx1"/>
              </a:gs>
            </a:gsLst>
            <a:lin ang="0" scaled="1"/>
          </a:gradFill>
          <a:ln w="19050" cap="flat" cmpd="sng" algn="ctr">
            <a:solidFill>
              <a:srgbClr val="CC9900"/>
            </a:solidFill>
            <a:prstDash val="solid"/>
            <a:miter lim="800000"/>
            <a:headEnd type="none" w="med" len="med"/>
            <a:tailEnd type="arrow"/>
          </a:ln>
          <a:effectLst/>
        </p:spPr>
      </p:cxnSp>
      <p:cxnSp>
        <p:nvCxnSpPr>
          <p:cNvPr id="44" name="Straight Arrow Connector 43"/>
          <p:cNvCxnSpPr>
            <a:stCxn id="30" idx="6"/>
            <a:endCxn id="29" idx="2"/>
          </p:cNvCxnSpPr>
          <p:nvPr/>
        </p:nvCxnSpPr>
        <p:spPr bwMode="auto">
          <a:xfrm>
            <a:off x="4312920" y="5257800"/>
            <a:ext cx="640080" cy="0"/>
          </a:xfrm>
          <a:prstGeom prst="straightConnector1">
            <a:avLst/>
          </a:prstGeom>
          <a:gradFill rotWithShape="0">
            <a:gsLst>
              <a:gs pos="0">
                <a:srgbClr val="A50021"/>
              </a:gs>
              <a:gs pos="100000">
                <a:schemeClr val="tx1"/>
              </a:gs>
            </a:gsLst>
            <a:lin ang="0" scaled="1"/>
          </a:gradFill>
          <a:ln w="19050" cap="flat" cmpd="sng" algn="ctr">
            <a:solidFill>
              <a:srgbClr val="CC9900"/>
            </a:solidFill>
            <a:prstDash val="solid"/>
            <a:miter lim="800000"/>
            <a:headEnd type="none" w="med" len="med"/>
            <a:tailEnd type="arrow"/>
          </a:ln>
          <a:effectLst/>
        </p:spPr>
      </p:cxnSp>
      <p:cxnSp>
        <p:nvCxnSpPr>
          <p:cNvPr id="45" name="Straight Arrow Connector 44"/>
          <p:cNvCxnSpPr/>
          <p:nvPr/>
        </p:nvCxnSpPr>
        <p:spPr bwMode="auto">
          <a:xfrm>
            <a:off x="6358037" y="6019800"/>
            <a:ext cx="640080" cy="0"/>
          </a:xfrm>
          <a:prstGeom prst="straightConnector1">
            <a:avLst/>
          </a:prstGeom>
          <a:gradFill rotWithShape="0">
            <a:gsLst>
              <a:gs pos="0">
                <a:srgbClr val="A50021"/>
              </a:gs>
              <a:gs pos="100000">
                <a:schemeClr val="tx1"/>
              </a:gs>
            </a:gsLst>
            <a:lin ang="0" scaled="1"/>
          </a:gradFill>
          <a:ln w="19050" cap="flat" cmpd="sng" algn="ctr">
            <a:solidFill>
              <a:srgbClr val="CC9900"/>
            </a:solidFill>
            <a:prstDash val="solid"/>
            <a:miter lim="800000"/>
            <a:headEnd type="none" w="med" len="med"/>
            <a:tailEnd type="arrow"/>
          </a:ln>
          <a:effectLst/>
        </p:spPr>
      </p:cxnSp>
      <p:sp>
        <p:nvSpPr>
          <p:cNvPr id="47" name="TextBox 46"/>
          <p:cNvSpPr txBox="1"/>
          <p:nvPr/>
        </p:nvSpPr>
        <p:spPr>
          <a:xfrm>
            <a:off x="7086600" y="6096000"/>
            <a:ext cx="1447800" cy="338554"/>
          </a:xfrm>
          <a:prstGeom prst="rect">
            <a:avLst/>
          </a:prstGeom>
          <a:noFill/>
        </p:spPr>
        <p:txBody>
          <a:bodyPr wrap="square" rtlCol="0">
            <a:spAutoFit/>
          </a:bodyPr>
          <a:lstStyle/>
          <a:p>
            <a:r>
              <a:rPr lang="en-US" sz="1600" dirty="0" smtClean="0">
                <a:latin typeface="+mn-lt"/>
              </a:rPr>
              <a:t>Local model</a:t>
            </a:r>
          </a:p>
        </p:txBody>
      </p:sp>
      <p:sp>
        <p:nvSpPr>
          <p:cNvPr id="48" name="Oval 47"/>
          <p:cNvSpPr/>
          <p:nvPr/>
        </p:nvSpPr>
        <p:spPr bwMode="auto">
          <a:xfrm>
            <a:off x="457200" y="4267200"/>
            <a:ext cx="1569720" cy="457200"/>
          </a:xfrm>
          <a:prstGeom prst="ellipse">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mn-lt"/>
              </a:rPr>
              <a:t>shifts</a:t>
            </a:r>
            <a:endParaRPr kumimoji="0" lang="en-US" sz="1600" b="0" i="0" u="none" strike="noStrike" cap="none" normalizeH="0" baseline="0" dirty="0">
              <a:ln>
                <a:noFill/>
              </a:ln>
              <a:solidFill>
                <a:schemeClr val="tx1"/>
              </a:solidFill>
              <a:effectLst/>
              <a:latin typeface="+mn-lt"/>
            </a:endParaRPr>
          </a:p>
        </p:txBody>
      </p:sp>
      <p:cxnSp>
        <p:nvCxnSpPr>
          <p:cNvPr id="49" name="Curved Connector 48"/>
          <p:cNvCxnSpPr>
            <a:stCxn id="28" idx="5"/>
            <a:endCxn id="31" idx="3"/>
          </p:cNvCxnSpPr>
          <p:nvPr/>
        </p:nvCxnSpPr>
        <p:spPr bwMode="auto">
          <a:xfrm rot="16200000" flipH="1">
            <a:off x="4632960" y="3421725"/>
            <a:ext cx="12700" cy="1099840"/>
          </a:xfrm>
          <a:prstGeom prst="curvedConnector3">
            <a:avLst>
              <a:gd name="adj1" fmla="val 2327205"/>
            </a:avLst>
          </a:prstGeom>
          <a:gradFill rotWithShape="0">
            <a:gsLst>
              <a:gs pos="0">
                <a:srgbClr val="A50021"/>
              </a:gs>
              <a:gs pos="100000">
                <a:schemeClr val="tx1"/>
              </a:gs>
            </a:gsLst>
            <a:lin ang="0" scaled="1"/>
          </a:gradFill>
          <a:ln w="19050" cap="flat" cmpd="sng" algn="ctr">
            <a:solidFill>
              <a:srgbClr val="00B050"/>
            </a:solidFill>
            <a:prstDash val="solid"/>
            <a:miter lim="800000"/>
            <a:headEnd type="none" w="med" len="med"/>
            <a:tailEnd type="arrow"/>
          </a:ln>
          <a:effectLst/>
        </p:spPr>
      </p:cxnSp>
      <p:cxnSp>
        <p:nvCxnSpPr>
          <p:cNvPr id="52" name="Curved Connector 51"/>
          <p:cNvCxnSpPr>
            <a:stCxn id="30" idx="7"/>
            <a:endCxn id="29" idx="1"/>
          </p:cNvCxnSpPr>
          <p:nvPr/>
        </p:nvCxnSpPr>
        <p:spPr bwMode="auto">
          <a:xfrm rot="5400000" flipH="1" flipV="1">
            <a:off x="4632960" y="4546235"/>
            <a:ext cx="12700" cy="1099840"/>
          </a:xfrm>
          <a:prstGeom prst="curvedConnector3">
            <a:avLst>
              <a:gd name="adj1" fmla="val 2327205"/>
            </a:avLst>
          </a:prstGeom>
          <a:gradFill rotWithShape="0">
            <a:gsLst>
              <a:gs pos="0">
                <a:srgbClr val="A50021"/>
              </a:gs>
              <a:gs pos="100000">
                <a:schemeClr val="tx1"/>
              </a:gs>
            </a:gsLst>
            <a:lin ang="0" scaled="1"/>
          </a:gradFill>
          <a:ln w="19050" cap="flat" cmpd="sng" algn="ctr">
            <a:solidFill>
              <a:srgbClr val="008000"/>
            </a:solidFill>
            <a:prstDash val="solid"/>
            <a:miter lim="800000"/>
            <a:headEnd type="none" w="med" len="med"/>
            <a:tailEnd type="arrow"/>
          </a:ln>
          <a:effectLst/>
        </p:spPr>
      </p:cxnSp>
      <p:sp>
        <p:nvSpPr>
          <p:cNvPr id="55" name="TextBox 54"/>
          <p:cNvSpPr txBox="1"/>
          <p:nvPr/>
        </p:nvSpPr>
        <p:spPr>
          <a:xfrm>
            <a:off x="4268671" y="4191000"/>
            <a:ext cx="1141529" cy="338554"/>
          </a:xfrm>
          <a:prstGeom prst="rect">
            <a:avLst/>
          </a:prstGeom>
          <a:noFill/>
        </p:spPr>
        <p:txBody>
          <a:bodyPr wrap="square" rtlCol="0">
            <a:spAutoFit/>
          </a:bodyPr>
          <a:lstStyle/>
          <a:p>
            <a:r>
              <a:rPr lang="en-US" sz="1600" dirty="0" smtClean="0">
                <a:solidFill>
                  <a:srgbClr val="00B050"/>
                </a:solidFill>
                <a:latin typeface="+mn-lt"/>
              </a:rPr>
              <a:t>CAUSES</a:t>
            </a:r>
            <a:endParaRPr lang="en-US" sz="1600" dirty="0">
              <a:solidFill>
                <a:srgbClr val="00B050"/>
              </a:solidFill>
              <a:latin typeface="+mn-lt"/>
            </a:endParaRPr>
          </a:p>
        </p:txBody>
      </p:sp>
      <p:sp>
        <p:nvSpPr>
          <p:cNvPr id="56" name="TextBox 55"/>
          <p:cNvSpPr txBox="1"/>
          <p:nvPr/>
        </p:nvSpPr>
        <p:spPr>
          <a:xfrm>
            <a:off x="4267200" y="4538246"/>
            <a:ext cx="1141529" cy="338554"/>
          </a:xfrm>
          <a:prstGeom prst="rect">
            <a:avLst/>
          </a:prstGeom>
          <a:noFill/>
        </p:spPr>
        <p:txBody>
          <a:bodyPr wrap="square" rtlCol="0">
            <a:spAutoFit/>
          </a:bodyPr>
          <a:lstStyle/>
          <a:p>
            <a:r>
              <a:rPr lang="en-US" sz="1600" dirty="0" smtClean="0">
                <a:solidFill>
                  <a:srgbClr val="00B050"/>
                </a:solidFill>
                <a:latin typeface="+mn-lt"/>
              </a:rPr>
              <a:t>CAUSES</a:t>
            </a:r>
            <a:endParaRPr lang="en-US" sz="1600" dirty="0">
              <a:solidFill>
                <a:srgbClr val="00B050"/>
              </a:solidFill>
              <a:latin typeface="+mn-lt"/>
            </a:endParaRPr>
          </a:p>
        </p:txBody>
      </p:sp>
      <p:cxnSp>
        <p:nvCxnSpPr>
          <p:cNvPr id="58" name="Straight Arrow Connector 57"/>
          <p:cNvCxnSpPr/>
          <p:nvPr/>
        </p:nvCxnSpPr>
        <p:spPr bwMode="auto">
          <a:xfrm>
            <a:off x="6358037" y="6553200"/>
            <a:ext cx="640080" cy="0"/>
          </a:xfrm>
          <a:prstGeom prst="straightConnector1">
            <a:avLst/>
          </a:prstGeom>
          <a:gradFill rotWithShape="0">
            <a:gsLst>
              <a:gs pos="0">
                <a:srgbClr val="A50021"/>
              </a:gs>
              <a:gs pos="100000">
                <a:schemeClr val="tx1"/>
              </a:gs>
            </a:gsLst>
            <a:lin ang="0" scaled="1"/>
          </a:gradFill>
          <a:ln w="19050" cap="flat" cmpd="sng" algn="ctr">
            <a:solidFill>
              <a:srgbClr val="00B050"/>
            </a:solidFill>
            <a:prstDash val="solid"/>
            <a:miter lim="800000"/>
            <a:headEnd type="none" w="med" len="med"/>
            <a:tailEnd type="arrow"/>
          </a:ln>
          <a:effectLst/>
        </p:spPr>
      </p:cxnSp>
      <p:sp>
        <p:nvSpPr>
          <p:cNvPr id="59" name="TextBox 58"/>
          <p:cNvSpPr txBox="1"/>
          <p:nvPr/>
        </p:nvSpPr>
        <p:spPr>
          <a:xfrm>
            <a:off x="7086600" y="6367046"/>
            <a:ext cx="1447800" cy="338554"/>
          </a:xfrm>
          <a:prstGeom prst="rect">
            <a:avLst/>
          </a:prstGeom>
          <a:noFill/>
        </p:spPr>
        <p:txBody>
          <a:bodyPr wrap="square" rtlCol="0">
            <a:spAutoFit/>
          </a:bodyPr>
          <a:lstStyle/>
          <a:p>
            <a:r>
              <a:rPr lang="en-US" sz="1600" dirty="0" smtClean="0">
                <a:solidFill>
                  <a:srgbClr val="00B050"/>
                </a:solidFill>
                <a:latin typeface="+mn-lt"/>
              </a:rPr>
              <a:t>Global model</a:t>
            </a:r>
          </a:p>
        </p:txBody>
      </p:sp>
      <p:cxnSp>
        <p:nvCxnSpPr>
          <p:cNvPr id="60" name="Straight Arrow Connector 59"/>
          <p:cNvCxnSpPr/>
          <p:nvPr/>
        </p:nvCxnSpPr>
        <p:spPr bwMode="auto">
          <a:xfrm>
            <a:off x="6358037" y="6282154"/>
            <a:ext cx="640080" cy="0"/>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56691179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148 paragraphs describing processes.</a:t>
            </a:r>
          </a:p>
          <a:p>
            <a:pPr lvl="1"/>
            <a:r>
              <a:rPr lang="en-US" dirty="0" smtClean="0"/>
              <a:t>From the textbook “Biology” (Campbell and Reece, 2005).</a:t>
            </a:r>
          </a:p>
          <a:p>
            <a:r>
              <a:rPr lang="en-US" dirty="0" smtClean="0"/>
              <a:t>Annotated by trained biologists</a:t>
            </a:r>
          </a:p>
          <a:p>
            <a:r>
              <a:rPr lang="en-US" dirty="0" smtClean="0"/>
              <a:t>70-30% train-test split.</a:t>
            </a:r>
          </a:p>
          <a:p>
            <a:r>
              <a:rPr lang="en-US" dirty="0" smtClean="0"/>
              <a:t>Baselines</a:t>
            </a:r>
          </a:p>
          <a:p>
            <a:pPr lvl="1"/>
            <a:r>
              <a:rPr lang="en-US" dirty="0"/>
              <a:t>All-</a:t>
            </a:r>
            <a:r>
              <a:rPr lang="en-US" dirty="0" err="1" smtClean="0"/>
              <a:t>Prev</a:t>
            </a:r>
            <a:r>
              <a:rPr lang="en-US" dirty="0" smtClean="0"/>
              <a:t>: For </a:t>
            </a:r>
            <a:r>
              <a:rPr lang="en-US" dirty="0"/>
              <a:t>every pair of adjacent triggers in  text, predict PREV relation.</a:t>
            </a:r>
          </a:p>
          <a:p>
            <a:pPr lvl="1"/>
            <a:r>
              <a:rPr lang="en-US" dirty="0" err="1" smtClean="0"/>
              <a:t>Local</a:t>
            </a:r>
            <a:r>
              <a:rPr lang="en-US" baseline="-25000" dirty="0" err="1" smtClean="0"/>
              <a:t>base</a:t>
            </a:r>
            <a:r>
              <a:rPr lang="en-US" dirty="0" smtClean="0"/>
              <a:t>: </a:t>
            </a:r>
            <a:r>
              <a:rPr lang="en-US" dirty="0" err="1" smtClean="0"/>
              <a:t>MaxEnt</a:t>
            </a:r>
            <a:r>
              <a:rPr lang="en-US" dirty="0" smtClean="0"/>
              <a:t> </a:t>
            </a:r>
            <a:r>
              <a:rPr lang="en-US" dirty="0"/>
              <a:t>classifier with features from previous work.</a:t>
            </a:r>
          </a:p>
          <a:p>
            <a:pPr lvl="1"/>
            <a:r>
              <a:rPr lang="en-US" dirty="0" smtClean="0"/>
              <a:t>Chain: Join adjacent events with highest probability relation</a:t>
            </a:r>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42</a:t>
            </a:fld>
            <a:endParaRPr lang="en-US"/>
          </a:p>
        </p:txBody>
      </p:sp>
    </p:spTree>
    <p:extLst>
      <p:ext uri="{BB962C8B-B14F-4D97-AF65-F5344CB8AC3E}">
        <p14:creationId xmlns:p14="http://schemas.microsoft.com/office/powerpoint/2010/main" val="331833455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Event-event relation 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1324387"/>
              </p:ext>
            </p:extLst>
          </p:nvPr>
        </p:nvGraphicFramePr>
        <p:xfrm>
          <a:off x="1295400" y="2286000"/>
          <a:ext cx="6400800" cy="2225040"/>
        </p:xfrm>
        <a:graphic>
          <a:graphicData uri="http://schemas.openxmlformats.org/drawingml/2006/table">
            <a:tbl>
              <a:tblPr firstRow="1" bandRow="1">
                <a:tableStyleId>{5C22544A-7EE6-4342-B048-85BDC9FD1C3A}</a:tableStyleId>
              </a:tblPr>
              <a:tblGrid>
                <a:gridCol w="1219200"/>
                <a:gridCol w="1524000"/>
                <a:gridCol w="1828800"/>
                <a:gridCol w="1828800"/>
              </a:tblGrid>
              <a:tr h="370840">
                <a:tc>
                  <a:txBody>
                    <a:bodyPr/>
                    <a:lstStyle/>
                    <a:p>
                      <a:endParaRPr lang="en-US" dirty="0"/>
                    </a:p>
                  </a:txBody>
                  <a:tcPr/>
                </a:tc>
                <a:tc>
                  <a:txBody>
                    <a:bodyPr/>
                    <a:lstStyle/>
                    <a:p>
                      <a:pPr algn="ctr"/>
                      <a:r>
                        <a:rPr lang="en-US" b="1" dirty="0" smtClean="0"/>
                        <a:t>P</a:t>
                      </a:r>
                      <a:endParaRPr lang="en-US" b="1" dirty="0"/>
                    </a:p>
                  </a:txBody>
                  <a:tcPr/>
                </a:tc>
                <a:tc>
                  <a:txBody>
                    <a:bodyPr/>
                    <a:lstStyle/>
                    <a:p>
                      <a:pPr algn="ctr"/>
                      <a:r>
                        <a:rPr lang="en-US" b="1" dirty="0" smtClean="0"/>
                        <a:t>R</a:t>
                      </a:r>
                      <a:endParaRPr lang="en-US" b="1" dirty="0"/>
                    </a:p>
                  </a:txBody>
                  <a:tcPr/>
                </a:tc>
                <a:tc>
                  <a:txBody>
                    <a:bodyPr/>
                    <a:lstStyle/>
                    <a:p>
                      <a:pPr algn="ctr"/>
                      <a:r>
                        <a:rPr lang="en-US" b="1" dirty="0" smtClean="0"/>
                        <a:t>F1</a:t>
                      </a:r>
                    </a:p>
                  </a:txBody>
                  <a:tcPr/>
                </a:tc>
              </a:tr>
              <a:tr h="370840">
                <a:tc>
                  <a:txBody>
                    <a:bodyPr/>
                    <a:lstStyle/>
                    <a:p>
                      <a:r>
                        <a:rPr lang="en-US" dirty="0" smtClean="0"/>
                        <a:t>All-</a:t>
                      </a:r>
                      <a:r>
                        <a:rPr lang="en-US" dirty="0" err="1" smtClean="0"/>
                        <a:t>Prev</a:t>
                      </a:r>
                      <a:endParaRPr lang="en-US" dirty="0"/>
                    </a:p>
                  </a:txBody>
                  <a:tcPr/>
                </a:tc>
                <a:tc>
                  <a:txBody>
                    <a:bodyPr/>
                    <a:lstStyle/>
                    <a:p>
                      <a:pPr algn="l"/>
                      <a:r>
                        <a:rPr lang="en-US" dirty="0" smtClean="0"/>
                        <a:t>       34.1</a:t>
                      </a:r>
                      <a:endParaRPr lang="en-US" dirty="0"/>
                    </a:p>
                  </a:txBody>
                  <a:tcPr/>
                </a:tc>
                <a:tc>
                  <a:txBody>
                    <a:bodyPr/>
                    <a:lstStyle/>
                    <a:p>
                      <a:pPr algn="l"/>
                      <a:r>
                        <a:rPr lang="en-US" baseline="0" dirty="0" smtClean="0"/>
                        <a:t>           </a:t>
                      </a:r>
                      <a:r>
                        <a:rPr lang="en-US" dirty="0" smtClean="0"/>
                        <a:t>32.0</a:t>
                      </a:r>
                      <a:endParaRPr lang="en-US" dirty="0"/>
                    </a:p>
                  </a:txBody>
                  <a:tcPr/>
                </a:tc>
                <a:tc>
                  <a:txBody>
                    <a:bodyPr/>
                    <a:lstStyle/>
                    <a:p>
                      <a:pPr algn="l"/>
                      <a:r>
                        <a:rPr lang="en-US" dirty="0" smtClean="0"/>
                        <a:t>           33.0</a:t>
                      </a:r>
                      <a:endParaRPr lang="en-US" dirty="0"/>
                    </a:p>
                  </a:txBody>
                  <a:tcPr/>
                </a:tc>
              </a:tr>
              <a:tr h="370840">
                <a:tc>
                  <a:txBody>
                    <a:bodyPr/>
                    <a:lstStyle/>
                    <a:p>
                      <a:r>
                        <a:rPr lang="en-US" dirty="0" err="1" smtClean="0"/>
                        <a:t>Local</a:t>
                      </a:r>
                      <a:r>
                        <a:rPr lang="en-US" baseline="-25000" dirty="0" err="1" smtClean="0"/>
                        <a:t>base</a:t>
                      </a:r>
                      <a:endParaRPr lang="en-US" baseline="-25000" dirty="0"/>
                    </a:p>
                  </a:txBody>
                  <a:tcPr/>
                </a:tc>
                <a:tc>
                  <a:txBody>
                    <a:bodyPr/>
                    <a:lstStyle/>
                    <a:p>
                      <a:pPr algn="l"/>
                      <a:r>
                        <a:rPr lang="en-US" dirty="0" smtClean="0"/>
                        <a:t>       52.1</a:t>
                      </a:r>
                      <a:endParaRPr lang="en-US" dirty="0"/>
                    </a:p>
                  </a:txBody>
                  <a:tcPr/>
                </a:tc>
                <a:tc>
                  <a:txBody>
                    <a:bodyPr/>
                    <a:lstStyle/>
                    <a:p>
                      <a:pPr algn="l"/>
                      <a:r>
                        <a:rPr lang="en-US" baseline="0" dirty="0" smtClean="0"/>
                        <a:t>           </a:t>
                      </a:r>
                      <a:r>
                        <a:rPr lang="en-US" dirty="0" smtClean="0"/>
                        <a:t>43.9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47.6</a:t>
                      </a:r>
                    </a:p>
                  </a:txBody>
                  <a:tcPr/>
                </a:tc>
              </a:tr>
              <a:tr h="370840">
                <a:tc>
                  <a:txBody>
                    <a:bodyPr/>
                    <a:lstStyle/>
                    <a:p>
                      <a:r>
                        <a:rPr lang="en-US" dirty="0" smtClean="0"/>
                        <a:t>Local</a:t>
                      </a:r>
                      <a:endParaRPr lang="en-US" dirty="0"/>
                    </a:p>
                  </a:txBody>
                  <a:tcPr/>
                </a:tc>
                <a:tc>
                  <a:txBody>
                    <a:bodyPr/>
                    <a:lstStyle/>
                    <a:p>
                      <a:pPr algn="l"/>
                      <a:r>
                        <a:rPr lang="en-US" dirty="0" smtClean="0"/>
                        <a:t>       54.7</a:t>
                      </a:r>
                      <a:endParaRPr lang="en-US" dirty="0"/>
                    </a:p>
                  </a:txBody>
                  <a:tcPr/>
                </a:tc>
                <a:tc>
                  <a:txBody>
                    <a:bodyPr/>
                    <a:lstStyle/>
                    <a:p>
                      <a:pPr algn="l"/>
                      <a:r>
                        <a:rPr lang="en-US" dirty="0" smtClean="0"/>
                        <a:t>           48.3</a:t>
                      </a:r>
                      <a:r>
                        <a:rPr lang="en-US" sz="1800" b="0" i="0" kern="1200" dirty="0" smtClean="0">
                          <a:solidFill>
                            <a:schemeClr val="dk1"/>
                          </a:solidFill>
                          <a:effectLst/>
                          <a:latin typeface="+mn-lt"/>
                          <a:ea typeface="+mn-ea"/>
                          <a:cs typeface="+mn-cs"/>
                        </a:rPr>
                        <a:t>†</a:t>
                      </a:r>
                      <a:endParaRPr lang="en-US" dirty="0"/>
                    </a:p>
                  </a:txBody>
                  <a:tcPr/>
                </a:tc>
                <a:tc>
                  <a:txBody>
                    <a:bodyPr/>
                    <a:lstStyle/>
                    <a:p>
                      <a:pPr algn="l"/>
                      <a:r>
                        <a:rPr lang="en-US" dirty="0" smtClean="0"/>
                        <a:t>           51.3</a:t>
                      </a:r>
                      <a:endParaRPr lang="en-US" dirty="0"/>
                    </a:p>
                  </a:txBody>
                  <a:tcPr/>
                </a:tc>
              </a:tr>
              <a:tr h="370840">
                <a:tc>
                  <a:txBody>
                    <a:bodyPr/>
                    <a:lstStyle/>
                    <a:p>
                      <a:r>
                        <a:rPr lang="en-US" dirty="0" smtClean="0"/>
                        <a:t>Chain</a:t>
                      </a:r>
                      <a:endParaRPr lang="en-US" dirty="0"/>
                    </a:p>
                  </a:txBody>
                  <a:tcPr/>
                </a:tc>
                <a:tc>
                  <a:txBody>
                    <a:bodyPr/>
                    <a:lstStyle/>
                    <a:p>
                      <a:pPr algn="l"/>
                      <a:r>
                        <a:rPr lang="en-US" dirty="0" smtClean="0"/>
                        <a:t>       56.1</a:t>
                      </a:r>
                      <a:endParaRPr lang="en-US" dirty="0"/>
                    </a:p>
                  </a:txBody>
                  <a:tcPr/>
                </a:tc>
                <a:tc>
                  <a:txBody>
                    <a:bodyPr/>
                    <a:lstStyle/>
                    <a:p>
                      <a:pPr algn="l"/>
                      <a:r>
                        <a:rPr lang="en-US" dirty="0" smtClean="0"/>
                        <a:t>           52.6</a:t>
                      </a:r>
                      <a:r>
                        <a:rPr lang="en-US" sz="1800" b="0" i="0" kern="1200" dirty="0" smtClean="0">
                          <a:solidFill>
                            <a:schemeClr val="dk1"/>
                          </a:solidFill>
                          <a:effectLst/>
                          <a:latin typeface="+mn-lt"/>
                          <a:ea typeface="+mn-ea"/>
                          <a:cs typeface="+mn-cs"/>
                        </a:rPr>
                        <a:t>†‡</a:t>
                      </a:r>
                      <a:endParaRPr lang="en-US" dirty="0"/>
                    </a:p>
                  </a:txBody>
                  <a:tcPr/>
                </a:tc>
                <a:tc>
                  <a:txBody>
                    <a:bodyPr/>
                    <a:lstStyle/>
                    <a:p>
                      <a:pPr algn="l"/>
                      <a:r>
                        <a:rPr lang="en-US" dirty="0" smtClean="0"/>
                        <a:t>           54.3</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smtClean="0"/>
                        <a:t>Global</a:t>
                      </a:r>
                      <a:endParaRPr lang="en-US" dirty="0"/>
                    </a:p>
                  </a:txBody>
                  <a:tcPr/>
                </a:tc>
                <a:tc>
                  <a:txBody>
                    <a:bodyPr/>
                    <a:lstStyle/>
                    <a:p>
                      <a:pPr algn="l"/>
                      <a:r>
                        <a:rPr lang="en-US" b="1" dirty="0" smtClean="0"/>
                        <a:t>       56.2</a:t>
                      </a:r>
                      <a:endParaRPr lang="en-US" b="1" dirty="0"/>
                    </a:p>
                  </a:txBody>
                  <a:tcPr/>
                </a:tc>
                <a:tc>
                  <a:txBody>
                    <a:bodyPr/>
                    <a:lstStyle/>
                    <a:p>
                      <a:pPr algn="l"/>
                      <a:r>
                        <a:rPr lang="en-US" b="1" dirty="0" smtClean="0"/>
                        <a:t>           54.0</a:t>
                      </a:r>
                      <a:r>
                        <a:rPr lang="en-US" sz="1800" b="0" i="0" kern="1200" dirty="0" smtClean="0">
                          <a:solidFill>
                            <a:schemeClr val="dk1"/>
                          </a:solidFill>
                          <a:effectLst/>
                          <a:latin typeface="+mn-lt"/>
                          <a:ea typeface="+mn-ea"/>
                          <a:cs typeface="+mn-cs"/>
                        </a:rPr>
                        <a:t>†‡</a:t>
                      </a:r>
                      <a:endParaRPr lang="en-US" b="1" dirty="0"/>
                    </a:p>
                  </a:txBody>
                  <a:tcPr/>
                </a:tc>
                <a:tc>
                  <a:txBody>
                    <a:bodyPr/>
                    <a:lstStyle/>
                    <a:p>
                      <a:pPr algn="l"/>
                      <a:r>
                        <a:rPr lang="en-US" b="1" dirty="0" smtClean="0"/>
                        <a:t>           55.0</a:t>
                      </a:r>
                      <a:r>
                        <a:rPr lang="en-US" sz="1800" b="0" i="0" kern="1200" dirty="0" smtClean="0">
                          <a:solidFill>
                            <a:schemeClr val="dk1"/>
                          </a:solidFill>
                          <a:effectLst/>
                          <a:latin typeface="+mn-lt"/>
                          <a:ea typeface="+mn-ea"/>
                          <a:cs typeface="+mn-cs"/>
                        </a:rPr>
                        <a:t>†‡</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43</a:t>
            </a:fld>
            <a:endParaRPr lang="en-US"/>
          </a:p>
        </p:txBody>
      </p:sp>
      <p:sp>
        <p:nvSpPr>
          <p:cNvPr id="3" name="Rectangle 2"/>
          <p:cNvSpPr/>
          <p:nvPr/>
        </p:nvSpPr>
        <p:spPr>
          <a:xfrm>
            <a:off x="1066800" y="5297269"/>
            <a:ext cx="7391400" cy="646331"/>
          </a:xfrm>
          <a:prstGeom prst="rect">
            <a:avLst/>
          </a:prstGeom>
        </p:spPr>
        <p:txBody>
          <a:bodyPr wrap="square">
            <a:spAutoFit/>
          </a:bodyPr>
          <a:lstStyle/>
          <a:p>
            <a:r>
              <a:rPr lang="en-US" sz="1800" dirty="0" smtClean="0">
                <a:latin typeface="+mn-lt"/>
              </a:rPr>
              <a:t>NOTE:</a:t>
            </a:r>
          </a:p>
          <a:p>
            <a:r>
              <a:rPr lang="en-US" sz="1800" dirty="0" smtClean="0">
                <a:latin typeface="+mn-lt"/>
              </a:rPr>
              <a:t>† and ‡ denote statistical significance against </a:t>
            </a:r>
            <a:r>
              <a:rPr lang="en-US" sz="1800" i="1" dirty="0" err="1" smtClean="0">
                <a:latin typeface="+mn-lt"/>
              </a:rPr>
              <a:t>Local</a:t>
            </a:r>
            <a:r>
              <a:rPr lang="en-US" sz="1800" i="1" baseline="-25000" dirty="0" err="1" smtClean="0">
                <a:latin typeface="+mn-lt"/>
              </a:rPr>
              <a:t>base</a:t>
            </a:r>
            <a:r>
              <a:rPr lang="en-US" sz="1800" i="1" dirty="0" smtClean="0">
                <a:latin typeface="+mn-lt"/>
              </a:rPr>
              <a:t> </a:t>
            </a:r>
            <a:r>
              <a:rPr lang="en-US" sz="1800" dirty="0" smtClean="0">
                <a:latin typeface="+mn-lt"/>
              </a:rPr>
              <a:t>and </a:t>
            </a:r>
            <a:r>
              <a:rPr lang="en-US" sz="1800" i="1" dirty="0" smtClean="0">
                <a:latin typeface="+mn-lt"/>
              </a:rPr>
              <a:t>Local</a:t>
            </a:r>
            <a:r>
              <a:rPr lang="en-US" sz="1800" dirty="0" smtClean="0">
                <a:latin typeface="+mn-lt"/>
              </a:rPr>
              <a:t> baselines.</a:t>
            </a:r>
            <a:endParaRPr lang="en-US" sz="1800" dirty="0">
              <a:latin typeface="+mn-lt"/>
            </a:endParaRPr>
          </a:p>
        </p:txBody>
      </p:sp>
    </p:spTree>
    <p:extLst>
      <p:ext uri="{BB962C8B-B14F-4D97-AF65-F5344CB8AC3E}">
        <p14:creationId xmlns:p14="http://schemas.microsoft.com/office/powerpoint/2010/main" val="258863568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Towards understanding processes</a:t>
            </a:r>
            <a:endParaRPr lang="en-US" dirty="0"/>
          </a:p>
        </p:txBody>
      </p:sp>
      <p:sp>
        <p:nvSpPr>
          <p:cNvPr id="3" name="Content Placeholder 2"/>
          <p:cNvSpPr>
            <a:spLocks noGrp="1"/>
          </p:cNvSpPr>
          <p:nvPr>
            <p:ph idx="1"/>
          </p:nvPr>
        </p:nvSpPr>
        <p:spPr/>
        <p:txBody>
          <a:bodyPr/>
          <a:lstStyle/>
          <a:p>
            <a:r>
              <a:rPr lang="en-US" dirty="0"/>
              <a:t>We </a:t>
            </a:r>
            <a:r>
              <a:rPr lang="en-US" dirty="0" smtClean="0"/>
              <a:t>built a system that can recover process descriptions in text</a:t>
            </a:r>
          </a:p>
          <a:p>
            <a:r>
              <a:rPr lang="en-US" dirty="0" smtClean="0"/>
              <a:t>We see this as </a:t>
            </a:r>
            <a:r>
              <a:rPr lang="en-US" dirty="0"/>
              <a:t>an important step towards applications that require deeper reasoning, such as building </a:t>
            </a:r>
            <a:r>
              <a:rPr lang="en-US" dirty="0" smtClean="0"/>
              <a:t>biological </a:t>
            </a:r>
            <a:r>
              <a:rPr lang="en-US" dirty="0"/>
              <a:t>process models from </a:t>
            </a:r>
            <a:r>
              <a:rPr lang="en-US" dirty="0" smtClean="0"/>
              <a:t>text or answering non</a:t>
            </a:r>
            <a:r>
              <a:rPr lang="en-US" dirty="0"/>
              <a:t>-factoid </a:t>
            </a:r>
            <a:r>
              <a:rPr lang="en-US" dirty="0" smtClean="0"/>
              <a:t>questions about biology</a:t>
            </a:r>
          </a:p>
          <a:p>
            <a:r>
              <a:rPr lang="en-US" dirty="0" smtClean="0"/>
              <a:t>Our current performance is still limited by the small amounts of data over which the model was built </a:t>
            </a:r>
          </a:p>
          <a:p>
            <a:r>
              <a:rPr lang="en-US" dirty="0" smtClean="0"/>
              <a:t>But we want to go on to show that these process descriptions can be used for answering questions through reasoning</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2598770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0200" y="880534"/>
            <a:ext cx="5943600" cy="5096933"/>
          </a:xfrm>
          <a:prstGeom prst="rect">
            <a:avLst/>
          </a:prstGeom>
        </p:spPr>
      </p:pic>
    </p:spTree>
    <p:extLst>
      <p:ext uri="{BB962C8B-B14F-4D97-AF65-F5344CB8AC3E}">
        <p14:creationId xmlns:p14="http://schemas.microsoft.com/office/powerpoint/2010/main" val="31695279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91F816EA-24CC-2048-859A-C5EA9F275392}" type="slidenum">
              <a:rPr lang="en-US" smtClean="0"/>
              <a:pPr/>
              <a:t>46</a:t>
            </a:fld>
            <a:endParaRPr lang="en-US" dirty="0"/>
          </a:p>
        </p:txBody>
      </p:sp>
      <p:sp>
        <p:nvSpPr>
          <p:cNvPr id="4" name="Content Placeholder 3"/>
          <p:cNvSpPr>
            <a:spLocks noGrp="1"/>
          </p:cNvSpPr>
          <p:nvPr>
            <p:ph idx="1"/>
          </p:nvPr>
        </p:nvSpPr>
        <p:spPr/>
        <p:txBody>
          <a:bodyPr/>
          <a:lstStyle/>
          <a:p>
            <a:r>
              <a:rPr lang="en-US" sz="3600" dirty="0" smtClean="0"/>
              <a:t>“When </a:t>
            </a:r>
            <a:r>
              <a:rPr lang="en-US" sz="3600" dirty="0"/>
              <a:t>I talk about language (words, sentences, etc.) I must speak the language of every day. Is this language somehow too coarse and material for what we want to say? Then how is another one to </a:t>
            </a:r>
            <a:r>
              <a:rPr lang="en-US" sz="3600" dirty="0" smtClean="0"/>
              <a:t>be constructed</a:t>
            </a:r>
            <a:r>
              <a:rPr lang="en-US" sz="3600" dirty="0"/>
              <a:t>?—And how strange that we should be able to do anything at all with the one we have</a:t>
            </a:r>
            <a:r>
              <a:rPr lang="en-US" sz="3600" dirty="0" smtClean="0"/>
              <a:t>!”</a:t>
            </a:r>
            <a:endParaRPr lang="en-US" dirty="0"/>
          </a:p>
        </p:txBody>
      </p:sp>
    </p:spTree>
    <p:extLst>
      <p:ext uri="{BB962C8B-B14F-4D97-AF65-F5344CB8AC3E}">
        <p14:creationId xmlns:p14="http://schemas.microsoft.com/office/powerpoint/2010/main" val="31251724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Word distributions can be used to build vector space models</a:t>
            </a:r>
            <a:endParaRPr lang="en-US" sz="3600" dirty="0"/>
          </a:p>
        </p:txBody>
      </p:sp>
      <p:sp>
        <p:nvSpPr>
          <p:cNvPr id="3" name="Slide Number Placeholder 2"/>
          <p:cNvSpPr>
            <a:spLocks noGrp="1"/>
          </p:cNvSpPr>
          <p:nvPr>
            <p:ph type="sldNum" sz="quarter" idx="12"/>
          </p:nvPr>
        </p:nvSpPr>
        <p:spPr/>
        <p:txBody>
          <a:bodyPr/>
          <a:lstStyle/>
          <a:p>
            <a:fld id="{91F816EA-24CC-2048-859A-C5EA9F275392}" type="slidenum">
              <a:rPr lang="en-US" smtClean="0"/>
              <a:pPr/>
              <a:t>47</a:t>
            </a:fld>
            <a:endParaRPr lang="en-US" dirty="0"/>
          </a:p>
        </p:txBody>
      </p:sp>
      <p:pic>
        <p:nvPicPr>
          <p:cNvPr id="5" name="Picture 4"/>
          <p:cNvPicPr>
            <a:picLocks noChangeAspect="1"/>
          </p:cNvPicPr>
          <p:nvPr/>
        </p:nvPicPr>
        <p:blipFill>
          <a:blip r:embed="rId3"/>
          <a:stretch>
            <a:fillRect/>
          </a:stretch>
        </p:blipFill>
        <p:spPr>
          <a:xfrm>
            <a:off x="3695137" y="2362200"/>
            <a:ext cx="5220263" cy="4303885"/>
          </a:xfrm>
          <a:prstGeom prst="rect">
            <a:avLst/>
          </a:prstGeom>
        </p:spPr>
      </p:pic>
      <p:grpSp>
        <p:nvGrpSpPr>
          <p:cNvPr id="6" name="Group 5"/>
          <p:cNvGrpSpPr/>
          <p:nvPr/>
        </p:nvGrpSpPr>
        <p:grpSpPr>
          <a:xfrm>
            <a:off x="2209800" y="2590800"/>
            <a:ext cx="1667050" cy="3394081"/>
            <a:chOff x="6393549" y="2123646"/>
            <a:chExt cx="1460494" cy="3080141"/>
          </a:xfrm>
        </p:grpSpPr>
        <p:sp>
          <p:nvSpPr>
            <p:cNvPr id="7" name="TextBox 6"/>
            <p:cNvSpPr txBox="1"/>
            <p:nvPr/>
          </p:nvSpPr>
          <p:spPr>
            <a:xfrm>
              <a:off x="6393549" y="2286000"/>
              <a:ext cx="1289050" cy="2848945"/>
            </a:xfrm>
            <a:prstGeom prst="rect">
              <a:avLst/>
            </a:prstGeom>
            <a:noFill/>
          </p:spPr>
          <p:txBody>
            <a:bodyPr wrap="square" rtlCol="0">
              <a:spAutoFit/>
            </a:bodyPr>
            <a:lstStyle/>
            <a:p>
              <a:pPr algn="r"/>
              <a:r>
                <a:rPr lang="en-US" sz="2200" dirty="0" smtClean="0"/>
                <a:t>0.286</a:t>
              </a:r>
            </a:p>
            <a:p>
              <a:pPr algn="r"/>
              <a:r>
                <a:rPr lang="en-US" sz="2200" dirty="0" smtClean="0"/>
                <a:t>0.792</a:t>
              </a:r>
            </a:p>
            <a:p>
              <a:pPr algn="r"/>
              <a:r>
                <a:rPr lang="en-US" sz="2200" dirty="0" smtClean="0"/>
                <a:t>−0.177</a:t>
              </a:r>
            </a:p>
            <a:p>
              <a:pPr algn="r"/>
              <a:r>
                <a:rPr lang="en-US" sz="2200" dirty="0"/>
                <a:t>−</a:t>
              </a:r>
              <a:r>
                <a:rPr lang="en-US" sz="2200" dirty="0" smtClean="0"/>
                <a:t>0.107</a:t>
              </a:r>
              <a:endParaRPr lang="en-US" sz="2200" dirty="0"/>
            </a:p>
            <a:p>
              <a:pPr algn="r"/>
              <a:r>
                <a:rPr lang="en-US" sz="2200" dirty="0" smtClean="0"/>
                <a:t>0.109</a:t>
              </a:r>
            </a:p>
            <a:p>
              <a:pPr algn="r"/>
              <a:r>
                <a:rPr lang="en-US" sz="2200" dirty="0"/>
                <a:t>−</a:t>
              </a:r>
              <a:r>
                <a:rPr lang="en-US" sz="2200" dirty="0" smtClean="0"/>
                <a:t>0.542</a:t>
              </a:r>
            </a:p>
            <a:p>
              <a:pPr algn="r"/>
              <a:r>
                <a:rPr lang="en-US" sz="2200" dirty="0" smtClean="0"/>
                <a:t>0.349</a:t>
              </a:r>
            </a:p>
            <a:p>
              <a:pPr algn="r"/>
              <a:r>
                <a:rPr lang="en-US" sz="2200" dirty="0" smtClean="0"/>
                <a:t>0.271</a:t>
              </a:r>
            </a:p>
            <a:p>
              <a:pPr algn="r"/>
              <a:r>
                <a:rPr lang="en-US" sz="2200" dirty="0" smtClean="0"/>
                <a:t>0.487</a:t>
              </a:r>
              <a:endParaRPr lang="en-US" sz="2200" dirty="0"/>
            </a:p>
          </p:txBody>
        </p:sp>
        <p:sp>
          <p:nvSpPr>
            <p:cNvPr id="8" name="Double Bracket 7"/>
            <p:cNvSpPr/>
            <p:nvPr/>
          </p:nvSpPr>
          <p:spPr bwMode="auto">
            <a:xfrm>
              <a:off x="6645728" y="2123646"/>
              <a:ext cx="1208315" cy="3080141"/>
            </a:xfrm>
            <a:prstGeom prst="bracketPair">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grpSp>
      <p:sp>
        <p:nvSpPr>
          <p:cNvPr id="9" name="Rectangle 8"/>
          <p:cNvSpPr/>
          <p:nvPr/>
        </p:nvSpPr>
        <p:spPr>
          <a:xfrm>
            <a:off x="381000" y="4038600"/>
            <a:ext cx="2085627" cy="461665"/>
          </a:xfrm>
          <a:prstGeom prst="rect">
            <a:avLst/>
          </a:prstGeom>
        </p:spPr>
        <p:txBody>
          <a:bodyPr wrap="none">
            <a:spAutoFit/>
          </a:bodyPr>
          <a:lstStyle/>
          <a:p>
            <a:pPr marL="0" indent="0">
              <a:buNone/>
            </a:pPr>
            <a:r>
              <a:rPr lang="en-US" i="1" dirty="0">
                <a:solidFill>
                  <a:schemeClr val="accent2">
                    <a:lumMod val="60000"/>
                    <a:lumOff val="40000"/>
                  </a:schemeClr>
                </a:solidFill>
              </a:rPr>
              <a:t>linguistics  </a:t>
            </a:r>
            <a:r>
              <a:rPr lang="en-US" dirty="0"/>
              <a:t>=</a:t>
            </a:r>
          </a:p>
        </p:txBody>
      </p:sp>
    </p:spTree>
    <p:extLst>
      <p:ext uri="{BB962C8B-B14F-4D97-AF65-F5344CB8AC3E}">
        <p14:creationId xmlns:p14="http://schemas.microsoft.com/office/powerpoint/2010/main" val="3318468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Neural/deep learning models:</a:t>
            </a:r>
            <a:br>
              <a:rPr lang="en-US" dirty="0" smtClean="0"/>
            </a:br>
            <a:r>
              <a:rPr lang="en-US" dirty="0" err="1" smtClean="0"/>
              <a:t>Mikolov</a:t>
            </a:r>
            <a:r>
              <a:rPr lang="en-US" dirty="0"/>
              <a:t>, </a:t>
            </a:r>
            <a:r>
              <a:rPr lang="en-US" dirty="0" err="1"/>
              <a:t>Yih</a:t>
            </a:r>
            <a:r>
              <a:rPr lang="en-US" dirty="0"/>
              <a:t> &amp; Zweig (NAACL 2013)</a:t>
            </a:r>
          </a:p>
        </p:txBody>
      </p:sp>
      <p:sp>
        <p:nvSpPr>
          <p:cNvPr id="3" name="Slide Number Placeholder 2"/>
          <p:cNvSpPr>
            <a:spLocks noGrp="1"/>
          </p:cNvSpPr>
          <p:nvPr>
            <p:ph type="sldNum" sz="quarter" idx="12"/>
          </p:nvPr>
        </p:nvSpPr>
        <p:spPr/>
        <p:txBody>
          <a:bodyPr/>
          <a:lstStyle/>
          <a:p>
            <a:fld id="{03BC7101-16EA-C942-850C-355264FDE9E8}" type="slidenum">
              <a:rPr lang="en-US" smtClean="0"/>
              <a:pPr/>
              <a:t>48</a:t>
            </a:fld>
            <a:endParaRPr lang="en-US"/>
          </a:p>
        </p:txBody>
      </p:sp>
      <p:pic>
        <p:nvPicPr>
          <p:cNvPr id="5" name="Content Placeholder 6"/>
          <p:cNvPicPr>
            <a:picLocks noChangeAspect="1"/>
          </p:cNvPicPr>
          <p:nvPr/>
        </p:nvPicPr>
        <p:blipFill rotWithShape="1">
          <a:blip r:embed="rId3"/>
          <a:srcRect l="4012" t="869" r="6552" b="981"/>
          <a:stretch/>
        </p:blipFill>
        <p:spPr>
          <a:xfrm>
            <a:off x="899802" y="2286000"/>
            <a:ext cx="7482198" cy="4073975"/>
          </a:xfrm>
          <a:prstGeom prst="rect">
            <a:avLst/>
          </a:prstGeom>
        </p:spPr>
      </p:pic>
    </p:spTree>
    <p:extLst>
      <p:ext uri="{BB962C8B-B14F-4D97-AF65-F5344CB8AC3E}">
        <p14:creationId xmlns:p14="http://schemas.microsoft.com/office/powerpoint/2010/main" val="286063506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289531" y="2133600"/>
            <a:ext cx="8772256" cy="444461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Socher et al. (2013)</a:t>
            </a:r>
            <a:br>
              <a:rPr lang="en-US" dirty="0" smtClean="0"/>
            </a:br>
            <a:r>
              <a:rPr lang="en-US" dirty="0" smtClean="0"/>
              <a:t>Recursive Neural Tensor Networks</a:t>
            </a:r>
            <a:endParaRPr lang="en-US" dirty="0"/>
          </a:p>
        </p:txBody>
      </p:sp>
      <p:sp>
        <p:nvSpPr>
          <p:cNvPr id="3" name="Slide Number Placeholder 2"/>
          <p:cNvSpPr>
            <a:spLocks noGrp="1"/>
          </p:cNvSpPr>
          <p:nvPr>
            <p:ph type="sldNum" sz="quarter" idx="12"/>
          </p:nvPr>
        </p:nvSpPr>
        <p:spPr/>
        <p:txBody>
          <a:bodyPr/>
          <a:lstStyle/>
          <a:p>
            <a:fld id="{03BC7101-16EA-C942-850C-355264FDE9E8}" type="slidenum">
              <a:rPr lang="en-US" smtClean="0"/>
              <a:pPr/>
              <a:t>49</a:t>
            </a:fld>
            <a:endParaRPr lang="en-US"/>
          </a:p>
        </p:txBody>
      </p:sp>
    </p:spTree>
    <p:extLst>
      <p:ext uri="{BB962C8B-B14F-4D97-AF65-F5344CB8AC3E}">
        <p14:creationId xmlns:p14="http://schemas.microsoft.com/office/powerpoint/2010/main" val="10933682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91F816EA-24CC-2048-859A-C5EA9F275392}" type="slidenum">
              <a:rPr lang="en-US" smtClean="0"/>
              <a:pPr/>
              <a:t>5</a:t>
            </a:fld>
            <a:endParaRPr lang="en-US" dirty="0"/>
          </a:p>
        </p:txBody>
      </p:sp>
      <p:sp>
        <p:nvSpPr>
          <p:cNvPr id="4" name="Content Placeholder 3"/>
          <p:cNvSpPr>
            <a:spLocks noGrp="1"/>
          </p:cNvSpPr>
          <p:nvPr>
            <p:ph idx="1"/>
          </p:nvPr>
        </p:nvSpPr>
        <p:spPr/>
        <p:txBody>
          <a:bodyPr/>
          <a:lstStyle/>
          <a:p>
            <a:r>
              <a:rPr lang="en-US" sz="3600" dirty="0" smtClean="0"/>
              <a:t>“You </a:t>
            </a:r>
            <a:r>
              <a:rPr lang="en-US" sz="3600" dirty="0"/>
              <a:t>say: the point </a:t>
            </a:r>
            <a:r>
              <a:rPr lang="en-US" sz="3600" dirty="0" smtClean="0"/>
              <a:t>isn’t </a:t>
            </a:r>
            <a:r>
              <a:rPr lang="en-US" sz="3600" dirty="0"/>
              <a:t>the word, but its meaning, and you think of </a:t>
            </a:r>
            <a:r>
              <a:rPr lang="en-US" sz="3600" dirty="0" smtClean="0"/>
              <a:t>the </a:t>
            </a:r>
            <a:r>
              <a:rPr lang="en-US" sz="3600" dirty="0"/>
              <a:t>meaning as a thing of the same kind as the word, though also different from the word. Here the word, there the meaning. The money, and the cow that you can buy with it. (But contrast: money, and its use.</a:t>
            </a:r>
            <a:r>
              <a:rPr lang="en-US" sz="3600" dirty="0" smtClean="0"/>
              <a:t>)”</a:t>
            </a:r>
            <a:endParaRPr lang="en-US" sz="3600" dirty="0"/>
          </a:p>
          <a:p>
            <a:endParaRPr lang="en-US" dirty="0"/>
          </a:p>
        </p:txBody>
      </p:sp>
    </p:spTree>
    <p:extLst>
      <p:ext uri="{BB962C8B-B14F-4D97-AF65-F5344CB8AC3E}">
        <p14:creationId xmlns:p14="http://schemas.microsoft.com/office/powerpoint/2010/main" val="428371060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991" t="15370"/>
          <a:stretch/>
        </p:blipFill>
        <p:spPr>
          <a:xfrm>
            <a:off x="457200" y="304800"/>
            <a:ext cx="8248179" cy="6267083"/>
          </a:xfrm>
          <a:prstGeom prst="rect">
            <a:avLst/>
          </a:prstGeom>
        </p:spPr>
      </p:pic>
      <p:sp>
        <p:nvSpPr>
          <p:cNvPr id="3" name="TextBox 2"/>
          <p:cNvSpPr txBox="1"/>
          <p:nvPr/>
        </p:nvSpPr>
        <p:spPr>
          <a:xfrm>
            <a:off x="457200" y="1143000"/>
            <a:ext cx="8229599" cy="1077218"/>
          </a:xfrm>
          <a:prstGeom prst="rect">
            <a:avLst/>
          </a:prstGeom>
          <a:solidFill>
            <a:schemeClr val="tx1">
              <a:alpha val="50000"/>
            </a:schemeClr>
          </a:solidFill>
        </p:spPr>
        <p:txBody>
          <a:bodyPr wrap="square" rtlCol="0">
            <a:spAutoFit/>
          </a:bodyPr>
          <a:lstStyle/>
          <a:p>
            <a:pPr algn="ctr"/>
            <a:r>
              <a:rPr lang="en-US" sz="6400" b="1" dirty="0" smtClean="0">
                <a:solidFill>
                  <a:schemeClr val="bg1"/>
                </a:solidFill>
                <a:latin typeface="+mn-lt"/>
              </a:rPr>
              <a:t>Texts are Knowledge</a:t>
            </a:r>
          </a:p>
        </p:txBody>
      </p:sp>
    </p:spTree>
    <p:extLst>
      <p:ext uri="{BB962C8B-B14F-4D97-AF65-F5344CB8AC3E}">
        <p14:creationId xmlns:p14="http://schemas.microsoft.com/office/powerpoint/2010/main" val="19579378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F39B7D71-6D86-AB4B-AF7A-3A706B2A5C01}" type="slidenum">
              <a:rPr lang="en-US"/>
              <a:pPr/>
              <a:t>6</a:t>
            </a:fld>
            <a:endParaRPr lang="en-US"/>
          </a:p>
        </p:txBody>
      </p:sp>
      <p:sp>
        <p:nvSpPr>
          <p:cNvPr id="365570" name="Rectangle 2"/>
          <p:cNvSpPr>
            <a:spLocks noGrp="1" noChangeArrowheads="1"/>
          </p:cNvSpPr>
          <p:nvPr>
            <p:ph type="title"/>
          </p:nvPr>
        </p:nvSpPr>
        <p:spPr/>
        <p:txBody>
          <a:bodyPr/>
          <a:lstStyle/>
          <a:p>
            <a:r>
              <a:rPr lang="en-US" dirty="0" smtClean="0"/>
              <a:t>1. Inference directly in text: Natural Logic</a:t>
            </a:r>
            <a:br>
              <a:rPr lang="en-US" dirty="0" smtClean="0"/>
            </a:br>
            <a:r>
              <a:rPr lang="en-US" sz="2400" dirty="0">
                <a:solidFill>
                  <a:schemeClr val="accent4"/>
                </a:solidFill>
              </a:rPr>
              <a:t>(van </a:t>
            </a:r>
            <a:r>
              <a:rPr lang="en-US" sz="2400" dirty="0" err="1">
                <a:solidFill>
                  <a:schemeClr val="accent4"/>
                </a:solidFill>
              </a:rPr>
              <a:t>Benthem</a:t>
            </a:r>
            <a:r>
              <a:rPr lang="en-US" sz="2400" dirty="0">
                <a:solidFill>
                  <a:schemeClr val="accent4"/>
                </a:solidFill>
              </a:rPr>
              <a:t> 2008, MacCartney &amp; Manning 2009)</a:t>
            </a:r>
          </a:p>
        </p:txBody>
      </p:sp>
      <p:sp>
        <p:nvSpPr>
          <p:cNvPr id="365623" name="Rectangle 55"/>
          <p:cNvSpPr>
            <a:spLocks noChangeArrowheads="1"/>
          </p:cNvSpPr>
          <p:nvPr/>
        </p:nvSpPr>
        <p:spPr bwMode="auto">
          <a:xfrm>
            <a:off x="685800" y="2286000"/>
            <a:ext cx="5562600" cy="2012859"/>
          </a:xfrm>
          <a:prstGeom prst="rect">
            <a:avLst/>
          </a:prstGeom>
          <a:noFill/>
          <a:ln w="9525">
            <a:noFill/>
            <a:miter lim="800000"/>
            <a:headEnd/>
            <a:tailEnd/>
          </a:ln>
        </p:spPr>
        <p:txBody>
          <a:bodyPr wrap="square">
            <a:prstTxWarp prst="textNoShape">
              <a:avLst/>
            </a:prstTxWarp>
            <a:spAutoFit/>
          </a:bodyPr>
          <a:lstStyle/>
          <a:p>
            <a:pPr marL="461963" indent="-461963"/>
            <a:r>
              <a:rPr lang="en-US" dirty="0" smtClean="0">
                <a:latin typeface="Gill Sans" pitchFamily="-65" charset="0"/>
              </a:rPr>
              <a:t>Q</a:t>
            </a:r>
            <a:r>
              <a:rPr lang="en-US" dirty="0">
                <a:latin typeface="Gill Sans" pitchFamily="-65" charset="0"/>
              </a:rPr>
              <a:t>	</a:t>
            </a:r>
            <a:r>
              <a:rPr lang="en-US" i="1" dirty="0" smtClean="0">
                <a:latin typeface="Times New Roman" pitchFamily="-65" charset="0"/>
              </a:rPr>
              <a:t>Beyoncé Knowles’s husband is </a:t>
            </a:r>
            <a:r>
              <a:rPr lang="en-US" b="1" i="1" dirty="0" smtClean="0">
                <a:latin typeface="Times New Roman" pitchFamily="-65" charset="0"/>
              </a:rPr>
              <a:t>X</a:t>
            </a:r>
            <a:r>
              <a:rPr lang="en-US" i="1" dirty="0">
                <a:latin typeface="Times New Roman" pitchFamily="-65" charset="0"/>
              </a:rPr>
              <a:t>.</a:t>
            </a:r>
          </a:p>
          <a:p>
            <a:pPr marL="461963" indent="-461963">
              <a:spcBef>
                <a:spcPct val="20000"/>
              </a:spcBef>
            </a:pPr>
            <a:r>
              <a:rPr lang="en-US" dirty="0" smtClean="0">
                <a:latin typeface="Gill Sans" pitchFamily="-65" charset="0"/>
              </a:rPr>
              <a:t>A</a:t>
            </a:r>
            <a:r>
              <a:rPr lang="en-US" dirty="0">
                <a:latin typeface="Gill Sans" pitchFamily="-65" charset="0"/>
              </a:rPr>
              <a:t>	</a:t>
            </a:r>
            <a:r>
              <a:rPr lang="en-US" i="1" dirty="0" smtClean="0">
                <a:latin typeface="Times New Roman" pitchFamily="-65" charset="0"/>
              </a:rPr>
              <a:t>Beyoncé’s </a:t>
            </a:r>
            <a:r>
              <a:rPr lang="en-US" i="1" dirty="0">
                <a:latin typeface="Times New Roman" pitchFamily="-65" charset="0"/>
              </a:rPr>
              <a:t>marriage to rapper Jay-Z and portrayal of Etta James in Cadillac Records (2008) influenced her third album I Am... Sasha Fierce (2008</a:t>
            </a:r>
            <a:r>
              <a:rPr lang="en-US" i="1" dirty="0" smtClean="0">
                <a:latin typeface="Times New Roman" pitchFamily="-65" charset="0"/>
              </a:rPr>
              <a:t>)</a:t>
            </a:r>
            <a:r>
              <a:rPr lang="en-US" dirty="0">
                <a:solidFill>
                  <a:srgbClr val="008000"/>
                </a:solidFill>
                <a:latin typeface="Gill Sans" pitchFamily="-65" charset="0"/>
              </a:rPr>
              <a:t>.</a:t>
            </a:r>
          </a:p>
        </p:txBody>
      </p:sp>
      <p:pic>
        <p:nvPicPr>
          <p:cNvPr id="3" name="Picture 2"/>
          <p:cNvPicPr>
            <a:picLocks noChangeAspect="1"/>
          </p:cNvPicPr>
          <p:nvPr/>
        </p:nvPicPr>
        <p:blipFill>
          <a:blip r:embed="rId3"/>
          <a:stretch>
            <a:fillRect/>
          </a:stretch>
        </p:blipFill>
        <p:spPr>
          <a:xfrm>
            <a:off x="6527800" y="2819400"/>
            <a:ext cx="2350911" cy="3733800"/>
          </a:xfrm>
          <a:prstGeom prst="rect">
            <a:avLst/>
          </a:prstGeom>
        </p:spPr>
      </p:pic>
    </p:spTree>
    <p:extLst>
      <p:ext uri="{BB962C8B-B14F-4D97-AF65-F5344CB8AC3E}">
        <p14:creationId xmlns:p14="http://schemas.microsoft.com/office/powerpoint/2010/main" val="3342708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F39B7D71-6D86-AB4B-AF7A-3A706B2A5C01}" type="slidenum">
              <a:rPr lang="en-US"/>
              <a:pPr/>
              <a:t>7</a:t>
            </a:fld>
            <a:endParaRPr lang="en-US"/>
          </a:p>
        </p:txBody>
      </p:sp>
      <p:sp>
        <p:nvSpPr>
          <p:cNvPr id="365570" name="Rectangle 2"/>
          <p:cNvSpPr>
            <a:spLocks noGrp="1" noChangeArrowheads="1"/>
          </p:cNvSpPr>
          <p:nvPr>
            <p:ph type="title"/>
          </p:nvPr>
        </p:nvSpPr>
        <p:spPr/>
        <p:txBody>
          <a:bodyPr/>
          <a:lstStyle/>
          <a:p>
            <a:r>
              <a:rPr lang="en-US" dirty="0" smtClean="0"/>
              <a:t>Inference directly in text: Natural Logic</a:t>
            </a:r>
            <a:br>
              <a:rPr lang="en-US" dirty="0" smtClean="0"/>
            </a:br>
            <a:r>
              <a:rPr lang="en-US" sz="2400" dirty="0">
                <a:solidFill>
                  <a:schemeClr val="accent4"/>
                </a:solidFill>
              </a:rPr>
              <a:t>(van </a:t>
            </a:r>
            <a:r>
              <a:rPr lang="en-US" sz="2400" dirty="0" err="1">
                <a:solidFill>
                  <a:schemeClr val="accent4"/>
                </a:solidFill>
              </a:rPr>
              <a:t>Benthem</a:t>
            </a:r>
            <a:r>
              <a:rPr lang="en-US" sz="2400" dirty="0">
                <a:solidFill>
                  <a:schemeClr val="accent4"/>
                </a:solidFill>
              </a:rPr>
              <a:t> 2008, MacCartney &amp; Manning 2009)</a:t>
            </a:r>
          </a:p>
        </p:txBody>
      </p:sp>
      <p:sp>
        <p:nvSpPr>
          <p:cNvPr id="365621" name="Rectangle 53"/>
          <p:cNvSpPr>
            <a:spLocks noChangeArrowheads="1"/>
          </p:cNvSpPr>
          <p:nvPr/>
        </p:nvSpPr>
        <p:spPr bwMode="auto">
          <a:xfrm>
            <a:off x="762000" y="3810000"/>
            <a:ext cx="5029200" cy="1200328"/>
          </a:xfrm>
          <a:prstGeom prst="rect">
            <a:avLst/>
          </a:prstGeom>
          <a:noFill/>
          <a:ln w="9525">
            <a:noFill/>
            <a:miter lim="800000"/>
            <a:headEnd/>
            <a:tailEnd/>
          </a:ln>
        </p:spPr>
        <p:txBody>
          <a:bodyPr>
            <a:prstTxWarp prst="textNoShape">
              <a:avLst/>
            </a:prstTxWarp>
            <a:spAutoFit/>
          </a:bodyPr>
          <a:lstStyle/>
          <a:p>
            <a:r>
              <a:rPr lang="en-US" dirty="0">
                <a:latin typeface="Gill Sans" pitchFamily="-65" charset="0"/>
              </a:rPr>
              <a:t>T</a:t>
            </a:r>
            <a:r>
              <a:rPr lang="en-US" dirty="0" smtClean="0">
                <a:latin typeface="Gill Sans" pitchFamily="-65" charset="0"/>
              </a:rPr>
              <a:t>he </a:t>
            </a:r>
            <a:r>
              <a:rPr lang="en-US" dirty="0">
                <a:latin typeface="Gill Sans" pitchFamily="-65" charset="0"/>
              </a:rPr>
              <a:t>example is contrived, but it compactly exhibits containment, exclusion, and implicativity</a:t>
            </a:r>
          </a:p>
        </p:txBody>
      </p:sp>
      <p:sp>
        <p:nvSpPr>
          <p:cNvPr id="365623" name="Rectangle 55"/>
          <p:cNvSpPr>
            <a:spLocks noChangeArrowheads="1"/>
          </p:cNvSpPr>
          <p:nvPr/>
        </p:nvSpPr>
        <p:spPr bwMode="auto">
          <a:xfrm>
            <a:off x="685800" y="2286000"/>
            <a:ext cx="5715000" cy="769441"/>
          </a:xfrm>
          <a:prstGeom prst="rect">
            <a:avLst/>
          </a:prstGeom>
          <a:noFill/>
          <a:ln w="9525">
            <a:noFill/>
            <a:miter lim="800000"/>
            <a:headEnd/>
            <a:tailEnd/>
          </a:ln>
        </p:spPr>
        <p:txBody>
          <a:bodyPr wrap="square">
            <a:prstTxWarp prst="textNoShape">
              <a:avLst/>
            </a:prstTxWarp>
            <a:spAutoFit/>
          </a:bodyPr>
          <a:lstStyle/>
          <a:p>
            <a:pPr marL="461963" indent="-461963"/>
            <a:r>
              <a:rPr lang="en-US" sz="2000" dirty="0">
                <a:latin typeface="Gill Sans" pitchFamily="-65" charset="0"/>
              </a:rPr>
              <a:t>P	</a:t>
            </a:r>
            <a:r>
              <a:rPr lang="en-US" sz="2000" i="1" dirty="0" smtClean="0">
                <a:latin typeface="Times New Roman" pitchFamily="-65" charset="0"/>
              </a:rPr>
              <a:t>James Dean </a:t>
            </a:r>
            <a:r>
              <a:rPr lang="en-US" sz="2000" i="1" dirty="0">
                <a:latin typeface="Times New Roman" pitchFamily="-65" charset="0"/>
              </a:rPr>
              <a:t>refused to move without blue jeans.</a:t>
            </a:r>
          </a:p>
          <a:p>
            <a:pPr marL="461963" indent="-461963">
              <a:spcBef>
                <a:spcPct val="20000"/>
              </a:spcBef>
            </a:pPr>
            <a:r>
              <a:rPr lang="en-US" sz="2000" dirty="0">
                <a:latin typeface="Gill Sans" pitchFamily="-65" charset="0"/>
              </a:rPr>
              <a:t>H	</a:t>
            </a:r>
            <a:r>
              <a:rPr lang="en-US" sz="2000" i="1" dirty="0">
                <a:latin typeface="Times New Roman" pitchFamily="-65" charset="0"/>
              </a:rPr>
              <a:t>James </a:t>
            </a:r>
            <a:r>
              <a:rPr lang="en-US" sz="2000" i="1" dirty="0" smtClean="0">
                <a:latin typeface="Times New Roman" pitchFamily="-65" charset="0"/>
              </a:rPr>
              <a:t>Byron </a:t>
            </a:r>
            <a:r>
              <a:rPr lang="en-US" sz="2000" i="1" dirty="0">
                <a:latin typeface="Times New Roman" pitchFamily="-65" charset="0"/>
              </a:rPr>
              <a:t>Dean didn’t dance without </a:t>
            </a:r>
            <a:r>
              <a:rPr lang="en-US" sz="2000" i="1" dirty="0" smtClean="0">
                <a:latin typeface="Times New Roman" pitchFamily="-65" charset="0"/>
              </a:rPr>
              <a:t>pants</a:t>
            </a:r>
            <a:endParaRPr lang="en-US" sz="2000" dirty="0">
              <a:solidFill>
                <a:srgbClr val="008000"/>
              </a:solidFill>
              <a:latin typeface="Gill Sans" pitchFamily="-65" charset="0"/>
            </a:endParaRPr>
          </a:p>
        </p:txBody>
      </p:sp>
      <p:pic>
        <p:nvPicPr>
          <p:cNvPr id="365626" name="Picture 58"/>
          <p:cNvPicPr>
            <a:picLocks noChangeAspect="1" noChangeArrowheads="1"/>
          </p:cNvPicPr>
          <p:nvPr/>
        </p:nvPicPr>
        <p:blipFill>
          <a:blip r:embed="rId3"/>
          <a:srcRect/>
          <a:stretch>
            <a:fillRect/>
          </a:stretch>
        </p:blipFill>
        <p:spPr bwMode="auto">
          <a:xfrm>
            <a:off x="6400800" y="1747838"/>
            <a:ext cx="2093912" cy="4500562"/>
          </a:xfrm>
          <a:prstGeom prst="rect">
            <a:avLst/>
          </a:prstGeom>
          <a:noFill/>
          <a:ln w="9525">
            <a:noFill/>
            <a:miter lim="800000"/>
            <a:headEnd/>
            <a:tailEnd/>
          </a:ln>
          <a:effectLst/>
        </p:spPr>
      </p:pic>
    </p:spTree>
    <p:extLst>
      <p:ext uri="{BB962C8B-B14F-4D97-AF65-F5344CB8AC3E}">
        <p14:creationId xmlns:p14="http://schemas.microsoft.com/office/powerpoint/2010/main" val="9235094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C109DFA0-C8DC-2243-8F04-08FBFB3349CB}" type="slidenum">
              <a:rPr lang="en-US"/>
              <a:pPr/>
              <a:t>8</a:t>
            </a:fld>
            <a:endParaRPr lang="en-US"/>
          </a:p>
        </p:txBody>
      </p:sp>
      <p:sp>
        <p:nvSpPr>
          <p:cNvPr id="192514" name="Rectangle 2"/>
          <p:cNvSpPr>
            <a:spLocks noGrp="1" noChangeArrowheads="1"/>
          </p:cNvSpPr>
          <p:nvPr>
            <p:ph type="title"/>
          </p:nvPr>
        </p:nvSpPr>
        <p:spPr/>
        <p:txBody>
          <a:bodyPr/>
          <a:lstStyle/>
          <a:p>
            <a:r>
              <a:rPr lang="en-US" dirty="0"/>
              <a:t>Step </a:t>
            </a:r>
            <a:r>
              <a:rPr lang="en-US" dirty="0" smtClean="0"/>
              <a:t>1: </a:t>
            </a:r>
            <a:r>
              <a:rPr lang="en-US" dirty="0"/>
              <a:t>Alignment</a:t>
            </a:r>
          </a:p>
        </p:txBody>
      </p:sp>
      <p:graphicFrame>
        <p:nvGraphicFramePr>
          <p:cNvPr id="192629" name="Group 117"/>
          <p:cNvGraphicFramePr>
            <a:graphicFrameLocks noGrp="1"/>
          </p:cNvGraphicFramePr>
          <p:nvPr>
            <p:extLst>
              <p:ext uri="{D42A27DB-BD31-4B8C-83A1-F6EECF244321}">
                <p14:modId xmlns:p14="http://schemas.microsoft.com/office/powerpoint/2010/main" val="937458441"/>
              </p:ext>
            </p:extLst>
          </p:nvPr>
        </p:nvGraphicFramePr>
        <p:xfrm>
          <a:off x="912813" y="1600200"/>
          <a:ext cx="7313612" cy="2034603"/>
        </p:xfrm>
        <a:graphic>
          <a:graphicData uri="http://schemas.openxmlformats.org/drawingml/2006/table">
            <a:tbl>
              <a:tblPr/>
              <a:tblGrid>
                <a:gridCol w="812800"/>
                <a:gridCol w="812800"/>
                <a:gridCol w="812800"/>
                <a:gridCol w="812800"/>
                <a:gridCol w="811212"/>
                <a:gridCol w="812800"/>
                <a:gridCol w="812800"/>
                <a:gridCol w="812800"/>
                <a:gridCol w="812800"/>
              </a:tblGrid>
              <a:tr h="481013">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P</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refused to</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move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blue</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jeans</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H</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dirty="0" smtClean="0">
                          <a:ln>
                            <a:noFill/>
                          </a:ln>
                          <a:solidFill>
                            <a:schemeClr val="tx1"/>
                          </a:solidFill>
                          <a:effectLst/>
                          <a:latin typeface="Times New Roman" pitchFamily="-65" charset="0"/>
                        </a:rPr>
                        <a:t>James </a:t>
                      </a:r>
                      <a:r>
                        <a:rPr lang="en-US" sz="1600" i="1" dirty="0" smtClean="0">
                          <a:latin typeface="Times New Roman" pitchFamily="-65" charset="0"/>
                        </a:rPr>
                        <a:t> Byron</a:t>
                      </a:r>
                      <a:r>
                        <a:rPr kumimoji="0" lang="en-US" sz="1600" b="0" i="1" u="none" strike="noStrike" cap="none" normalizeH="0" baseline="0" dirty="0" smtClean="0">
                          <a:ln>
                            <a:noFill/>
                          </a:ln>
                          <a:solidFill>
                            <a:schemeClr val="tx1"/>
                          </a:solidFill>
                          <a:effectLst/>
                          <a:latin typeface="Times New Roman" pitchFamily="-65" charset="0"/>
                        </a:rPr>
                        <a:t> </a:t>
                      </a:r>
                      <a:r>
                        <a:rPr kumimoji="0" lang="en-US" sz="1600" b="0" i="1" u="none" strike="noStrike" cap="none" normalizeH="0" baseline="0" dirty="0">
                          <a:ln>
                            <a:noFill/>
                          </a:ln>
                          <a:solidFill>
                            <a:schemeClr val="tx1"/>
                          </a:solidFill>
                          <a:effectLst/>
                          <a:latin typeface="Times New Roman" pitchFamily="-65" charset="0"/>
                        </a:rPr>
                        <a:t>Dean</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did</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n’t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dance</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without</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endParaRPr kumimoji="0" lang="en-US" sz="1600" b="0" i="1" u="none" strike="noStrike" cap="none" normalizeH="0" baseline="0">
                        <a:ln>
                          <a:noFill/>
                        </a:ln>
                        <a:solidFill>
                          <a:schemeClr val="tx1"/>
                        </a:solidFill>
                        <a:effectLst/>
                        <a:latin typeface="Times New Roman"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Times New Roman" pitchFamily="-65" charset="0"/>
                        </a:rPr>
                        <a:t>pants</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index</a:t>
                      </a:r>
                    </a:p>
                  </a:txBody>
                  <a:tcPr marT="0" marB="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1</a:t>
                      </a:r>
                    </a:p>
                  </a:txBody>
                  <a:tcPr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2</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3</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4</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5</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6</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7</a:t>
                      </a:r>
                    </a:p>
                  </a:txBody>
                  <a:tcPr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8</a:t>
                      </a:r>
                    </a:p>
                  </a:txBody>
                  <a:tcPr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1" u="none" strike="noStrike" cap="none" normalizeH="0" baseline="0">
                          <a:ln>
                            <a:noFill/>
                          </a:ln>
                          <a:solidFill>
                            <a:schemeClr val="tx1"/>
                          </a:solidFill>
                          <a:effectLst/>
                          <a:latin typeface="Gill Sans" pitchFamily="-65" charset="0"/>
                        </a:rPr>
                        <a:t>edit</a:t>
                      </a:r>
                      <a:br>
                        <a:rPr kumimoji="0" lang="en-US" sz="1600" b="0" i="1" u="none" strike="noStrike" cap="none" normalizeH="0" baseline="0">
                          <a:ln>
                            <a:noFill/>
                          </a:ln>
                          <a:solidFill>
                            <a:schemeClr val="tx1"/>
                          </a:solidFill>
                          <a:effectLst/>
                          <a:latin typeface="Gill Sans" pitchFamily="-65" charset="0"/>
                        </a:rPr>
                      </a:br>
                      <a:r>
                        <a:rPr kumimoji="0" lang="en-US" sz="1600" b="0" i="1" u="none" strike="noStrike" cap="none" normalizeH="0" baseline="0">
                          <a:ln>
                            <a:noFill/>
                          </a:ln>
                          <a:solidFill>
                            <a:schemeClr val="tx1"/>
                          </a:solidFill>
                          <a:effectLst/>
                          <a:latin typeface="Gill Sans" pitchFamily="-65" charset="0"/>
                        </a:rPr>
                        <a:t>type</a:t>
                      </a:r>
                    </a:p>
                  </a:txBody>
                  <a:tcPr marT="0" marB="0"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INS</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SUB</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dirty="0" smtClean="0">
                          <a:ln>
                            <a:noFill/>
                          </a:ln>
                          <a:solidFill>
                            <a:schemeClr val="tx1"/>
                          </a:solidFill>
                          <a:effectLst/>
                          <a:latin typeface="Gill Sans" pitchFamily="-65" charset="0"/>
                        </a:rPr>
                        <a:t>MAT</a:t>
                      </a:r>
                      <a:endParaRPr kumimoji="0" lang="en-US" sz="1600" b="0" i="0" u="none" strike="noStrike" cap="none" normalizeH="0" baseline="0" dirty="0">
                        <a:ln>
                          <a:noFill/>
                        </a:ln>
                        <a:solidFill>
                          <a:schemeClr val="tx1"/>
                        </a:solidFill>
                        <a:effectLst/>
                        <a:latin typeface="Gill Sans" pitchFamily="-65" charset="0"/>
                      </a:endParaRP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a:ln>
                            <a:noFill/>
                          </a:ln>
                          <a:solidFill>
                            <a:schemeClr val="tx1"/>
                          </a:solidFill>
                          <a:effectLst/>
                          <a:latin typeface="Gill Sans" pitchFamily="-65" charset="0"/>
                        </a:rPr>
                        <a:t>DEL</a:t>
                      </a:r>
                    </a:p>
                  </a:txBody>
                  <a:tcPr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rgbClr val="861B15"/>
                        </a:buClr>
                        <a:buSzTx/>
                        <a:buFont typeface="Times" pitchFamily="-65" charset="0"/>
                        <a:buNone/>
                        <a:tabLst/>
                      </a:pPr>
                      <a:r>
                        <a:rPr kumimoji="0" lang="en-US" sz="1600" b="0" i="0" u="none" strike="noStrike" cap="none" normalizeH="0" baseline="0" dirty="0">
                          <a:ln>
                            <a:noFill/>
                          </a:ln>
                          <a:solidFill>
                            <a:schemeClr val="tx1"/>
                          </a:solidFill>
                          <a:effectLst/>
                          <a:latin typeface="Gill Sans" pitchFamily="-65" charset="0"/>
                        </a:rPr>
                        <a:t>SUB</a:t>
                      </a:r>
                    </a:p>
                  </a:txBody>
                  <a:tcPr marT="0" marB="0" anchor="ctr" anchorCtr="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2631" name="Rectangle 119"/>
          <p:cNvSpPr>
            <a:spLocks noGrp="1" noChangeArrowheads="1"/>
          </p:cNvSpPr>
          <p:nvPr>
            <p:ph type="body" idx="1"/>
          </p:nvPr>
        </p:nvSpPr>
        <p:spPr>
          <a:xfrm>
            <a:off x="685800" y="3733800"/>
            <a:ext cx="7848600" cy="2819400"/>
          </a:xfrm>
          <a:noFill/>
          <a:ln/>
        </p:spPr>
        <p:txBody>
          <a:bodyPr/>
          <a:lstStyle/>
          <a:p>
            <a:pPr>
              <a:spcBef>
                <a:spcPct val="50000"/>
              </a:spcBef>
            </a:pPr>
            <a:r>
              <a:rPr lang="en-US" sz="2000" dirty="0"/>
              <a:t>Alignment as sequence of </a:t>
            </a:r>
            <a:r>
              <a:rPr lang="en-US" sz="2000" i="1" dirty="0"/>
              <a:t>atomic phrase edits</a:t>
            </a:r>
            <a:endParaRPr lang="en-US" sz="2000" dirty="0">
              <a:solidFill>
                <a:schemeClr val="accent2"/>
              </a:solidFill>
            </a:endParaRPr>
          </a:p>
          <a:p>
            <a:r>
              <a:rPr lang="en-US" sz="2000" dirty="0"/>
              <a:t>Ordering of edits defines path through intermediate forms</a:t>
            </a:r>
          </a:p>
          <a:p>
            <a:pPr lvl="1"/>
            <a:r>
              <a:rPr lang="en-US" sz="1800" dirty="0"/>
              <a:t>Need not correspond to sentence order</a:t>
            </a:r>
          </a:p>
          <a:p>
            <a:r>
              <a:rPr lang="en-US" sz="2000" dirty="0"/>
              <a:t>Decomposes problem into atomic inference </a:t>
            </a:r>
            <a:r>
              <a:rPr lang="en-US" sz="2000" dirty="0" smtClean="0"/>
              <a:t>problems</a:t>
            </a:r>
            <a:endParaRPr lang="en-US" sz="2000" dirty="0"/>
          </a:p>
        </p:txBody>
      </p:sp>
    </p:spTree>
    <p:extLst>
      <p:ext uri="{BB962C8B-B14F-4D97-AF65-F5344CB8AC3E}">
        <p14:creationId xmlns:p14="http://schemas.microsoft.com/office/powerpoint/2010/main" val="25614693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AA3321-107D-D941-B9D2-EF4C9B58998E}" type="slidenum">
              <a:rPr lang="en-US"/>
              <a:pPr/>
              <a:t>9</a:t>
            </a:fld>
            <a:endParaRPr lang="en-US"/>
          </a:p>
        </p:txBody>
      </p:sp>
      <p:sp>
        <p:nvSpPr>
          <p:cNvPr id="377858" name="Rectangle 2"/>
          <p:cNvSpPr>
            <a:spLocks noGrp="1" noChangeArrowheads="1"/>
          </p:cNvSpPr>
          <p:nvPr>
            <p:ph type="title"/>
          </p:nvPr>
        </p:nvSpPr>
        <p:spPr/>
        <p:txBody>
          <a:bodyPr/>
          <a:lstStyle/>
          <a:p>
            <a:r>
              <a:rPr lang="en-US" dirty="0"/>
              <a:t>Step </a:t>
            </a:r>
            <a:r>
              <a:rPr lang="en-US" dirty="0" smtClean="0"/>
              <a:t>2: </a:t>
            </a:r>
            <a:r>
              <a:rPr lang="en-US" dirty="0"/>
              <a:t>Lexical entailment classification</a:t>
            </a:r>
          </a:p>
        </p:txBody>
      </p:sp>
      <p:sp>
        <p:nvSpPr>
          <p:cNvPr id="377859" name="Rectangle 3"/>
          <p:cNvSpPr>
            <a:spLocks noGrp="1" noChangeArrowheads="1"/>
          </p:cNvSpPr>
          <p:nvPr>
            <p:ph type="body" idx="1"/>
          </p:nvPr>
        </p:nvSpPr>
        <p:spPr>
          <a:xfrm>
            <a:off x="685800" y="1600200"/>
            <a:ext cx="7772400" cy="4648200"/>
          </a:xfrm>
        </p:spPr>
        <p:txBody>
          <a:bodyPr/>
          <a:lstStyle/>
          <a:p>
            <a:r>
              <a:rPr lang="en-US" dirty="0"/>
              <a:t>Goal: predict entailment relation for each edit, based solely on lexical features, independent of context</a:t>
            </a:r>
          </a:p>
          <a:p>
            <a:pPr>
              <a:spcBef>
                <a:spcPct val="50000"/>
              </a:spcBef>
            </a:pPr>
            <a:r>
              <a:rPr lang="en-US" dirty="0" smtClean="0"/>
              <a:t>Done using lexical </a:t>
            </a:r>
            <a:r>
              <a:rPr lang="en-US" dirty="0"/>
              <a:t>resources &amp; machine learning</a:t>
            </a:r>
          </a:p>
          <a:p>
            <a:pPr>
              <a:spcBef>
                <a:spcPct val="50000"/>
              </a:spcBef>
            </a:pPr>
            <a:r>
              <a:rPr lang="en-US" dirty="0"/>
              <a:t>Feature representation:</a:t>
            </a:r>
          </a:p>
          <a:p>
            <a:pPr lvl="1"/>
            <a:r>
              <a:rPr lang="en-US" dirty="0"/>
              <a:t>WordNet features: synonymy (=), hyponymy (</a:t>
            </a:r>
            <a:r>
              <a:rPr lang="en-US" b="1" dirty="0">
                <a:latin typeface="Arial" pitchFamily="-65" charset="0"/>
                <a:cs typeface="ＭＳ Ｐゴシック" pitchFamily="-65" charset="-128"/>
              </a:rPr>
              <a:t>⊏</a:t>
            </a:r>
            <a:r>
              <a:rPr lang="en-US" dirty="0">
                <a:cs typeface="ＭＳ Ｐゴシック" pitchFamily="-65" charset="-128"/>
              </a:rPr>
              <a:t>/</a:t>
            </a:r>
            <a:r>
              <a:rPr lang="en-US" b="1" dirty="0">
                <a:latin typeface="Arial" pitchFamily="-65" charset="0"/>
                <a:cs typeface="ＭＳ Ｐゴシック" pitchFamily="-65" charset="-128"/>
              </a:rPr>
              <a:t>⊐</a:t>
            </a:r>
            <a:r>
              <a:rPr lang="en-US" dirty="0">
                <a:cs typeface="ＭＳ Ｐゴシック" pitchFamily="-65" charset="-128"/>
              </a:rPr>
              <a:t>)</a:t>
            </a:r>
            <a:r>
              <a:rPr lang="en-US" dirty="0"/>
              <a:t>, </a:t>
            </a:r>
            <a:r>
              <a:rPr lang="en-US" dirty="0" err="1"/>
              <a:t>antonymy</a:t>
            </a:r>
            <a:r>
              <a:rPr lang="en-US" dirty="0"/>
              <a:t> (|)</a:t>
            </a:r>
          </a:p>
          <a:p>
            <a:pPr lvl="1"/>
            <a:r>
              <a:rPr lang="en-US" dirty="0"/>
              <a:t>Other relatedness features: Jiang-</a:t>
            </a:r>
            <a:r>
              <a:rPr lang="en-US" dirty="0" err="1"/>
              <a:t>Conrath</a:t>
            </a:r>
            <a:r>
              <a:rPr lang="en-US" dirty="0"/>
              <a:t> (WN-based), </a:t>
            </a:r>
            <a:r>
              <a:rPr lang="en-US" dirty="0" err="1" smtClean="0"/>
              <a:t>NomBank</a:t>
            </a:r>
            <a:endParaRPr lang="en-US" dirty="0" smtClean="0"/>
          </a:p>
          <a:p>
            <a:pPr lvl="1"/>
            <a:r>
              <a:rPr lang="en-US" dirty="0" smtClean="0"/>
              <a:t>Fallback</a:t>
            </a:r>
            <a:r>
              <a:rPr lang="en-US" dirty="0"/>
              <a:t>: string similarity (based on </a:t>
            </a:r>
            <a:r>
              <a:rPr lang="en-US" dirty="0" err="1"/>
              <a:t>Levenshtein</a:t>
            </a:r>
            <a:r>
              <a:rPr lang="en-US" dirty="0"/>
              <a:t> edit distance)</a:t>
            </a:r>
          </a:p>
          <a:p>
            <a:pPr lvl="1"/>
            <a:r>
              <a:rPr lang="en-US" dirty="0"/>
              <a:t>Also lexical category, quantifier category, implication signature</a:t>
            </a:r>
          </a:p>
          <a:p>
            <a:pPr>
              <a:spcBef>
                <a:spcPct val="50000"/>
              </a:spcBef>
            </a:pPr>
            <a:r>
              <a:rPr lang="en-US" dirty="0"/>
              <a:t>Decision tree </a:t>
            </a:r>
            <a:r>
              <a:rPr lang="en-US" dirty="0" smtClean="0"/>
              <a:t>classifier</a:t>
            </a:r>
            <a:endParaRPr lang="en-US" dirty="0"/>
          </a:p>
        </p:txBody>
      </p:sp>
    </p:spTree>
    <p:extLst>
      <p:ext uri="{BB962C8B-B14F-4D97-AF65-F5344CB8AC3E}">
        <p14:creationId xmlns:p14="http://schemas.microsoft.com/office/powerpoint/2010/main" val="18161391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NLP-2011">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NLP-2011</Template>
  <TotalTime>5192</TotalTime>
  <Words>4991</Words>
  <Application>Microsoft Macintosh PowerPoint</Application>
  <PresentationFormat>On-screen Show (4:3)</PresentationFormat>
  <Paragraphs>765</Paragraphs>
  <Slides>50</Slides>
  <Notes>30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NLP-2011</vt:lpstr>
      <vt:lpstr>PowerPoint Presentation</vt:lpstr>
      <vt:lpstr>Jeremy Zawodny [ex-Yahoo!/Craigslist] sez …</vt:lpstr>
      <vt:lpstr>From language to knowledge bases –  Still the goal? </vt:lpstr>
      <vt:lpstr>PowerPoint Presentation</vt:lpstr>
      <vt:lpstr>PowerPoint Presentation</vt:lpstr>
      <vt:lpstr>1. Inference directly in text: Natural Logic (van Benthem 2008, MacCartney &amp; Manning 2009)</vt:lpstr>
      <vt:lpstr>Inference directly in text: Natural Logic (van Benthem 2008, MacCartney &amp; Manning 2009)</vt:lpstr>
      <vt:lpstr>Step 1: Alignment</vt:lpstr>
      <vt:lpstr>Step 2: Lexical entailment classification</vt:lpstr>
      <vt:lpstr>Step 2: Lexical entailment classification</vt:lpstr>
      <vt:lpstr>Step 3: Sentence semantic analysis</vt:lpstr>
      <vt:lpstr>Step 4: Entailment projection</vt:lpstr>
      <vt:lpstr>Step 5: Entailment composition</vt:lpstr>
      <vt:lpstr>The problem </vt:lpstr>
      <vt:lpstr>2. Knowledge Base Population (NIST TAC task) [Angeli et al. 2013]</vt:lpstr>
      <vt:lpstr>The opportunity</vt:lpstr>
      <vt:lpstr>Distantly Supervised Learning</vt:lpstr>
      <vt:lpstr>Traditional Supervised Learning</vt:lpstr>
      <vt:lpstr>Not so fast!  Only distant supervision</vt:lpstr>
      <vt:lpstr>Multi-instance Multi-label (MIML) Learning</vt:lpstr>
      <vt:lpstr>MIML for Relation Extraction</vt:lpstr>
      <vt:lpstr>Model Intuition</vt:lpstr>
      <vt:lpstr>Plate Diagram</vt:lpstr>
      <vt:lpstr>Post-hoc evaluation on TAC KBP 2011</vt:lpstr>
      <vt:lpstr>Error Analysis</vt:lpstr>
      <vt:lpstr>Consistency: Relation Extractor’s View</vt:lpstr>
      <vt:lpstr>Consistency as a CSP</vt:lpstr>
      <vt:lpstr>Consistency as a CSP</vt:lpstr>
      <vt:lpstr>Error Analysis: Quantitative</vt:lpstr>
      <vt:lpstr>3. What our goal should be: Not just knowledge bases but inference</vt:lpstr>
      <vt:lpstr>Test-case: modeling processes (Berant et al. 2013)</vt:lpstr>
      <vt:lpstr>Answering non-factoid questions</vt:lpstr>
      <vt:lpstr>Answering non-factoid questions</vt:lpstr>
      <vt:lpstr>Answering non-factoid questions</vt:lpstr>
      <vt:lpstr>Answering non-factoid questions</vt:lpstr>
      <vt:lpstr>Process structures</vt:lpstr>
      <vt:lpstr>Example: Biology AP Exam</vt:lpstr>
      <vt:lpstr>Setup</vt:lpstr>
      <vt:lpstr>Local event relation classifier</vt:lpstr>
      <vt:lpstr>Global constraints</vt:lpstr>
      <vt:lpstr>Connectivity constraint</vt:lpstr>
      <vt:lpstr>Dataset</vt:lpstr>
      <vt:lpstr>Event-event relation results</vt:lpstr>
      <vt:lpstr>Towards understanding processes</vt:lpstr>
      <vt:lpstr>PowerPoint Presentation</vt:lpstr>
      <vt:lpstr>PowerPoint Presentation</vt:lpstr>
      <vt:lpstr>Word distributions can be used to build vector space models</vt:lpstr>
      <vt:lpstr>Neural/deep learning models: Mikolov, Yih &amp; Zweig (NAACL 2013)</vt:lpstr>
      <vt:lpstr>Socher et al. (2013) Recursive Neural Tensor Networks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Texts are Knowledge</dc:title>
  <dc:subject/>
  <dc:creator>Christopher Manning</dc:creator>
  <cp:keywords/>
  <dc:description/>
  <cp:lastModifiedBy>Christopher Manning</cp:lastModifiedBy>
  <cp:revision>556</cp:revision>
  <cp:lastPrinted>2009-04-20T16:46:08Z</cp:lastPrinted>
  <dcterms:created xsi:type="dcterms:W3CDTF">2013-10-12T16:50:48Z</dcterms:created>
  <dcterms:modified xsi:type="dcterms:W3CDTF">2013-10-28T22:51:40Z</dcterms:modified>
  <cp:category/>
</cp:coreProperties>
</file>