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5" r:id="rId2"/>
    <p:sldId id="286" r:id="rId3"/>
    <p:sldId id="299" r:id="rId4"/>
    <p:sldId id="280" r:id="rId5"/>
    <p:sldId id="283" r:id="rId6"/>
    <p:sldId id="282" r:id="rId7"/>
    <p:sldId id="278" r:id="rId8"/>
    <p:sldId id="284" r:id="rId9"/>
    <p:sldId id="285" r:id="rId10"/>
    <p:sldId id="268" r:id="rId11"/>
    <p:sldId id="274" r:id="rId12"/>
    <p:sldId id="273" r:id="rId13"/>
    <p:sldId id="272" r:id="rId14"/>
    <p:sldId id="281" r:id="rId15"/>
    <p:sldId id="289" r:id="rId16"/>
    <p:sldId id="271" r:id="rId17"/>
    <p:sldId id="293" r:id="rId18"/>
    <p:sldId id="288" r:id="rId19"/>
    <p:sldId id="291" r:id="rId20"/>
    <p:sldId id="292" r:id="rId21"/>
    <p:sldId id="290" r:id="rId22"/>
    <p:sldId id="297" r:id="rId23"/>
    <p:sldId id="296" r:id="rId24"/>
    <p:sldId id="295" r:id="rId25"/>
    <p:sldId id="298" r:id="rId26"/>
    <p:sldId id="28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1"/>
    <p:restoredTop sz="94992"/>
  </p:normalViewPr>
  <p:slideViewPr>
    <p:cSldViewPr snapToGrid="0" snapToObjects="1">
      <p:cViewPr>
        <p:scale>
          <a:sx n="85" d="100"/>
          <a:sy n="85" d="100"/>
        </p:scale>
        <p:origin x="5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KB</c:v>
                </c:pt>
                <c:pt idx="1">
                  <c:v>IE</c:v>
                </c:pt>
                <c:pt idx="2">
                  <c:v>Wikipedia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78.5</c:v>
                </c:pt>
                <c:pt idx="1">
                  <c:v>63.4</c:v>
                </c:pt>
                <c:pt idx="2">
                  <c:v>69.9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7145808"/>
        <c:axId val="2117141264"/>
      </c:barChart>
      <c:catAx>
        <c:axId val="211714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41264"/>
        <c:crosses val="autoZero"/>
        <c:auto val="1"/>
        <c:lblAlgn val="ctr"/>
        <c:lblOffset val="100"/>
        <c:noMultiLvlLbl val="0"/>
      </c:catAx>
      <c:valAx>
        <c:axId val="211714126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4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KB</c:v>
                </c:pt>
                <c:pt idx="1">
                  <c:v>IE</c:v>
                </c:pt>
                <c:pt idx="2">
                  <c:v>Wikipedia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78.5</c:v>
                </c:pt>
                <c:pt idx="1">
                  <c:v>63.4</c:v>
                </c:pt>
                <c:pt idx="2">
                  <c:v>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KV-MemNN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KB</c:v>
                </c:pt>
                <c:pt idx="1">
                  <c:v>IE</c:v>
                </c:pt>
                <c:pt idx="2">
                  <c:v>Wikipedia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93.9</c:v>
                </c:pt>
                <c:pt idx="1">
                  <c:v>68.3</c:v>
                </c:pt>
                <c:pt idx="2">
                  <c:v>76.2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9366512"/>
        <c:axId val="2119369840"/>
      </c:barChart>
      <c:catAx>
        <c:axId val="21193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369840"/>
        <c:crosses val="autoZero"/>
        <c:auto val="1"/>
        <c:lblAlgn val="ctr"/>
        <c:lblOffset val="100"/>
        <c:noMultiLvlLbl val="0"/>
      </c:catAx>
      <c:valAx>
        <c:axId val="211936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36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KB</c:v>
                </c:pt>
                <c:pt idx="1">
                  <c:v>One Template</c:v>
                </c:pt>
                <c:pt idx="2">
                  <c:v>All Templates</c:v>
                </c:pt>
                <c:pt idx="3">
                  <c:v>One Template + coref</c:v>
                </c:pt>
                <c:pt idx="4">
                  <c:v>One Template + conj.</c:v>
                </c:pt>
                <c:pt idx="5">
                  <c:v>All Templates + coref + conj</c:v>
                </c:pt>
                <c:pt idx="6">
                  <c:v>Wikipedia Doc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93.9</c:v>
                </c:pt>
                <c:pt idx="1">
                  <c:v>82.9</c:v>
                </c:pt>
                <c:pt idx="2">
                  <c:v>80.0</c:v>
                </c:pt>
                <c:pt idx="3">
                  <c:v>76.0</c:v>
                </c:pt>
                <c:pt idx="4">
                  <c:v>74.0</c:v>
                </c:pt>
                <c:pt idx="5">
                  <c:v>72.5</c:v>
                </c:pt>
                <c:pt idx="6">
                  <c:v>76.2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9488992"/>
        <c:axId val="2119492336"/>
      </c:barChart>
      <c:catAx>
        <c:axId val="211948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92336"/>
        <c:crosses val="autoZero"/>
        <c:auto val="1"/>
        <c:lblAlgn val="ctr"/>
        <c:lblOffset val="100"/>
        <c:noMultiLvlLbl val="0"/>
      </c:catAx>
      <c:valAx>
        <c:axId val="2119492336"/>
        <c:scaling>
          <c:orientation val="minMax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48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5742-643E-DC4C-834C-B468E8CA499D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6A2D6-6036-9A48-94D2-82C9F36AB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6A2D6-6036-9A48-94D2-82C9F36AB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6A2D6-6036-9A48-94D2-82C9F36AB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D485-E67D-5C49-B7B1-A012E1B4141B}" type="datetimeFigureOut">
              <a:rPr lang="en-US" smtClean="0"/>
              <a:t>6/17/16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4EE8-4C17-194F-9ED2-FF58A6EC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hyperlink" Target="fb.ai/babi" TargetMode="External"/><Relationship Id="rId12" Type="http://schemas.openxmlformats.org/officeDocument/2006/relationships/hyperlink" Target="https://github.com/facebook/MemNN" TargetMode="External"/><Relationship Id="rId13" Type="http://schemas.openxmlformats.org/officeDocument/2006/relationships/hyperlink" Target="https://github.com/facebook/bAbI-task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606.03126" TargetMode="External"/><Relationship Id="rId3" Type="http://schemas.openxmlformats.org/officeDocument/2006/relationships/hyperlink" Target="http://arxiv.org/abs/1410.3916" TargetMode="External"/><Relationship Id="rId4" Type="http://schemas.openxmlformats.org/officeDocument/2006/relationships/hyperlink" Target="http://arxiv.org/abs/1503.08895" TargetMode="External"/><Relationship Id="rId5" Type="http://schemas.openxmlformats.org/officeDocument/2006/relationships/hyperlink" Target="http://arxiv.org/abs/1502.05698" TargetMode="External"/><Relationship Id="rId6" Type="http://schemas.openxmlformats.org/officeDocument/2006/relationships/hyperlink" Target="http://arxiv.org/abs/1511.023701" TargetMode="External"/><Relationship Id="rId7" Type="http://schemas.openxmlformats.org/officeDocument/2006/relationships/hyperlink" Target="http://arxiv.org/abs/1506.02075" TargetMode="External"/><Relationship Id="rId8" Type="http://schemas.openxmlformats.org/officeDocument/2006/relationships/hyperlink" Target="http://arxiv.org/abs/1511.06931" TargetMode="External"/><Relationship Id="rId9" Type="http://schemas.openxmlformats.org/officeDocument/2006/relationships/hyperlink" Target="http://arxiv.org/abs/1605.07683" TargetMode="External"/><Relationship Id="rId10" Type="http://schemas.openxmlformats.org/officeDocument/2006/relationships/hyperlink" Target="http://arxiv.org/abs/1604.0604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542" y="1229196"/>
            <a:ext cx="11304756" cy="156571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Reading </a:t>
            </a:r>
            <a:r>
              <a:rPr lang="en-US" sz="5400" smtClean="0"/>
              <a:t>Documents with Memory Networks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917949" y="4155957"/>
            <a:ext cx="98335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Antoine </a:t>
            </a:r>
            <a:r>
              <a:rPr lang="en-US" sz="2800" dirty="0" err="1" smtClean="0"/>
              <a:t>Bordes</a:t>
            </a:r>
            <a:endParaRPr lang="en-US" sz="2800" dirty="0" smtClean="0"/>
          </a:p>
          <a:p>
            <a:r>
              <a:rPr lang="en-US" sz="2400" dirty="0" smtClean="0"/>
              <a:t>Facebook AI Research</a:t>
            </a:r>
          </a:p>
          <a:p>
            <a:r>
              <a:rPr lang="en-US" dirty="0" smtClean="0"/>
              <a:t>AKBC Workshop – NAACL – San Diego </a:t>
            </a:r>
          </a:p>
          <a:p>
            <a:r>
              <a:rPr lang="en-US" dirty="0" smtClean="0"/>
              <a:t>June 17,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125152" y="1763309"/>
            <a:ext cx="5232786" cy="2063318"/>
            <a:chOff x="3125152" y="1763309"/>
            <a:chExt cx="5232786" cy="2063318"/>
          </a:xfrm>
        </p:grpSpPr>
        <p:sp>
          <p:nvSpPr>
            <p:cNvPr id="6" name="Can 5"/>
            <p:cNvSpPr/>
            <p:nvPr/>
          </p:nvSpPr>
          <p:spPr>
            <a:xfrm>
              <a:off x="3125152" y="1783078"/>
              <a:ext cx="5232786" cy="2043549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 smtClean="0"/>
            </a:p>
            <a:p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directed_by</a:t>
              </a:r>
              <a:r>
                <a:rPr lang="en-US" sz="1600" i="1" dirty="0" smtClean="0"/>
                <a:t>, </a:t>
              </a:r>
              <a:r>
                <a:rPr lang="en-US" sz="1600" dirty="0"/>
                <a:t>Ridley </a:t>
              </a:r>
              <a:r>
                <a:rPr lang="en-US" sz="1600" dirty="0" smtClean="0"/>
                <a:t>Scott]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written_by</a:t>
              </a:r>
              <a:r>
                <a:rPr lang="en-US" sz="1600" i="1" dirty="0" smtClean="0"/>
                <a:t>, </a:t>
              </a:r>
              <a:r>
                <a:rPr lang="en-US" sz="1600" dirty="0"/>
                <a:t>Philip K. Dick, Hampton </a:t>
              </a:r>
              <a:r>
                <a:rPr lang="en-US" sz="1600" dirty="0" err="1" smtClean="0"/>
                <a:t>Fancher</a:t>
              </a:r>
              <a:r>
                <a:rPr lang="en-US" sz="1600" dirty="0" smtClean="0"/>
                <a:t>] [Blade Runner, </a:t>
              </a:r>
              <a:r>
                <a:rPr lang="en-US" sz="1600" i="1" dirty="0" err="1" smtClean="0"/>
                <a:t>starred_actors</a:t>
              </a:r>
              <a:r>
                <a:rPr lang="en-US" sz="1600" i="1" dirty="0" smtClean="0"/>
                <a:t>, </a:t>
              </a:r>
              <a:r>
                <a:rPr lang="en-US" sz="1600" dirty="0"/>
                <a:t>Harrison Ford, Sean Young, </a:t>
              </a:r>
              <a:r>
                <a:rPr lang="en-US" sz="1600" dirty="0" smtClean="0"/>
                <a:t>…]</a:t>
              </a:r>
            </a:p>
            <a:p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release_year</a:t>
              </a:r>
              <a:r>
                <a:rPr lang="en-US" sz="1600" i="1" dirty="0" smtClean="0"/>
                <a:t>, </a:t>
              </a:r>
              <a:r>
                <a:rPr lang="en-US" sz="1600" dirty="0" smtClean="0"/>
                <a:t>1982]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has_tags</a:t>
              </a:r>
              <a:r>
                <a:rPr lang="en-US" sz="1600" i="1" dirty="0" smtClean="0"/>
                <a:t>, </a:t>
              </a:r>
              <a:r>
                <a:rPr lang="en-US" sz="1600" dirty="0"/>
                <a:t>dystopian, noir, police, androids, </a:t>
              </a:r>
              <a:r>
                <a:rPr lang="en-US" sz="1600" dirty="0" smtClean="0"/>
                <a:t>…]</a:t>
              </a:r>
            </a:p>
            <a:p>
              <a:pPr algn="ctr"/>
              <a:r>
                <a:rPr lang="en-US" sz="1600" dirty="0" smtClean="0"/>
                <a:t>[…] 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9208" y="1763309"/>
              <a:ext cx="3304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Knowledge Base (KB)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Open-domain Question Answering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01094"/>
            <a:ext cx="6862011" cy="128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What year was the movie Blade Runner released? </a:t>
            </a:r>
          </a:p>
          <a:p>
            <a:pPr marL="0" indent="0">
              <a:buNone/>
            </a:pPr>
            <a:r>
              <a:rPr lang="en-US" sz="2400" dirty="0" smtClean="0"/>
              <a:t>Can you describe </a:t>
            </a:r>
            <a:r>
              <a:rPr lang="en-US" sz="2400" dirty="0" smtClean="0"/>
              <a:t>Blade </a:t>
            </a:r>
            <a:r>
              <a:rPr lang="en-US" sz="2400" dirty="0" smtClean="0"/>
              <a:t>Runner in a few words? </a:t>
            </a:r>
          </a:p>
          <a:p>
            <a:pPr marL="0" indent="0">
              <a:buNone/>
            </a:pPr>
            <a:r>
              <a:rPr lang="en-US" sz="2400" dirty="0" smtClean="0"/>
              <a:t>In Blade Runner, who built the </a:t>
            </a:r>
            <a:r>
              <a:rPr lang="en-US" sz="2400" dirty="0" err="1" smtClean="0"/>
              <a:t>Replicants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00211" y="4901094"/>
            <a:ext cx="7134726" cy="128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1982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 dystopian and noir movie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???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957137" y="2967028"/>
            <a:ext cx="6128085" cy="1934067"/>
            <a:chOff x="1957137" y="2967028"/>
            <a:chExt cx="6128085" cy="1934067"/>
          </a:xfrm>
        </p:grpSpPr>
        <p:sp>
          <p:nvSpPr>
            <p:cNvPr id="8" name="Frame 7"/>
            <p:cNvSpPr/>
            <p:nvPr/>
          </p:nvSpPr>
          <p:spPr>
            <a:xfrm>
              <a:off x="2967788" y="2967028"/>
              <a:ext cx="3433015" cy="465222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1" name="Curved Connector 10"/>
            <p:cNvCxnSpPr>
              <a:endCxn id="8" idx="1"/>
            </p:cNvCxnSpPr>
            <p:nvPr/>
          </p:nvCxnSpPr>
          <p:spPr>
            <a:xfrm rot="5400000" flipH="1" flipV="1">
              <a:off x="1611735" y="3545042"/>
              <a:ext cx="1701455" cy="1010651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16200000" flipH="1">
              <a:off x="6396588" y="3212459"/>
              <a:ext cx="1692849" cy="1684418"/>
            </a:xfrm>
            <a:prstGeom prst="curvedConnector3">
              <a:avLst>
                <a:gd name="adj1" fmla="val 50000"/>
              </a:avLst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133603" y="3208245"/>
            <a:ext cx="7343124" cy="2149819"/>
            <a:chOff x="2133603" y="3208245"/>
            <a:chExt cx="7343124" cy="2149819"/>
          </a:xfrm>
        </p:grpSpPr>
        <p:sp>
          <p:nvSpPr>
            <p:cNvPr id="9" name="Frame 8"/>
            <p:cNvSpPr/>
            <p:nvPr/>
          </p:nvSpPr>
          <p:spPr>
            <a:xfrm>
              <a:off x="2967788" y="3208245"/>
              <a:ext cx="5390150" cy="465222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2" name="Curved Connector 11"/>
            <p:cNvCxnSpPr>
              <a:endCxn id="9" idx="1"/>
            </p:cNvCxnSpPr>
            <p:nvPr/>
          </p:nvCxnSpPr>
          <p:spPr>
            <a:xfrm rot="5400000" flipH="1" flipV="1">
              <a:off x="1592092" y="3982368"/>
              <a:ext cx="1917207" cy="834185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9" idx="3"/>
            </p:cNvCxnSpPr>
            <p:nvPr/>
          </p:nvCxnSpPr>
          <p:spPr>
            <a:xfrm>
              <a:off x="8357938" y="3440856"/>
              <a:ext cx="1118789" cy="1917208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24438" y="4027154"/>
            <a:ext cx="5548489" cy="1748731"/>
            <a:chOff x="2133603" y="3208245"/>
            <a:chExt cx="7343124" cy="2149819"/>
          </a:xfrm>
        </p:grpSpPr>
        <p:sp>
          <p:nvSpPr>
            <p:cNvPr id="28" name="Frame 27"/>
            <p:cNvSpPr/>
            <p:nvPr/>
          </p:nvSpPr>
          <p:spPr>
            <a:xfrm>
              <a:off x="2967788" y="3208245"/>
              <a:ext cx="5390150" cy="465222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???????????????????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urved Connector 28"/>
            <p:cNvCxnSpPr>
              <a:endCxn id="28" idx="1"/>
            </p:cNvCxnSpPr>
            <p:nvPr/>
          </p:nvCxnSpPr>
          <p:spPr>
            <a:xfrm rot="5400000" flipH="1" flipV="1">
              <a:off x="1592092" y="3982368"/>
              <a:ext cx="1917207" cy="834185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3"/>
            </p:cNvCxnSpPr>
            <p:nvPr/>
          </p:nvCxnSpPr>
          <p:spPr>
            <a:xfrm>
              <a:off x="8357938" y="3440856"/>
              <a:ext cx="1118789" cy="1917208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974182">
            <a:off x="8007152" y="1759423"/>
            <a:ext cx="410938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KBs </a:t>
            </a:r>
            <a:r>
              <a:rPr lang="en-US" sz="2400" dirty="0" smtClean="0"/>
              <a:t>can suffer </a:t>
            </a:r>
            <a:r>
              <a:rPr lang="en-US" sz="2400" dirty="0" smtClean="0"/>
              <a:t>from missing information and fixed schemas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1321412"/>
            <a:ext cx="404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Answer questions on any topic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16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Answering + Information Extraction</a:t>
            </a:r>
            <a:endParaRPr lang="en-US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457608" y="1546309"/>
            <a:ext cx="5253382" cy="350630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Wikipedia Entry: Blade </a:t>
            </a:r>
            <a:r>
              <a:rPr lang="en-US" sz="2400" b="1" dirty="0"/>
              <a:t>Runner</a:t>
            </a:r>
          </a:p>
          <a:p>
            <a:pPr algn="just"/>
            <a:r>
              <a:rPr lang="en-US" sz="1600" dirty="0"/>
              <a:t>Blade Runner is a 1982 American neo-noir dystopian science fiction film directed by Ridley Scott and starring Harrison Ford, </a:t>
            </a:r>
            <a:r>
              <a:rPr lang="en-US" sz="1600" dirty="0" err="1"/>
              <a:t>Rutger</a:t>
            </a:r>
            <a:r>
              <a:rPr lang="en-US" sz="1600" dirty="0"/>
              <a:t> </a:t>
            </a:r>
            <a:r>
              <a:rPr lang="en-US" sz="1600" dirty="0" err="1"/>
              <a:t>Hauer</a:t>
            </a:r>
            <a:r>
              <a:rPr lang="en-US" sz="1600" dirty="0"/>
              <a:t>, Sean Young, and Edward James Olmos. The screenplay, written by Hampton </a:t>
            </a:r>
            <a:r>
              <a:rPr lang="en-US" sz="1600" dirty="0" err="1"/>
              <a:t>Fancher</a:t>
            </a:r>
            <a:r>
              <a:rPr lang="en-US" sz="1600" dirty="0"/>
              <a:t> and David Peoples, is a modified film adaptation of the 1968 novel “Do Androids Dream of Electric Sheep?” by Philip K. Dick. The film depicts a dystopian Los Angeles in November 2019 in which genetically engineered </a:t>
            </a:r>
            <a:r>
              <a:rPr lang="en-US" sz="1600" dirty="0" err="1"/>
              <a:t>replicants</a:t>
            </a:r>
            <a:r>
              <a:rPr lang="en-US" sz="1600" dirty="0"/>
              <a:t>, which are visually indistinguishable from adult humans, are manufactured by the powerful Tyrell Corporation as well as by other “mega-corporations” around the </a:t>
            </a:r>
            <a:r>
              <a:rPr lang="en-US" sz="1600" dirty="0" smtClean="0"/>
              <a:t>world…</a:t>
            </a:r>
          </a:p>
          <a:p>
            <a:pPr algn="just"/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6091582" y="2069017"/>
            <a:ext cx="5232786" cy="2678335"/>
            <a:chOff x="3125152" y="1750994"/>
            <a:chExt cx="5232786" cy="2460890"/>
          </a:xfrm>
        </p:grpSpPr>
        <p:sp>
          <p:nvSpPr>
            <p:cNvPr id="6" name="Can 5"/>
            <p:cNvSpPr/>
            <p:nvPr/>
          </p:nvSpPr>
          <p:spPr>
            <a:xfrm>
              <a:off x="3125152" y="1750994"/>
              <a:ext cx="5232786" cy="246089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 smtClean="0"/>
            </a:p>
            <a:p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directed_by</a:t>
              </a:r>
              <a:r>
                <a:rPr lang="en-US" sz="1600" i="1" dirty="0" smtClean="0"/>
                <a:t>, </a:t>
              </a:r>
              <a:r>
                <a:rPr lang="en-US" sz="1600" dirty="0"/>
                <a:t>Ridley </a:t>
              </a:r>
              <a:r>
                <a:rPr lang="en-US" sz="1600" dirty="0" smtClean="0"/>
                <a:t>Scott]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written_by</a:t>
              </a:r>
              <a:r>
                <a:rPr lang="en-US" sz="1600" i="1" dirty="0" smtClean="0"/>
                <a:t>, </a:t>
              </a:r>
              <a:r>
                <a:rPr lang="en-US" sz="1600" dirty="0"/>
                <a:t>Philip K. Dick, Hampton </a:t>
              </a:r>
              <a:r>
                <a:rPr lang="en-US" sz="1600" dirty="0" err="1" smtClean="0"/>
                <a:t>Fancher</a:t>
              </a:r>
              <a:r>
                <a:rPr lang="en-US" sz="1600" dirty="0" smtClean="0"/>
                <a:t>] [Blade Runner, </a:t>
              </a:r>
              <a:r>
                <a:rPr lang="en-US" sz="1600" i="1" dirty="0" err="1" smtClean="0"/>
                <a:t>starred_actors</a:t>
              </a:r>
              <a:r>
                <a:rPr lang="en-US" sz="1600" i="1" dirty="0" smtClean="0"/>
                <a:t>, </a:t>
              </a:r>
              <a:r>
                <a:rPr lang="en-US" sz="1600" dirty="0"/>
                <a:t>Harrison Ford, Sean Young, </a:t>
              </a:r>
              <a:r>
                <a:rPr lang="en-US" sz="1600" dirty="0" smtClean="0"/>
                <a:t>…]</a:t>
              </a:r>
            </a:p>
            <a:p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release_year</a:t>
              </a:r>
              <a:r>
                <a:rPr lang="en-US" sz="1600" i="1" dirty="0" smtClean="0"/>
                <a:t>, </a:t>
              </a:r>
              <a:r>
                <a:rPr lang="en-US" sz="1600" dirty="0" smtClean="0"/>
                <a:t>1982]</a:t>
              </a:r>
              <a:r>
                <a:rPr lang="en-US" sz="1600" dirty="0"/>
                <a:t/>
              </a:r>
              <a:br>
                <a:rPr lang="en-US" sz="1600" dirty="0"/>
              </a:br>
              <a:r>
                <a:rPr lang="en-US" sz="1600" dirty="0" smtClean="0"/>
                <a:t>[Blade Runner, </a:t>
              </a:r>
              <a:r>
                <a:rPr lang="en-US" sz="1600" i="1" dirty="0" err="1" smtClean="0"/>
                <a:t>has_tags</a:t>
              </a:r>
              <a:r>
                <a:rPr lang="en-US" sz="1600" i="1" dirty="0" smtClean="0"/>
                <a:t>, </a:t>
              </a:r>
              <a:r>
                <a:rPr lang="en-US" sz="1600" dirty="0"/>
                <a:t>dystopian, noir, police, androids, </a:t>
              </a:r>
              <a:r>
                <a:rPr lang="en-US" sz="1600" dirty="0" smtClean="0"/>
                <a:t>…]</a:t>
              </a:r>
            </a:p>
            <a:p>
              <a:endParaRPr lang="en-US" sz="1600" dirty="0" smtClean="0"/>
            </a:p>
            <a:p>
              <a:endParaRPr lang="en-US" sz="16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9208" y="1763309"/>
              <a:ext cx="3304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</a:rPr>
                <a:t>Knowledge Base (KB)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5221936"/>
            <a:ext cx="6862011" cy="128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What year was the movie Blade Runner released? </a:t>
            </a:r>
          </a:p>
          <a:p>
            <a:pPr marL="0" indent="0">
              <a:buNone/>
            </a:pPr>
            <a:r>
              <a:rPr lang="en-US" sz="2400" dirty="0" smtClean="0"/>
              <a:t>Can you describe </a:t>
            </a:r>
            <a:r>
              <a:rPr lang="en-US" sz="2400" dirty="0" smtClean="0"/>
              <a:t>Blade </a:t>
            </a:r>
            <a:r>
              <a:rPr lang="en-US" sz="2400" dirty="0" smtClean="0"/>
              <a:t>Runner in a few words? </a:t>
            </a:r>
          </a:p>
          <a:p>
            <a:pPr marL="0" indent="0">
              <a:buNone/>
            </a:pPr>
            <a:r>
              <a:rPr lang="en-US" sz="2400" dirty="0" smtClean="0"/>
              <a:t>In Blade Runner, who built the </a:t>
            </a:r>
            <a:r>
              <a:rPr lang="en-US" sz="2400" dirty="0" err="1" smtClean="0"/>
              <a:t>Replicants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00211" y="5221936"/>
            <a:ext cx="4283242" cy="128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1982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 dystopian and noir movie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u="sng" dirty="0" smtClean="0">
                <a:solidFill>
                  <a:srgbClr val="C00000"/>
                </a:solidFill>
              </a:rPr>
              <a:t>Tyrell Corporation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89746" y="3893733"/>
            <a:ext cx="5012695" cy="853620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7200" y="4074695"/>
            <a:ext cx="49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Replicants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manufactured_by</a:t>
            </a:r>
            <a:r>
              <a:rPr lang="en-US" b="1" dirty="0">
                <a:solidFill>
                  <a:srgbClr val="00B050"/>
                </a:solidFill>
              </a:rPr>
              <a:t>, Tyrell </a:t>
            </a:r>
            <a:r>
              <a:rPr lang="en-US" b="1" dirty="0" err="1">
                <a:solidFill>
                  <a:srgbClr val="00B050"/>
                </a:solidFill>
              </a:rPr>
              <a:t>Coporation</a:t>
            </a:r>
            <a:r>
              <a:rPr lang="en-US" b="1" dirty="0">
                <a:solidFill>
                  <a:srgbClr val="00B050"/>
                </a:solidFill>
              </a:rPr>
              <a:t> ] </a:t>
            </a: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5390147" y="4258797"/>
            <a:ext cx="837262" cy="40487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90147" y="4033871"/>
            <a:ext cx="5719684" cy="2474609"/>
            <a:chOff x="2133603" y="3208244"/>
            <a:chExt cx="7465912" cy="2530990"/>
          </a:xfrm>
        </p:grpSpPr>
        <p:sp>
          <p:nvSpPr>
            <p:cNvPr id="19" name="Frame 18"/>
            <p:cNvSpPr/>
            <p:nvPr/>
          </p:nvSpPr>
          <p:spPr>
            <a:xfrm>
              <a:off x="2967788" y="3208244"/>
              <a:ext cx="6631727" cy="504228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Curved Connector 19"/>
            <p:cNvCxnSpPr/>
            <p:nvPr/>
          </p:nvCxnSpPr>
          <p:spPr>
            <a:xfrm rot="5400000" flipH="1" flipV="1">
              <a:off x="1592092" y="3982368"/>
              <a:ext cx="1917207" cy="834185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3"/>
              <a:endCxn id="9" idx="2"/>
            </p:cNvCxnSpPr>
            <p:nvPr/>
          </p:nvCxnSpPr>
          <p:spPr>
            <a:xfrm flipH="1">
              <a:off x="7944394" y="3460358"/>
              <a:ext cx="1655121" cy="2278876"/>
            </a:xfrm>
            <a:prstGeom prst="curvedConnector4">
              <a:avLst>
                <a:gd name="adj1" fmla="val -86926"/>
                <a:gd name="adj2" fmla="val 110260"/>
              </a:avLst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700211" y="6009398"/>
            <a:ext cx="109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???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974182">
            <a:off x="8656438" y="5031226"/>
            <a:ext cx="34928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IE is not an easy problem!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502441" y="1315088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Or even completely automatic KB: </a:t>
            </a:r>
            <a:r>
              <a:rPr lang="en-US" sz="2400" i="1" dirty="0" err="1" smtClean="0"/>
              <a:t>OpenIE</a:t>
            </a:r>
            <a:r>
              <a:rPr lang="en-US" sz="2400" i="1" dirty="0" smtClean="0"/>
              <a:t>, NELL, …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977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10" grpId="0" animBg="1"/>
      <p:bldP spid="16" grpId="0" animBg="1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</a:t>
            </a:r>
            <a:r>
              <a:rPr lang="en-US" dirty="0" smtClean="0"/>
              <a:t>Directly from </a:t>
            </a:r>
            <a:r>
              <a:rPr lang="en-US" dirty="0"/>
              <a:t>Text</a:t>
            </a: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2463415" y="1351174"/>
            <a:ext cx="5253382" cy="3506308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Wikipedia Entry: Blade </a:t>
            </a:r>
            <a:r>
              <a:rPr lang="en-US" sz="2400" b="1" dirty="0"/>
              <a:t>Runner</a:t>
            </a:r>
          </a:p>
          <a:p>
            <a:pPr algn="just"/>
            <a:r>
              <a:rPr lang="en-US" sz="1600" dirty="0"/>
              <a:t>Blade Runner is a 1982 American neo-noir dystopian science fiction film directed by Ridley Scott and starring Harrison Ford, </a:t>
            </a:r>
            <a:r>
              <a:rPr lang="en-US" sz="1600" dirty="0" err="1"/>
              <a:t>Rutger</a:t>
            </a:r>
            <a:r>
              <a:rPr lang="en-US" sz="1600" dirty="0"/>
              <a:t> </a:t>
            </a:r>
            <a:r>
              <a:rPr lang="en-US" sz="1600" dirty="0" err="1"/>
              <a:t>Hauer</a:t>
            </a:r>
            <a:r>
              <a:rPr lang="en-US" sz="1600" dirty="0"/>
              <a:t>, Sean Young, and Edward James Olmos. The screenplay, written by Hampton </a:t>
            </a:r>
            <a:r>
              <a:rPr lang="en-US" sz="1600" dirty="0" err="1"/>
              <a:t>Fancher</a:t>
            </a:r>
            <a:r>
              <a:rPr lang="en-US" sz="1600" dirty="0"/>
              <a:t> and David Peoples, is a modified film adaptation of the 1968 novel “Do Androids Dream of Electric Sheep?” by Philip K. Dick. The film depicts a dystopian Los Angeles in November 2019 in which genetically engineered </a:t>
            </a:r>
            <a:r>
              <a:rPr lang="en-US" sz="1600" dirty="0" err="1"/>
              <a:t>replicants</a:t>
            </a:r>
            <a:r>
              <a:rPr lang="en-US" sz="1600" dirty="0"/>
              <a:t>, which are visually indistinguishable from adult humans, are manufactured by the powerful Tyrell Corporation as well as by other “mega-corporations” around the </a:t>
            </a:r>
            <a:r>
              <a:rPr lang="en-US" sz="1600" dirty="0" smtClean="0"/>
              <a:t>world…</a:t>
            </a:r>
          </a:p>
          <a:p>
            <a:pPr algn="just"/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4901094"/>
            <a:ext cx="6862011" cy="1286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What year was the movie Blade Runner released? </a:t>
            </a:r>
          </a:p>
          <a:p>
            <a:pPr marL="0" indent="0">
              <a:buNone/>
            </a:pPr>
            <a:r>
              <a:rPr lang="en-US" sz="2400" dirty="0" smtClean="0"/>
              <a:t>Can you describe </a:t>
            </a:r>
            <a:r>
              <a:rPr lang="en-US" sz="2400" dirty="0" smtClean="0"/>
              <a:t>Blade </a:t>
            </a:r>
            <a:r>
              <a:rPr lang="en-US" sz="2400" dirty="0" smtClean="0"/>
              <a:t>Runner in a few words? </a:t>
            </a:r>
          </a:p>
          <a:p>
            <a:pPr marL="0" indent="0">
              <a:buNone/>
            </a:pPr>
            <a:r>
              <a:rPr lang="en-US" sz="2400" dirty="0" smtClean="0"/>
              <a:t>In Blade Runner, who built the </a:t>
            </a:r>
            <a:r>
              <a:rPr lang="en-US" sz="2400" dirty="0" err="1" smtClean="0"/>
              <a:t>Replicants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700211" y="4901094"/>
            <a:ext cx="4283242" cy="1286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1982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 dystopian and noir movie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Tyrell Corporation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5053" y="1744653"/>
            <a:ext cx="6089472" cy="3220611"/>
            <a:chOff x="1925053" y="1744653"/>
            <a:chExt cx="6089472" cy="3220611"/>
          </a:xfrm>
        </p:grpSpPr>
        <p:sp>
          <p:nvSpPr>
            <p:cNvPr id="11" name="Frame 10"/>
            <p:cNvSpPr/>
            <p:nvPr/>
          </p:nvSpPr>
          <p:spPr>
            <a:xfrm>
              <a:off x="2630901" y="1744653"/>
              <a:ext cx="2213815" cy="300133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2" name="Curved Connector 11"/>
            <p:cNvCxnSpPr>
              <a:endCxn id="11" idx="1"/>
            </p:cNvCxnSpPr>
            <p:nvPr/>
          </p:nvCxnSpPr>
          <p:spPr>
            <a:xfrm rot="5400000" flipH="1" flipV="1">
              <a:off x="742705" y="3077068"/>
              <a:ext cx="3070544" cy="705848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1" idx="3"/>
            </p:cNvCxnSpPr>
            <p:nvPr/>
          </p:nvCxnSpPr>
          <p:spPr>
            <a:xfrm>
              <a:off x="4844716" y="1894720"/>
              <a:ext cx="3169809" cy="2991718"/>
            </a:xfrm>
            <a:prstGeom prst="curvedConnector3">
              <a:avLst>
                <a:gd name="adj1" fmla="val 96560"/>
              </a:avLst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133604" y="1744652"/>
            <a:ext cx="7343123" cy="3613413"/>
            <a:chOff x="2133604" y="1744652"/>
            <a:chExt cx="7343123" cy="3613413"/>
          </a:xfrm>
        </p:grpSpPr>
        <p:sp>
          <p:nvSpPr>
            <p:cNvPr id="17" name="Frame 16"/>
            <p:cNvSpPr/>
            <p:nvPr/>
          </p:nvSpPr>
          <p:spPr>
            <a:xfrm>
              <a:off x="2624375" y="1744652"/>
              <a:ext cx="4851246" cy="629579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8" name="Curved Connector 17"/>
            <p:cNvCxnSpPr>
              <a:endCxn id="17" idx="1"/>
            </p:cNvCxnSpPr>
            <p:nvPr/>
          </p:nvCxnSpPr>
          <p:spPr>
            <a:xfrm rot="5400000" flipH="1" flipV="1">
              <a:off x="729678" y="3463368"/>
              <a:ext cx="3298623" cy="490772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7" idx="3"/>
            </p:cNvCxnSpPr>
            <p:nvPr/>
          </p:nvCxnSpPr>
          <p:spPr>
            <a:xfrm>
              <a:off x="7475621" y="2059442"/>
              <a:ext cx="2001106" cy="3298622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77521" y="3678720"/>
            <a:ext cx="6398653" cy="2097166"/>
            <a:chOff x="1674477" y="2779895"/>
            <a:chExt cx="8468270" cy="2578170"/>
          </a:xfrm>
        </p:grpSpPr>
        <p:sp>
          <p:nvSpPr>
            <p:cNvPr id="29" name="Frame 28"/>
            <p:cNvSpPr/>
            <p:nvPr/>
          </p:nvSpPr>
          <p:spPr>
            <a:xfrm>
              <a:off x="2163956" y="2779895"/>
              <a:ext cx="6654613" cy="1049405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Curved Connector 29"/>
            <p:cNvCxnSpPr>
              <a:endCxn id="29" idx="1"/>
            </p:cNvCxnSpPr>
            <p:nvPr/>
          </p:nvCxnSpPr>
          <p:spPr>
            <a:xfrm rot="5400000" flipH="1" flipV="1">
              <a:off x="892483" y="4086592"/>
              <a:ext cx="2053467" cy="489479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9" idx="3"/>
            </p:cNvCxnSpPr>
            <p:nvPr/>
          </p:nvCxnSpPr>
          <p:spPr>
            <a:xfrm>
              <a:off x="8818569" y="3304598"/>
              <a:ext cx="1324178" cy="1993145"/>
            </a:xfrm>
            <a:prstGeom prst="curvedConnector2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 rot="974182">
            <a:off x="7588483" y="1937024"/>
            <a:ext cx="45452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Much more information than in KB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 rot="974182">
            <a:off x="7950825" y="2758945"/>
            <a:ext cx="408681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QA is harder but no </a:t>
            </a:r>
            <a:r>
              <a:rPr lang="en-US" sz="2400" smtClean="0"/>
              <a:t>need for 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MovieQA</a:t>
            </a:r>
            <a:r>
              <a:rPr lang="en-US" dirty="0" smtClean="0"/>
              <a:t> </a:t>
            </a:r>
            <a:r>
              <a:rPr lang="en-US" sz="2000" dirty="0" smtClean="0"/>
              <a:t>(Miller et al., arxiv16)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Hypothesis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/>
                </a:solidFill>
              </a:rPr>
              <a:t>Systems answering from text directly must be on par with systems using KBs for questions </a:t>
            </a:r>
            <a:r>
              <a:rPr lang="en-US" dirty="0" smtClean="0">
                <a:solidFill>
                  <a:schemeClr val="accent5"/>
                </a:solidFill>
              </a:rPr>
              <a:t>whose </a:t>
            </a:r>
            <a:r>
              <a:rPr lang="en-US" dirty="0" smtClean="0">
                <a:solidFill>
                  <a:schemeClr val="accent5"/>
                </a:solidFill>
              </a:rPr>
              <a:t>answers </a:t>
            </a:r>
            <a:r>
              <a:rPr lang="en-US" dirty="0" smtClean="0">
                <a:solidFill>
                  <a:schemeClr val="accent5"/>
                </a:solidFill>
              </a:rPr>
              <a:t>are in </a:t>
            </a:r>
            <a:r>
              <a:rPr lang="en-US" dirty="0" smtClean="0">
                <a:solidFill>
                  <a:schemeClr val="accent5"/>
                </a:solidFill>
              </a:rPr>
              <a:t>KBs.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u="sng" dirty="0" err="1" smtClean="0"/>
              <a:t>MovieQA</a:t>
            </a:r>
            <a:r>
              <a:rPr lang="en-US" dirty="0" smtClean="0"/>
              <a:t>: a new analysis tool for </a:t>
            </a:r>
            <a:r>
              <a:rPr lang="en-US" dirty="0" smtClean="0"/>
              <a:t>QA</a:t>
            </a:r>
            <a:endParaRPr lang="en-US" sz="2000" dirty="0" smtClean="0"/>
          </a:p>
          <a:p>
            <a:pPr lvl="1"/>
            <a:r>
              <a:rPr lang="en-US" dirty="0" smtClean="0"/>
              <a:t>A set of 100k question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en-US" dirty="0" smtClean="0"/>
              <a:t>answer pairs (based on </a:t>
            </a:r>
            <a:r>
              <a:rPr lang="en-US" dirty="0" err="1" smtClean="0"/>
              <a:t>SimpleQuestions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3 </a:t>
            </a:r>
            <a:r>
              <a:rPr lang="en-US" dirty="0" smtClean="0">
                <a:solidFill>
                  <a:srgbClr val="0070C0"/>
                </a:solidFill>
              </a:rPr>
              <a:t>knowledge sources:</a:t>
            </a:r>
          </a:p>
          <a:p>
            <a:pPr lvl="2"/>
            <a:r>
              <a:rPr lang="en-US" dirty="0" smtClean="0"/>
              <a:t>A KB based on </a:t>
            </a:r>
            <a:r>
              <a:rPr lang="en-US" dirty="0" err="1" smtClean="0"/>
              <a:t>OMDb</a:t>
            </a:r>
            <a:endParaRPr lang="en-US" dirty="0" smtClean="0"/>
          </a:p>
          <a:p>
            <a:pPr lvl="2"/>
            <a:r>
              <a:rPr lang="en-US" dirty="0" smtClean="0"/>
              <a:t>Raw text extracted from Wikipedia</a:t>
            </a:r>
          </a:p>
          <a:p>
            <a:pPr lvl="2"/>
            <a:r>
              <a:rPr lang="en-US" dirty="0" smtClean="0"/>
              <a:t>An imperfect KB made by an IE system ran on the Wikipedia articles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Answers to all questions are in the KB and in the Wikipedia text.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US" dirty="0" smtClean="0"/>
              <a:t>Memory Networks for QA from KB </a:t>
            </a:r>
            <a:r>
              <a:rPr lang="en-US" sz="2000" dirty="0" smtClean="0"/>
              <a:t>(</a:t>
            </a:r>
            <a:r>
              <a:rPr lang="en-US" sz="2000" dirty="0" err="1" smtClean="0"/>
              <a:t>Bordes</a:t>
            </a:r>
            <a:r>
              <a:rPr lang="en-US" sz="2000" dirty="0" smtClean="0"/>
              <a:t> </a:t>
            </a:r>
            <a:r>
              <a:rPr lang="en-US" sz="2000" dirty="0"/>
              <a:t>et al., </a:t>
            </a:r>
            <a:r>
              <a:rPr lang="en-US" sz="2000" dirty="0" smtClean="0"/>
              <a:t>arxiv15)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3" name="Rectangle 12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43400" y="4274981"/>
            <a:ext cx="4141694" cy="1396185"/>
            <a:chOff x="4343400" y="4274981"/>
            <a:chExt cx="4141694" cy="1396185"/>
          </a:xfrm>
        </p:grpSpPr>
        <p:sp>
          <p:nvSpPr>
            <p:cNvPr id="15" name="Rectangle 14"/>
            <p:cNvSpPr/>
            <p:nvPr/>
          </p:nvSpPr>
          <p:spPr>
            <a:xfrm>
              <a:off x="5622757" y="5434810"/>
              <a:ext cx="1458763" cy="236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Memories</a:t>
              </a:r>
              <a:endPara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43400" y="4274981"/>
              <a:ext cx="4141694" cy="1093925"/>
              <a:chOff x="4343400" y="4274981"/>
              <a:chExt cx="4141694" cy="10939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91789" y="4283004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99157" y="4274981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343400" y="4988443"/>
                <a:ext cx="4141694" cy="380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…)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519518" y="3734323"/>
            <a:ext cx="2699556" cy="1444351"/>
            <a:chOff x="1519518" y="3734323"/>
            <a:chExt cx="2699556" cy="1444351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3176337" y="4684057"/>
              <a:ext cx="1042737" cy="4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519518" y="3734323"/>
              <a:ext cx="2465589" cy="1444351"/>
              <a:chOff x="1519518" y="3734323"/>
              <a:chExt cx="2465589" cy="1444351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519518" y="3734323"/>
                <a:ext cx="1223683" cy="11438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88359" y="4791112"/>
                <a:ext cx="1696748" cy="3875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6894" y="5427119"/>
            <a:ext cx="3361765" cy="1377092"/>
            <a:chOff x="3167014" y="1612090"/>
            <a:chExt cx="5232786" cy="2321129"/>
          </a:xfrm>
        </p:grpSpPr>
        <p:sp>
          <p:nvSpPr>
            <p:cNvPr id="23" name="Can 22"/>
            <p:cNvSpPr/>
            <p:nvPr/>
          </p:nvSpPr>
          <p:spPr>
            <a:xfrm>
              <a:off x="3167014" y="1660331"/>
              <a:ext cx="5232786" cy="227288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/>
            </a:p>
            <a:p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directed_by</a:t>
              </a:r>
              <a:r>
                <a:rPr lang="en-US" sz="1000" i="1" dirty="0" smtClean="0"/>
                <a:t>, </a:t>
              </a:r>
              <a:r>
                <a:rPr lang="en-US" sz="1000" dirty="0"/>
                <a:t>Ridley </a:t>
              </a:r>
              <a:r>
                <a:rPr lang="en-US" sz="1000" dirty="0" smtClean="0"/>
                <a:t>Scott]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written_by</a:t>
              </a:r>
              <a:r>
                <a:rPr lang="en-US" sz="1000" i="1" dirty="0" smtClean="0"/>
                <a:t>, </a:t>
              </a:r>
              <a:r>
                <a:rPr lang="en-US" sz="1000" dirty="0"/>
                <a:t>Philip K. Dick, Hampton </a:t>
              </a:r>
              <a:r>
                <a:rPr lang="en-US" sz="1000" dirty="0" err="1" smtClean="0"/>
                <a:t>Fancher</a:t>
              </a:r>
              <a:r>
                <a:rPr lang="en-US" sz="1000" dirty="0" smtClean="0"/>
                <a:t>] [</a:t>
              </a:r>
              <a:r>
                <a:rPr lang="en-US" sz="1000" dirty="0"/>
                <a:t>S</a:t>
              </a:r>
              <a:r>
                <a:rPr lang="en-US" sz="1000" dirty="0" smtClean="0"/>
                <a:t>teven Spielberg, </a:t>
              </a:r>
              <a:r>
                <a:rPr lang="en-US" sz="1000" i="1" dirty="0" smtClean="0"/>
                <a:t> directed, </a:t>
              </a:r>
              <a:r>
                <a:rPr lang="en-US" sz="1000" dirty="0" smtClean="0"/>
                <a:t>Jurassic Park, …]</a:t>
              </a:r>
            </a:p>
            <a:p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release_year</a:t>
              </a:r>
              <a:r>
                <a:rPr lang="en-US" sz="1000" i="1" dirty="0" smtClean="0"/>
                <a:t>, </a:t>
              </a:r>
              <a:r>
                <a:rPr lang="en-US" sz="1000" dirty="0" smtClean="0"/>
                <a:t>1982]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has_tags</a:t>
              </a:r>
              <a:r>
                <a:rPr lang="en-US" sz="1000" i="1" dirty="0" smtClean="0"/>
                <a:t>, </a:t>
              </a:r>
              <a:r>
                <a:rPr lang="en-US" sz="1000" dirty="0"/>
                <a:t>dystopian, noir, police, androids, </a:t>
              </a:r>
              <a:r>
                <a:rPr lang="en-US" sz="1000" dirty="0" smtClean="0"/>
                <a:t>…]</a:t>
              </a:r>
            </a:p>
            <a:p>
              <a:r>
                <a:rPr lang="en-US" sz="1000" dirty="0" smtClean="0"/>
                <a:t>[…]</a:t>
              </a:r>
            </a:p>
            <a:p>
              <a:endParaRPr lang="en-US" sz="10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207" y="1612090"/>
              <a:ext cx="3304675" cy="67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KB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4640" y="3765007"/>
            <a:ext cx="26309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year was the movie Blade Runner released? </a:t>
            </a:r>
          </a:p>
        </p:txBody>
      </p:sp>
      <p:sp>
        <p:nvSpPr>
          <p:cNvPr id="28" name="TextBox 27"/>
          <p:cNvSpPr txBox="1"/>
          <p:nvPr/>
        </p:nvSpPr>
        <p:spPr>
          <a:xfrm rot="1769720">
            <a:off x="5879666" y="5704119"/>
            <a:ext cx="3626601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written_by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Philip K.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Dick]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769720">
            <a:off x="5138634" y="5647175"/>
            <a:ext cx="339528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release_year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1982]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769720">
            <a:off x="4417744" y="5722821"/>
            <a:ext cx="3587155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>
                <a:solidFill>
                  <a:schemeClr val="accent6">
                    <a:lumMod val="75000"/>
                  </a:schemeClr>
                </a:solidFill>
              </a:rPr>
              <a:t>directed_by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Ridley Scott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51069" y="4515759"/>
            <a:ext cx="63480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51070" y="4978291"/>
            <a:ext cx="80273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51069" y="5440823"/>
            <a:ext cx="96409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police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51068" y="5903356"/>
            <a:ext cx="138776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Tom Cruise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1069" y="6365887"/>
            <a:ext cx="3544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1855" y="4075298"/>
            <a:ext cx="1184649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1982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769720">
            <a:off x="6903229" y="5204259"/>
            <a:ext cx="131393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[…]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US" dirty="0" smtClean="0"/>
              <a:t>Memory Networks for QA from Text </a:t>
            </a:r>
            <a:r>
              <a:rPr lang="en-US" sz="2000" dirty="0" smtClean="0"/>
              <a:t>(Hill </a:t>
            </a:r>
            <a:r>
              <a:rPr lang="en-US" sz="2000" dirty="0"/>
              <a:t>et al., </a:t>
            </a:r>
            <a:r>
              <a:rPr lang="en-US" sz="2000" dirty="0" smtClean="0"/>
              <a:t>ICLR</a:t>
            </a:r>
            <a:r>
              <a:rPr lang="en-US" sz="2000" dirty="0" smtClean="0"/>
              <a:t>16)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3" name="Rectangle 12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43400" y="4274981"/>
            <a:ext cx="4141694" cy="1396185"/>
            <a:chOff x="4343400" y="4274981"/>
            <a:chExt cx="4141694" cy="1396185"/>
          </a:xfrm>
        </p:grpSpPr>
        <p:sp>
          <p:nvSpPr>
            <p:cNvPr id="15" name="Rectangle 14"/>
            <p:cNvSpPr/>
            <p:nvPr/>
          </p:nvSpPr>
          <p:spPr>
            <a:xfrm>
              <a:off x="5622757" y="5434810"/>
              <a:ext cx="1458763" cy="236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Memories</a:t>
              </a:r>
              <a:endPara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43400" y="4274981"/>
              <a:ext cx="4141694" cy="1093925"/>
              <a:chOff x="4343400" y="4274981"/>
              <a:chExt cx="4141694" cy="10939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91789" y="4283004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99157" y="4274981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343400" y="4988443"/>
                <a:ext cx="4141694" cy="380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…)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94640" y="3765007"/>
            <a:ext cx="26309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year was the movie Blade Runner released?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51069" y="4515759"/>
            <a:ext cx="63480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1070" y="4978291"/>
            <a:ext cx="80273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51069" y="5440823"/>
            <a:ext cx="96409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police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1068" y="5903356"/>
            <a:ext cx="138776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Tom Cruise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51069" y="6365887"/>
            <a:ext cx="3544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1855" y="4075298"/>
            <a:ext cx="1184649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1982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Snip and Round Single Corner Rectangle 28"/>
          <p:cNvSpPr/>
          <p:nvPr/>
        </p:nvSpPr>
        <p:spPr>
          <a:xfrm>
            <a:off x="0" y="5468435"/>
            <a:ext cx="3119310" cy="1801841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Wikipedia Entry: Blade </a:t>
            </a:r>
            <a:r>
              <a:rPr lang="en-US" sz="1200" b="1" dirty="0"/>
              <a:t>Runner</a:t>
            </a:r>
          </a:p>
          <a:p>
            <a:pPr algn="just"/>
            <a:r>
              <a:rPr lang="en-US" sz="800" dirty="0"/>
              <a:t>Blade Runner is a 1982 American neo-noir dystopian science fiction film directed by Ridley Scott and starring Harrison Ford, </a:t>
            </a:r>
            <a:r>
              <a:rPr lang="en-US" sz="800" dirty="0" err="1"/>
              <a:t>Rutger</a:t>
            </a:r>
            <a:r>
              <a:rPr lang="en-US" sz="800" dirty="0"/>
              <a:t> </a:t>
            </a:r>
            <a:r>
              <a:rPr lang="en-US" sz="800" dirty="0" err="1"/>
              <a:t>Hauer</a:t>
            </a:r>
            <a:r>
              <a:rPr lang="en-US" sz="800" dirty="0"/>
              <a:t>, Sean Young, and Edward James Olmos. The screenplay, written by Hampton </a:t>
            </a:r>
            <a:r>
              <a:rPr lang="en-US" sz="800" dirty="0" err="1"/>
              <a:t>Fancher</a:t>
            </a:r>
            <a:r>
              <a:rPr lang="en-US" sz="800" dirty="0"/>
              <a:t> and David Peoples, is a modified film adaptation of the 1968 novel “Do Androids Dream of Electric Sheep?” by Philip K. Dick. The film depicts a dystopian Los Angeles in November 2019 in which genetically engineered </a:t>
            </a:r>
            <a:r>
              <a:rPr lang="en-US" sz="800" dirty="0" err="1"/>
              <a:t>replicants</a:t>
            </a:r>
            <a:r>
              <a:rPr lang="en-US" sz="800" dirty="0"/>
              <a:t>, which are visually indistinguishable from adult humans, are manufactured by the powerful Tyrell Corporation as well as by other “mega-corporations” around the </a:t>
            </a:r>
            <a:r>
              <a:rPr lang="en-US" sz="800" dirty="0" smtClean="0"/>
              <a:t>world…</a:t>
            </a:r>
          </a:p>
          <a:p>
            <a:pPr algn="just"/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769720">
            <a:off x="5869305" y="5722911"/>
            <a:ext cx="3630229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written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H.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Fancher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and David Peoples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769720">
            <a:off x="5138634" y="5647175"/>
            <a:ext cx="339528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directed by Ridley Scott and starring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769720">
            <a:off x="4480727" y="5487685"/>
            <a:ext cx="264659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 1982 American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neo-noir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769720">
            <a:off x="6903229" y="5204259"/>
            <a:ext cx="131393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[…]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32" y="5798487"/>
            <a:ext cx="1367119" cy="932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4231" y="5917511"/>
            <a:ext cx="1608322" cy="932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4231" y="6155559"/>
            <a:ext cx="2061315" cy="128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3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Networks on </a:t>
            </a:r>
            <a:r>
              <a:rPr lang="en-US" dirty="0" err="1" smtClean="0"/>
              <a:t>MovieQA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1564047"/>
              </p:ext>
            </p:extLst>
          </p:nvPr>
        </p:nvGraphicFramePr>
        <p:xfrm>
          <a:off x="2257390" y="1690688"/>
          <a:ext cx="7677220" cy="486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417680" y="3710980"/>
            <a:ext cx="7705558" cy="160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17680" y="2076525"/>
            <a:ext cx="7705558" cy="160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417380"/>
            <a:ext cx="215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Knowledge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embeddings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792972"/>
            <a:ext cx="215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QA </a:t>
            </a:r>
          </a:p>
          <a:p>
            <a:r>
              <a:rPr lang="en-US" dirty="0" smtClean="0"/>
              <a:t>System on KB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23238" y="3539693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54.4%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3238" y="1894389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93.5%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5400000">
            <a:off x="8116821" y="2468860"/>
            <a:ext cx="900114" cy="28460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09182" y="2435008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24%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35387" y="1256970"/>
            <a:ext cx="2418413" cy="49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Networks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80204" y="4777786"/>
            <a:ext cx="237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Response accuracy (%)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2176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tructure in the symbolic memories</a:t>
            </a:r>
          </a:p>
          <a:p>
            <a:pPr lvl="1"/>
            <a:r>
              <a:rPr lang="en-US" dirty="0" smtClean="0"/>
              <a:t>Parts of the memories match questions where others encode response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Prior knowledge on the task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</a:t>
            </a:r>
            <a:r>
              <a:rPr lang="en-US" dirty="0" smtClean="0"/>
              <a:t>ikipedia page do the windows come from?</a:t>
            </a:r>
          </a:p>
          <a:p>
            <a:pPr lvl="1"/>
            <a:r>
              <a:rPr lang="en-US" dirty="0" smtClean="0"/>
              <a:t>Which knowledge source do memories have been extracted from?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9134" y="3405046"/>
            <a:ext cx="3945405" cy="30777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release_year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rgbClr val="C00000"/>
                </a:solidFill>
              </a:rPr>
              <a:t>1982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134" y="2962332"/>
            <a:ext cx="4467221" cy="30777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directed_by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rgbClr val="C00000"/>
                </a:solidFill>
              </a:rPr>
              <a:t>Ridley Scott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1556" y="2962331"/>
            <a:ext cx="4110298" cy="30777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directed by </a:t>
            </a:r>
            <a:r>
              <a:rPr lang="en-US" sz="2000" dirty="0">
                <a:solidFill>
                  <a:srgbClr val="C00000"/>
                </a:solidFill>
              </a:rPr>
              <a:t>Ridley Scott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and starring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556" y="3405046"/>
            <a:ext cx="3212385" cy="30777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2000" dirty="0">
                <a:solidFill>
                  <a:srgbClr val="C00000"/>
                </a:solidFill>
              </a:rPr>
              <a:t>1982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American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neo-noir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Memory Networks </a:t>
            </a:r>
            <a:r>
              <a:rPr lang="en-US" sz="2000" dirty="0"/>
              <a:t>(Miller et al., arxiv16)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6337" y="4684057"/>
            <a:ext cx="1042737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3" name="Rectangle 12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43400" y="4274981"/>
            <a:ext cx="4141694" cy="1396185"/>
            <a:chOff x="4343400" y="4274981"/>
            <a:chExt cx="4141694" cy="1396185"/>
          </a:xfrm>
        </p:grpSpPr>
        <p:sp>
          <p:nvSpPr>
            <p:cNvPr id="15" name="Rectangle 14"/>
            <p:cNvSpPr/>
            <p:nvPr/>
          </p:nvSpPr>
          <p:spPr>
            <a:xfrm>
              <a:off x="5622757" y="5434810"/>
              <a:ext cx="1458763" cy="236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Memories</a:t>
              </a:r>
              <a:endPara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343400" y="4274981"/>
              <a:ext cx="4141694" cy="1093925"/>
              <a:chOff x="4343400" y="4274981"/>
              <a:chExt cx="4141694" cy="10939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91789" y="4283004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299157" y="4274981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343400" y="4988443"/>
                <a:ext cx="4141694" cy="380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…)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1519518" y="3734323"/>
            <a:ext cx="2465589" cy="1444351"/>
            <a:chOff x="1519518" y="3734323"/>
            <a:chExt cx="2465589" cy="1444351"/>
          </a:xfrm>
        </p:grpSpPr>
        <p:sp>
          <p:nvSpPr>
            <p:cNvPr id="20" name="Rectangle 19"/>
            <p:cNvSpPr/>
            <p:nvPr/>
          </p:nvSpPr>
          <p:spPr>
            <a:xfrm>
              <a:off x="1519518" y="3734323"/>
              <a:ext cx="1223683" cy="1143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88359" y="4791112"/>
              <a:ext cx="1696748" cy="387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9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US" dirty="0" smtClean="0"/>
              <a:t>Key-Value Memory Networks on KB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3" name="Rectangle 12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894" y="5427119"/>
            <a:ext cx="3361765" cy="1377092"/>
            <a:chOff x="3167014" y="1612090"/>
            <a:chExt cx="5232786" cy="2321129"/>
          </a:xfrm>
        </p:grpSpPr>
        <p:sp>
          <p:nvSpPr>
            <p:cNvPr id="23" name="Can 22"/>
            <p:cNvSpPr/>
            <p:nvPr/>
          </p:nvSpPr>
          <p:spPr>
            <a:xfrm>
              <a:off x="3167014" y="1660331"/>
              <a:ext cx="5232786" cy="2272888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 smtClean="0"/>
            </a:p>
            <a:p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directed_by</a:t>
              </a:r>
              <a:r>
                <a:rPr lang="en-US" sz="1000" i="1" dirty="0" smtClean="0"/>
                <a:t>, </a:t>
              </a:r>
              <a:r>
                <a:rPr lang="en-US" sz="1000" dirty="0"/>
                <a:t>Ridley </a:t>
              </a:r>
              <a:r>
                <a:rPr lang="en-US" sz="1000" dirty="0" smtClean="0"/>
                <a:t>Scott]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written_by</a:t>
              </a:r>
              <a:r>
                <a:rPr lang="en-US" sz="1000" i="1" dirty="0" smtClean="0"/>
                <a:t>, </a:t>
              </a:r>
              <a:r>
                <a:rPr lang="en-US" sz="1000" dirty="0"/>
                <a:t>Philip K. Dick, Hampton </a:t>
              </a:r>
              <a:r>
                <a:rPr lang="en-US" sz="1000" dirty="0" err="1" smtClean="0"/>
                <a:t>Fancher</a:t>
              </a:r>
              <a:r>
                <a:rPr lang="en-US" sz="1000" dirty="0" smtClean="0"/>
                <a:t>] [</a:t>
              </a:r>
              <a:r>
                <a:rPr lang="en-US" sz="1000" dirty="0"/>
                <a:t>S</a:t>
              </a:r>
              <a:r>
                <a:rPr lang="en-US" sz="1000" dirty="0" smtClean="0"/>
                <a:t>teven Spielberg, </a:t>
              </a:r>
              <a:r>
                <a:rPr lang="en-US" sz="1000" i="1" dirty="0" smtClean="0"/>
                <a:t> directed, </a:t>
              </a:r>
              <a:r>
                <a:rPr lang="en-US" sz="1000" dirty="0" smtClean="0"/>
                <a:t>Jurassic Park, …]</a:t>
              </a:r>
            </a:p>
            <a:p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release_year</a:t>
              </a:r>
              <a:r>
                <a:rPr lang="en-US" sz="1000" i="1" dirty="0" smtClean="0"/>
                <a:t>, </a:t>
              </a:r>
              <a:r>
                <a:rPr lang="en-US" sz="1000" dirty="0" smtClean="0"/>
                <a:t>1982]</a:t>
              </a:r>
              <a:r>
                <a:rPr lang="en-US" sz="1000" dirty="0"/>
                <a:t/>
              </a:r>
              <a:br>
                <a:rPr lang="en-US" sz="1000" dirty="0"/>
              </a:br>
              <a:r>
                <a:rPr lang="en-US" sz="1000" dirty="0" smtClean="0"/>
                <a:t>[Blade Runner, </a:t>
              </a:r>
              <a:r>
                <a:rPr lang="en-US" sz="1000" i="1" dirty="0" err="1" smtClean="0"/>
                <a:t>has_tags</a:t>
              </a:r>
              <a:r>
                <a:rPr lang="en-US" sz="1000" i="1" dirty="0" smtClean="0"/>
                <a:t>, </a:t>
              </a:r>
              <a:r>
                <a:rPr lang="en-US" sz="1000" dirty="0"/>
                <a:t>dystopian, noir, police, androids, </a:t>
              </a:r>
              <a:r>
                <a:rPr lang="en-US" sz="1000" dirty="0" smtClean="0"/>
                <a:t>…]</a:t>
              </a:r>
            </a:p>
            <a:p>
              <a:r>
                <a:rPr lang="en-US" sz="1000" dirty="0" smtClean="0"/>
                <a:t>[…]</a:t>
              </a:r>
            </a:p>
            <a:p>
              <a:endParaRPr lang="en-US" sz="10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9207" y="1612090"/>
              <a:ext cx="3304675" cy="674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KB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4640" y="3765007"/>
            <a:ext cx="26309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year was the movie Blade Runner released? </a:t>
            </a:r>
          </a:p>
        </p:txBody>
      </p:sp>
      <p:sp>
        <p:nvSpPr>
          <p:cNvPr id="28" name="TextBox 27"/>
          <p:cNvSpPr txBox="1"/>
          <p:nvPr/>
        </p:nvSpPr>
        <p:spPr>
          <a:xfrm rot="1769720">
            <a:off x="5849770" y="5770289"/>
            <a:ext cx="3727794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</a:rPr>
              <a:t>written_by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sz="1600" dirty="0" smtClean="0">
                <a:solidFill>
                  <a:srgbClr val="C00000"/>
                </a:solidFill>
              </a:rPr>
              <a:t>Philip </a:t>
            </a:r>
            <a:r>
              <a:rPr lang="en-US" sz="1600" dirty="0">
                <a:solidFill>
                  <a:srgbClr val="C00000"/>
                </a:solidFill>
              </a:rPr>
              <a:t>K. </a:t>
            </a:r>
            <a:r>
              <a:rPr lang="en-US" sz="1600" dirty="0" smtClean="0">
                <a:solidFill>
                  <a:srgbClr val="C00000"/>
                </a:solidFill>
              </a:rPr>
              <a:t>Dick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769720">
            <a:off x="5138634" y="5647175"/>
            <a:ext cx="339528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</a:rPr>
              <a:t>release_year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] / </a:t>
            </a:r>
            <a:r>
              <a:rPr lang="en-US" sz="1600" dirty="0" smtClean="0">
                <a:solidFill>
                  <a:srgbClr val="C00000"/>
                </a:solidFill>
              </a:rPr>
              <a:t>1982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769720">
            <a:off x="4401509" y="5784495"/>
            <a:ext cx="3837683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[Blade Runner, </a:t>
            </a:r>
            <a:r>
              <a:rPr lang="en-US" sz="1600" i="1" dirty="0" err="1" smtClean="0">
                <a:solidFill>
                  <a:schemeClr val="accent6">
                    <a:lumMod val="75000"/>
                  </a:schemeClr>
                </a:solidFill>
              </a:rPr>
              <a:t>directed_by</a:t>
            </a:r>
            <a:r>
              <a:rPr lang="en-US" sz="1600" i="1" dirty="0" smtClean="0">
                <a:solidFill>
                  <a:schemeClr val="accent6">
                    <a:lumMod val="75000"/>
                  </a:schemeClr>
                </a:solidFill>
              </a:rPr>
              <a:t>] / </a:t>
            </a:r>
            <a:r>
              <a:rPr lang="en-US" sz="1600" dirty="0" smtClean="0">
                <a:solidFill>
                  <a:srgbClr val="C00000"/>
                </a:solidFill>
              </a:rPr>
              <a:t>Ridley Scott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51069" y="4515759"/>
            <a:ext cx="63480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51070" y="4978291"/>
            <a:ext cx="80273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51069" y="5440823"/>
            <a:ext cx="96409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police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51068" y="5903356"/>
            <a:ext cx="138776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Tom Cruise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1069" y="6365887"/>
            <a:ext cx="3544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1855" y="4075298"/>
            <a:ext cx="1184649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1982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1769720">
            <a:off x="6782765" y="5181792"/>
            <a:ext cx="131393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[…]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6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that can understand language:</a:t>
            </a:r>
          </a:p>
          <a:p>
            <a:pPr lvl="1"/>
            <a:r>
              <a:rPr lang="en-US" dirty="0" smtClean="0"/>
              <a:t>Able to manipulate symbolic systems</a:t>
            </a:r>
          </a:p>
          <a:p>
            <a:pPr lvl="1"/>
            <a:r>
              <a:rPr lang="en-US" dirty="0" smtClean="0"/>
              <a:t>Able to query knowledge sources (KBs, text, etc.)</a:t>
            </a:r>
          </a:p>
          <a:p>
            <a:pPr lvl="1"/>
            <a:r>
              <a:rPr lang="en-US" dirty="0" smtClean="0"/>
              <a:t>Able to operate various memory systems</a:t>
            </a:r>
            <a:endParaRPr lang="en-US" dirty="0"/>
          </a:p>
          <a:p>
            <a:r>
              <a:rPr lang="en-US" dirty="0" smtClean="0"/>
              <a:t>Facebook AI Research:</a:t>
            </a:r>
            <a:endParaRPr lang="en-US" dirty="0" smtClean="0"/>
          </a:p>
          <a:p>
            <a:pPr lvl="1"/>
            <a:r>
              <a:rPr lang="en-US" dirty="0" smtClean="0"/>
              <a:t>Develop algorithms</a:t>
            </a:r>
          </a:p>
          <a:p>
            <a:pPr lvl="1"/>
            <a:r>
              <a:rPr lang="en-US" dirty="0" smtClean="0"/>
              <a:t>Create and release benchmarks and test-beds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This talk: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End-to-end learning of Q&amp;A systems reading answers directly from text</a:t>
            </a:r>
          </a:p>
        </p:txBody>
      </p:sp>
    </p:spTree>
    <p:extLst>
      <p:ext uri="{BB962C8B-B14F-4D97-AF65-F5344CB8AC3E}">
        <p14:creationId xmlns:p14="http://schemas.microsoft.com/office/powerpoint/2010/main" val="12424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US" dirty="0" smtClean="0"/>
              <a:t>Key-Value Memory Networks </a:t>
            </a:r>
            <a:r>
              <a:rPr lang="en-US" dirty="0" err="1" smtClean="0"/>
              <a:t>onText</a:t>
            </a:r>
            <a:endParaRPr lang="en-US" sz="2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3" name="Rectangle 12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4640" y="3765007"/>
            <a:ext cx="26309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year was the movie Blade Runner released?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51069" y="4515759"/>
            <a:ext cx="63480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1070" y="4978291"/>
            <a:ext cx="80273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1982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51069" y="5440823"/>
            <a:ext cx="96409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police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1068" y="5903356"/>
            <a:ext cx="138776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Tom Cruise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1855" y="4075298"/>
            <a:ext cx="1184649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1982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Snip and Round Single Corner Rectangle 28"/>
          <p:cNvSpPr/>
          <p:nvPr/>
        </p:nvSpPr>
        <p:spPr>
          <a:xfrm>
            <a:off x="0" y="5468435"/>
            <a:ext cx="3119310" cy="1801841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Wikipedia Entry: Blade </a:t>
            </a:r>
            <a:r>
              <a:rPr lang="en-US" sz="1200" b="1" dirty="0"/>
              <a:t>Runner</a:t>
            </a:r>
          </a:p>
          <a:p>
            <a:pPr algn="just"/>
            <a:r>
              <a:rPr lang="en-US" sz="800" dirty="0"/>
              <a:t>Blade Runner is a 1982 American neo-noir dystopian science fiction film directed by Ridley Scott and starring Harrison Ford, </a:t>
            </a:r>
            <a:r>
              <a:rPr lang="en-US" sz="800" dirty="0" err="1"/>
              <a:t>Rutger</a:t>
            </a:r>
            <a:r>
              <a:rPr lang="en-US" sz="800" dirty="0"/>
              <a:t> </a:t>
            </a:r>
            <a:r>
              <a:rPr lang="en-US" sz="800" dirty="0" err="1"/>
              <a:t>Hauer</a:t>
            </a:r>
            <a:r>
              <a:rPr lang="en-US" sz="800" dirty="0"/>
              <a:t>, Sean Young, and Edward James Olmos. The screenplay, written by Hampton </a:t>
            </a:r>
            <a:r>
              <a:rPr lang="en-US" sz="800" dirty="0" err="1"/>
              <a:t>Fancher</a:t>
            </a:r>
            <a:r>
              <a:rPr lang="en-US" sz="800" dirty="0"/>
              <a:t> and David Peoples, is a modified film adaptation of the 1968 novel “Do Androids Dream of Electric Sheep?” by Philip K. Dick. The film depicts a dystopian Los Angeles in November 2019 in which genetically engineered </a:t>
            </a:r>
            <a:r>
              <a:rPr lang="en-US" sz="800" dirty="0" err="1"/>
              <a:t>replicants</a:t>
            </a:r>
            <a:r>
              <a:rPr lang="en-US" sz="800" dirty="0"/>
              <a:t>, which are visually indistinguishable from adult humans, are manufactured by the powerful Tyrell Corporation as well as by other “mega-corporations” around the </a:t>
            </a:r>
            <a:r>
              <a:rPr lang="en-US" sz="800" dirty="0" smtClean="0"/>
              <a:t>world…</a:t>
            </a:r>
          </a:p>
          <a:p>
            <a:pPr algn="just"/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 rot="1769720">
            <a:off x="6390531" y="5568026"/>
            <a:ext cx="3914436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written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H.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Fancher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D. P. / </a:t>
            </a:r>
            <a:r>
              <a:rPr lang="en-US" sz="1600" dirty="0" smtClean="0">
                <a:solidFill>
                  <a:srgbClr val="C00000"/>
                </a:solidFill>
              </a:rPr>
              <a:t>H. </a:t>
            </a:r>
            <a:r>
              <a:rPr lang="en-US" sz="1600" dirty="0" err="1" smtClean="0">
                <a:solidFill>
                  <a:srgbClr val="C00000"/>
                </a:solidFill>
              </a:rPr>
              <a:t>Fancher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769720">
            <a:off x="5153390" y="5537104"/>
            <a:ext cx="3861535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directed by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R.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Scott and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starring / </a:t>
            </a:r>
            <a:r>
              <a:rPr lang="en-US" sz="1600" dirty="0" smtClean="0">
                <a:solidFill>
                  <a:srgbClr val="C00000"/>
                </a:solidFill>
              </a:rPr>
              <a:t>R. Scott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769720">
            <a:off x="3972125" y="5386088"/>
            <a:ext cx="3194582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 1982 American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neo-noir / </a:t>
            </a:r>
            <a:r>
              <a:rPr lang="en-US" sz="1600" dirty="0" smtClean="0">
                <a:solidFill>
                  <a:srgbClr val="C00000"/>
                </a:solidFill>
              </a:rPr>
              <a:t>1982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769720">
            <a:off x="7952538" y="4979409"/>
            <a:ext cx="131393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[…]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 […]</a:t>
            </a:r>
            <a:endParaRPr lang="en-US" sz="1600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32" y="5798487"/>
            <a:ext cx="1367119" cy="932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4231" y="5917511"/>
            <a:ext cx="1608322" cy="932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4231" y="6155559"/>
            <a:ext cx="2061315" cy="128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769720">
            <a:off x="4576993" y="5563898"/>
            <a:ext cx="3845827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is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 1982 American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neo-noir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sz="1600" smtClean="0">
                <a:solidFill>
                  <a:srgbClr val="C00000"/>
                </a:solidFill>
              </a:rPr>
              <a:t>Blade Runner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769720">
            <a:off x="5749293" y="5620100"/>
            <a:ext cx="4188519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directed by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R.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Scott and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starring / </a:t>
            </a:r>
            <a:r>
              <a:rPr lang="en-US" sz="1600" dirty="0" smtClean="0">
                <a:solidFill>
                  <a:srgbClr val="C00000"/>
                </a:solidFill>
              </a:rPr>
              <a:t>Blade Runner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769720">
            <a:off x="7037278" y="5643705"/>
            <a:ext cx="4150809" cy="24622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written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H.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Fancher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D. P. / </a:t>
            </a:r>
            <a:r>
              <a:rPr lang="en-US" sz="1600" dirty="0" smtClean="0">
                <a:solidFill>
                  <a:srgbClr val="C00000"/>
                </a:solidFill>
              </a:rPr>
              <a:t>Blade Runner</a:t>
            </a:r>
            <a:endParaRPr lang="en-US" sz="1600" dirty="0">
              <a:solidFill>
                <a:srgbClr val="C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090711" y="6365887"/>
            <a:ext cx="3544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 animBg="1"/>
      <p:bldP spid="3" grpId="0" animBg="1"/>
      <p:bldP spid="35" grpId="0" animBg="1"/>
      <p:bldP spid="37" grpId="0" animBg="1"/>
      <p:bldP spid="36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on </a:t>
            </a:r>
            <a:r>
              <a:rPr lang="en-US" dirty="0" err="1" smtClean="0"/>
              <a:t>MovieQA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44633720"/>
              </p:ext>
            </p:extLst>
          </p:nvPr>
        </p:nvGraphicFramePr>
        <p:xfrm>
          <a:off x="2156328" y="1690688"/>
          <a:ext cx="7966910" cy="486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2417680" y="3742018"/>
            <a:ext cx="7705558" cy="160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417680" y="2136485"/>
            <a:ext cx="7705558" cy="160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477340"/>
            <a:ext cx="215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Knowledge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embeddings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882912"/>
            <a:ext cx="215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QA </a:t>
            </a:r>
          </a:p>
          <a:p>
            <a:r>
              <a:rPr lang="en-US" dirty="0" smtClean="0"/>
              <a:t>System on KB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23238" y="3569673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54.4%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3238" y="1953702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93.5%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 rot="5400000">
            <a:off x="8820446" y="2357173"/>
            <a:ext cx="644577" cy="28460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85038" y="2258188"/>
            <a:ext cx="215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17%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12309" y="519879"/>
            <a:ext cx="3290078" cy="49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Networks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312309" y="1119796"/>
            <a:ext cx="3290078" cy="494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Key-Value Memory Networks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975274" y="4777786"/>
            <a:ext cx="237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Response accuracy (%)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6907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047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KB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[Flags of Our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Fathers,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</a:rPr>
              <a:t>directed_by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Clint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Eastwood]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Template: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Clint Eastwood directed Flags of Our Fathers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Templates: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Flags of Our Fathers was directed by Clint Eastwood.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One Template + </a:t>
            </a:r>
            <a:r>
              <a:rPr lang="en-US" sz="2000" dirty="0" err="1" smtClean="0"/>
              <a:t>coref</a:t>
            </a:r>
            <a:r>
              <a:rPr lang="en-US" sz="2000" dirty="0" smtClean="0"/>
              <a:t>.: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Flags of Our Fathers came out in 2006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. Clint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Eastwood directed it.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One Template + </a:t>
            </a:r>
            <a:r>
              <a:rPr lang="en-US" sz="2000" dirty="0"/>
              <a:t>conjunctions: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Flags of Our Fathers is in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English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and Clint Eastwood directed Flags of Our Fathers.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All Templates + </a:t>
            </a:r>
            <a:r>
              <a:rPr lang="en-US" sz="2000" dirty="0" err="1" smtClean="0"/>
              <a:t>coref</a:t>
            </a:r>
            <a:r>
              <a:rPr lang="en-US" sz="2000" dirty="0" smtClean="0"/>
              <a:t>. + </a:t>
            </a:r>
            <a:r>
              <a:rPr lang="en-US" sz="2000" dirty="0"/>
              <a:t>conj.: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Flags of Our Fathers is a famous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film. Ryan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Phillippe, Jesse Bradford, Adam Beach, and John Benjamin Hickey are the actors in i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and Clint Eastwood is the person who directed it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Wikipedia: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The film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adaptation Flags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of Our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Fathers,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which opened in the U.S. on October 20, 2006, was directed by Clint Eastwood and produced by Steven Spielberg, with a screenplay written by William Broyles, Jr. and Paul Haggis.</a:t>
            </a:r>
          </a:p>
          <a:p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584616" y="1484026"/>
            <a:ext cx="884420" cy="4946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DIFFICULTY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003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Documents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72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7757672" y="2109147"/>
            <a:ext cx="3290078" cy="494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Key-Value Memory Networks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350804" y="3503622"/>
            <a:ext cx="237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Response accuracy (%)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4833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589423" y="3207896"/>
            <a:ext cx="2284754" cy="344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53718" y="3267856"/>
            <a:ext cx="3204997" cy="3132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3749" y="3222886"/>
            <a:ext cx="2232385" cy="329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WikiQA</a:t>
            </a:r>
            <a:r>
              <a:rPr lang="en-US" dirty="0"/>
              <a:t> </a:t>
            </a:r>
            <a:r>
              <a:rPr lang="en-US" sz="2000" dirty="0"/>
              <a:t>(Yang et al., EMNLP15)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Benchmark in the answer selection </a:t>
            </a:r>
            <a:r>
              <a:rPr lang="en-US" dirty="0" smtClean="0"/>
              <a:t>setting</a:t>
            </a:r>
            <a:endParaRPr lang="en-US" dirty="0"/>
          </a:p>
          <a:p>
            <a:r>
              <a:rPr lang="en-US" dirty="0" smtClean="0"/>
              <a:t>Key-Value Memories -&gt;  (window, sentence)</a:t>
            </a:r>
          </a:p>
          <a:p>
            <a:pPr lvl="1"/>
            <a:r>
              <a:rPr lang="en-US" dirty="0" smtClean="0"/>
              <a:t>Q: How </a:t>
            </a:r>
            <a:r>
              <a:rPr lang="en-US" dirty="0"/>
              <a:t>are glacier caves formed ?       </a:t>
            </a:r>
            <a:endParaRPr lang="en-US" dirty="0" smtClean="0"/>
          </a:p>
          <a:p>
            <a:pPr lvl="1"/>
            <a:r>
              <a:rPr lang="en-US" dirty="0" smtClean="0"/>
              <a:t>A: A </a:t>
            </a:r>
            <a:r>
              <a:rPr lang="en-US" dirty="0"/>
              <a:t>glacier cave is a cave formed within the ice of a glacier </a:t>
            </a:r>
            <a:endParaRPr lang="en-US" dirty="0" smtClean="0"/>
          </a:p>
          <a:p>
            <a:r>
              <a:rPr lang="en-US" dirty="0" smtClean="0"/>
              <a:t>Training size is very small (~1k examples):</a:t>
            </a:r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pre-trained on Wikipedia and fixed </a:t>
            </a:r>
          </a:p>
          <a:p>
            <a:pPr lvl="1"/>
            <a:r>
              <a:rPr lang="en-US" dirty="0" smtClean="0"/>
              <a:t>Dropout regularization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68" y="2903052"/>
            <a:ext cx="7112956" cy="37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11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Key-Value Memory Networks:</a:t>
            </a:r>
            <a:r>
              <a:rPr lang="en-US" dirty="0" smtClean="0"/>
              <a:t> promising model for jointly using symbolic and continuous systems </a:t>
            </a:r>
          </a:p>
          <a:p>
            <a:pPr lvl="1"/>
            <a:r>
              <a:rPr lang="en-US" dirty="0" smtClean="0"/>
              <a:t>Can be trained end-to-end through backpropagation + SGD</a:t>
            </a:r>
          </a:p>
          <a:p>
            <a:pPr lvl="1"/>
            <a:r>
              <a:rPr lang="en-US" dirty="0" smtClean="0"/>
              <a:t>Provide a great flexibility on how to design memories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bAbI</a:t>
            </a:r>
            <a:r>
              <a:rPr lang="en-US" dirty="0">
                <a:solidFill>
                  <a:srgbClr val="0070C0"/>
                </a:solidFill>
              </a:rPr>
              <a:t>, CBT and </a:t>
            </a:r>
            <a:r>
              <a:rPr lang="en-US" dirty="0" err="1">
                <a:solidFill>
                  <a:srgbClr val="0070C0"/>
                </a:solidFill>
              </a:rPr>
              <a:t>MovieQA</a:t>
            </a:r>
            <a:r>
              <a:rPr lang="en-US" dirty="0"/>
              <a:t>: new tools for developing learning algorithms</a:t>
            </a:r>
          </a:p>
          <a:p>
            <a:pPr lvl="1"/>
            <a:r>
              <a:rPr lang="en-US" dirty="0"/>
              <a:t>Training and evaluation sets of reasonable sizes</a:t>
            </a:r>
          </a:p>
          <a:p>
            <a:pPr lvl="1"/>
            <a:r>
              <a:rPr lang="en-US" dirty="0" smtClean="0"/>
              <a:t>Designed to ease </a:t>
            </a:r>
            <a:r>
              <a:rPr lang="en-US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Papers:</a:t>
            </a:r>
          </a:p>
          <a:p>
            <a:pPr lvl="1"/>
            <a:r>
              <a:rPr lang="en-US" dirty="0"/>
              <a:t>Key-Value Memory Networks: </a:t>
            </a:r>
            <a:r>
              <a:rPr lang="en-US" dirty="0">
                <a:hlinkClick r:id="rId2"/>
              </a:rPr>
              <a:t>http://arxiv.org/abs/1606.03126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Memory </a:t>
            </a:r>
            <a:r>
              <a:rPr lang="en-US" dirty="0"/>
              <a:t>Networks: </a:t>
            </a:r>
            <a:r>
              <a:rPr lang="en-US" dirty="0">
                <a:hlinkClick r:id="rId3"/>
              </a:rPr>
              <a:t>http://arxiv.org/abs/1410.3916</a:t>
            </a:r>
            <a:endParaRPr lang="en-US" dirty="0"/>
          </a:p>
          <a:p>
            <a:pPr lvl="1"/>
            <a:r>
              <a:rPr lang="en-US" dirty="0"/>
              <a:t>End-to-end Memory Networks: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arxiv.org/abs/1503.08895</a:t>
            </a:r>
            <a:endParaRPr lang="en-US" dirty="0" smtClean="0"/>
          </a:p>
          <a:p>
            <a:pPr lvl="1"/>
            <a:r>
              <a:rPr lang="en-US" dirty="0" err="1" smtClean="0"/>
              <a:t>bAbI</a:t>
            </a:r>
            <a:r>
              <a:rPr lang="en-US" dirty="0" smtClean="0"/>
              <a:t> </a:t>
            </a:r>
            <a:r>
              <a:rPr lang="en-US" dirty="0"/>
              <a:t>tasks: </a:t>
            </a:r>
            <a:r>
              <a:rPr lang="en-US" dirty="0" smtClean="0">
                <a:hlinkClick r:id="rId5"/>
              </a:rPr>
              <a:t>http://arxiv.org/abs/1502.05698</a:t>
            </a:r>
            <a:endParaRPr lang="en-US" dirty="0" smtClean="0"/>
          </a:p>
          <a:p>
            <a:pPr lvl="1"/>
            <a:r>
              <a:rPr lang="en-US" dirty="0" smtClean="0"/>
              <a:t>Children’s </a:t>
            </a:r>
            <a:r>
              <a:rPr lang="en-US" dirty="0"/>
              <a:t>B</a:t>
            </a:r>
            <a:r>
              <a:rPr lang="en-US" dirty="0" smtClean="0"/>
              <a:t>ooks Test: </a:t>
            </a:r>
            <a:r>
              <a:rPr lang="en-US" dirty="0" smtClean="0">
                <a:hlinkClick r:id="rId6"/>
              </a:rPr>
              <a:t>http://arxiv.org/abs/1511.023701</a:t>
            </a:r>
            <a:endParaRPr lang="en-US" dirty="0" smtClean="0"/>
          </a:p>
          <a:p>
            <a:pPr lvl="1"/>
            <a:r>
              <a:rPr lang="en-US" dirty="0"/>
              <a:t>Large-scale QA with Memory Networks: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arxiv.org/abs/1506.02075</a:t>
            </a:r>
            <a:endParaRPr lang="en-US" dirty="0" smtClean="0"/>
          </a:p>
          <a:p>
            <a:pPr lvl="1"/>
            <a:r>
              <a:rPr lang="en-US" dirty="0" smtClean="0"/>
              <a:t>Evaluating pre-requisite qualities of dialog </a:t>
            </a:r>
            <a:r>
              <a:rPr lang="en-US" dirty="0"/>
              <a:t>systems: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arxiv.org/abs/1511.06931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Dialog </a:t>
            </a:r>
            <a:r>
              <a:rPr lang="en-US" dirty="0" err="1"/>
              <a:t>bAbI</a:t>
            </a:r>
            <a:r>
              <a:rPr lang="en-US" dirty="0"/>
              <a:t> tasks: </a:t>
            </a:r>
            <a:r>
              <a:rPr lang="en-US" dirty="0">
                <a:hlinkClick r:id="rId9"/>
              </a:rPr>
              <a:t>http://arxiv.org/abs/1605.07683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Dialog-based language </a:t>
            </a:r>
            <a:r>
              <a:rPr lang="en-US" dirty="0"/>
              <a:t>learning: </a:t>
            </a: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arxiv.org/abs/1604.06045</a:t>
            </a:r>
            <a:r>
              <a:rPr lang="en-US" dirty="0" smtClean="0"/>
              <a:t> </a:t>
            </a:r>
          </a:p>
          <a:p>
            <a:pPr marL="214313" lvl="1" indent="-214313">
              <a:spcBef>
                <a:spcPts val="1700"/>
              </a:spcBef>
              <a:buClr>
                <a:srgbClr val="415995"/>
              </a:buClr>
            </a:pPr>
            <a:r>
              <a:rPr lang="en-US" sz="2800" dirty="0" smtClean="0"/>
              <a:t>Data: </a:t>
            </a:r>
            <a:r>
              <a:rPr lang="en-US" dirty="0" smtClean="0">
                <a:hlinkClick r:id="rId11" action="ppaction://hlinkfile"/>
              </a:rPr>
              <a:t>fb.ai/babi</a:t>
            </a:r>
            <a:r>
              <a:rPr lang="en-US" dirty="0" smtClean="0"/>
              <a:t> </a:t>
            </a:r>
            <a:r>
              <a:rPr lang="en-US" dirty="0"/>
              <a:t>(7 </a:t>
            </a:r>
            <a:r>
              <a:rPr lang="en-US" dirty="0" smtClean="0"/>
              <a:t>datasets including </a:t>
            </a:r>
            <a:r>
              <a:rPr lang="en-US" dirty="0" err="1" smtClean="0"/>
              <a:t>bAbI</a:t>
            </a:r>
            <a:r>
              <a:rPr lang="en-US" dirty="0" smtClean="0"/>
              <a:t> tasks, CBT and </a:t>
            </a:r>
            <a:r>
              <a:rPr lang="en-US" dirty="0" err="1" smtClean="0"/>
              <a:t>MovieQA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Memory Networks: </a:t>
            </a:r>
            <a:r>
              <a:rPr lang="en-US" dirty="0">
                <a:hlinkClick r:id="rId12"/>
              </a:rPr>
              <a:t>https://github.com/facebook/MemNN</a:t>
            </a:r>
            <a:endParaRPr lang="en-US" dirty="0"/>
          </a:p>
          <a:p>
            <a:pPr lvl="1"/>
            <a:r>
              <a:rPr lang="en-US" dirty="0" err="1" smtClean="0"/>
              <a:t>bAbI</a:t>
            </a:r>
            <a:r>
              <a:rPr lang="en-US" dirty="0" smtClean="0"/>
              <a:t> tasks </a:t>
            </a:r>
            <a:r>
              <a:rPr lang="en-US" dirty="0"/>
              <a:t>generator: </a:t>
            </a:r>
            <a:r>
              <a:rPr lang="en-US" dirty="0">
                <a:hlinkClick r:id="rId13"/>
              </a:rPr>
              <a:t>https://</a:t>
            </a:r>
            <a:r>
              <a:rPr lang="en-US" dirty="0" smtClean="0">
                <a:hlinkClick r:id="rId13"/>
              </a:rPr>
              <a:t>github.com/facebook/bAbI-tasks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034321" y="2173574"/>
            <a:ext cx="374754" cy="734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1034321" y="2987844"/>
            <a:ext cx="374754" cy="734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1034321" y="3802114"/>
            <a:ext cx="374754" cy="734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80" y="2353456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>
                <a:solidFill>
                  <a:srgbClr val="0070C0"/>
                </a:solidFill>
              </a:rPr>
              <a:t>MemNN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80" y="3170437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Q&amp;A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0" y="3965992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Dialog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</a:t>
            </a:r>
            <a:r>
              <a:rPr lang="en-US" sz="2000" dirty="0" smtClean="0"/>
              <a:t>(Dodge et al. ICLR16) (</a:t>
            </a:r>
            <a:r>
              <a:rPr lang="en-US" sz="2000" dirty="0" err="1" smtClean="0"/>
              <a:t>Bordes</a:t>
            </a:r>
            <a:r>
              <a:rPr lang="en-US" sz="2000" dirty="0" smtClean="0"/>
              <a:t> et al., arxiv16)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4361"/>
            <a:ext cx="5011288" cy="5136649"/>
          </a:xfrm>
        </p:spPr>
      </p:pic>
      <p:sp>
        <p:nvSpPr>
          <p:cNvPr id="6" name="TextBox 5"/>
          <p:cNvSpPr txBox="1"/>
          <p:nvPr/>
        </p:nvSpPr>
        <p:spPr>
          <a:xfrm>
            <a:off x="5933826" y="1364524"/>
            <a:ext cx="625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bAbI</a:t>
            </a:r>
            <a:r>
              <a:rPr lang="en-US" sz="2400" dirty="0" smtClean="0"/>
              <a:t> tasks for goal-oriented dialog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6 tasks around restaurant booking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Involve manipulate language and KB symbols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5021179" y="2977354"/>
            <a:ext cx="6815889" cy="3503656"/>
            <a:chOff x="5021179" y="2977354"/>
            <a:chExt cx="6815889" cy="35036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179" y="3439019"/>
              <a:ext cx="6815889" cy="304199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21179" y="2977354"/>
              <a:ext cx="497541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MemNNs</a:t>
              </a:r>
              <a:r>
                <a:rPr lang="en-US" sz="2400" dirty="0" smtClean="0"/>
                <a:t> for Goal-oriented Dialog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205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Networks at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9118" cy="4351338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Apr. 2014: </a:t>
            </a:r>
            <a:r>
              <a:rPr lang="en-US" dirty="0" smtClean="0"/>
              <a:t>Q&amp;A with Embedding Models</a:t>
            </a:r>
          </a:p>
          <a:p>
            <a:r>
              <a:rPr lang="en-US" i="1" dirty="0" smtClean="0"/>
              <a:t>Oct. 2014: </a:t>
            </a:r>
            <a:r>
              <a:rPr lang="en-US" dirty="0" smtClean="0">
                <a:solidFill>
                  <a:srgbClr val="0070C0"/>
                </a:solidFill>
              </a:rPr>
              <a:t>Memory Networks</a:t>
            </a:r>
          </a:p>
          <a:p>
            <a:r>
              <a:rPr lang="en-US" i="1" dirty="0" smtClean="0"/>
              <a:t>Feb. 2015: </a:t>
            </a:r>
            <a:r>
              <a:rPr lang="en-US" dirty="0" err="1" smtClean="0">
                <a:solidFill>
                  <a:srgbClr val="0070C0"/>
                </a:solidFill>
              </a:rPr>
              <a:t>bAbI</a:t>
            </a:r>
            <a:r>
              <a:rPr lang="en-US" dirty="0" smtClean="0">
                <a:solidFill>
                  <a:srgbClr val="0070C0"/>
                </a:solidFill>
              </a:rPr>
              <a:t> Tasks</a:t>
            </a:r>
          </a:p>
          <a:p>
            <a:r>
              <a:rPr lang="en-US" i="1" dirty="0" smtClean="0"/>
              <a:t>May 2015: </a:t>
            </a:r>
            <a:r>
              <a:rPr lang="en-US" dirty="0" smtClean="0">
                <a:solidFill>
                  <a:srgbClr val="0070C0"/>
                </a:solidFill>
              </a:rPr>
              <a:t>End-to-end Memory Networks</a:t>
            </a:r>
          </a:p>
          <a:p>
            <a:r>
              <a:rPr lang="en-US" i="1" dirty="0" smtClean="0"/>
              <a:t>June 2015: </a:t>
            </a:r>
            <a:r>
              <a:rPr lang="en-US" dirty="0" smtClean="0"/>
              <a:t>Large-scale Q&amp;A with Memory Networks</a:t>
            </a:r>
          </a:p>
          <a:p>
            <a:r>
              <a:rPr lang="en-US" i="1" dirty="0" smtClean="0"/>
              <a:t>Nov. 2015: </a:t>
            </a:r>
            <a:r>
              <a:rPr lang="en-US" dirty="0" smtClean="0">
                <a:solidFill>
                  <a:srgbClr val="0070C0"/>
                </a:solidFill>
              </a:rPr>
              <a:t>Story understanding (Children’s books)</a:t>
            </a:r>
          </a:p>
          <a:p>
            <a:r>
              <a:rPr lang="en-US" i="1" dirty="0" smtClean="0"/>
              <a:t>Nov. 2105: </a:t>
            </a:r>
            <a:r>
              <a:rPr lang="en-US" dirty="0" smtClean="0"/>
              <a:t>Testing pre-requisite qualities of end-to-end dialog systems </a:t>
            </a:r>
          </a:p>
          <a:p>
            <a:r>
              <a:rPr lang="en-US" i="1" dirty="0" smtClean="0"/>
              <a:t>May 2016: </a:t>
            </a:r>
            <a:r>
              <a:rPr lang="en-US" dirty="0" err="1" smtClean="0"/>
              <a:t>bAbI</a:t>
            </a:r>
            <a:r>
              <a:rPr lang="en-US" dirty="0" smtClean="0"/>
              <a:t> Tasks for dialog</a:t>
            </a:r>
          </a:p>
          <a:p>
            <a:r>
              <a:rPr lang="en-US" i="1" dirty="0" smtClean="0"/>
              <a:t>June 2016: </a:t>
            </a:r>
            <a:r>
              <a:rPr lang="en-US" dirty="0" smtClean="0">
                <a:solidFill>
                  <a:srgbClr val="0070C0"/>
                </a:solidFill>
              </a:rPr>
              <a:t>Key-Value Memory Networks for Q&amp;A from Wikipedia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 rot="5400000">
            <a:off x="-1913902" y="3292996"/>
            <a:ext cx="5274353" cy="13266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10404" y="365125"/>
            <a:ext cx="3006776" cy="538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Team 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Jason Weston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Sumit</a:t>
            </a:r>
            <a:r>
              <a:rPr lang="en-US" sz="2000" dirty="0" smtClean="0"/>
              <a:t> Chopra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Arthur </a:t>
            </a:r>
            <a:r>
              <a:rPr lang="en-US" sz="2000" dirty="0" err="1" smtClean="0"/>
              <a:t>Szlam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Alex Miller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Adam </a:t>
            </a:r>
            <a:r>
              <a:rPr lang="en-US" sz="2000" dirty="0" err="1" smtClean="0"/>
              <a:t>Fisch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Felix Hill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/>
              <a:t>Sainbayar</a:t>
            </a:r>
            <a:r>
              <a:rPr lang="en-US" sz="2000" dirty="0" smtClean="0"/>
              <a:t> </a:t>
            </a:r>
            <a:r>
              <a:rPr lang="en-US" sz="2000" dirty="0" err="1" smtClean="0"/>
              <a:t>Sukhbaatar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Jesse Dodge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Xiang Zhang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Andrea </a:t>
            </a:r>
            <a:r>
              <a:rPr lang="en-US" sz="2000" dirty="0" err="1" smtClean="0"/>
              <a:t>Gane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Bart van </a:t>
            </a:r>
            <a:r>
              <a:rPr lang="en-US" sz="2000" dirty="0" err="1" smtClean="0"/>
              <a:t>Merrienboer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Sasha Rush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Amir-Hossein </a:t>
            </a:r>
            <a:r>
              <a:rPr lang="en-US" sz="2000" dirty="0" err="1" smtClean="0"/>
              <a:t>Karimi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Rob Fergus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Tomas </a:t>
            </a:r>
            <a:r>
              <a:rPr lang="en-US" sz="2000" dirty="0" err="1" smtClean="0"/>
              <a:t>Mikolov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Armand </a:t>
            </a:r>
            <a:r>
              <a:rPr lang="en-US" sz="2000" dirty="0" err="1" smtClean="0"/>
              <a:t>Joulin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443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bAbI</a:t>
            </a:r>
            <a:r>
              <a:rPr lang="en-US" dirty="0" smtClean="0"/>
              <a:t> Tasks </a:t>
            </a:r>
            <a:r>
              <a:rPr lang="en-US" sz="2000" dirty="0" smtClean="0"/>
              <a:t>(Weston et al., ICLR16)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Set of 20 tasks testing basic reasoning capabilities for QA from stories</a:t>
            </a:r>
          </a:p>
          <a:p>
            <a:r>
              <a:rPr lang="en-US" dirty="0" smtClean="0"/>
              <a:t>Short stories are generated from a simulation</a:t>
            </a:r>
          </a:p>
          <a:p>
            <a:r>
              <a:rPr lang="en-US" dirty="0" smtClean="0"/>
              <a:t>Easy to interpret results / test a broad range of properties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to foster innovation: </a:t>
            </a:r>
            <a:r>
              <a:rPr lang="en-US" u="sng" dirty="0" smtClean="0"/>
              <a:t>cited 60+ times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095752" y="3431861"/>
            <a:ext cx="3720353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>
            <a:spAutoFit/>
          </a:bodyPr>
          <a:lstStyle/>
          <a:p>
            <a:r>
              <a:rPr lang="en-US" dirty="0" smtClean="0">
                <a:ea typeface="Times New Roman" charset="0"/>
                <a:cs typeface="Times New Roman" charset="0"/>
              </a:rPr>
              <a:t>John dropped the milk.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John took the milk there.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Sandra went to the bathroom.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John moved to the hallway.</a:t>
            </a: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Mary went to the bedroom.</a:t>
            </a:r>
          </a:p>
          <a:p>
            <a:r>
              <a:rPr lang="en-US" u="sng" dirty="0" smtClean="0"/>
              <a:t>Where is the milk ?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Hallway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9043" y="3431860"/>
            <a:ext cx="4204815" cy="16619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>
            <a:spAutoFit/>
          </a:bodyPr>
          <a:lstStyle/>
          <a:p>
            <a:r>
              <a:rPr lang="en-US" dirty="0" smtClean="0"/>
              <a:t>The suitcase is bigger than the chest.</a:t>
            </a:r>
            <a:endParaRPr lang="en-US" dirty="0"/>
          </a:p>
          <a:p>
            <a:r>
              <a:rPr lang="en-US" dirty="0" smtClean="0"/>
              <a:t>The box is bigger than the chocolate.</a:t>
            </a:r>
          </a:p>
          <a:p>
            <a:r>
              <a:rPr lang="en-US" dirty="0" smtClean="0"/>
              <a:t>The chest is bigger than the chocolate.</a:t>
            </a:r>
          </a:p>
          <a:p>
            <a:r>
              <a:rPr lang="en-US" dirty="0" smtClean="0"/>
              <a:t>The chest fits inside the container.</a:t>
            </a:r>
          </a:p>
          <a:p>
            <a:r>
              <a:rPr lang="en-US" dirty="0" smtClean="0"/>
              <a:t>The chest fits inside the box.</a:t>
            </a:r>
            <a:endParaRPr lang="en-US" dirty="0"/>
          </a:p>
          <a:p>
            <a:r>
              <a:rPr lang="en-US" u="sng" dirty="0" smtClean="0"/>
              <a:t>Does the suitcase fit in the chocolate?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69175" y="5135564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3: Two supporting facts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4697" y="5135564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Task 18: Size reasoning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4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smtClean="0"/>
              <a:t>Networks </a:t>
            </a:r>
            <a:r>
              <a:rPr lang="en-US" sz="2000" dirty="0" smtClean="0"/>
              <a:t>(Weston et al., ICLR15; </a:t>
            </a:r>
            <a:r>
              <a:rPr lang="en-US" sz="2000" dirty="0" err="1" smtClean="0"/>
              <a:t>Sukhbaatar</a:t>
            </a:r>
            <a:r>
              <a:rPr lang="en-US" sz="2000" dirty="0" smtClean="0"/>
              <a:t> et al., NIPS15)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545"/>
            <a:ext cx="10515600" cy="3563620"/>
          </a:xfrm>
        </p:spPr>
      </p:pic>
      <p:sp>
        <p:nvSpPr>
          <p:cNvPr id="5" name="Rectangle 4"/>
          <p:cNvSpPr/>
          <p:nvPr/>
        </p:nvSpPr>
        <p:spPr>
          <a:xfrm>
            <a:off x="3176337" y="4684057"/>
            <a:ext cx="1042737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3263" y="2630668"/>
            <a:ext cx="2566737" cy="136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1789" y="4283004"/>
            <a:ext cx="946485" cy="27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343400" y="4274981"/>
            <a:ext cx="4141694" cy="1396185"/>
            <a:chOff x="4343400" y="4274981"/>
            <a:chExt cx="4141694" cy="1396185"/>
          </a:xfrm>
        </p:grpSpPr>
        <p:sp>
          <p:nvSpPr>
            <p:cNvPr id="43" name="Rectangle 42"/>
            <p:cNvSpPr/>
            <p:nvPr/>
          </p:nvSpPr>
          <p:spPr>
            <a:xfrm>
              <a:off x="5622757" y="5434810"/>
              <a:ext cx="1458763" cy="236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Memories</a:t>
              </a:r>
              <a:endPara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343400" y="4274981"/>
              <a:ext cx="4141694" cy="1093925"/>
              <a:chOff x="4343400" y="4274981"/>
              <a:chExt cx="4141694" cy="109392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491789" y="4283004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99157" y="4274981"/>
                <a:ext cx="946485" cy="2727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4343400" y="4988443"/>
                <a:ext cx="4141694" cy="3804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(m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m</a:t>
                </a:r>
                <a:r>
                  <a:rPr lang="en-US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4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…)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7299157" y="4274981"/>
            <a:ext cx="946485" cy="27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5473" y="3227360"/>
            <a:ext cx="657728" cy="3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97452" y="3227360"/>
            <a:ext cx="649706" cy="285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3264" y="4675819"/>
            <a:ext cx="803840" cy="258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691293" y="4618153"/>
            <a:ext cx="1009784" cy="316094"/>
            <a:chOff x="6691293" y="4201296"/>
            <a:chExt cx="1009784" cy="316094"/>
          </a:xfrm>
        </p:grpSpPr>
        <p:sp>
          <p:nvSpPr>
            <p:cNvPr id="12" name="Rectangle 11"/>
            <p:cNvSpPr/>
            <p:nvPr/>
          </p:nvSpPr>
          <p:spPr>
            <a:xfrm>
              <a:off x="6897237" y="4258962"/>
              <a:ext cx="803840" cy="258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6691293" y="4201296"/>
              <a:ext cx="269679" cy="25019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622757" y="5434810"/>
            <a:ext cx="1458763" cy="23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Memories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43400" y="4988443"/>
            <a:ext cx="4141694" cy="3804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(m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m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m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m</a:t>
            </a:r>
            <a:r>
              <a:rPr lang="en-US" baseline="-25000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, …)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769720">
            <a:off x="6425924" y="5709321"/>
            <a:ext cx="3233208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m4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: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John moved to the hallway.</a:t>
            </a:r>
            <a:endParaRPr lang="en-US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769720">
            <a:off x="5682115" y="5779828"/>
            <a:ext cx="3571725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m3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: Sandra went to the bathroom.</a:t>
            </a:r>
            <a:endParaRPr lang="en-US" dirty="0">
              <a:solidFill>
                <a:schemeClr val="accent6">
                  <a:lumMod val="75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769720">
            <a:off x="4957429" y="5660789"/>
            <a:ext cx="3088174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m2: John took the milk there.</a:t>
            </a:r>
          </a:p>
        </p:txBody>
      </p:sp>
      <p:sp>
        <p:nvSpPr>
          <p:cNvPr id="31" name="TextBox 30"/>
          <p:cNvSpPr txBox="1"/>
          <p:nvPr/>
        </p:nvSpPr>
        <p:spPr>
          <a:xfrm rot="1769720">
            <a:off x="4195819" y="5635710"/>
            <a:ext cx="2870882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m1: John dropped the milk.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551069" y="4515759"/>
            <a:ext cx="63480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John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30899" y="5283848"/>
            <a:ext cx="6348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John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551070" y="4978291"/>
            <a:ext cx="802730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51069" y="5440823"/>
            <a:ext cx="964093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hallway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1069" y="5903356"/>
            <a:ext cx="802732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office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51069" y="6365887"/>
            <a:ext cx="354496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21855" y="4075298"/>
            <a:ext cx="1184649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hallway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769720">
            <a:off x="7048726" y="5773872"/>
            <a:ext cx="3751292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 anchor="t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5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Mary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went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back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Times New Roman" charset="0"/>
                <a:cs typeface="Times New Roman" charset="0"/>
              </a:rPr>
              <a:t>the bedroom.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3030" y="5485834"/>
            <a:ext cx="2988628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20756" tIns="0" rIns="120756" bIns="0" rtlCol="0">
            <a:spAutoFit/>
          </a:bodyPr>
          <a:lstStyle/>
          <a:p>
            <a:r>
              <a:rPr lang="en-US" sz="1600" dirty="0">
                <a:ea typeface="Times New Roman" charset="0"/>
                <a:cs typeface="Times New Roman" charset="0"/>
              </a:rPr>
              <a:t>John dropped the milk.</a:t>
            </a:r>
          </a:p>
          <a:p>
            <a:r>
              <a:rPr lang="en-US" sz="1600" dirty="0">
                <a:ea typeface="Times New Roman" charset="0"/>
                <a:cs typeface="Times New Roman" charset="0"/>
              </a:rPr>
              <a:t>John took the milk there.</a:t>
            </a:r>
          </a:p>
          <a:p>
            <a:r>
              <a:rPr lang="en-US" sz="1600" dirty="0">
                <a:ea typeface="Times New Roman" charset="0"/>
                <a:cs typeface="Times New Roman" charset="0"/>
              </a:rPr>
              <a:t>Sandra went to the bathroom.</a:t>
            </a:r>
          </a:p>
          <a:p>
            <a:r>
              <a:rPr lang="en-US" sz="1600" dirty="0">
                <a:ea typeface="Times New Roman" charset="0"/>
                <a:cs typeface="Times New Roman" charset="0"/>
              </a:rPr>
              <a:t>John moved to the hallway.</a:t>
            </a:r>
          </a:p>
          <a:p>
            <a:r>
              <a:rPr lang="en-US" sz="1600" dirty="0">
                <a:ea typeface="Times New Roman" charset="0"/>
                <a:cs typeface="Times New Roman" charset="0"/>
              </a:rPr>
              <a:t>Mary went 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back to </a:t>
            </a:r>
            <a:r>
              <a:rPr lang="en-US" sz="1600" dirty="0">
                <a:ea typeface="Times New Roman" charset="0"/>
                <a:cs typeface="Times New Roman" charset="0"/>
              </a:rPr>
              <a:t>the bedroom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.</a:t>
            </a:r>
            <a:endParaRPr lang="en-US" sz="1600" dirty="0">
              <a:ea typeface="Times New Roman" charset="0"/>
              <a:cs typeface="Times New Roman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19518" y="3734323"/>
            <a:ext cx="2465589" cy="1444351"/>
            <a:chOff x="1519518" y="3734323"/>
            <a:chExt cx="2465589" cy="1444351"/>
          </a:xfrm>
        </p:grpSpPr>
        <p:sp>
          <p:nvSpPr>
            <p:cNvPr id="3" name="Rectangle 2"/>
            <p:cNvSpPr/>
            <p:nvPr/>
          </p:nvSpPr>
          <p:spPr>
            <a:xfrm>
              <a:off x="1519518" y="3734323"/>
              <a:ext cx="1223683" cy="1143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88359" y="4791112"/>
              <a:ext cx="1696748" cy="387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15734" y="3774664"/>
            <a:ext cx="19392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 is the milk?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67183" y="2651288"/>
            <a:ext cx="3785899" cy="2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79869" y="1341221"/>
            <a:ext cx="5090181" cy="3577281"/>
            <a:chOff x="3479869" y="1341221"/>
            <a:chExt cx="5090181" cy="3577281"/>
          </a:xfrm>
          <a:solidFill>
            <a:schemeClr val="bg1"/>
          </a:solidFill>
        </p:grpSpPr>
        <p:sp>
          <p:nvSpPr>
            <p:cNvPr id="48" name="Rectangle 47"/>
            <p:cNvSpPr/>
            <p:nvPr/>
          </p:nvSpPr>
          <p:spPr>
            <a:xfrm>
              <a:off x="6306810" y="2630667"/>
              <a:ext cx="2263240" cy="22878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79869" y="1875354"/>
              <a:ext cx="566752" cy="1448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99450" y="1341221"/>
              <a:ext cx="4970600" cy="1448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8579668" y="2549012"/>
            <a:ext cx="2786375" cy="228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7" grpId="0" animBg="1"/>
      <p:bldP spid="15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Networks for </a:t>
            </a:r>
            <a:r>
              <a:rPr lang="en-US" dirty="0" err="1"/>
              <a:t>bAbI</a:t>
            </a:r>
            <a:r>
              <a:rPr lang="en-US" dirty="0"/>
              <a:t>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attention model</a:t>
            </a:r>
            <a:endParaRPr lang="en-US" dirty="0"/>
          </a:p>
        </p:txBody>
      </p:sp>
      <p:pic>
        <p:nvPicPr>
          <p:cNvPr id="4" name="Picture 3" descr="Screen Shot 2015-11-20 at 9.01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2"/>
          <a:stretch/>
        </p:blipFill>
        <p:spPr>
          <a:xfrm>
            <a:off x="2702857" y="2282358"/>
            <a:ext cx="7074233" cy="37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Books Test (CBT) </a:t>
            </a:r>
            <a:r>
              <a:rPr lang="en-US" sz="2000" dirty="0" smtClean="0"/>
              <a:t>(Hill et al., ICLR16)</a:t>
            </a:r>
            <a:endParaRPr lang="en-US" sz="2000" dirty="0"/>
          </a:p>
        </p:txBody>
      </p:sp>
      <p:pic>
        <p:nvPicPr>
          <p:cNvPr id="4" name="Content Placeholder 4" descr="Screen Shot 2015-10-12 at 11.55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8" b="9438"/>
          <a:stretch>
            <a:fillRect/>
          </a:stretch>
        </p:blipFill>
        <p:spPr>
          <a:xfrm>
            <a:off x="330199" y="1397000"/>
            <a:ext cx="4755757" cy="5029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6229351" y="1471135"/>
            <a:ext cx="5792760" cy="10165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/>
              <a:t>Story understanding dataset based on 118 children books from project </a:t>
            </a:r>
            <a:r>
              <a:rPr lang="en-US" sz="2400" dirty="0" smtClean="0"/>
              <a:t>Gutenberg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Related but different from QACNN (Herman et al, NIPS15)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Screen Shot 2015-10-12 at 11.56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49" y="2561114"/>
            <a:ext cx="6267844" cy="4132937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 bwMode="auto">
          <a:xfrm rot="5400000">
            <a:off x="5134525" y="1317077"/>
            <a:ext cx="1090705" cy="1250556"/>
          </a:xfrm>
          <a:prstGeom prst="bentArrow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MemNNs</a:t>
            </a:r>
            <a:r>
              <a:rPr lang="en-US" dirty="0" smtClean="0"/>
              <a:t> on CBT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3306" y="1690688"/>
            <a:ext cx="4463566" cy="22418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Memories format?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Sentential: </a:t>
            </a:r>
            <a:r>
              <a:rPr lang="en-US" sz="2000" dirty="0" smtClean="0"/>
              <a:t>whole sentences </a:t>
            </a:r>
            <a:r>
              <a:rPr lang="en-US" sz="1400" dirty="0" smtClean="0"/>
              <a:t>(as in the </a:t>
            </a:r>
            <a:r>
              <a:rPr lang="en-US" sz="1400" dirty="0" err="1" smtClean="0"/>
              <a:t>bAbI</a:t>
            </a:r>
            <a:r>
              <a:rPr lang="en-US" sz="1400" dirty="0" smtClean="0"/>
              <a:t> tasks)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Lexical: </a:t>
            </a:r>
            <a:r>
              <a:rPr lang="en-US" sz="2000" dirty="0" smtClean="0"/>
              <a:t>1 word at a time </a:t>
            </a:r>
            <a:r>
              <a:rPr lang="en-US" sz="1400" dirty="0" smtClean="0"/>
              <a:t>(language modeling style)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Windows: </a:t>
            </a:r>
            <a:r>
              <a:rPr lang="en-US" sz="2000" dirty="0" smtClean="0"/>
              <a:t>store windows made through the story </a:t>
            </a:r>
            <a:r>
              <a:rPr lang="en-US" sz="1400" dirty="0" smtClean="0"/>
              <a:t>(convolution style)</a:t>
            </a:r>
            <a:endParaRPr lang="en-US" sz="2000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cbt_fig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0" b="12181"/>
          <a:stretch/>
        </p:blipFill>
        <p:spPr>
          <a:xfrm>
            <a:off x="4953000" y="1355645"/>
            <a:ext cx="7239000" cy="55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W</a:t>
            </a:r>
            <a:r>
              <a:rPr lang="en-US" dirty="0" smtClean="0"/>
              <a:t>ord Types </a:t>
            </a:r>
            <a:r>
              <a:rPr lang="en-US" smtClean="0"/>
              <a:t>/ Different Models</a:t>
            </a:r>
            <a:endParaRPr lang="en-US" dirty="0"/>
          </a:p>
        </p:txBody>
      </p:sp>
      <p:pic>
        <p:nvPicPr>
          <p:cNvPr id="7" name="Picture 6" descr="Screen Shot 2015-11-30 at 4.06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1569"/>
            <a:ext cx="10693400" cy="51885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8781334" y="4759642"/>
            <a:ext cx="1912065" cy="77580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57849" y="4759642"/>
            <a:ext cx="708172" cy="173579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65702" y="1532177"/>
            <a:ext cx="6161098" cy="42316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131" y="6495437"/>
            <a:ext cx="101046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Gated-Attention </a:t>
            </a:r>
            <a:r>
              <a:rPr 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Readers (</a:t>
            </a:r>
            <a:r>
              <a:rPr lang="en-US" dirty="0" err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Dhingra</a:t>
            </a:r>
            <a:r>
              <a:rPr lang="en-US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et al., June 16)   </a:t>
            </a:r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0.719 </a:t>
            </a:r>
            <a:r>
              <a:rPr lang="en-US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		   </a:t>
            </a:r>
            <a:r>
              <a:rPr lang="en-US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0.694  &lt;= Current State of the Art</a:t>
            </a:r>
            <a:endParaRPr lang="en-US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12766</TotalTime>
  <Words>2166</Words>
  <Application>Microsoft Macintosh PowerPoint</Application>
  <PresentationFormat>Widescreen</PresentationFormat>
  <Paragraphs>314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Times New Roman</vt:lpstr>
      <vt:lpstr>Vista Sans OT Reg</vt:lpstr>
      <vt:lpstr>ヒラギノ角ゴ ProN W3</vt:lpstr>
      <vt:lpstr>Arial</vt:lpstr>
      <vt:lpstr>Office Theme</vt:lpstr>
      <vt:lpstr>Reading Documents with Memory Networks</vt:lpstr>
      <vt:lpstr>Horizon</vt:lpstr>
      <vt:lpstr>Memory Networks at FAIR</vt:lpstr>
      <vt:lpstr>bAbI Tasks (Weston et al., ICLR16)</vt:lpstr>
      <vt:lpstr>Memory Networks (Weston et al., ICLR15; Sukhbaatar et al., NIPS15)</vt:lpstr>
      <vt:lpstr>Memory Networks for bAbI Tasks</vt:lpstr>
      <vt:lpstr>Children’s Books Test (CBT) (Hill et al., ICLR16)</vt:lpstr>
      <vt:lpstr>MemNNs on CBT</vt:lpstr>
      <vt:lpstr>Different Word Types / Different Models</vt:lpstr>
      <vt:lpstr>Open-domain Question Answering</vt:lpstr>
      <vt:lpstr>Question Answering + Information Extraction</vt:lpstr>
      <vt:lpstr>Question Answering Directly from Text</vt:lpstr>
      <vt:lpstr>MovieQA (Miller et al., arxiv16)</vt:lpstr>
      <vt:lpstr>Memory Networks for QA from KB (Bordes et al., arxiv15)</vt:lpstr>
      <vt:lpstr>Memory Networks for QA from Text (Hill et al., ICLR16)</vt:lpstr>
      <vt:lpstr>Memory Networks on MovieQA</vt:lpstr>
      <vt:lpstr>Structuring Memories</vt:lpstr>
      <vt:lpstr>Key-Value Memory Networks (Miller et al., arxiv16)</vt:lpstr>
      <vt:lpstr>Key-Value Memory Networks on KB</vt:lpstr>
      <vt:lpstr>Key-Value Memory Networks onText</vt:lpstr>
      <vt:lpstr>Comparison on MovieQA</vt:lpstr>
      <vt:lpstr>Synthetic Documents</vt:lpstr>
      <vt:lpstr>Synthetic Documents Analysis</vt:lpstr>
      <vt:lpstr>WikiQA (Yang et al., EMNLP15)</vt:lpstr>
      <vt:lpstr>Conclusion</vt:lpstr>
      <vt:lpstr>Open Research</vt:lpstr>
      <vt:lpstr>Dialog (Dodge et al. ICLR16) (Bordes et al., arxiv16)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AntoineBordes</dc:creator>
  <cp:lastModifiedBy>AntoineBordes</cp:lastModifiedBy>
  <cp:revision>251</cp:revision>
  <dcterms:created xsi:type="dcterms:W3CDTF">2016-05-09T18:09:30Z</dcterms:created>
  <dcterms:modified xsi:type="dcterms:W3CDTF">2016-06-18T01:59:11Z</dcterms:modified>
</cp:coreProperties>
</file>