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artel Heavy" charset="1" panose="00000A00000000000000"/>
      <p:regular r:id="rId18"/>
    </p:embeddedFont>
    <p:embeddedFont>
      <p:font typeface="Martel Ultra-Bold" charset="1" panose="00000900000000000000"/>
      <p:regular r:id="rId19"/>
    </p:embeddedFont>
    <p:embeddedFont>
      <p:font typeface="Martel" charset="1" panose="00000500000000000000"/>
      <p:regular r:id="rId20"/>
    </p:embeddedFont>
    <p:embeddedFont>
      <p:font typeface="Martel Light" charset="1" panose="00000400000000000000"/>
      <p:regular r:id="rId21"/>
    </p:embeddedFont>
    <p:embeddedFont>
      <p:font typeface="Martel Bold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ieslavereda-projects/24_25_ASIR_JOSE_GAVILAN_TORTAJADA_INFRAESTRUCTURA_WEB_DOCKER_DESPLIEGUE_MANTENIMIENTO_PYMES/invitations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F28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8363" y="2489015"/>
            <a:ext cx="15061648" cy="2467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9"/>
              </a:lnSpc>
            </a:pPr>
            <a:r>
              <a:rPr lang="en-US" sz="6283" b="true">
                <a:solidFill>
                  <a:srgbClr val="94DDDE"/>
                </a:solidFill>
                <a:latin typeface="Martel Heavy"/>
                <a:ea typeface="Martel Heavy"/>
                <a:cs typeface="Martel Heavy"/>
                <a:sym typeface="Martel Heavy"/>
              </a:rPr>
              <a:t>Infraestructura Web Contenerizada con Docker</a:t>
            </a:r>
          </a:p>
          <a:p>
            <a:pPr algn="ctr">
              <a:lnSpc>
                <a:spcPts val="640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238855" y="6555867"/>
            <a:ext cx="4062660" cy="48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3"/>
              </a:lnSpc>
            </a:pPr>
            <a:r>
              <a:rPr lang="en-US" sz="2795" b="true">
                <a:solidFill>
                  <a:srgbClr val="FFFFFF"/>
                </a:solidFill>
                <a:latin typeface="Martel Ultra-Bold"/>
                <a:ea typeface="Martel Ultra-Bold"/>
                <a:cs typeface="Martel Ultra-Bold"/>
                <a:sym typeface="Martel Ultra-Bold"/>
              </a:rPr>
              <a:t>Jose Gavilán Tortajada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05001" y="4384950"/>
            <a:ext cx="13277999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Despliegu</a:t>
            </a:r>
            <a:r>
              <a:rPr lang="en-US" sz="3600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e, Automatización y Mantenimiento para PYMES</a:t>
            </a:r>
          </a:p>
        </p:txBody>
      </p:sp>
      <p:sp>
        <p:nvSpPr>
          <p:cNvPr name="AutoShape 5" id="5"/>
          <p:cNvSpPr/>
          <p:nvPr/>
        </p:nvSpPr>
        <p:spPr>
          <a:xfrm>
            <a:off x="6781702" y="5950965"/>
            <a:ext cx="4724596" cy="0"/>
          </a:xfrm>
          <a:prstGeom prst="line">
            <a:avLst/>
          </a:prstGeom>
          <a:ln cap="flat" w="38100">
            <a:solidFill>
              <a:srgbClr val="94DDD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6567264" y="7142454"/>
            <a:ext cx="5153471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Martel Light"/>
                <a:ea typeface="Martel Light"/>
                <a:cs typeface="Martel Light"/>
                <a:sym typeface="Martel Light"/>
              </a:rPr>
              <a:t>Trabajo de Fin de Grado - 2º ASIR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8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7978" y="3181957"/>
            <a:ext cx="5312501" cy="5359515"/>
          </a:xfrm>
          <a:custGeom>
            <a:avLst/>
            <a:gdLst/>
            <a:ahLst/>
            <a:cxnLst/>
            <a:rect r="r" b="b" t="t" l="l"/>
            <a:pathLst>
              <a:path h="5359515" w="5312501">
                <a:moveTo>
                  <a:pt x="0" y="0"/>
                </a:moveTo>
                <a:lnTo>
                  <a:pt x="5312502" y="0"/>
                </a:lnTo>
                <a:lnTo>
                  <a:pt x="5312502" y="5359515"/>
                </a:lnTo>
                <a:lnTo>
                  <a:pt x="0" y="5359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25209" y="1374957"/>
            <a:ext cx="9570541" cy="84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9"/>
              </a:lnSpc>
              <a:spcBef>
                <a:spcPct val="0"/>
              </a:spcBef>
            </a:pPr>
            <a:r>
              <a:rPr lang="en-US" b="true" sz="6283">
                <a:solidFill>
                  <a:srgbClr val="FFFFFF"/>
                </a:solidFill>
                <a:latin typeface="Martel Heavy"/>
                <a:ea typeface="Martel Heavy"/>
                <a:cs typeface="Martel Heavy"/>
                <a:sym typeface="Martel Heavy"/>
              </a:rPr>
              <a:t>Dockerfiles y Compose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15906" y="3491463"/>
            <a:ext cx="6959688" cy="4460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9904" indent="-339952" lvl="1">
              <a:lnSpc>
                <a:spcPts val="3212"/>
              </a:lnSpc>
              <a:buFont typeface="Arial"/>
              <a:buChar char="•"/>
            </a:pPr>
            <a:r>
              <a:rPr lang="en-US" sz="3149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Entornos listos en segundos</a:t>
            </a:r>
          </a:p>
          <a:p>
            <a:pPr algn="l">
              <a:lnSpc>
                <a:spcPts val="3212"/>
              </a:lnSpc>
            </a:pPr>
          </a:p>
          <a:p>
            <a:pPr algn="l" marL="679904" indent="-339952" lvl="1">
              <a:lnSpc>
                <a:spcPts val="3212"/>
              </a:lnSpc>
              <a:buFont typeface="Arial"/>
              <a:buChar char="•"/>
            </a:pPr>
            <a:r>
              <a:rPr lang="en-US" sz="3149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 Configuración centralizada</a:t>
            </a:r>
          </a:p>
          <a:p>
            <a:pPr algn="l">
              <a:lnSpc>
                <a:spcPts val="3212"/>
              </a:lnSpc>
            </a:pPr>
          </a:p>
          <a:p>
            <a:pPr algn="l" marL="679904" indent="-339952" lvl="1">
              <a:lnSpc>
                <a:spcPts val="3212"/>
              </a:lnSpc>
              <a:buFont typeface="Arial"/>
              <a:buChar char="•"/>
            </a:pPr>
            <a:r>
              <a:rPr lang="en-US" sz="3149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 Fácil de replicar y escalar</a:t>
            </a:r>
          </a:p>
          <a:p>
            <a:pPr algn="l">
              <a:lnSpc>
                <a:spcPts val="3212"/>
              </a:lnSpc>
            </a:pPr>
          </a:p>
          <a:p>
            <a:pPr algn="l" marL="679904" indent="-339952" lvl="1">
              <a:lnSpc>
                <a:spcPts val="3212"/>
              </a:lnSpc>
              <a:buFont typeface="Arial"/>
              <a:buChar char="•"/>
            </a:pPr>
            <a:r>
              <a:rPr lang="en-US" sz="3149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 Personalización sencilla</a:t>
            </a:r>
          </a:p>
          <a:p>
            <a:pPr algn="l">
              <a:lnSpc>
                <a:spcPts val="3212"/>
              </a:lnSpc>
            </a:pPr>
          </a:p>
          <a:p>
            <a:pPr algn="l" marL="679904" indent="-339952" lvl="1">
              <a:lnSpc>
                <a:spcPts val="3212"/>
              </a:lnSpc>
              <a:buFont typeface="Arial"/>
              <a:buChar char="•"/>
            </a:pPr>
            <a:r>
              <a:rPr lang="en-US" sz="3149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 Un solo comando para arrancar</a:t>
            </a:r>
          </a:p>
          <a:p>
            <a:pPr algn="l">
              <a:lnSpc>
                <a:spcPts val="3212"/>
              </a:lnSpc>
            </a:pPr>
          </a:p>
          <a:p>
            <a:pPr algn="l" marL="679904" indent="-339952" lvl="1">
              <a:lnSpc>
                <a:spcPts val="3212"/>
              </a:lnSpc>
              <a:buFont typeface="Arial"/>
              <a:buChar char="•"/>
            </a:pPr>
            <a:r>
              <a:rPr lang="en-US" sz="3149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 Infraestructura como código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8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68053" y="3618167"/>
            <a:ext cx="7138204" cy="3604793"/>
          </a:xfrm>
          <a:custGeom>
            <a:avLst/>
            <a:gdLst/>
            <a:ahLst/>
            <a:cxnLst/>
            <a:rect r="r" b="b" t="t" l="l"/>
            <a:pathLst>
              <a:path h="3604793" w="7138204">
                <a:moveTo>
                  <a:pt x="0" y="0"/>
                </a:moveTo>
                <a:lnTo>
                  <a:pt x="7138204" y="0"/>
                </a:lnTo>
                <a:lnTo>
                  <a:pt x="7138204" y="3604793"/>
                </a:lnTo>
                <a:lnTo>
                  <a:pt x="0" y="36047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311" y="656839"/>
            <a:ext cx="11074003" cy="84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9"/>
              </a:lnSpc>
              <a:spcBef>
                <a:spcPct val="0"/>
              </a:spcBef>
            </a:pPr>
            <a:r>
              <a:rPr lang="en-US" b="true" sz="6283">
                <a:solidFill>
                  <a:srgbClr val="FFFFFF"/>
                </a:solidFill>
                <a:latin typeface="Martel Heavy"/>
                <a:ea typeface="Martel Heavy"/>
                <a:cs typeface="Martel Heavy"/>
                <a:sym typeface="Martel Heavy"/>
              </a:rPr>
              <a:t>Automatización y Backups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586015"/>
            <a:ext cx="9405449" cy="3998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1795" indent="-305897" lvl="1">
              <a:lnSpc>
                <a:spcPts val="2890"/>
              </a:lnSpc>
              <a:buFont typeface="Arial"/>
              <a:buChar char="•"/>
            </a:pPr>
            <a:r>
              <a:rPr lang="en-US" sz="2833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Despliegue completo con un solo script</a:t>
            </a:r>
          </a:p>
          <a:p>
            <a:pPr algn="l">
              <a:lnSpc>
                <a:spcPts val="2890"/>
              </a:lnSpc>
            </a:pPr>
          </a:p>
          <a:p>
            <a:pPr algn="l" marL="611795" indent="-305897" lvl="1">
              <a:lnSpc>
                <a:spcPts val="2890"/>
              </a:lnSpc>
              <a:buFont typeface="Arial"/>
              <a:buChar char="•"/>
            </a:pPr>
            <a:r>
              <a:rPr lang="en-US" sz="2833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Configuración automática de DNS y entorno host</a:t>
            </a:r>
          </a:p>
          <a:p>
            <a:pPr algn="l">
              <a:lnSpc>
                <a:spcPts val="2890"/>
              </a:lnSpc>
            </a:pPr>
          </a:p>
          <a:p>
            <a:pPr algn="l" marL="611795" indent="-305897" lvl="1">
              <a:lnSpc>
                <a:spcPts val="2890"/>
              </a:lnSpc>
              <a:buFont typeface="Arial"/>
              <a:buChar char="•"/>
            </a:pPr>
            <a:r>
              <a:rPr lang="en-US" sz="2833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Backups diarios incrementales sobre volumen MySQL</a:t>
            </a:r>
          </a:p>
          <a:p>
            <a:pPr algn="l">
              <a:lnSpc>
                <a:spcPts val="2890"/>
              </a:lnSpc>
            </a:pPr>
          </a:p>
          <a:p>
            <a:pPr algn="l" marL="611795" indent="-305897" lvl="1">
              <a:lnSpc>
                <a:spcPts val="2890"/>
              </a:lnSpc>
              <a:buFont typeface="Arial"/>
              <a:buChar char="•"/>
            </a:pPr>
            <a:r>
              <a:rPr lang="en-US" sz="2833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Sincronización segura a la nube vía rclone</a:t>
            </a:r>
          </a:p>
          <a:p>
            <a:pPr algn="l">
              <a:lnSpc>
                <a:spcPts val="2890"/>
              </a:lnSpc>
            </a:pPr>
          </a:p>
          <a:p>
            <a:pPr algn="l" marL="611795" indent="-305897" lvl="1">
              <a:lnSpc>
                <a:spcPts val="2890"/>
              </a:lnSpc>
              <a:buFont typeface="Arial"/>
              <a:buChar char="•"/>
            </a:pPr>
            <a:r>
              <a:rPr lang="en-US" sz="2833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Facilidad para ampliar o modificar destino de copias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8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71817" y="4295004"/>
            <a:ext cx="3744367" cy="84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9"/>
              </a:lnSpc>
              <a:spcBef>
                <a:spcPct val="0"/>
              </a:spcBef>
            </a:pPr>
            <a:r>
              <a:rPr lang="en-US" b="true" sz="6283">
                <a:solidFill>
                  <a:srgbClr val="FFFFFF"/>
                </a:solidFill>
                <a:latin typeface="Martel Heavy"/>
                <a:ea typeface="Martel Heavy"/>
                <a:cs typeface="Martel Heavy"/>
                <a:sym typeface="Martel Heavy"/>
              </a:rPr>
              <a:t>¡Gracias!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79845" y="6598800"/>
            <a:ext cx="4128310" cy="617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6"/>
              </a:lnSpc>
              <a:spcBef>
                <a:spcPct val="0"/>
              </a:spcBef>
            </a:pPr>
            <a:r>
              <a:rPr lang="en-US" sz="1594">
                <a:solidFill>
                  <a:srgbClr val="94DDDE"/>
                </a:solidFill>
                <a:latin typeface="Martel"/>
                <a:ea typeface="Martel"/>
                <a:cs typeface="Martel"/>
                <a:sym typeface="Martel"/>
              </a:rPr>
              <a:t>Email:</a:t>
            </a:r>
            <a:r>
              <a:rPr lang="en-US" sz="1594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 gavilantortajadajose@gmail.com</a:t>
            </a:r>
          </a:p>
          <a:p>
            <a:pPr algn="l">
              <a:lnSpc>
                <a:spcPts val="1626"/>
              </a:lnSpc>
              <a:spcBef>
                <a:spcPct val="0"/>
              </a:spcBef>
            </a:pPr>
          </a:p>
          <a:p>
            <a:pPr algn="l">
              <a:lnSpc>
                <a:spcPts val="1626"/>
              </a:lnSpc>
              <a:spcBef>
                <a:spcPct val="0"/>
              </a:spcBef>
            </a:pPr>
            <a:r>
              <a:rPr lang="en-US" sz="1594">
                <a:solidFill>
                  <a:srgbClr val="94DDDE"/>
                </a:solidFill>
                <a:latin typeface="Martel"/>
                <a:ea typeface="Martel"/>
                <a:cs typeface="Martel"/>
                <a:sym typeface="Martel"/>
              </a:rPr>
              <a:t>GitHub: </a:t>
            </a:r>
            <a:r>
              <a:rPr lang="en-US" sz="1594" u="sng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  <a:hlinkClick r:id="rId2" tooltip="https://github.com/ieslavereda-projects/24_25_ASIR_JOSE_GAVILAN_TORTAJADA_INFRAESTRUCTURA_WEB_DOCKER_DESPLIEGUE_MANTENIMIENTO_PYMES/invitations"/>
              </a:rPr>
              <a:t>link github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118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36678" y="4240190"/>
            <a:ext cx="6895682" cy="3679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697" indent="-325848" lvl="1">
              <a:lnSpc>
                <a:spcPts val="4225"/>
              </a:lnSpc>
              <a:buFont typeface="Arial"/>
              <a:buChar char="•"/>
            </a:pPr>
            <a:r>
              <a:rPr lang="en-US" sz="3018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Objetivo y contexto</a:t>
            </a:r>
          </a:p>
          <a:p>
            <a:pPr algn="l" marL="651697" indent="-325848" lvl="1">
              <a:lnSpc>
                <a:spcPts val="4225"/>
              </a:lnSpc>
              <a:buFont typeface="Arial"/>
              <a:buChar char="•"/>
            </a:pPr>
            <a:r>
              <a:rPr lang="en-US" sz="3018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Arquitectura general</a:t>
            </a:r>
          </a:p>
          <a:p>
            <a:pPr algn="l" marL="651697" indent="-325848" lvl="1">
              <a:lnSpc>
                <a:spcPts val="4225"/>
              </a:lnSpc>
              <a:buFont typeface="Arial"/>
              <a:buChar char="•"/>
            </a:pPr>
            <a:r>
              <a:rPr lang="en-US" sz="3018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Servicios desplegados</a:t>
            </a:r>
          </a:p>
          <a:p>
            <a:pPr algn="l" marL="651697" indent="-325848" lvl="1">
              <a:lnSpc>
                <a:spcPts val="4225"/>
              </a:lnSpc>
              <a:buFont typeface="Arial"/>
              <a:buChar char="•"/>
            </a:pPr>
            <a:r>
              <a:rPr lang="en-US" sz="3018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Dockerfile y Compose</a:t>
            </a:r>
          </a:p>
          <a:p>
            <a:pPr algn="l" marL="651697" indent="-325848" lvl="1">
              <a:lnSpc>
                <a:spcPts val="4225"/>
              </a:lnSpc>
              <a:buFont typeface="Arial"/>
              <a:buChar char="•"/>
            </a:pPr>
            <a:r>
              <a:rPr lang="en-US" sz="3018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Automatización y backups</a:t>
            </a:r>
          </a:p>
          <a:p>
            <a:pPr algn="l" marL="651697" indent="-325848" lvl="1">
              <a:lnSpc>
                <a:spcPts val="4225"/>
              </a:lnSpc>
              <a:buFont typeface="Arial"/>
              <a:buChar char="•"/>
            </a:pPr>
            <a:r>
              <a:rPr lang="en-US" sz="3018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Demostración en vivo</a:t>
            </a:r>
          </a:p>
          <a:p>
            <a:pPr algn="l" marL="651697" indent="-325848" lvl="1">
              <a:lnSpc>
                <a:spcPts val="4225"/>
              </a:lnSpc>
              <a:buFont typeface="Arial"/>
              <a:buChar char="•"/>
            </a:pPr>
            <a:r>
              <a:rPr lang="en-US" sz="3018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Conclusiones y preguntas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74985" y="1802512"/>
            <a:ext cx="3769015" cy="1309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7"/>
              </a:lnSpc>
            </a:pPr>
            <a:r>
              <a:rPr lang="en-US" sz="7705" b="true">
                <a:solidFill>
                  <a:srgbClr val="FFFFFF"/>
                </a:solidFill>
                <a:latin typeface="Martel Bold"/>
                <a:ea typeface="Martel Bold"/>
                <a:cs typeface="Martel Bold"/>
                <a:sym typeface="Martel Bold"/>
              </a:rPr>
              <a:t>Índice: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F28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4907" y="1405781"/>
            <a:ext cx="7956203" cy="84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9"/>
              </a:lnSpc>
              <a:spcBef>
                <a:spcPct val="0"/>
              </a:spcBef>
            </a:pPr>
            <a:r>
              <a:rPr lang="en-US" b="true" sz="6283">
                <a:solidFill>
                  <a:srgbClr val="FFFFFF"/>
                </a:solidFill>
                <a:latin typeface="Martel Bold"/>
                <a:ea typeface="Martel Bold"/>
                <a:cs typeface="Martel Bold"/>
                <a:sym typeface="Martel Bold"/>
              </a:rPr>
              <a:t>Objetivo y Contexto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074813"/>
            <a:ext cx="7834308" cy="290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0"/>
              </a:lnSpc>
              <a:spcBef>
                <a:spcPct val="0"/>
              </a:spcBef>
            </a:pPr>
            <a:r>
              <a:rPr lang="en-US" b="true" sz="3009">
                <a:solidFill>
                  <a:srgbClr val="FF5757"/>
                </a:solidFill>
                <a:latin typeface="Martel Bold"/>
                <a:ea typeface="Martel Bold"/>
                <a:cs typeface="Martel Bold"/>
                <a:sym typeface="Martel Bold"/>
              </a:rPr>
              <a:t>El Reto de las PYMES</a:t>
            </a:r>
          </a:p>
          <a:p>
            <a:pPr algn="l">
              <a:lnSpc>
                <a:spcPts val="3070"/>
              </a:lnSpc>
              <a:spcBef>
                <a:spcPct val="0"/>
              </a:spcBef>
            </a:pPr>
          </a:p>
          <a:p>
            <a:pPr algn="l" marL="518160" indent="-259080" lvl="1">
              <a:lnSpc>
                <a:spcPts val="2448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Gestión manual de inventario (papel, Excel).</a:t>
            </a:r>
          </a:p>
          <a:p>
            <a:pPr algn="l">
              <a:lnSpc>
                <a:spcPts val="2448"/>
              </a:lnSpc>
            </a:pPr>
          </a:p>
          <a:p>
            <a:pPr algn="l" marL="518160" indent="-259080" lvl="1">
              <a:lnSpc>
                <a:spcPts val="2448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Sistemas informáticos obsoletos o inexistentes.</a:t>
            </a:r>
          </a:p>
          <a:p>
            <a:pPr algn="l">
              <a:lnSpc>
                <a:spcPts val="2448"/>
              </a:lnSpc>
            </a:pPr>
          </a:p>
          <a:p>
            <a:pPr algn="l" marL="518160" indent="-259080" lvl="1">
              <a:lnSpc>
                <a:spcPts val="2448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Ineficiencias y riesgo de errores humanos.</a:t>
            </a:r>
          </a:p>
          <a:p>
            <a:pPr algn="l">
              <a:lnSpc>
                <a:spcPts val="2448"/>
              </a:lnSpc>
            </a:pPr>
          </a:p>
          <a:p>
            <a:pPr algn="l" marL="518160" indent="-259080" lvl="1">
              <a:lnSpc>
                <a:spcPts val="2448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Vulnerabilidades y riesgo de pérdida de datos.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46540" y="5074813"/>
            <a:ext cx="7987605" cy="290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0"/>
              </a:lnSpc>
            </a:pPr>
            <a:r>
              <a:rPr lang="en-US" b="true" sz="3009">
                <a:solidFill>
                  <a:srgbClr val="6BD8A7"/>
                </a:solidFill>
                <a:latin typeface="Martel Heavy"/>
                <a:ea typeface="Martel Heavy"/>
                <a:cs typeface="Martel Heavy"/>
                <a:sym typeface="Martel Heavy"/>
              </a:rPr>
              <a:t>La Propuesta del Proyecto</a:t>
            </a:r>
          </a:p>
          <a:p>
            <a:pPr algn="l">
              <a:lnSpc>
                <a:spcPts val="3070"/>
              </a:lnSpc>
            </a:pPr>
          </a:p>
          <a:p>
            <a:pPr algn="l" marL="518160" indent="-259080" lvl="1">
              <a:lnSpc>
                <a:spcPts val="2448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Solución integral, moderna y de bajo coste.</a:t>
            </a:r>
          </a:p>
          <a:p>
            <a:pPr algn="l">
              <a:lnSpc>
                <a:spcPts val="2448"/>
              </a:lnSpc>
            </a:pPr>
          </a:p>
          <a:p>
            <a:pPr algn="l" marL="518160" indent="-259080" lvl="1">
              <a:lnSpc>
                <a:spcPts val="2448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Infraestructura basada en contenedores Docker.</a:t>
            </a:r>
          </a:p>
          <a:p>
            <a:pPr algn="l">
              <a:lnSpc>
                <a:spcPts val="2448"/>
              </a:lnSpc>
            </a:pPr>
          </a:p>
          <a:p>
            <a:pPr algn="l" marL="518160" indent="-259080" lvl="1">
              <a:lnSpc>
                <a:spcPts val="2448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Automatización del despliegue y mantenimiento.</a:t>
            </a:r>
          </a:p>
          <a:p>
            <a:pPr algn="l">
              <a:lnSpc>
                <a:spcPts val="2448"/>
              </a:lnSpc>
            </a:pPr>
          </a:p>
          <a:p>
            <a:pPr algn="l" marL="518160" indent="-259080" lvl="1">
              <a:lnSpc>
                <a:spcPts val="2448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Sistema seguro, robusto y fácil de gestionar.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8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9341" y="3109667"/>
            <a:ext cx="16129319" cy="5302514"/>
          </a:xfrm>
          <a:custGeom>
            <a:avLst/>
            <a:gdLst/>
            <a:ahLst/>
            <a:cxnLst/>
            <a:rect r="r" b="b" t="t" l="l"/>
            <a:pathLst>
              <a:path h="5302514" w="16129319">
                <a:moveTo>
                  <a:pt x="0" y="0"/>
                </a:moveTo>
                <a:lnTo>
                  <a:pt x="16129318" y="0"/>
                </a:lnTo>
                <a:lnTo>
                  <a:pt x="16129318" y="5302513"/>
                </a:lnTo>
                <a:lnTo>
                  <a:pt x="0" y="5302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24722" y="656839"/>
            <a:ext cx="14135993" cy="84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9"/>
              </a:lnSpc>
              <a:spcBef>
                <a:spcPct val="0"/>
              </a:spcBef>
            </a:pPr>
            <a:r>
              <a:rPr lang="en-US" b="true" sz="6283">
                <a:solidFill>
                  <a:srgbClr val="FFFFFF"/>
                </a:solidFill>
                <a:latin typeface="Martel Heavy"/>
                <a:ea typeface="Martel Heavy"/>
                <a:cs typeface="Martel Heavy"/>
                <a:sym typeface="Martel Heavy"/>
              </a:rPr>
              <a:t>Arquitectura de la Infraestructura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8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33475"/>
            <a:ext cx="7118300" cy="84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9"/>
              </a:lnSpc>
              <a:spcBef>
                <a:spcPct val="0"/>
              </a:spcBef>
            </a:pPr>
            <a:r>
              <a:rPr lang="en-US" b="true" sz="6283">
                <a:solidFill>
                  <a:srgbClr val="FFFFFF"/>
                </a:solidFill>
                <a:latin typeface="Martel Heavy"/>
                <a:ea typeface="Martel Heavy"/>
                <a:cs typeface="Martel Heavy"/>
                <a:sym typeface="Martel Heavy"/>
              </a:rPr>
              <a:t>¿Por qué Docker?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430453" y="3967767"/>
            <a:ext cx="3679099" cy="3557038"/>
            <a:chOff x="0" y="0"/>
            <a:chExt cx="4905465" cy="47427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51699" y="3869185"/>
              <a:ext cx="2963628" cy="873532"/>
            </a:xfrm>
            <a:custGeom>
              <a:avLst/>
              <a:gdLst/>
              <a:ahLst/>
              <a:cxnLst/>
              <a:rect r="r" b="b" t="t" l="l"/>
              <a:pathLst>
                <a:path h="873532" w="2963628">
                  <a:moveTo>
                    <a:pt x="0" y="0"/>
                  </a:moveTo>
                  <a:lnTo>
                    <a:pt x="2963628" y="0"/>
                  </a:lnTo>
                  <a:lnTo>
                    <a:pt x="2963628" y="873533"/>
                  </a:lnTo>
                  <a:lnTo>
                    <a:pt x="0" y="8735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8000"/>
              </a:blip>
              <a:stretch>
                <a:fillRect l="-41596" t="0" r="0" b="-9289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05465" cy="3869185"/>
            </a:xfrm>
            <a:custGeom>
              <a:avLst/>
              <a:gdLst/>
              <a:ahLst/>
              <a:cxnLst/>
              <a:rect r="r" b="b" t="t" l="l"/>
              <a:pathLst>
                <a:path h="3869185" w="4905465">
                  <a:moveTo>
                    <a:pt x="0" y="0"/>
                  </a:moveTo>
                  <a:lnTo>
                    <a:pt x="4905465" y="0"/>
                  </a:lnTo>
                  <a:lnTo>
                    <a:pt x="4905465" y="3869185"/>
                  </a:lnTo>
                  <a:lnTo>
                    <a:pt x="0" y="38691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3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45467" y="4272624"/>
            <a:ext cx="8745481" cy="299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7842" indent="-253921" lvl="1">
              <a:lnSpc>
                <a:spcPts val="2399"/>
              </a:lnSpc>
              <a:buFont typeface="Arial"/>
              <a:buChar char="•"/>
            </a:pPr>
            <a:r>
              <a:rPr lang="en-US" sz="2352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Virtualización ligera vs. VM completa</a:t>
            </a:r>
          </a:p>
          <a:p>
            <a:pPr algn="l">
              <a:lnSpc>
                <a:spcPts val="2399"/>
              </a:lnSpc>
            </a:pPr>
          </a:p>
          <a:p>
            <a:pPr algn="l">
              <a:lnSpc>
                <a:spcPts val="2399"/>
              </a:lnSpc>
            </a:pPr>
          </a:p>
          <a:p>
            <a:pPr algn="l" marL="507842" indent="-253921" lvl="1">
              <a:lnSpc>
                <a:spcPts val="2399"/>
              </a:lnSpc>
              <a:buFont typeface="Arial"/>
              <a:buChar char="•"/>
            </a:pPr>
            <a:r>
              <a:rPr lang="en-US" sz="2352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Portabilidad: mismo comportamiento en cualquier host</a:t>
            </a:r>
          </a:p>
          <a:p>
            <a:pPr algn="l">
              <a:lnSpc>
                <a:spcPts val="2399"/>
              </a:lnSpc>
            </a:pPr>
          </a:p>
          <a:p>
            <a:pPr algn="l">
              <a:lnSpc>
                <a:spcPts val="2399"/>
              </a:lnSpc>
            </a:pPr>
          </a:p>
          <a:p>
            <a:pPr algn="l" marL="507842" indent="-253921" lvl="1">
              <a:lnSpc>
                <a:spcPts val="2399"/>
              </a:lnSpc>
              <a:buFont typeface="Arial"/>
              <a:buChar char="•"/>
            </a:pPr>
            <a:r>
              <a:rPr lang="en-US" sz="2352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Arranque rápido, bajo consumo de recursos</a:t>
            </a:r>
          </a:p>
          <a:p>
            <a:pPr algn="l">
              <a:lnSpc>
                <a:spcPts val="2399"/>
              </a:lnSpc>
            </a:pPr>
          </a:p>
          <a:p>
            <a:pPr algn="l">
              <a:lnSpc>
                <a:spcPts val="2399"/>
              </a:lnSpc>
            </a:pPr>
          </a:p>
          <a:p>
            <a:pPr algn="l" marL="507842" indent="-253921" lvl="1">
              <a:lnSpc>
                <a:spcPts val="2399"/>
              </a:lnSpc>
              <a:buFont typeface="Arial"/>
              <a:buChar char="•"/>
            </a:pPr>
            <a:r>
              <a:rPr lang="en-US" sz="2352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Orquestación sencilla con Docker Compose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118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3700" y="1123950"/>
            <a:ext cx="8301782" cy="846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4"/>
              </a:lnSpc>
              <a:spcBef>
                <a:spcPct val="0"/>
              </a:spcBef>
            </a:pPr>
            <a:r>
              <a:rPr lang="en-US" b="true" sz="6200">
                <a:solidFill>
                  <a:srgbClr val="FFFFFF"/>
                </a:solidFill>
                <a:latin typeface="Martel Bold"/>
                <a:ea typeface="Martel Bold"/>
                <a:cs typeface="Martel Bold"/>
                <a:sym typeface="Martel Bold"/>
              </a:rPr>
              <a:t>Servicio Web Apache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84311" y="3926962"/>
            <a:ext cx="8479294" cy="248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7888" indent="-303944" lvl="1">
              <a:lnSpc>
                <a:spcPts val="2871"/>
              </a:lnSpc>
              <a:buFont typeface="Arial"/>
              <a:buChar char="•"/>
            </a:pPr>
            <a:r>
              <a:rPr lang="en-US" b="true" sz="2815">
                <a:solidFill>
                  <a:srgbClr val="FFFFFF"/>
                </a:solidFill>
                <a:latin typeface="Martel Bold"/>
                <a:ea typeface="Martel Bold"/>
                <a:cs typeface="Martel Bold"/>
                <a:sym typeface="Martel Bold"/>
              </a:rPr>
              <a:t>Apache + PHP en HTTPS</a:t>
            </a:r>
          </a:p>
          <a:p>
            <a:pPr algn="l">
              <a:lnSpc>
                <a:spcPts val="2871"/>
              </a:lnSpc>
            </a:pPr>
          </a:p>
          <a:p>
            <a:pPr algn="l" marL="607888" indent="-303944" lvl="1">
              <a:lnSpc>
                <a:spcPts val="2871"/>
              </a:lnSpc>
              <a:buFont typeface="Arial"/>
              <a:buChar char="•"/>
            </a:pPr>
            <a:r>
              <a:rPr lang="en-US" b="true" sz="2815">
                <a:solidFill>
                  <a:srgbClr val="FFFFFF"/>
                </a:solidFill>
                <a:latin typeface="Martel Bold"/>
                <a:ea typeface="Martel Bold"/>
                <a:cs typeface="Martel Bold"/>
                <a:sym typeface="Martel Bold"/>
              </a:rPr>
              <a:t>Autenticación Digest (.htdigest)</a:t>
            </a:r>
          </a:p>
          <a:p>
            <a:pPr algn="l">
              <a:lnSpc>
                <a:spcPts val="2871"/>
              </a:lnSpc>
            </a:pPr>
          </a:p>
          <a:p>
            <a:pPr algn="l" marL="607888" indent="-303944" lvl="1">
              <a:lnSpc>
                <a:spcPts val="2871"/>
              </a:lnSpc>
              <a:buFont typeface="Arial"/>
              <a:buChar char="•"/>
            </a:pPr>
            <a:r>
              <a:rPr lang="en-US" b="true" sz="2815">
                <a:solidFill>
                  <a:srgbClr val="FFFFFF"/>
                </a:solidFill>
                <a:latin typeface="Martel Bold"/>
                <a:ea typeface="Martel Bold"/>
                <a:cs typeface="Martel Bold"/>
                <a:sym typeface="Martel Bold"/>
              </a:rPr>
              <a:t>Plantilla responsive con ayuda de Bootstrap</a:t>
            </a:r>
          </a:p>
          <a:p>
            <a:pPr algn="l">
              <a:lnSpc>
                <a:spcPts val="2871"/>
              </a:lnSpc>
            </a:pPr>
          </a:p>
          <a:p>
            <a:pPr algn="l" marL="607888" indent="-303944" lvl="1">
              <a:lnSpc>
                <a:spcPts val="2871"/>
              </a:lnSpc>
              <a:buFont typeface="Arial"/>
              <a:buChar char="•"/>
            </a:pPr>
            <a:r>
              <a:rPr lang="en-US" b="true" sz="2815">
                <a:solidFill>
                  <a:srgbClr val="FFFFFF"/>
                </a:solidFill>
                <a:latin typeface="Martel Bold"/>
                <a:ea typeface="Martel Bold"/>
                <a:cs typeface="Martel Bold"/>
                <a:sym typeface="Martel Bold"/>
              </a:rPr>
              <a:t>Monitorización con Lua (/server-status)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8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250" y="2877055"/>
            <a:ext cx="10584487" cy="5667707"/>
          </a:xfrm>
          <a:custGeom>
            <a:avLst/>
            <a:gdLst/>
            <a:ahLst/>
            <a:cxnLst/>
            <a:rect r="r" b="b" t="t" l="l"/>
            <a:pathLst>
              <a:path h="5667707" w="10584487">
                <a:moveTo>
                  <a:pt x="0" y="0"/>
                </a:moveTo>
                <a:lnTo>
                  <a:pt x="10584488" y="0"/>
                </a:lnTo>
                <a:lnTo>
                  <a:pt x="10584488" y="5667707"/>
                </a:lnTo>
                <a:lnTo>
                  <a:pt x="0" y="56677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78538" y="1133475"/>
            <a:ext cx="8850809" cy="84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9"/>
              </a:lnSpc>
              <a:spcBef>
                <a:spcPct val="0"/>
              </a:spcBef>
            </a:pPr>
            <a:r>
              <a:rPr lang="en-US" b="true" sz="6283">
                <a:solidFill>
                  <a:srgbClr val="FFFFFF"/>
                </a:solidFill>
                <a:latin typeface="Martel Heavy"/>
                <a:ea typeface="Martel Heavy"/>
                <a:cs typeface="Martel Heavy"/>
                <a:sym typeface="Martel Heavy"/>
              </a:rPr>
              <a:t>Base de Datos MySQL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91738" y="3342779"/>
            <a:ext cx="7496262" cy="520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334" indent="-276167" lvl="1">
              <a:lnSpc>
                <a:spcPts val="2609"/>
              </a:lnSpc>
              <a:buFont typeface="Arial"/>
              <a:buChar char="•"/>
            </a:pPr>
            <a:r>
              <a:rPr lang="en-US" sz="2558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Imagen oficial de MySQL</a:t>
            </a:r>
          </a:p>
          <a:p>
            <a:pPr algn="l">
              <a:lnSpc>
                <a:spcPts val="2609"/>
              </a:lnSpc>
            </a:pPr>
          </a:p>
          <a:p>
            <a:pPr algn="l">
              <a:lnSpc>
                <a:spcPts val="2609"/>
              </a:lnSpc>
            </a:pPr>
          </a:p>
          <a:p>
            <a:pPr algn="l" marL="552334" indent="-276167" lvl="1">
              <a:lnSpc>
                <a:spcPts val="2609"/>
              </a:lnSpc>
              <a:buFont typeface="Arial"/>
              <a:buChar char="•"/>
            </a:pPr>
            <a:r>
              <a:rPr lang="en-US" sz="2558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Volumen persistente mysql_data</a:t>
            </a:r>
          </a:p>
          <a:p>
            <a:pPr algn="l">
              <a:lnSpc>
                <a:spcPts val="2609"/>
              </a:lnSpc>
            </a:pPr>
          </a:p>
          <a:p>
            <a:pPr algn="l">
              <a:lnSpc>
                <a:spcPts val="2609"/>
              </a:lnSpc>
            </a:pPr>
          </a:p>
          <a:p>
            <a:pPr algn="l" marL="552334" indent="-276167" lvl="1">
              <a:lnSpc>
                <a:spcPts val="2609"/>
              </a:lnSpc>
              <a:buFont typeface="Arial"/>
              <a:buChar char="•"/>
            </a:pPr>
            <a:r>
              <a:rPr lang="en-US" sz="2558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I</a:t>
            </a:r>
            <a:r>
              <a:rPr lang="en-US" sz="2558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nicialización automática desde ./db</a:t>
            </a:r>
          </a:p>
          <a:p>
            <a:pPr algn="l">
              <a:lnSpc>
                <a:spcPts val="2609"/>
              </a:lnSpc>
            </a:pPr>
          </a:p>
          <a:p>
            <a:pPr algn="l">
              <a:lnSpc>
                <a:spcPts val="2609"/>
              </a:lnSpc>
            </a:pPr>
          </a:p>
          <a:p>
            <a:pPr algn="l" marL="552334" indent="-276167" lvl="1">
              <a:lnSpc>
                <a:spcPts val="2609"/>
              </a:lnSpc>
              <a:buFont typeface="Arial"/>
              <a:buChar char="•"/>
            </a:pPr>
            <a:r>
              <a:rPr lang="en-US" sz="2558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Fácil escalabilidad </a:t>
            </a:r>
          </a:p>
          <a:p>
            <a:pPr algn="l">
              <a:lnSpc>
                <a:spcPts val="2609"/>
              </a:lnSpc>
            </a:pPr>
          </a:p>
          <a:p>
            <a:pPr algn="l">
              <a:lnSpc>
                <a:spcPts val="2609"/>
              </a:lnSpc>
            </a:pPr>
          </a:p>
          <a:p>
            <a:pPr algn="l" marL="552334" indent="-276167" lvl="1">
              <a:lnSpc>
                <a:spcPts val="2609"/>
              </a:lnSpc>
              <a:buFont typeface="Arial"/>
              <a:buChar char="•"/>
            </a:pPr>
            <a:r>
              <a:rPr lang="en-US" sz="2558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Escalable: replica contenedores según demanda</a:t>
            </a:r>
          </a:p>
          <a:p>
            <a:pPr algn="l">
              <a:lnSpc>
                <a:spcPts val="2609"/>
              </a:lnSpc>
            </a:pPr>
          </a:p>
          <a:p>
            <a:pPr algn="l">
              <a:lnSpc>
                <a:spcPts val="260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182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03827" y="3431179"/>
            <a:ext cx="8405584" cy="3424643"/>
          </a:xfrm>
          <a:custGeom>
            <a:avLst/>
            <a:gdLst/>
            <a:ahLst/>
            <a:cxnLst/>
            <a:rect r="r" b="b" t="t" l="l"/>
            <a:pathLst>
              <a:path h="3424643" w="8405584">
                <a:moveTo>
                  <a:pt x="0" y="0"/>
                </a:moveTo>
                <a:lnTo>
                  <a:pt x="8405583" y="0"/>
                </a:lnTo>
                <a:lnTo>
                  <a:pt x="8405583" y="3424642"/>
                </a:lnTo>
                <a:lnTo>
                  <a:pt x="0" y="3424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271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50943" y="1345367"/>
            <a:ext cx="5586115" cy="84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9"/>
              </a:lnSpc>
              <a:spcBef>
                <a:spcPct val="0"/>
              </a:spcBef>
            </a:pPr>
            <a:r>
              <a:rPr lang="en-US" b="true" sz="6283">
                <a:solidFill>
                  <a:srgbClr val="FFFFFF"/>
                </a:solidFill>
                <a:latin typeface="Martel Heavy"/>
                <a:ea typeface="Martel Heavy"/>
                <a:cs typeface="Martel Heavy"/>
                <a:sym typeface="Martel Heavy"/>
              </a:rPr>
              <a:t>Servidor DNS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5268" y="3863657"/>
            <a:ext cx="8478732" cy="260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0321" indent="-280160" lvl="1">
              <a:lnSpc>
                <a:spcPts val="2647"/>
              </a:lnSpc>
              <a:buFont typeface="Arial"/>
              <a:buChar char="•"/>
            </a:pPr>
            <a:r>
              <a:rPr lang="en-US" sz="2595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Bind9 para resolución interna</a:t>
            </a:r>
          </a:p>
          <a:p>
            <a:pPr algn="l">
              <a:lnSpc>
                <a:spcPts val="2647"/>
              </a:lnSpc>
            </a:pPr>
          </a:p>
          <a:p>
            <a:pPr algn="l" marL="560321" indent="-280160" lvl="1">
              <a:lnSpc>
                <a:spcPts val="2647"/>
              </a:lnSpc>
              <a:buFont typeface="Arial"/>
              <a:buChar char="•"/>
            </a:pPr>
            <a:r>
              <a:rPr lang="en-US" sz="2595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Zona directa e inversa configuradas</a:t>
            </a:r>
          </a:p>
          <a:p>
            <a:pPr algn="l">
              <a:lnSpc>
                <a:spcPts val="2647"/>
              </a:lnSpc>
            </a:pPr>
          </a:p>
          <a:p>
            <a:pPr algn="l" marL="560321" indent="-280160" lvl="1">
              <a:lnSpc>
                <a:spcPts val="2647"/>
              </a:lnSpc>
              <a:buFont typeface="Arial"/>
              <a:buChar char="•"/>
            </a:pPr>
            <a:r>
              <a:rPr lang="en-US" sz="2595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Acceso a la intranet por www.proyecto.com</a:t>
            </a:r>
          </a:p>
          <a:p>
            <a:pPr algn="l">
              <a:lnSpc>
                <a:spcPts val="2647"/>
              </a:lnSpc>
            </a:pPr>
          </a:p>
          <a:p>
            <a:pPr algn="l" marL="560321" indent="-280160" lvl="1">
              <a:lnSpc>
                <a:spcPts val="2647"/>
              </a:lnSpc>
              <a:buFont typeface="Arial"/>
              <a:buChar char="•"/>
            </a:pPr>
            <a:r>
              <a:rPr lang="en-US" sz="2595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Host usa al arrancar systemd-resolved apuntando a 192.168.100.2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283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42933" y="2847065"/>
            <a:ext cx="8012777" cy="4949068"/>
            <a:chOff x="0" y="0"/>
            <a:chExt cx="10683703" cy="65987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3703" cy="6598758"/>
            </a:xfrm>
            <a:custGeom>
              <a:avLst/>
              <a:gdLst/>
              <a:ahLst/>
              <a:cxnLst/>
              <a:rect r="r" b="b" t="t" l="l"/>
              <a:pathLst>
                <a:path h="6598758" w="10683703">
                  <a:moveTo>
                    <a:pt x="0" y="0"/>
                  </a:moveTo>
                  <a:lnTo>
                    <a:pt x="10683703" y="0"/>
                  </a:lnTo>
                  <a:lnTo>
                    <a:pt x="10683703" y="6598758"/>
                  </a:lnTo>
                  <a:lnTo>
                    <a:pt x="0" y="6598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905207" y="2338020"/>
              <a:ext cx="2928886" cy="2693620"/>
            </a:xfrm>
            <a:custGeom>
              <a:avLst/>
              <a:gdLst/>
              <a:ahLst/>
              <a:cxnLst/>
              <a:rect r="r" b="b" t="t" l="l"/>
              <a:pathLst>
                <a:path h="2693620" w="2928886">
                  <a:moveTo>
                    <a:pt x="0" y="0"/>
                  </a:moveTo>
                  <a:lnTo>
                    <a:pt x="2928886" y="0"/>
                  </a:lnTo>
                  <a:lnTo>
                    <a:pt x="2928886" y="2693620"/>
                  </a:lnTo>
                  <a:lnTo>
                    <a:pt x="0" y="2693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0640" r="0" b="-10640"/>
              </a:stretch>
            </a:blipFill>
          </p:spPr>
        </p:sp>
        <p:sp>
          <p:nvSpPr>
            <p:cNvPr name="AutoShape 5" id="5"/>
            <p:cNvSpPr/>
            <p:nvPr/>
          </p:nvSpPr>
          <p:spPr>
            <a:xfrm>
              <a:off x="2155950" y="3664913"/>
              <a:ext cx="3539661" cy="0"/>
            </a:xfrm>
            <a:prstGeom prst="line">
              <a:avLst/>
            </a:prstGeom>
            <a:ln cap="flat" w="32043">
              <a:solidFill>
                <a:srgbClr val="737373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2920281" y="1133475"/>
            <a:ext cx="6729710" cy="84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9"/>
              </a:lnSpc>
              <a:spcBef>
                <a:spcPct val="0"/>
              </a:spcBef>
            </a:pPr>
            <a:r>
              <a:rPr lang="en-US" b="true" sz="6283">
                <a:solidFill>
                  <a:srgbClr val="FFFFFF"/>
                </a:solidFill>
                <a:latin typeface="Martel Heavy"/>
                <a:ea typeface="Martel Heavy"/>
                <a:cs typeface="Martel Heavy"/>
                <a:sym typeface="Martel Heavy"/>
              </a:rPr>
              <a:t>Gestión Remota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3901" y="4248314"/>
            <a:ext cx="8970099" cy="295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4656" indent="-317328" lvl="1">
              <a:lnSpc>
                <a:spcPts val="2998"/>
              </a:lnSpc>
              <a:buFont typeface="Arial"/>
              <a:buChar char="•"/>
            </a:pPr>
            <a:r>
              <a:rPr lang="en-US" sz="2939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Contenedor “manager” con SSH + fail2ban</a:t>
            </a:r>
          </a:p>
          <a:p>
            <a:pPr algn="l">
              <a:lnSpc>
                <a:spcPts val="2998"/>
              </a:lnSpc>
            </a:pPr>
          </a:p>
          <a:p>
            <a:pPr algn="l" marL="634656" indent="-317328" lvl="1">
              <a:lnSpc>
                <a:spcPts val="2998"/>
              </a:lnSpc>
              <a:buFont typeface="Arial"/>
              <a:buChar char="•"/>
            </a:pPr>
            <a:r>
              <a:rPr lang="en-US" sz="2939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Punto único de entrada a toda la infraestructura</a:t>
            </a:r>
          </a:p>
          <a:p>
            <a:pPr algn="l">
              <a:lnSpc>
                <a:spcPts val="2998"/>
              </a:lnSpc>
            </a:pPr>
          </a:p>
          <a:p>
            <a:pPr algn="l" marL="634656" indent="-317328" lvl="1">
              <a:lnSpc>
                <a:spcPts val="2998"/>
              </a:lnSpc>
              <a:buFont typeface="Arial"/>
              <a:buChar char="•"/>
            </a:pPr>
            <a:r>
              <a:rPr lang="en-US" sz="2939">
                <a:solidFill>
                  <a:srgbClr val="FFFFFF"/>
                </a:solidFill>
                <a:latin typeface="Martel"/>
                <a:ea typeface="Martel"/>
                <a:cs typeface="Martel"/>
                <a:sym typeface="Martel"/>
              </a:rPr>
              <a:t>Logs centralizados via rsyslog</a:t>
            </a:r>
          </a:p>
          <a:p>
            <a:pPr algn="l">
              <a:lnSpc>
                <a:spcPts val="2998"/>
              </a:lnSpc>
            </a:pPr>
          </a:p>
          <a:p>
            <a:pPr algn="l">
              <a:lnSpc>
                <a:spcPts val="299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DAGrF1PAINM</dc:identifier>
  <dcterms:modified xsi:type="dcterms:W3CDTF">2011-08-01T06:04:30Z</dcterms:modified>
  <cp:revision>1</cp:revision>
  <dc:title>Copia de Transformación Digital para Tiendas de Videojuegos</dc:title>
</cp:coreProperties>
</file>