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3" autoAdjust="0"/>
    <p:restoredTop sz="94660"/>
  </p:normalViewPr>
  <p:slideViewPr>
    <p:cSldViewPr snapToGrid="0">
      <p:cViewPr>
        <p:scale>
          <a:sx n="59" d="100"/>
          <a:sy n="59" d="100"/>
        </p:scale>
        <p:origin x="41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04374C4-FC2D-4912-97FE-A33A388C1F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91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D80E0-F95A-44DA-9C36-DEE06822D89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374C4-FC2D-4912-97FE-A33A388C1FC8}" type="slidenum">
              <a:rPr lang="en-US" smtClean="0"/>
              <a:t>‹#›</a:t>
            </a:fld>
            <a:endParaRPr lang="en-US"/>
          </a:p>
        </p:txBody>
      </p:sp>
    </p:spTree>
    <p:extLst>
      <p:ext uri="{BB962C8B-B14F-4D97-AF65-F5344CB8AC3E}">
        <p14:creationId xmlns:p14="http://schemas.microsoft.com/office/powerpoint/2010/main" val="413950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33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46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spTree>
    <p:extLst>
      <p:ext uri="{BB962C8B-B14F-4D97-AF65-F5344CB8AC3E}">
        <p14:creationId xmlns:p14="http://schemas.microsoft.com/office/powerpoint/2010/main" val="2358888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746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74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17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spTree>
    <p:extLst>
      <p:ext uri="{BB962C8B-B14F-4D97-AF65-F5344CB8AC3E}">
        <p14:creationId xmlns:p14="http://schemas.microsoft.com/office/powerpoint/2010/main" val="409682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D80E0-F95A-44DA-9C36-DEE06822D899}"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374C4-FC2D-4912-97FE-A33A388C1F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4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D80E0-F95A-44DA-9C36-DEE06822D89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374C4-FC2D-4912-97FE-A33A388C1FC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14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D80E0-F95A-44DA-9C36-DEE06822D899}"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374C4-FC2D-4912-97FE-A33A388C1F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87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D80E0-F95A-44DA-9C36-DEE06822D899}"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374C4-FC2D-4912-97FE-A33A388C1F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63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D80E0-F95A-44DA-9C36-DEE06822D899}"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374C4-FC2D-4912-97FE-A33A388C1FC8}" type="slidenum">
              <a:rPr lang="en-US" smtClean="0"/>
              <a:t>‹#›</a:t>
            </a:fld>
            <a:endParaRPr lang="en-US"/>
          </a:p>
        </p:txBody>
      </p:sp>
    </p:spTree>
    <p:extLst>
      <p:ext uri="{BB962C8B-B14F-4D97-AF65-F5344CB8AC3E}">
        <p14:creationId xmlns:p14="http://schemas.microsoft.com/office/powerpoint/2010/main" val="150411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D80E0-F95A-44DA-9C36-DEE06822D89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374C4-FC2D-4912-97FE-A33A388C1F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2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D80E0-F95A-44DA-9C36-DEE06822D899}"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374C4-FC2D-4912-97FE-A33A388C1FC8}" type="slidenum">
              <a:rPr lang="en-US" smtClean="0"/>
              <a:t>‹#›</a:t>
            </a:fld>
            <a:endParaRPr lang="en-US"/>
          </a:p>
        </p:txBody>
      </p:sp>
    </p:spTree>
    <p:extLst>
      <p:ext uri="{BB962C8B-B14F-4D97-AF65-F5344CB8AC3E}">
        <p14:creationId xmlns:p14="http://schemas.microsoft.com/office/powerpoint/2010/main" val="337165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5D80E0-F95A-44DA-9C36-DEE06822D899}" type="datetimeFigureOut">
              <a:rPr lang="en-US" smtClean="0"/>
              <a:t>5/24/2023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4374C4-FC2D-4912-97FE-A33A388C1FC8}" type="slidenum">
              <a:rPr lang="en-US" smtClean="0"/>
              <a:t>‹#›</a:t>
            </a:fld>
            <a:endParaRPr lang="en-US"/>
          </a:p>
        </p:txBody>
      </p:sp>
    </p:spTree>
    <p:extLst>
      <p:ext uri="{BB962C8B-B14F-4D97-AF65-F5344CB8AC3E}">
        <p14:creationId xmlns:p14="http://schemas.microsoft.com/office/powerpoint/2010/main" val="18110125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F88D-B639-911C-A9D0-574B1CA6AF1A}"/>
              </a:ext>
            </a:extLst>
          </p:cNvPr>
          <p:cNvSpPr>
            <a:spLocks noGrp="1"/>
          </p:cNvSpPr>
          <p:nvPr>
            <p:ph type="ctrTitle"/>
          </p:nvPr>
        </p:nvSpPr>
        <p:spPr>
          <a:xfrm>
            <a:off x="2269670" y="783771"/>
            <a:ext cx="7641773" cy="3820886"/>
          </a:xfrm>
        </p:spPr>
        <p:txBody>
          <a:bodyPr>
            <a:normAutofit/>
          </a:bodyPr>
          <a:lstStyle/>
          <a:p>
            <a:pPr rtl="0">
              <a:spcBef>
                <a:spcPts val="0"/>
              </a:spcBef>
              <a:spcAft>
                <a:spcPts val="800"/>
              </a:spcAft>
            </a:pPr>
            <a:r>
              <a:rPr lang="en-US" sz="3200" b="1" i="0" u="none" strike="noStrike" dirty="0">
                <a:solidFill>
                  <a:schemeClr val="accent6"/>
                </a:solidFill>
                <a:effectLst/>
                <a:latin typeface="Aharoni" panose="02010803020104030203" pitchFamily="2" charset="-79"/>
                <a:cs typeface="Aharoni" panose="02010803020104030203" pitchFamily="2" charset="-79"/>
              </a:rPr>
              <a:t>What Is Information Technology? A Beginner’s Guide to the World of IT</a:t>
            </a:r>
            <a:br>
              <a:rPr lang="en-US" sz="4800" b="0" dirty="0">
                <a:effectLst/>
              </a:rPr>
            </a:br>
            <a:br>
              <a:rPr lang="en-US" dirty="0"/>
            </a:br>
            <a:endParaRPr lang="en-US" dirty="0"/>
          </a:p>
        </p:txBody>
      </p:sp>
      <p:sp>
        <p:nvSpPr>
          <p:cNvPr id="3" name="Subtitle 2">
            <a:extLst>
              <a:ext uri="{FF2B5EF4-FFF2-40B4-BE49-F238E27FC236}">
                <a16:creationId xmlns:a16="http://schemas.microsoft.com/office/drawing/2014/main" id="{9F746AB4-9E35-340A-7317-15CA9C9FD7AF}"/>
              </a:ext>
            </a:extLst>
          </p:cNvPr>
          <p:cNvSpPr>
            <a:spLocks noGrp="1"/>
          </p:cNvSpPr>
          <p:nvPr>
            <p:ph type="subTitle" idx="1"/>
          </p:nvPr>
        </p:nvSpPr>
        <p:spPr>
          <a:xfrm>
            <a:off x="3575957" y="3657600"/>
            <a:ext cx="4653643" cy="1518557"/>
          </a:xfrm>
        </p:spPr>
        <p:txBody>
          <a:bodyPr>
            <a:normAutofit/>
          </a:bodyPr>
          <a:lstStyle/>
          <a:p>
            <a:pPr rtl="0">
              <a:spcBef>
                <a:spcPts val="0"/>
              </a:spcBef>
              <a:spcAft>
                <a:spcPts val="800"/>
              </a:spcAft>
            </a:pPr>
            <a:r>
              <a:rPr lang="en-US" sz="1800" b="0" i="0" u="none" strike="noStrike" dirty="0">
                <a:solidFill>
                  <a:srgbClr val="00B0F0"/>
                </a:solidFill>
                <a:effectLst/>
                <a:latin typeface="Calibri" panose="020F0502020204030204" pitchFamily="34" charset="0"/>
              </a:rPr>
              <a:t>By Glynn </a:t>
            </a:r>
            <a:r>
              <a:rPr lang="en-US" sz="1800" b="0" i="0" u="none" strike="noStrike" dirty="0" err="1">
                <a:solidFill>
                  <a:srgbClr val="00B0F0"/>
                </a:solidFill>
                <a:effectLst/>
                <a:latin typeface="Calibri" panose="020F0502020204030204" pitchFamily="34" charset="0"/>
              </a:rPr>
              <a:t>Cosker</a:t>
            </a:r>
            <a:r>
              <a:rPr lang="en-US" sz="1800" b="0" i="0" u="none" strike="noStrike" dirty="0">
                <a:solidFill>
                  <a:srgbClr val="00B0F0"/>
                </a:solidFill>
                <a:effectLst/>
                <a:latin typeface="Calibri" panose="020F0502020204030204" pitchFamily="34" charset="0"/>
              </a:rPr>
              <a:t> on 05/02/2023</a:t>
            </a:r>
            <a:endParaRPr lang="en-US" b="0" dirty="0">
              <a:solidFill>
                <a:srgbClr val="00B0F0"/>
              </a:solidFill>
              <a:effectLst/>
            </a:endParaRPr>
          </a:p>
          <a:p>
            <a:br>
              <a:rPr lang="en-US" dirty="0"/>
            </a:br>
            <a:endParaRPr lang="en-US" dirty="0"/>
          </a:p>
        </p:txBody>
      </p:sp>
    </p:spTree>
    <p:extLst>
      <p:ext uri="{BB962C8B-B14F-4D97-AF65-F5344CB8AC3E}">
        <p14:creationId xmlns:p14="http://schemas.microsoft.com/office/powerpoint/2010/main" val="11456444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AF42F-90BF-D760-AFA5-5C5B7B897553}"/>
              </a:ext>
            </a:extLst>
          </p:cNvPr>
          <p:cNvSpPr>
            <a:spLocks noGrp="1"/>
          </p:cNvSpPr>
          <p:nvPr>
            <p:ph idx="1"/>
          </p:nvPr>
        </p:nvSpPr>
        <p:spPr>
          <a:xfrm>
            <a:off x="1295401" y="1485901"/>
            <a:ext cx="9601196" cy="4389968"/>
          </a:xfrm>
        </p:spPr>
        <p:txBody>
          <a:bodyPr>
            <a:normAutofit fontScale="92500" lnSpcReduction="10000"/>
          </a:bodyPr>
          <a:lstStyle/>
          <a:p>
            <a:pPr algn="just" rtl="0">
              <a:spcBef>
                <a:spcPts val="0"/>
              </a:spcBef>
              <a:spcAft>
                <a:spcPts val="800"/>
              </a:spcAft>
            </a:pPr>
            <a:r>
              <a:rPr lang="en-US" sz="3600" b="0" i="0" u="none" strike="noStrike" dirty="0">
                <a:solidFill>
                  <a:srgbClr val="000000"/>
                </a:solidFill>
                <a:effectLst/>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sz="3600" b="0" dirty="0">
              <a:effectLst/>
            </a:endParaRPr>
          </a:p>
          <a:p>
            <a:pPr marL="0" indent="0">
              <a:buNone/>
            </a:pPr>
            <a:br>
              <a:rPr lang="en-US" dirty="0"/>
            </a:br>
            <a:endParaRPr lang="en-US" dirty="0"/>
          </a:p>
        </p:txBody>
      </p:sp>
    </p:spTree>
    <p:extLst>
      <p:ext uri="{BB962C8B-B14F-4D97-AF65-F5344CB8AC3E}">
        <p14:creationId xmlns:p14="http://schemas.microsoft.com/office/powerpoint/2010/main" val="81348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4FE61-64DA-4AC1-9F27-35D5868AC418}"/>
              </a:ext>
            </a:extLst>
          </p:cNvPr>
          <p:cNvSpPr>
            <a:spLocks noGrp="1"/>
          </p:cNvSpPr>
          <p:nvPr>
            <p:ph idx="1"/>
          </p:nvPr>
        </p:nvSpPr>
        <p:spPr>
          <a:xfrm>
            <a:off x="1295402" y="1322615"/>
            <a:ext cx="9601196" cy="4114800"/>
          </a:xfrm>
        </p:spPr>
        <p:txBody>
          <a:bodyPr>
            <a:noAutofit/>
          </a:bodyPr>
          <a:lstStyle/>
          <a:p>
            <a:pPr algn="just" rtl="0">
              <a:spcBef>
                <a:spcPts val="0"/>
              </a:spcBef>
              <a:spcAft>
                <a:spcPts val="800"/>
              </a:spcAft>
            </a:pPr>
            <a:r>
              <a:rPr lang="en-US" sz="3600" b="0" i="0" u="none" strike="noStrike" dirty="0">
                <a:solidFill>
                  <a:srgbClr val="000000"/>
                </a:solidFill>
                <a:effectLst/>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3600" b="0" dirty="0">
              <a:effectLst/>
            </a:endParaRPr>
          </a:p>
          <a:p>
            <a:pPr marL="0" indent="0">
              <a:buNone/>
            </a:pPr>
            <a:br>
              <a:rPr lang="en-US" sz="3600" dirty="0"/>
            </a:br>
            <a:endParaRPr lang="en-US" sz="3600" dirty="0"/>
          </a:p>
        </p:txBody>
      </p:sp>
    </p:spTree>
    <p:extLst>
      <p:ext uri="{BB962C8B-B14F-4D97-AF65-F5344CB8AC3E}">
        <p14:creationId xmlns:p14="http://schemas.microsoft.com/office/powerpoint/2010/main" val="1043029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2B0F41-33FC-184C-9273-81CB6103EC64}"/>
              </a:ext>
            </a:extLst>
          </p:cNvPr>
          <p:cNvSpPr>
            <a:spLocks noGrp="1"/>
          </p:cNvSpPr>
          <p:nvPr>
            <p:ph idx="1"/>
          </p:nvPr>
        </p:nvSpPr>
        <p:spPr>
          <a:xfrm>
            <a:off x="1295400" y="2400300"/>
            <a:ext cx="9601200" cy="2710543"/>
          </a:xfrm>
        </p:spPr>
        <p:txBody>
          <a:bodyPr>
            <a:normAutofit fontScale="92500" lnSpcReduction="10000"/>
          </a:bodyPr>
          <a:lstStyle/>
          <a:p>
            <a:pPr algn="just" rtl="0">
              <a:spcBef>
                <a:spcPts val="0"/>
              </a:spcBef>
              <a:spcAft>
                <a:spcPts val="800"/>
              </a:spcAft>
            </a:pPr>
            <a:r>
              <a:rPr lang="en-US" sz="3600" b="0" i="0" u="none" strike="noStrike" dirty="0">
                <a:solidFill>
                  <a:srgbClr val="000000"/>
                </a:solidFill>
                <a:effectLst/>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US" sz="3600" b="0" dirty="0">
              <a:effectLst/>
            </a:endParaRPr>
          </a:p>
          <a:p>
            <a:pPr marL="0" indent="0">
              <a:buNone/>
            </a:pPr>
            <a:br>
              <a:rPr lang="en-US" dirty="0"/>
            </a:br>
            <a:endParaRPr lang="en-US" dirty="0"/>
          </a:p>
        </p:txBody>
      </p:sp>
    </p:spTree>
    <p:extLst>
      <p:ext uri="{BB962C8B-B14F-4D97-AF65-F5344CB8AC3E}">
        <p14:creationId xmlns:p14="http://schemas.microsoft.com/office/powerpoint/2010/main" val="1947776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6D67D-EB14-B824-4B02-86386E1097B2}"/>
              </a:ext>
            </a:extLst>
          </p:cNvPr>
          <p:cNvSpPr>
            <a:spLocks noGrp="1"/>
          </p:cNvSpPr>
          <p:nvPr>
            <p:ph idx="1"/>
          </p:nvPr>
        </p:nvSpPr>
        <p:spPr>
          <a:xfrm>
            <a:off x="1295401" y="1959429"/>
            <a:ext cx="9601196" cy="3916439"/>
          </a:xfrm>
        </p:spPr>
        <p:txBody>
          <a:bodyPr>
            <a:normAutofit fontScale="55000" lnSpcReduction="20000"/>
          </a:bodyPr>
          <a:lstStyle/>
          <a:p>
            <a:pPr marL="0" indent="0" algn="just" rtl="0">
              <a:spcBef>
                <a:spcPts val="0"/>
              </a:spcBef>
              <a:spcAft>
                <a:spcPts val="800"/>
              </a:spcAft>
              <a:buNone/>
            </a:pPr>
            <a:r>
              <a:rPr lang="en-US" sz="5700" b="0" i="0" u="none" strike="noStrike" dirty="0">
                <a:solidFill>
                  <a:srgbClr val="00B0F0"/>
                </a:solidFill>
                <a:effectLst/>
                <a:latin typeface="Aharoni" panose="02010803020104030203" pitchFamily="2" charset="-79"/>
                <a:cs typeface="Aharoni" panose="02010803020104030203" pitchFamily="2" charset="-79"/>
              </a:rPr>
              <a:t>Why is information technology so important?</a:t>
            </a:r>
            <a:endParaRPr lang="en-US" sz="5700" b="0" dirty="0">
              <a:solidFill>
                <a:srgbClr val="00B0F0"/>
              </a:solidFill>
              <a:effectLst/>
            </a:endParaRPr>
          </a:p>
          <a:p>
            <a:pPr algn="just" rtl="0">
              <a:spcBef>
                <a:spcPts val="0"/>
              </a:spcBef>
              <a:spcAft>
                <a:spcPts val="800"/>
              </a:spcAft>
            </a:pPr>
            <a:r>
              <a:rPr lang="en-US" sz="5700" b="0" i="0" u="none" strike="noStrike" dirty="0">
                <a:solidFill>
                  <a:srgbClr val="000000"/>
                </a:solidFill>
                <a:effectLst/>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5700" b="0" dirty="0">
              <a:effectLst/>
            </a:endParaRPr>
          </a:p>
          <a:p>
            <a:pPr marL="0" indent="0">
              <a:buNone/>
            </a:pPr>
            <a:br>
              <a:rPr lang="en-US" b="0" dirty="0">
                <a:effectLst/>
              </a:rPr>
            </a:br>
            <a:endParaRPr lang="en-US" dirty="0"/>
          </a:p>
        </p:txBody>
      </p:sp>
    </p:spTree>
    <p:extLst>
      <p:ext uri="{BB962C8B-B14F-4D97-AF65-F5344CB8AC3E}">
        <p14:creationId xmlns:p14="http://schemas.microsoft.com/office/powerpoint/2010/main" val="227555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F6E76-5F68-E90E-0EF0-B5B613096D1E}"/>
              </a:ext>
            </a:extLst>
          </p:cNvPr>
          <p:cNvSpPr>
            <a:spLocks noGrp="1"/>
          </p:cNvSpPr>
          <p:nvPr>
            <p:ph idx="1"/>
          </p:nvPr>
        </p:nvSpPr>
        <p:spPr>
          <a:xfrm>
            <a:off x="1295401" y="2024743"/>
            <a:ext cx="9601196" cy="3851125"/>
          </a:xfrm>
        </p:spPr>
        <p:txBody>
          <a:bodyPr>
            <a:normAutofit fontScale="92500" lnSpcReduction="20000"/>
          </a:bodyPr>
          <a:lstStyle/>
          <a:p>
            <a:pPr marL="0" indent="0" algn="just" rtl="0">
              <a:spcBef>
                <a:spcPts val="0"/>
              </a:spcBef>
              <a:spcAft>
                <a:spcPts val="800"/>
              </a:spcAft>
              <a:buNone/>
            </a:pPr>
            <a:r>
              <a:rPr lang="en-US" sz="2800" b="1" i="0" u="none" strike="noStrike" dirty="0">
                <a:solidFill>
                  <a:srgbClr val="00B0F0"/>
                </a:solidFill>
                <a:effectLst/>
                <a:latin typeface="Calibri" panose="020F0502020204030204" pitchFamily="34" charset="0"/>
              </a:rPr>
              <a:t>Data overload issues</a:t>
            </a:r>
            <a:endParaRPr lang="en-US" sz="2800" b="0" dirty="0">
              <a:solidFill>
                <a:srgbClr val="00B0F0"/>
              </a:solidFill>
              <a:effectLst/>
            </a:endParaRPr>
          </a:p>
          <a:p>
            <a:pPr algn="just" rtl="0">
              <a:spcBef>
                <a:spcPts val="0"/>
              </a:spcBef>
              <a:spcAft>
                <a:spcPts val="800"/>
              </a:spcAft>
            </a:pPr>
            <a:r>
              <a:rPr lang="en-US" sz="2800" b="0" i="0" u="none" strike="noStrike" dirty="0">
                <a:solidFill>
                  <a:srgbClr val="000000"/>
                </a:solidFill>
                <a:effectLst/>
                <a:latin typeface="Calibri" panose="020F0502020204030204" pitchFamily="34" charset="0"/>
              </a:rPr>
              <a:t>Businesses need to process huge amounts of data. This requires large amounts of data processing and power, sophisticated software and human analytical skills.</a:t>
            </a:r>
            <a:endParaRPr lang="en-US" sz="2800" b="0" dirty="0">
              <a:effectLst/>
            </a:endParaRPr>
          </a:p>
          <a:p>
            <a:pPr marL="0" indent="0" algn="just" rtl="0">
              <a:spcBef>
                <a:spcPts val="0"/>
              </a:spcBef>
              <a:spcAft>
                <a:spcPts val="800"/>
              </a:spcAft>
              <a:buNone/>
            </a:pPr>
            <a:r>
              <a:rPr lang="en-US" sz="2800" b="1" i="0" u="none" strike="noStrike" dirty="0">
                <a:solidFill>
                  <a:srgbClr val="00B0F0"/>
                </a:solidFill>
                <a:effectLst/>
                <a:latin typeface="Calibri" panose="020F0502020204030204" pitchFamily="34" charset="0"/>
              </a:rPr>
              <a:t>Mobile and wireless usages</a:t>
            </a:r>
            <a:endParaRPr lang="en-US" sz="2800" b="0" dirty="0">
              <a:solidFill>
                <a:srgbClr val="00B0F0"/>
              </a:solidFill>
              <a:effectLst/>
            </a:endParaRPr>
          </a:p>
          <a:p>
            <a:pPr algn="just" rtl="0">
              <a:spcBef>
                <a:spcPts val="0"/>
              </a:spcBef>
              <a:spcAft>
                <a:spcPts val="800"/>
              </a:spcAft>
            </a:pPr>
            <a:r>
              <a:rPr lang="en-US" sz="2800" b="0" i="0" u="none" strike="noStrike" dirty="0">
                <a:solidFill>
                  <a:srgbClr val="000000"/>
                </a:solidFill>
                <a:effectLst/>
                <a:latin typeface="Calibri" panose="020F0502020204030204" pitchFamily="34" charset="0"/>
              </a:rPr>
              <a:t>More employers are offering remote work options that require smartphones, tablets and laptops with wireless hotspots and roaming ability.</a:t>
            </a:r>
            <a:endParaRPr lang="en-US" sz="2800" b="0" dirty="0">
              <a:effectLst/>
            </a:endParaRPr>
          </a:p>
          <a:p>
            <a:pPr marL="0" indent="0">
              <a:buNone/>
            </a:pPr>
            <a:br>
              <a:rPr lang="en-US" dirty="0"/>
            </a:br>
            <a:endParaRPr lang="en-US" dirty="0"/>
          </a:p>
        </p:txBody>
      </p:sp>
      <p:pic>
        <p:nvPicPr>
          <p:cNvPr id="5" name="Picture 4">
            <a:extLst>
              <a:ext uri="{FF2B5EF4-FFF2-40B4-BE49-F238E27FC236}">
                <a16:creationId xmlns:a16="http://schemas.microsoft.com/office/drawing/2014/main" id="{B34E2BB6-7400-D5FE-9EAD-F22409192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47" y="740229"/>
            <a:ext cx="2990850" cy="1524000"/>
          </a:xfrm>
          <a:prstGeom prst="rect">
            <a:avLst/>
          </a:prstGeom>
          <a:effectLst>
            <a:softEdge rad="254000"/>
          </a:effectLst>
        </p:spPr>
      </p:pic>
      <p:pic>
        <p:nvPicPr>
          <p:cNvPr id="7" name="Picture 6">
            <a:extLst>
              <a:ext uri="{FF2B5EF4-FFF2-40B4-BE49-F238E27FC236}">
                <a16:creationId xmlns:a16="http://schemas.microsoft.com/office/drawing/2014/main" id="{AB127815-917A-5782-281B-35636EDAD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947" y="4721983"/>
            <a:ext cx="2438400" cy="1524000"/>
          </a:xfrm>
          <a:prstGeom prst="rect">
            <a:avLst/>
          </a:prstGeom>
          <a:effectLst>
            <a:softEdge rad="254000"/>
          </a:effectLst>
        </p:spPr>
      </p:pic>
    </p:spTree>
    <p:extLst>
      <p:ext uri="{BB962C8B-B14F-4D97-AF65-F5344CB8AC3E}">
        <p14:creationId xmlns:p14="http://schemas.microsoft.com/office/powerpoint/2010/main" val="3393714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EFB09-5E14-4DCF-AC33-BB648C9D57F9}"/>
              </a:ext>
            </a:extLst>
          </p:cNvPr>
          <p:cNvSpPr>
            <a:spLocks noGrp="1"/>
          </p:cNvSpPr>
          <p:nvPr>
            <p:ph idx="1"/>
          </p:nvPr>
        </p:nvSpPr>
        <p:spPr>
          <a:xfrm>
            <a:off x="1295401" y="1469570"/>
            <a:ext cx="9601196" cy="4114801"/>
          </a:xfrm>
        </p:spPr>
        <p:txBody>
          <a:bodyPr>
            <a:normAutofit fontScale="92500" lnSpcReduction="10000"/>
          </a:bodyPr>
          <a:lstStyle/>
          <a:p>
            <a:pPr marL="0" indent="0" algn="just" rtl="0">
              <a:spcBef>
                <a:spcPts val="0"/>
              </a:spcBef>
              <a:spcAft>
                <a:spcPts val="800"/>
              </a:spcAft>
              <a:buNone/>
            </a:pPr>
            <a:r>
              <a:rPr lang="en-US" sz="3100" b="1" i="0" u="none" strike="noStrike" dirty="0">
                <a:solidFill>
                  <a:srgbClr val="00B0F0"/>
                </a:solidFill>
                <a:effectLst/>
                <a:latin typeface="Calibri" panose="020F0502020204030204" pitchFamily="34" charset="0"/>
              </a:rPr>
              <a:t>Cloud computing services</a:t>
            </a:r>
            <a:endParaRPr lang="en-US" sz="3100" b="0" dirty="0">
              <a:solidFill>
                <a:srgbClr val="00B0F0"/>
              </a:solidFill>
              <a:effectLst/>
            </a:endParaRPr>
          </a:p>
          <a:p>
            <a:pPr algn="just" rtl="0">
              <a:spcBef>
                <a:spcPts val="0"/>
              </a:spcBef>
              <a:spcAft>
                <a:spcPts val="800"/>
              </a:spcAft>
            </a:pPr>
            <a:r>
              <a:rPr lang="en-US" sz="3100" b="0" i="0" u="none" strike="noStrike" dirty="0">
                <a:solidFill>
                  <a:srgbClr val="000000"/>
                </a:solidFill>
                <a:effectLst/>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sz="3100" b="0" dirty="0">
              <a:effectLst/>
            </a:endParaRPr>
          </a:p>
          <a:p>
            <a:pPr marL="0" indent="0" algn="just" rtl="0">
              <a:spcBef>
                <a:spcPts val="0"/>
              </a:spcBef>
              <a:spcAft>
                <a:spcPts val="800"/>
              </a:spcAft>
              <a:buNone/>
            </a:pPr>
            <a:r>
              <a:rPr lang="en-US" sz="3100" b="1" i="0" u="none" strike="noStrike" dirty="0">
                <a:solidFill>
                  <a:srgbClr val="00B0F0"/>
                </a:solidFill>
                <a:effectLst/>
                <a:latin typeface="Calibri" panose="020F0502020204030204" pitchFamily="34" charset="0"/>
              </a:rPr>
              <a:t>Video hosting and bandwidth issues</a:t>
            </a:r>
            <a:endParaRPr lang="en-US" sz="3100" b="0" dirty="0">
              <a:solidFill>
                <a:srgbClr val="00B0F0"/>
              </a:solidFill>
              <a:effectLst/>
            </a:endParaRPr>
          </a:p>
          <a:p>
            <a:pPr algn="just" rtl="0">
              <a:spcBef>
                <a:spcPts val="0"/>
              </a:spcBef>
              <a:spcAft>
                <a:spcPts val="800"/>
              </a:spcAft>
            </a:pPr>
            <a:r>
              <a:rPr lang="en-US" sz="3100" b="0" i="0" u="none" strike="noStrike" dirty="0">
                <a:solidFill>
                  <a:srgbClr val="000000"/>
                </a:solidFill>
                <a:effectLst/>
                <a:latin typeface="Calibri" panose="020F0502020204030204" pitchFamily="34" charset="0"/>
              </a:rPr>
              <a:t>Videoconferencing solutions have become more and more popular, so more network bandwidth is needed to support them sufficiently.</a:t>
            </a:r>
            <a:endParaRPr lang="en-US" sz="3100" b="0" dirty="0">
              <a:effectLst/>
            </a:endParaRPr>
          </a:p>
          <a:p>
            <a:endParaRPr lang="en-US" dirty="0"/>
          </a:p>
        </p:txBody>
      </p:sp>
      <p:pic>
        <p:nvPicPr>
          <p:cNvPr id="5" name="Picture 4">
            <a:extLst>
              <a:ext uri="{FF2B5EF4-FFF2-40B4-BE49-F238E27FC236}">
                <a16:creationId xmlns:a16="http://schemas.microsoft.com/office/drawing/2014/main" id="{6C12BBDF-533E-E7AD-5D3A-08072E13D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880" y="644979"/>
            <a:ext cx="2857500" cy="1257299"/>
          </a:xfrm>
          <a:prstGeom prst="rect">
            <a:avLst/>
          </a:prstGeom>
          <a:effectLst>
            <a:softEdge rad="254000"/>
          </a:effectLst>
        </p:spPr>
      </p:pic>
      <p:pic>
        <p:nvPicPr>
          <p:cNvPr id="7" name="Picture 6">
            <a:extLst>
              <a:ext uri="{FF2B5EF4-FFF2-40B4-BE49-F238E27FC236}">
                <a16:creationId xmlns:a16="http://schemas.microsoft.com/office/drawing/2014/main" id="{D1034041-C738-FDF4-ECC3-229F1D9F4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880" y="4988380"/>
            <a:ext cx="3028950" cy="1257299"/>
          </a:xfrm>
          <a:prstGeom prst="rect">
            <a:avLst/>
          </a:prstGeom>
          <a:effectLst>
            <a:softEdge rad="254000"/>
          </a:effectLst>
        </p:spPr>
      </p:pic>
    </p:spTree>
    <p:extLst>
      <p:ext uri="{BB962C8B-B14F-4D97-AF65-F5344CB8AC3E}">
        <p14:creationId xmlns:p14="http://schemas.microsoft.com/office/powerpoint/2010/main" val="1139343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C33D-C0E2-7D90-5A5C-DF4331395AF4}"/>
              </a:ext>
            </a:extLst>
          </p:cNvPr>
          <p:cNvSpPr>
            <a:spLocks noGrp="1"/>
          </p:cNvSpPr>
          <p:nvPr>
            <p:ph idx="1"/>
          </p:nvPr>
        </p:nvSpPr>
        <p:spPr>
          <a:xfrm>
            <a:off x="1295401" y="2008413"/>
            <a:ext cx="9601196" cy="3918857"/>
          </a:xfrm>
        </p:spPr>
        <p:txBody>
          <a:bodyPr>
            <a:normAutofit fontScale="92500" lnSpcReduction="20000"/>
          </a:bodyPr>
          <a:lstStyle/>
          <a:p>
            <a:pPr marL="0" indent="0" algn="just" rtl="0">
              <a:spcBef>
                <a:spcPts val="0"/>
              </a:spcBef>
              <a:spcAft>
                <a:spcPts val="800"/>
              </a:spcAft>
              <a:buNone/>
            </a:pPr>
            <a:r>
              <a:rPr lang="en-US" sz="3600" b="1" i="0" u="none" strike="noStrike" dirty="0">
                <a:solidFill>
                  <a:srgbClr val="00B0F0"/>
                </a:solidFill>
                <a:effectLst/>
                <a:latin typeface="Calibri" panose="020F0502020204030204" pitchFamily="34" charset="0"/>
              </a:rPr>
              <a:t>AI and machine learning</a:t>
            </a:r>
            <a:endParaRPr lang="en-US" sz="3600" b="0" dirty="0">
              <a:solidFill>
                <a:srgbClr val="00B0F0"/>
              </a:solidFill>
              <a:effectLst/>
            </a:endParaRPr>
          </a:p>
          <a:p>
            <a:pPr algn="just" rtl="0">
              <a:spcBef>
                <a:spcPts val="0"/>
              </a:spcBef>
              <a:spcAft>
                <a:spcPts val="800"/>
              </a:spcAft>
            </a:pPr>
            <a:r>
              <a:rPr lang="en-US" sz="3600" b="0" i="0" u="none" strike="noStrike" dirty="0">
                <a:solidFill>
                  <a:srgbClr val="000000"/>
                </a:solidFill>
                <a:effectLst/>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sz="3600" b="0" dirty="0">
              <a:effectLst/>
            </a:endParaRPr>
          </a:p>
          <a:p>
            <a:pPr marL="0" indent="0">
              <a:buNone/>
            </a:pPr>
            <a:br>
              <a:rPr lang="en-US" dirty="0"/>
            </a:br>
            <a:endParaRPr lang="en-US" dirty="0"/>
          </a:p>
        </p:txBody>
      </p:sp>
      <p:pic>
        <p:nvPicPr>
          <p:cNvPr id="5" name="Picture 4">
            <a:extLst>
              <a:ext uri="{FF2B5EF4-FFF2-40B4-BE49-F238E27FC236}">
                <a16:creationId xmlns:a16="http://schemas.microsoft.com/office/drawing/2014/main" id="{AA3B36B6-F274-EADB-DC95-516D58CBF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226" y="712334"/>
            <a:ext cx="2619375" cy="1671638"/>
          </a:xfrm>
          <a:prstGeom prst="rect">
            <a:avLst/>
          </a:prstGeom>
          <a:effectLst>
            <a:softEdge rad="254000"/>
          </a:effectLst>
        </p:spPr>
      </p:pic>
    </p:spTree>
    <p:extLst>
      <p:ext uri="{BB962C8B-B14F-4D97-AF65-F5344CB8AC3E}">
        <p14:creationId xmlns:p14="http://schemas.microsoft.com/office/powerpoint/2010/main" val="2475788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7DC01-8F75-1F04-3ADA-421AB683F921}"/>
              </a:ext>
            </a:extLst>
          </p:cNvPr>
          <p:cNvSpPr>
            <a:spLocks noGrp="1"/>
          </p:cNvSpPr>
          <p:nvPr>
            <p:ph idx="1"/>
          </p:nvPr>
        </p:nvSpPr>
        <p:spPr>
          <a:xfrm>
            <a:off x="1295401" y="1894113"/>
            <a:ext cx="9601196" cy="4261758"/>
          </a:xfrm>
        </p:spPr>
        <p:txBody>
          <a:bodyPr>
            <a:normAutofit fontScale="92500" lnSpcReduction="10000"/>
          </a:bodyPr>
          <a:lstStyle/>
          <a:p>
            <a:pPr marL="0" indent="0" algn="just" rtl="0">
              <a:spcBef>
                <a:spcPts val="0"/>
              </a:spcBef>
              <a:spcAft>
                <a:spcPts val="800"/>
              </a:spcAft>
              <a:buNone/>
            </a:pPr>
            <a:r>
              <a:rPr lang="en-US" sz="3200" b="1" i="0" u="none" strike="noStrike" dirty="0">
                <a:solidFill>
                  <a:srgbClr val="00B0F0"/>
                </a:solidFill>
                <a:effectLst/>
                <a:latin typeface="Calibri" panose="020F0502020204030204" pitchFamily="34" charset="0"/>
              </a:rPr>
              <a:t>Cybersecurity</a:t>
            </a:r>
            <a:endParaRPr lang="en-US" sz="3200" b="0" dirty="0">
              <a:solidFill>
                <a:srgbClr val="00B0F0"/>
              </a:solidFill>
              <a:effectLst/>
            </a:endParaRPr>
          </a:p>
          <a:p>
            <a:pPr algn="just" rtl="0">
              <a:spcBef>
                <a:spcPts val="0"/>
              </a:spcBef>
              <a:spcAft>
                <a:spcPts val="800"/>
              </a:spcAft>
            </a:pPr>
            <a:r>
              <a:rPr lang="en-US" sz="3200" b="0" i="0" u="none" strike="noStrike" dirty="0">
                <a:solidFill>
                  <a:srgbClr val="000000"/>
                </a:solidFill>
                <a:effectLst/>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sz="3200" b="0" dirty="0">
              <a:effectLst/>
            </a:endParaRPr>
          </a:p>
          <a:p>
            <a:pPr marL="0" indent="0">
              <a:buNone/>
            </a:pPr>
            <a:br>
              <a:rPr lang="en-US" b="0" dirty="0">
                <a:effectLst/>
              </a:rPr>
            </a:br>
            <a:endParaRPr lang="en-US" dirty="0"/>
          </a:p>
        </p:txBody>
      </p:sp>
      <p:pic>
        <p:nvPicPr>
          <p:cNvPr id="5" name="Picture 4">
            <a:extLst>
              <a:ext uri="{FF2B5EF4-FFF2-40B4-BE49-F238E27FC236}">
                <a16:creationId xmlns:a16="http://schemas.microsoft.com/office/drawing/2014/main" id="{B27CBF46-696F-5AA7-AEE9-0CF58D9A0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936" y="702129"/>
            <a:ext cx="2857500" cy="1600200"/>
          </a:xfrm>
          <a:prstGeom prst="rect">
            <a:avLst/>
          </a:prstGeom>
          <a:effectLst>
            <a:softEdge rad="254000"/>
          </a:effectLst>
        </p:spPr>
      </p:pic>
    </p:spTree>
    <p:extLst>
      <p:ext uri="{BB962C8B-B14F-4D97-AF65-F5344CB8AC3E}">
        <p14:creationId xmlns:p14="http://schemas.microsoft.com/office/powerpoint/2010/main" val="787558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3C385-76E1-6A1F-AA3A-8EFE130871B8}"/>
              </a:ext>
            </a:extLst>
          </p:cNvPr>
          <p:cNvSpPr>
            <a:spLocks noGrp="1"/>
          </p:cNvSpPr>
          <p:nvPr>
            <p:ph idx="1"/>
          </p:nvPr>
        </p:nvSpPr>
        <p:spPr>
          <a:xfrm>
            <a:off x="680155" y="1219200"/>
            <a:ext cx="10515600" cy="5260622"/>
          </a:xfrm>
        </p:spPr>
        <p:txBody>
          <a:bodyPr>
            <a:normAutofit/>
          </a:bodyPr>
          <a:lstStyle/>
          <a:p>
            <a:pPr algn="just" rtl="0">
              <a:spcBef>
                <a:spcPts val="0"/>
              </a:spcBef>
              <a:spcAft>
                <a:spcPts val="800"/>
              </a:spcAft>
            </a:pPr>
            <a:r>
              <a:rPr lang="en-US" sz="2800" b="0" i="0" u="none" strike="noStrike" dirty="0">
                <a:solidFill>
                  <a:srgbClr val="000000"/>
                </a:solidFill>
                <a:effectLst/>
                <a:latin typeface="Calibri" panose="020F050202020403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p>
          <a:p>
            <a:pPr marL="0" indent="0" algn="just" rtl="0">
              <a:spcBef>
                <a:spcPts val="0"/>
              </a:spcBef>
              <a:spcAft>
                <a:spcPts val="800"/>
              </a:spcAft>
              <a:buNone/>
            </a:pPr>
            <a:endParaRPr lang="en-US" sz="2800" b="0" dirty="0">
              <a:effectLst/>
            </a:endParaRPr>
          </a:p>
          <a:p>
            <a:pPr algn="just" rtl="0">
              <a:spcBef>
                <a:spcPts val="0"/>
              </a:spcBef>
              <a:spcAft>
                <a:spcPts val="800"/>
              </a:spcAft>
            </a:pPr>
            <a:r>
              <a:rPr lang="en-US" sz="2800" b="0" i="0" u="none" strike="noStrike" dirty="0">
                <a:solidFill>
                  <a:srgbClr val="000000"/>
                </a:solidFill>
                <a:effectLst/>
                <a:latin typeface="Calibri" panose="020F0502020204030204" pitchFamily="34" charset="0"/>
              </a:rPr>
              <a:t>If you're looking to get a better handle on what information technology is - and the many facets of this field - then you've come to the right place. We're going to take a deep dive into the ever-changing world of information technology.</a:t>
            </a:r>
            <a:endParaRPr lang="en-US" sz="2800" b="0" dirty="0">
              <a:effectLst/>
            </a:endParaRPr>
          </a:p>
          <a:p>
            <a:pPr marL="0" indent="0">
              <a:buNone/>
            </a:pPr>
            <a:br>
              <a:rPr lang="en-US" sz="2800" dirty="0"/>
            </a:br>
            <a:endParaRPr lang="en-US" sz="2800" dirty="0"/>
          </a:p>
        </p:txBody>
      </p:sp>
    </p:spTree>
    <p:extLst>
      <p:ext uri="{BB962C8B-B14F-4D97-AF65-F5344CB8AC3E}">
        <p14:creationId xmlns:p14="http://schemas.microsoft.com/office/powerpoint/2010/main" val="410616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EAFF4-D4FB-5F96-304E-88AA0BE6F42E}"/>
              </a:ext>
            </a:extLst>
          </p:cNvPr>
          <p:cNvSpPr>
            <a:spLocks noGrp="1"/>
          </p:cNvSpPr>
          <p:nvPr>
            <p:ph idx="1"/>
          </p:nvPr>
        </p:nvSpPr>
        <p:spPr>
          <a:xfrm>
            <a:off x="1295402" y="1600199"/>
            <a:ext cx="9601196" cy="4555671"/>
          </a:xfrm>
        </p:spPr>
        <p:txBody>
          <a:bodyPr>
            <a:normAutofit fontScale="92500" lnSpcReduction="10000"/>
          </a:bodyPr>
          <a:lstStyle/>
          <a:p>
            <a:pPr marL="0" indent="0" algn="just" rtl="0">
              <a:spcBef>
                <a:spcPts val="0"/>
              </a:spcBef>
              <a:spcAft>
                <a:spcPts val="800"/>
              </a:spcAft>
              <a:buNone/>
            </a:pPr>
            <a:r>
              <a:rPr lang="en-US" sz="2800" b="1" i="0" u="none" strike="noStrike" dirty="0">
                <a:solidFill>
                  <a:srgbClr val="00B0F0"/>
                </a:solidFill>
                <a:effectLst/>
                <a:latin typeface="Calibri" panose="020F0502020204030204" pitchFamily="34" charset="0"/>
              </a:rPr>
              <a:t>What is information technology and what does it encompass?</a:t>
            </a:r>
            <a:endParaRPr lang="en-US" sz="2800" b="0" dirty="0">
              <a:solidFill>
                <a:srgbClr val="00B0F0"/>
              </a:solidFill>
              <a:effectLst/>
            </a:endParaRPr>
          </a:p>
          <a:p>
            <a:pPr algn="just" rtl="0">
              <a:spcBef>
                <a:spcPts val="0"/>
              </a:spcBef>
              <a:spcAft>
                <a:spcPts val="800"/>
              </a:spcAft>
            </a:pPr>
            <a:r>
              <a:rPr lang="en-US" sz="3000" b="0" i="0" u="none" strike="noStrike" dirty="0">
                <a:solidFill>
                  <a:srgbClr val="000000"/>
                </a:solidFill>
                <a:effectLst/>
                <a:latin typeface="Calibri" panose="020F0502020204030204" pitchFamily="34" charset="0"/>
              </a:rPr>
              <a:t>The most basic information technology definition is that it's the application of technology to solve business or organizational problems on a broad scale.</a:t>
            </a:r>
            <a:endParaRPr lang="en-US" sz="3000" b="0" dirty="0">
              <a:effectLst/>
            </a:endParaRPr>
          </a:p>
          <a:p>
            <a:pPr algn="just" rtl="0">
              <a:spcBef>
                <a:spcPts val="0"/>
              </a:spcBef>
              <a:spcAft>
                <a:spcPts val="800"/>
              </a:spcAft>
            </a:pPr>
            <a:r>
              <a:rPr lang="en-US" sz="3000" b="0" i="0" u="none" strike="noStrike" dirty="0">
                <a:solidFill>
                  <a:srgbClr val="000000"/>
                </a:solidFill>
                <a:effectLst/>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endParaRPr lang="en-US" sz="3000" b="0" dirty="0">
              <a:effectLst/>
            </a:endParaRPr>
          </a:p>
          <a:p>
            <a:pPr marL="0" indent="0">
              <a:buNone/>
            </a:pPr>
            <a:br>
              <a:rPr lang="en-US" sz="3000" dirty="0"/>
            </a:br>
            <a:endParaRPr lang="en-US" sz="3000" dirty="0"/>
          </a:p>
        </p:txBody>
      </p:sp>
    </p:spTree>
    <p:extLst>
      <p:ext uri="{BB962C8B-B14F-4D97-AF65-F5344CB8AC3E}">
        <p14:creationId xmlns:p14="http://schemas.microsoft.com/office/powerpoint/2010/main" val="2125589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A91E82-491C-E3E4-15C9-834643C20F46}"/>
              </a:ext>
            </a:extLst>
          </p:cNvPr>
          <p:cNvSpPr>
            <a:spLocks noGrp="1"/>
          </p:cNvSpPr>
          <p:nvPr>
            <p:ph idx="1"/>
          </p:nvPr>
        </p:nvSpPr>
        <p:spPr>
          <a:xfrm>
            <a:off x="1295400" y="1469571"/>
            <a:ext cx="9601200" cy="4816928"/>
          </a:xfrm>
        </p:spPr>
        <p:txBody>
          <a:bodyPr>
            <a:normAutofit fontScale="92500" lnSpcReduction="20000"/>
          </a:bodyPr>
          <a:lstStyle/>
          <a:p>
            <a:pPr algn="just" rtl="0">
              <a:spcBef>
                <a:spcPts val="0"/>
              </a:spcBef>
              <a:spcAft>
                <a:spcPts val="800"/>
              </a:spcAft>
            </a:pPr>
            <a:r>
              <a:rPr lang="en-US" sz="3000" b="0" i="0" u="none" strike="noStrike" dirty="0">
                <a:solidFill>
                  <a:srgbClr val="000000"/>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sz="3000" b="0" dirty="0">
              <a:effectLst/>
            </a:endParaRPr>
          </a:p>
          <a:p>
            <a:pPr algn="just" rtl="0">
              <a:spcBef>
                <a:spcPts val="0"/>
              </a:spcBef>
              <a:spcAft>
                <a:spcPts val="800"/>
              </a:spcAft>
            </a:pPr>
            <a:r>
              <a:rPr lang="en-US" sz="3000" b="0" i="0" u="none" strike="noStrike" dirty="0">
                <a:solidFill>
                  <a:srgbClr val="000000"/>
                </a:solidFill>
                <a:effectLst/>
                <a:latin typeface="Calibri" panose="020F0502020204030204"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endParaRPr lang="en-US" sz="3000" b="0" dirty="0">
              <a:effectLst/>
            </a:endParaRPr>
          </a:p>
          <a:p>
            <a:pPr marL="0" indent="0">
              <a:buNone/>
            </a:pPr>
            <a:br>
              <a:rPr lang="en-US" sz="3000" dirty="0"/>
            </a:br>
            <a:br>
              <a:rPr lang="en-US" dirty="0"/>
            </a:br>
            <a:endParaRPr lang="en-US" dirty="0"/>
          </a:p>
        </p:txBody>
      </p:sp>
    </p:spTree>
    <p:extLst>
      <p:ext uri="{BB962C8B-B14F-4D97-AF65-F5344CB8AC3E}">
        <p14:creationId xmlns:p14="http://schemas.microsoft.com/office/powerpoint/2010/main" val="2808196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DCBF96-D923-EAEF-0D3F-01F9FAD44623}"/>
              </a:ext>
            </a:extLst>
          </p:cNvPr>
          <p:cNvSpPr>
            <a:spLocks noGrp="1"/>
          </p:cNvSpPr>
          <p:nvPr>
            <p:ph idx="1"/>
          </p:nvPr>
        </p:nvSpPr>
        <p:spPr>
          <a:xfrm>
            <a:off x="1295400" y="1616529"/>
            <a:ext cx="9601200" cy="4209824"/>
          </a:xfrm>
        </p:spPr>
        <p:txBody>
          <a:bodyPr>
            <a:normAutofit fontScale="40000" lnSpcReduction="20000"/>
          </a:bodyPr>
          <a:lstStyle/>
          <a:p>
            <a:pPr algn="just">
              <a:spcBef>
                <a:spcPts val="0"/>
              </a:spcBef>
              <a:spcAft>
                <a:spcPts val="800"/>
              </a:spcAft>
            </a:pPr>
            <a:r>
              <a:rPr lang="en-US" sz="7400" b="0" i="0" u="none" strike="noStrike" dirty="0">
                <a:solidFill>
                  <a:srgbClr val="000000"/>
                </a:solidFill>
                <a:effectLst/>
                <a:latin typeface="Calibri" panose="020F0502020204030204" pitchFamily="34" charset="0"/>
              </a:rPr>
              <a:t>IT governance: This refers to the combination of policies and processes that ensure IT systems are effectively run and in alignment with the organization's needs.</a:t>
            </a:r>
            <a:endParaRPr lang="en-US" sz="7400" b="0" dirty="0">
              <a:effectLst/>
            </a:endParaRPr>
          </a:p>
          <a:p>
            <a:pPr algn="just" rtl="0">
              <a:spcBef>
                <a:spcPts val="0"/>
              </a:spcBef>
              <a:spcAft>
                <a:spcPts val="800"/>
              </a:spcAft>
            </a:pPr>
            <a:endParaRPr lang="en-US" sz="7400" dirty="0">
              <a:solidFill>
                <a:srgbClr val="000000"/>
              </a:solidFill>
              <a:latin typeface="Calibri" panose="020F0502020204030204" pitchFamily="34" charset="0"/>
            </a:endParaRPr>
          </a:p>
          <a:p>
            <a:pPr algn="just" rtl="0">
              <a:spcBef>
                <a:spcPts val="0"/>
              </a:spcBef>
              <a:spcAft>
                <a:spcPts val="800"/>
              </a:spcAft>
            </a:pPr>
            <a:r>
              <a:rPr lang="en-US" sz="7400" b="0" i="0" u="none" strike="noStrike" dirty="0">
                <a:solidFill>
                  <a:srgbClr val="000000"/>
                </a:solidFill>
                <a:effectLst/>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sz="7400" b="0" dirty="0">
              <a:effectLst/>
            </a:endParaRPr>
          </a:p>
          <a:p>
            <a:pPr marL="0" indent="0">
              <a:buNone/>
            </a:pPr>
            <a:br>
              <a:rPr lang="en-US" dirty="0"/>
            </a:br>
            <a:endParaRPr lang="en-US" dirty="0"/>
          </a:p>
        </p:txBody>
      </p:sp>
    </p:spTree>
    <p:extLst>
      <p:ext uri="{BB962C8B-B14F-4D97-AF65-F5344CB8AC3E}">
        <p14:creationId xmlns:p14="http://schemas.microsoft.com/office/powerpoint/2010/main" val="104528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2171BF-C7E0-F581-DFE2-DDD491E3B5A7}"/>
              </a:ext>
            </a:extLst>
          </p:cNvPr>
          <p:cNvSpPr>
            <a:spLocks noGrp="1"/>
          </p:cNvSpPr>
          <p:nvPr>
            <p:ph idx="1"/>
          </p:nvPr>
        </p:nvSpPr>
        <p:spPr>
          <a:xfrm>
            <a:off x="1295400" y="1877786"/>
            <a:ext cx="9601200" cy="3559628"/>
          </a:xfrm>
        </p:spPr>
        <p:txBody>
          <a:bodyPr>
            <a:noAutofit/>
          </a:bodyPr>
          <a:lstStyle/>
          <a:p>
            <a:pPr algn="just" rtl="0">
              <a:spcBef>
                <a:spcPts val="0"/>
              </a:spcBef>
              <a:spcAft>
                <a:spcPts val="800"/>
              </a:spcAft>
            </a:pPr>
            <a:r>
              <a:rPr lang="en-US" sz="3200" b="0" i="0" u="none" strike="noStrike" dirty="0">
                <a:solidFill>
                  <a:srgbClr val="000000"/>
                </a:solidFill>
                <a:effectLst/>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endParaRPr lang="en-US" sz="3200" b="0" dirty="0">
              <a:effectLst/>
            </a:endParaRPr>
          </a:p>
          <a:p>
            <a:pPr marL="0" indent="0">
              <a:buNone/>
            </a:pPr>
            <a:br>
              <a:rPr lang="en-US" sz="3200" dirty="0"/>
            </a:br>
            <a:endParaRPr lang="en-US" sz="3200" dirty="0"/>
          </a:p>
        </p:txBody>
      </p:sp>
    </p:spTree>
    <p:extLst>
      <p:ext uri="{BB962C8B-B14F-4D97-AF65-F5344CB8AC3E}">
        <p14:creationId xmlns:p14="http://schemas.microsoft.com/office/powerpoint/2010/main" val="3143765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C4E3E-9841-F56E-B7FA-B9EF1746A79E}"/>
              </a:ext>
            </a:extLst>
          </p:cNvPr>
          <p:cNvSpPr>
            <a:spLocks noGrp="1"/>
          </p:cNvSpPr>
          <p:nvPr>
            <p:ph idx="1"/>
          </p:nvPr>
        </p:nvSpPr>
        <p:spPr>
          <a:xfrm>
            <a:off x="1295401" y="1845129"/>
            <a:ext cx="9601196" cy="4030739"/>
          </a:xfrm>
        </p:spPr>
        <p:txBody>
          <a:bodyPr/>
          <a:lstStyle/>
          <a:p>
            <a:pPr algn="just" rtl="0">
              <a:spcBef>
                <a:spcPts val="0"/>
              </a:spcBef>
              <a:spcAft>
                <a:spcPts val="800"/>
              </a:spcAft>
            </a:pPr>
            <a:r>
              <a:rPr lang="en-US" sz="3200" b="0" i="0" u="none" strike="noStrike" dirty="0">
                <a:solidFill>
                  <a:srgbClr val="000000"/>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sz="3200" b="0" dirty="0">
              <a:effectLst/>
            </a:endParaRPr>
          </a:p>
          <a:p>
            <a:pPr marL="0" indent="0">
              <a:buNone/>
            </a:pPr>
            <a:br>
              <a:rPr lang="en-US" dirty="0"/>
            </a:br>
            <a:endParaRPr lang="en-US" dirty="0"/>
          </a:p>
        </p:txBody>
      </p:sp>
    </p:spTree>
    <p:extLst>
      <p:ext uri="{BB962C8B-B14F-4D97-AF65-F5344CB8AC3E}">
        <p14:creationId xmlns:p14="http://schemas.microsoft.com/office/powerpoint/2010/main" val="336324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2393C-3A1D-9572-8464-B89CD36B8401}"/>
              </a:ext>
            </a:extLst>
          </p:cNvPr>
          <p:cNvSpPr>
            <a:spLocks noGrp="1"/>
          </p:cNvSpPr>
          <p:nvPr>
            <p:ph idx="1"/>
          </p:nvPr>
        </p:nvSpPr>
        <p:spPr>
          <a:xfrm>
            <a:off x="1295401" y="1698170"/>
            <a:ext cx="9601196" cy="4177697"/>
          </a:xfrm>
        </p:spPr>
        <p:txBody>
          <a:bodyPr>
            <a:noAutofit/>
          </a:bodyPr>
          <a:lstStyle/>
          <a:p>
            <a:pPr algn="just" rtl="0">
              <a:spcBef>
                <a:spcPts val="0"/>
              </a:spcBef>
              <a:spcAft>
                <a:spcPts val="800"/>
              </a:spcAft>
            </a:pPr>
            <a:r>
              <a:rPr lang="en-US" sz="4000" b="0" i="0" u="none" strike="noStrike" dirty="0">
                <a:solidFill>
                  <a:srgbClr val="000000"/>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sz="4000" b="0" dirty="0">
              <a:effectLst/>
            </a:endParaRPr>
          </a:p>
          <a:p>
            <a:pPr marL="0" indent="0">
              <a:buNone/>
            </a:pPr>
            <a:br>
              <a:rPr lang="en-US" sz="4000" dirty="0"/>
            </a:br>
            <a:endParaRPr lang="en-US" sz="4000" dirty="0"/>
          </a:p>
        </p:txBody>
      </p:sp>
    </p:spTree>
    <p:extLst>
      <p:ext uri="{BB962C8B-B14F-4D97-AF65-F5344CB8AC3E}">
        <p14:creationId xmlns:p14="http://schemas.microsoft.com/office/powerpoint/2010/main" val="109106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27B73-CE7D-C96B-3B2C-35AAF7D85D57}"/>
              </a:ext>
            </a:extLst>
          </p:cNvPr>
          <p:cNvSpPr>
            <a:spLocks noGrp="1"/>
          </p:cNvSpPr>
          <p:nvPr>
            <p:ph idx="1"/>
          </p:nvPr>
        </p:nvSpPr>
        <p:spPr>
          <a:xfrm>
            <a:off x="1295401" y="1453243"/>
            <a:ext cx="9601196" cy="4422625"/>
          </a:xfrm>
        </p:spPr>
        <p:txBody>
          <a:bodyPr>
            <a:normAutofit/>
          </a:bodyPr>
          <a:lstStyle/>
          <a:p>
            <a:pPr marL="0" indent="0" algn="just" rtl="0">
              <a:spcBef>
                <a:spcPts val="0"/>
              </a:spcBef>
              <a:spcAft>
                <a:spcPts val="800"/>
              </a:spcAft>
              <a:buNone/>
            </a:pPr>
            <a:r>
              <a:rPr lang="en-US" sz="3200" b="0" i="0" u="none" strike="noStrike" dirty="0">
                <a:solidFill>
                  <a:srgbClr val="00B0F0"/>
                </a:solidFill>
                <a:effectLst/>
                <a:latin typeface="Aharoni" panose="02010803020104030203" pitchFamily="2" charset="-79"/>
                <a:cs typeface="Aharoni" panose="02010803020104030203" pitchFamily="2" charset="-79"/>
              </a:rPr>
              <a:t>What’s the difference between hardware and software?</a:t>
            </a:r>
            <a:endParaRPr lang="en-US" sz="3200" b="0" dirty="0">
              <a:solidFill>
                <a:srgbClr val="00B0F0"/>
              </a:solidFill>
              <a:effectLst/>
            </a:endParaRPr>
          </a:p>
          <a:p>
            <a:pPr algn="just" rtl="0">
              <a:spcBef>
                <a:spcPts val="0"/>
              </a:spcBef>
              <a:spcAft>
                <a:spcPts val="800"/>
              </a:spcAft>
            </a:pPr>
            <a:r>
              <a:rPr lang="en-US" sz="3200" b="0" i="0" u="none" strike="noStrike" dirty="0">
                <a:solidFill>
                  <a:srgbClr val="000000"/>
                </a:solidFill>
                <a:effectLst/>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3200" b="0" dirty="0">
              <a:effectLst/>
            </a:endParaRPr>
          </a:p>
          <a:p>
            <a:pPr marL="0" indent="0">
              <a:buNone/>
            </a:pPr>
            <a:br>
              <a:rPr lang="en-US" dirty="0"/>
            </a:br>
            <a:endParaRPr lang="en-US" dirty="0"/>
          </a:p>
        </p:txBody>
      </p:sp>
    </p:spTree>
    <p:extLst>
      <p:ext uri="{BB962C8B-B14F-4D97-AF65-F5344CB8AC3E}">
        <p14:creationId xmlns:p14="http://schemas.microsoft.com/office/powerpoint/2010/main" val="2389120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46</TotalTime>
  <Words>942</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Aharoni</vt:lpstr>
      <vt:lpstr>Arial</vt:lpstr>
      <vt:lpstr>Calibri</vt:lpstr>
      <vt:lpstr>Garamond</vt:lpstr>
      <vt:lpstr>Organic</vt:lpstr>
      <vt:lpstr>What Is Information Technology? A Beginner’s Guide to the World of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Information Technology? A Beginner’s Guide to the World of IT  </dc:title>
  <dc:creator>LAB3_PC10</dc:creator>
  <cp:lastModifiedBy>LAB3_PC10</cp:lastModifiedBy>
  <cp:revision>1</cp:revision>
  <dcterms:created xsi:type="dcterms:W3CDTF">2023-05-24T07:55:01Z</dcterms:created>
  <dcterms:modified xsi:type="dcterms:W3CDTF">2023-05-24T08:41:16Z</dcterms:modified>
</cp:coreProperties>
</file>