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40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700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753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77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1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14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847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475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043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76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824A-B47A-4881-AF41-DE018A82FA51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3920-972F-483A-8BCF-47A0476B9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029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ietfjournal.org/working-group-update-microwave-modelling-at-ccamp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atatracker.ietf.org/doc/draft-ietf-ccamp-microwave-frame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atatracker.ietf.org/doc/draft-ietf-ccamp-mw-yang/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80154" y="5418161"/>
            <a:ext cx="10974784" cy="9962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4394578"/>
            <a:ext cx="9144000" cy="9168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IETF 99 </a:t>
            </a:r>
            <a:r>
              <a:rPr lang="en-US" sz="3200" dirty="0" err="1" smtClean="0"/>
              <a:t>H</a:t>
            </a:r>
            <a:r>
              <a:rPr lang="en-US" altLang="zh-CN" sz="3200" dirty="0" err="1" smtClean="0"/>
              <a:t>ackathon</a:t>
            </a:r>
            <a:endParaRPr 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9284" y="148663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SDN Applications for microwave radio link via IETF YANG Data Model</a:t>
            </a:r>
            <a:endParaRPr lang="en-US" sz="4800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1" y="5579032"/>
            <a:ext cx="677476" cy="5778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Logo_ChapterSlide_Normal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918" t="12468" r="17226" b="12726"/>
          <a:stretch>
            <a:fillRect/>
          </a:stretch>
        </p:blipFill>
        <p:spPr bwMode="auto">
          <a:xfrm>
            <a:off x="3767914" y="5592680"/>
            <a:ext cx="798088" cy="5778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rcRect t="14378"/>
          <a:stretch>
            <a:fillRect/>
          </a:stretch>
        </p:blipFill>
        <p:spPr>
          <a:xfrm>
            <a:off x="5882281" y="5595582"/>
            <a:ext cx="1000125" cy="5732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6" name="Picture 2" descr="C:\Users\y59408\AppData\Roaming\eSpace_Desktop\UserData\y00300861\imagefiles\07DD5003-27E9-4B98-898C-76EAEEE92882.png"/>
          <p:cNvPicPr>
            <a:picLocks noChangeAspect="1" noChangeArrowheads="1"/>
          </p:cNvPicPr>
          <p:nvPr/>
        </p:nvPicPr>
        <p:blipFill>
          <a:blip r:embed="rId5" cstate="print"/>
          <a:srcRect t="7313"/>
          <a:stretch>
            <a:fillRect/>
          </a:stretch>
        </p:blipFill>
        <p:spPr bwMode="auto">
          <a:xfrm>
            <a:off x="7184175" y="5595581"/>
            <a:ext cx="1086372" cy="573207"/>
          </a:xfrm>
          <a:prstGeom prst="rect">
            <a:avLst/>
          </a:prstGeom>
          <a:noFill/>
        </p:spPr>
      </p:pic>
      <p:pic>
        <p:nvPicPr>
          <p:cNvPr id="6148" name="Picture 4" descr="C:\Users\y59408\AppData\Roaming\eSpace_Desktop\UserData\y00300861\imagefiles\25272FD2-9EC4-4969-B548-8D6B6D2A30B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5282" y="5595582"/>
            <a:ext cx="1453961" cy="574652"/>
          </a:xfrm>
          <a:prstGeom prst="rect">
            <a:avLst/>
          </a:prstGeom>
          <a:noFill/>
        </p:spPr>
      </p:pic>
      <p:pic>
        <p:nvPicPr>
          <p:cNvPr id="6152" name="Picture 8" descr="C:\Users\y59408\AppData\Roaming\eSpace_Desktop\UserData\y00300861\imagefiles\544B9896-6268-4127-93C2-9277531B80C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5284" y="5609231"/>
            <a:ext cx="1482156" cy="559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099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圆角矩形 87"/>
          <p:cNvSpPr/>
          <p:nvPr/>
        </p:nvSpPr>
        <p:spPr>
          <a:xfrm>
            <a:off x="54592" y="1815152"/>
            <a:ext cx="3643952" cy="1528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YANG model for Microwave radio link </a:t>
            </a:r>
            <a:endParaRPr lang="en-US" dirty="0"/>
          </a:p>
        </p:txBody>
      </p:sp>
      <p:sp>
        <p:nvSpPr>
          <p:cNvPr id="4" name="右箭头 3"/>
          <p:cNvSpPr/>
          <p:nvPr/>
        </p:nvSpPr>
        <p:spPr>
          <a:xfrm>
            <a:off x="65301" y="3694366"/>
            <a:ext cx="11924537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366506" y="4283769"/>
            <a:ext cx="3111760" cy="1737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529792" y="4367744"/>
            <a:ext cx="2836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微软雅黑" pitchFamily="34" charset="-122"/>
              </a:rPr>
              <a:t>A</a:t>
            </a:r>
            <a:r>
              <a:rPr lang="en-US" altLang="zh-CN" sz="1600" dirty="0" smtClean="0">
                <a:ea typeface="微软雅黑" pitchFamily="34" charset="-122"/>
              </a:rPr>
              <a:t> design team was set up in IETF CCAMP WG to work on microwave radio links Yang Modeling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969593" y="1779057"/>
            <a:ext cx="3304671" cy="1737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98804" y="1862743"/>
            <a:ext cx="3370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微软雅黑" pitchFamily="34" charset="-122"/>
              </a:rPr>
              <a:t>The framework draft</a:t>
            </a:r>
            <a:r>
              <a:rPr lang="en-US" sz="1600" dirty="0" smtClean="0"/>
              <a:t>  (</a:t>
            </a:r>
            <a:r>
              <a:rPr lang="en-US" altLang="zh-CN" sz="1600" dirty="0" smtClean="0"/>
              <a:t>draft-</a:t>
            </a:r>
            <a:r>
              <a:rPr lang="en-US" altLang="zh-CN" sz="1600" dirty="0" err="1" smtClean="0"/>
              <a:t>ietf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ccamp</a:t>
            </a:r>
            <a:r>
              <a:rPr lang="en-US" altLang="zh-CN" sz="1600" dirty="0" smtClean="0"/>
              <a:t>-microwave-framework</a:t>
            </a:r>
            <a:r>
              <a:rPr lang="en-US" sz="1600" dirty="0" smtClean="0"/>
              <a:t>) </a:t>
            </a:r>
            <a:r>
              <a:rPr lang="en-US" altLang="zh-CN" sz="1600" dirty="0" smtClean="0">
                <a:ea typeface="微软雅黑" pitchFamily="34" charset="-122"/>
              </a:rPr>
              <a:t>was adopted by CCAMP WG</a:t>
            </a:r>
            <a:r>
              <a:rPr lang="en-US" sz="1600" dirty="0" smtClean="0"/>
              <a:t>: 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https://datatracker.ietf.org/doc/draft-ietf-ccamp-microwave-framework/</a:t>
            </a:r>
            <a:r>
              <a:rPr lang="en-US" sz="1600" dirty="0" smtClean="0"/>
              <a:t> 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527961" y="4263037"/>
            <a:ext cx="3111760" cy="1737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27961" y="4346723"/>
            <a:ext cx="31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微软雅黑" pitchFamily="34" charset="-122"/>
              </a:rPr>
              <a:t>“</a:t>
            </a:r>
            <a:r>
              <a:rPr lang="en-US" altLang="zh-CN" sz="1600" dirty="0" smtClean="0">
                <a:ea typeface="微软雅黑" pitchFamily="34" charset="-122"/>
              </a:rPr>
              <a:t>Microwave Modelling at CCAMP WG</a:t>
            </a:r>
            <a:r>
              <a:rPr lang="zh-CN" altLang="en-US" sz="1600" dirty="0" smtClean="0">
                <a:ea typeface="微软雅黑" pitchFamily="34" charset="-122"/>
              </a:rPr>
              <a:t>”</a:t>
            </a:r>
            <a:r>
              <a:rPr lang="en-US" altLang="zh-CN" sz="1600" dirty="0" smtClean="0"/>
              <a:t>in IETF journal:</a:t>
            </a:r>
          </a:p>
          <a:p>
            <a:r>
              <a:rPr lang="en-US" sz="1600" dirty="0" smtClean="0">
                <a:hlinkClick r:id="rId3"/>
              </a:rPr>
              <a:t>https://www.ietfjournal.org/working-group-update-microwave-modelling-at-ccamp/</a:t>
            </a:r>
            <a:r>
              <a:rPr lang="zh-CN" altLang="en-US" sz="1600" dirty="0" smtClean="0"/>
              <a:t>　</a:t>
            </a:r>
            <a:endParaRPr lang="en-US" sz="16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124325" y="3986872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June, 2016</a:t>
            </a:r>
            <a:endParaRPr 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06733" y="3500965"/>
            <a:ext cx="215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altLang="zh-CN" dirty="0" smtClean="0"/>
              <a:t>ecember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446146" y="3986872"/>
            <a:ext cx="18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March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131049" y="1756603"/>
            <a:ext cx="3111760" cy="1737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85641" y="1840289"/>
            <a:ext cx="31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微软雅黑" pitchFamily="34" charset="-122"/>
              </a:rPr>
              <a:t>The YANG model draft (draft-</a:t>
            </a:r>
            <a:r>
              <a:rPr lang="en-US" altLang="zh-CN" sz="1600" dirty="0" err="1" smtClean="0">
                <a:ea typeface="微软雅黑" pitchFamily="34" charset="-122"/>
              </a:rPr>
              <a:t>ietf</a:t>
            </a:r>
            <a:r>
              <a:rPr lang="en-US" altLang="zh-CN" sz="1600" dirty="0" smtClean="0">
                <a:ea typeface="微软雅黑" pitchFamily="34" charset="-122"/>
              </a:rPr>
              <a:t>-</a:t>
            </a:r>
            <a:r>
              <a:rPr lang="en-US" altLang="zh-CN" sz="1600" dirty="0" err="1" smtClean="0">
                <a:ea typeface="微软雅黑" pitchFamily="34" charset="-122"/>
              </a:rPr>
              <a:t>ccamp</a:t>
            </a:r>
            <a:r>
              <a:rPr lang="en-US" altLang="zh-CN" sz="1600" dirty="0" smtClean="0">
                <a:ea typeface="微软雅黑" pitchFamily="34" charset="-122"/>
              </a:rPr>
              <a:t>-mw-yang</a:t>
            </a:r>
            <a:r>
              <a:rPr lang="en-US" sz="1600" dirty="0" smtClean="0"/>
              <a:t>) </a:t>
            </a:r>
            <a:r>
              <a:rPr lang="en-US" altLang="zh-CN" sz="1600" dirty="0" smtClean="0">
                <a:ea typeface="微软雅黑" pitchFamily="34" charset="-122"/>
              </a:rPr>
              <a:t>was adopted by CCAMP WG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https://datatracker.ietf.org/doc/draft-ietf-ccamp-mw-yang/</a:t>
            </a:r>
            <a:r>
              <a:rPr lang="en-US" sz="1600" dirty="0"/>
              <a:t> </a:t>
            </a:r>
            <a:endParaRPr lang="en-US" sz="1600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10274447" y="3957280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July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930056" y="4245223"/>
            <a:ext cx="3111760" cy="1737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8930056" y="4328909"/>
            <a:ext cx="31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ea typeface="微软雅黑" pitchFamily="34" charset="-122"/>
              </a:rPr>
              <a:t>Hackathon</a:t>
            </a:r>
            <a:r>
              <a:rPr lang="en-US" altLang="zh-CN" sz="1600" dirty="0" smtClean="0">
                <a:ea typeface="微软雅黑" pitchFamily="34" charset="-122"/>
              </a:rPr>
              <a:t> in IETF 99 to validate the microwave model</a:t>
            </a:r>
            <a:r>
              <a:rPr lang="zh-CN" altLang="en-US" sz="1600" dirty="0" smtClean="0"/>
              <a:t>　</a:t>
            </a:r>
            <a:endParaRPr lang="en-US" sz="1600" dirty="0" smtClean="0"/>
          </a:p>
        </p:txBody>
      </p:sp>
      <p:cxnSp>
        <p:nvCxnSpPr>
          <p:cNvPr id="31" name="直接连接符 30"/>
          <p:cNvCxnSpPr/>
          <p:nvPr/>
        </p:nvCxnSpPr>
        <p:spPr>
          <a:xfrm>
            <a:off x="1124325" y="3976918"/>
            <a:ext cx="0" cy="2861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384644" y="3504651"/>
            <a:ext cx="0" cy="2861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14149" y="3959447"/>
            <a:ext cx="0" cy="2861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465026" y="3483852"/>
            <a:ext cx="0" cy="2861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629411" y="3467857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April, 2017</a:t>
            </a:r>
            <a:endParaRPr 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0035439" y="3959447"/>
            <a:ext cx="0" cy="2861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五角星 36"/>
          <p:cNvSpPr/>
          <p:nvPr/>
        </p:nvSpPr>
        <p:spPr>
          <a:xfrm>
            <a:off x="9881295" y="3725891"/>
            <a:ext cx="315026" cy="315451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2832" y="1968706"/>
            <a:ext cx="3534770" cy="1170280"/>
            <a:chOff x="968672" y="1368203"/>
            <a:chExt cx="6594801" cy="1668285"/>
          </a:xfrm>
        </p:grpSpPr>
        <p:sp>
          <p:nvSpPr>
            <p:cNvPr id="29" name="AutoShape 6"/>
            <p:cNvSpPr>
              <a:spLocks noChangeArrowheads="1"/>
            </p:cNvSpPr>
            <p:nvPr/>
          </p:nvSpPr>
          <p:spPr bwMode="auto">
            <a:xfrm>
              <a:off x="1924602" y="1368203"/>
              <a:ext cx="4738448" cy="1668285"/>
            </a:xfrm>
            <a:prstGeom prst="roundRect">
              <a:avLst>
                <a:gd name="adj" fmla="val 13009"/>
              </a:avLst>
            </a:prstGeom>
            <a:solidFill>
              <a:srgbClr val="D9D9D9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lIns="91356" tIns="45677" rIns="91356" bIns="45677"/>
            <a:lstStyle/>
            <a:p>
              <a:pPr marL="0" marR="0" lvl="0" indent="0" algn="ctr" defTabSz="800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5268682" y="1594713"/>
              <a:ext cx="1211384" cy="1127233"/>
            </a:xfrm>
            <a:prstGeom prst="ellipse">
              <a:avLst/>
            </a:prstGeom>
            <a:noFill/>
            <a:ln w="12700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</p:spPr>
          <p:txBody>
            <a:bodyPr wrap="none" lIns="91411" tIns="45705" rIns="91411" bIns="45705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pic>
          <p:nvPicPr>
            <p:cNvPr id="38" name="Picture 50" descr="0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32363" y="1670262"/>
              <a:ext cx="430689" cy="352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50" descr="0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32365" y="2368273"/>
              <a:ext cx="430687" cy="352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0" name="直接连接符 439"/>
            <p:cNvCxnSpPr>
              <a:cxnSpLocks noChangeShapeType="1"/>
              <a:stCxn id="38" idx="3"/>
              <a:endCxn id="60" idx="1"/>
            </p:cNvCxnSpPr>
            <p:nvPr/>
          </p:nvCxnSpPr>
          <p:spPr bwMode="auto">
            <a:xfrm flipV="1">
              <a:off x="6663052" y="1813114"/>
              <a:ext cx="425025" cy="33204"/>
            </a:xfrm>
            <a:prstGeom prst="line">
              <a:avLst/>
            </a:prstGeom>
            <a:noFill/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</p:spPr>
        </p:cxnSp>
        <p:cxnSp>
          <p:nvCxnSpPr>
            <p:cNvPr id="41" name="直接连接符 442"/>
            <p:cNvCxnSpPr>
              <a:cxnSpLocks noChangeShapeType="1"/>
              <a:stCxn id="39" idx="3"/>
              <a:endCxn id="60" idx="1"/>
            </p:cNvCxnSpPr>
            <p:nvPr/>
          </p:nvCxnSpPr>
          <p:spPr bwMode="auto">
            <a:xfrm flipV="1">
              <a:off x="6663052" y="1813114"/>
              <a:ext cx="425025" cy="731212"/>
            </a:xfrm>
            <a:prstGeom prst="line">
              <a:avLst/>
            </a:prstGeom>
            <a:noFill/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</p:spPr>
        </p:cxnSp>
        <p:cxnSp>
          <p:nvCxnSpPr>
            <p:cNvPr id="42" name="直接连接符 445"/>
            <p:cNvCxnSpPr>
              <a:cxnSpLocks noChangeShapeType="1"/>
              <a:stCxn id="39" idx="3"/>
              <a:endCxn id="61" idx="1"/>
            </p:cNvCxnSpPr>
            <p:nvPr/>
          </p:nvCxnSpPr>
          <p:spPr bwMode="auto">
            <a:xfrm flipV="1">
              <a:off x="6663052" y="2507780"/>
              <a:ext cx="425025" cy="36549"/>
            </a:xfrm>
            <a:prstGeom prst="line">
              <a:avLst/>
            </a:prstGeom>
            <a:noFill/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</p:spPr>
        </p:cxnSp>
        <p:cxnSp>
          <p:nvCxnSpPr>
            <p:cNvPr id="43" name="直接连接符 450"/>
            <p:cNvCxnSpPr>
              <a:cxnSpLocks noChangeShapeType="1"/>
              <a:stCxn id="38" idx="3"/>
              <a:endCxn id="61" idx="1"/>
            </p:cNvCxnSpPr>
            <p:nvPr/>
          </p:nvCxnSpPr>
          <p:spPr bwMode="auto">
            <a:xfrm>
              <a:off x="6663052" y="1846318"/>
              <a:ext cx="425025" cy="661460"/>
            </a:xfrm>
            <a:prstGeom prst="line">
              <a:avLst/>
            </a:prstGeom>
            <a:noFill/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</p:spPr>
        </p:cxnSp>
        <p:cxnSp>
          <p:nvCxnSpPr>
            <p:cNvPr id="44" name="直接连接符 459"/>
            <p:cNvCxnSpPr>
              <a:cxnSpLocks noChangeShapeType="1"/>
              <a:endCxn id="87" idx="1"/>
            </p:cNvCxnSpPr>
            <p:nvPr/>
          </p:nvCxnSpPr>
          <p:spPr bwMode="auto">
            <a:xfrm flipV="1">
              <a:off x="1560663" y="1867548"/>
              <a:ext cx="601564" cy="5457"/>
            </a:xfrm>
            <a:prstGeom prst="line">
              <a:avLst/>
            </a:prstGeom>
            <a:noFill/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</p:spPr>
        </p:cxnSp>
        <p:cxnSp>
          <p:nvCxnSpPr>
            <p:cNvPr id="45" name="直接连接符 462"/>
            <p:cNvCxnSpPr>
              <a:cxnSpLocks noChangeShapeType="1"/>
              <a:stCxn id="47" idx="3"/>
              <a:endCxn id="84" idx="1"/>
            </p:cNvCxnSpPr>
            <p:nvPr/>
          </p:nvCxnSpPr>
          <p:spPr bwMode="auto">
            <a:xfrm flipV="1">
              <a:off x="1660709" y="2495145"/>
              <a:ext cx="500234" cy="17815"/>
            </a:xfrm>
            <a:prstGeom prst="line">
              <a:avLst/>
            </a:prstGeom>
            <a:noFill/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</p:spPr>
        </p:cxnSp>
        <p:pic>
          <p:nvPicPr>
            <p:cNvPr id="46" name="Picture 93" descr="图片15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60428" y="2328441"/>
              <a:ext cx="416770" cy="448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93" descr="图片15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43940" y="2288467"/>
              <a:ext cx="416770" cy="448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8" name="组合 68"/>
            <p:cNvGrpSpPr/>
            <p:nvPr/>
          </p:nvGrpSpPr>
          <p:grpSpPr>
            <a:xfrm>
              <a:off x="2162226" y="1745713"/>
              <a:ext cx="398905" cy="373070"/>
              <a:chOff x="786948" y="1744120"/>
              <a:chExt cx="311598" cy="346488"/>
            </a:xfrm>
          </p:grpSpPr>
          <p:pic>
            <p:nvPicPr>
              <p:cNvPr id="85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 flipH="1">
                <a:off x="918421" y="1744120"/>
                <a:ext cx="180125" cy="214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6" name="Picture 4980" descr="图片7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 flipH="1">
                <a:off x="838697" y="1958777"/>
                <a:ext cx="238542" cy="131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786948" y="1749945"/>
                <a:ext cx="180125" cy="214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9" name="组合 22"/>
            <p:cNvGrpSpPr/>
            <p:nvPr/>
          </p:nvGrpSpPr>
          <p:grpSpPr>
            <a:xfrm>
              <a:off x="2160944" y="2373309"/>
              <a:ext cx="398905" cy="373070"/>
              <a:chOff x="786948" y="1744120"/>
              <a:chExt cx="311598" cy="346488"/>
            </a:xfrm>
          </p:grpSpPr>
          <p:pic>
            <p:nvPicPr>
              <p:cNvPr id="82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 flipH="1">
                <a:off x="918421" y="1744120"/>
                <a:ext cx="180125" cy="214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3" name="Picture 4980" descr="图片7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 flipH="1">
                <a:off x="838697" y="1958777"/>
                <a:ext cx="238542" cy="131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4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786948" y="1749945"/>
                <a:ext cx="180125" cy="214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0" name="组合 76"/>
            <p:cNvGrpSpPr/>
            <p:nvPr/>
          </p:nvGrpSpPr>
          <p:grpSpPr>
            <a:xfrm>
              <a:off x="3562882" y="1440044"/>
              <a:ext cx="398905" cy="373070"/>
              <a:chOff x="786948" y="1744120"/>
              <a:chExt cx="311598" cy="346488"/>
            </a:xfrm>
          </p:grpSpPr>
          <p:pic>
            <p:nvPicPr>
              <p:cNvPr id="79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 flipH="1">
                <a:off x="918421" y="1744120"/>
                <a:ext cx="180125" cy="214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0" name="Picture 4980" descr="图片7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 flipH="1">
                <a:off x="838697" y="1958777"/>
                <a:ext cx="238542" cy="131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1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786948" y="1749945"/>
                <a:ext cx="180125" cy="214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1" name="组合 34"/>
            <p:cNvGrpSpPr/>
            <p:nvPr/>
          </p:nvGrpSpPr>
          <p:grpSpPr>
            <a:xfrm>
              <a:off x="4547685" y="1628373"/>
              <a:ext cx="398905" cy="373070"/>
              <a:chOff x="462079" y="1744124"/>
              <a:chExt cx="311598" cy="346489"/>
            </a:xfrm>
          </p:grpSpPr>
          <p:pic>
            <p:nvPicPr>
              <p:cNvPr id="76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 flipH="1">
                <a:off x="593552" y="1744124"/>
                <a:ext cx="180125" cy="214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7" name="Picture 4980" descr="图片7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 flipH="1">
                <a:off x="513828" y="1958782"/>
                <a:ext cx="238542" cy="131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462079" y="1749949"/>
                <a:ext cx="180125" cy="214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52" name="直接连接符 42"/>
            <p:cNvCxnSpPr>
              <a:stCxn id="85" idx="1"/>
              <a:endCxn id="81" idx="1"/>
            </p:cNvCxnSpPr>
            <p:nvPr/>
          </p:nvCxnSpPr>
          <p:spPr bwMode="auto">
            <a:xfrm flipV="1">
              <a:off x="2561131" y="1561880"/>
              <a:ext cx="1001751" cy="299397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43"/>
            <p:cNvCxnSpPr>
              <a:stCxn id="79" idx="1"/>
              <a:endCxn id="78" idx="1"/>
            </p:cNvCxnSpPr>
            <p:nvPr/>
          </p:nvCxnSpPr>
          <p:spPr bwMode="auto">
            <a:xfrm>
              <a:off x="3961786" y="1555607"/>
              <a:ext cx="585898" cy="194600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44"/>
            <p:cNvCxnSpPr>
              <a:stCxn id="82" idx="1"/>
              <a:endCxn id="75" idx="1"/>
            </p:cNvCxnSpPr>
            <p:nvPr/>
          </p:nvCxnSpPr>
          <p:spPr bwMode="auto">
            <a:xfrm>
              <a:off x="2559848" y="2488874"/>
              <a:ext cx="968156" cy="55145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46"/>
            <p:cNvCxnSpPr>
              <a:stCxn id="73" idx="0"/>
              <a:endCxn id="80" idx="2"/>
            </p:cNvCxnSpPr>
            <p:nvPr/>
          </p:nvCxnSpPr>
          <p:spPr bwMode="auto">
            <a:xfrm flipH="1" flipV="1">
              <a:off x="3781820" y="1813114"/>
              <a:ext cx="29793" cy="609068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6" name="Picture 93" descr="图片15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44033" y="2433382"/>
              <a:ext cx="416770" cy="448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93" descr="图片15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68672" y="1538115"/>
              <a:ext cx="416770" cy="448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93" descr="图片15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52184" y="1498140"/>
              <a:ext cx="416770" cy="448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93" descr="图片15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52277" y="1643055"/>
              <a:ext cx="416770" cy="448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413" descr="图片5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88077" y="1612450"/>
              <a:ext cx="475396" cy="401331"/>
            </a:xfrm>
            <a:prstGeom prst="rect">
              <a:avLst/>
            </a:prstGeom>
            <a:noFill/>
          </p:spPr>
        </p:pic>
        <p:pic>
          <p:nvPicPr>
            <p:cNvPr id="61" name="Picture 413" descr="图片5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88077" y="2307113"/>
              <a:ext cx="475396" cy="401331"/>
            </a:xfrm>
            <a:prstGeom prst="rect">
              <a:avLst/>
            </a:prstGeom>
            <a:noFill/>
          </p:spPr>
        </p:pic>
        <p:pic>
          <p:nvPicPr>
            <p:cNvPr id="62" name="Picture 50" descr="0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30111" y="2429047"/>
              <a:ext cx="430687" cy="352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" name="Picture 50" descr="0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52681" y="1600813"/>
              <a:ext cx="430689" cy="352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4" name="直接连接符 45"/>
            <p:cNvCxnSpPr>
              <a:stCxn id="63" idx="1"/>
              <a:endCxn id="76" idx="1"/>
            </p:cNvCxnSpPr>
            <p:nvPr/>
          </p:nvCxnSpPr>
          <p:spPr bwMode="auto">
            <a:xfrm flipH="1" flipV="1">
              <a:off x="4946590" y="1743935"/>
              <a:ext cx="206091" cy="32932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5" name="组合 98"/>
            <p:cNvGrpSpPr/>
            <p:nvPr/>
          </p:nvGrpSpPr>
          <p:grpSpPr>
            <a:xfrm>
              <a:off x="3528005" y="2422183"/>
              <a:ext cx="398905" cy="373070"/>
              <a:chOff x="786948" y="1744120"/>
              <a:chExt cx="311598" cy="346488"/>
            </a:xfrm>
          </p:grpSpPr>
          <p:pic>
            <p:nvPicPr>
              <p:cNvPr id="73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 flipH="1">
                <a:off x="918421" y="1744120"/>
                <a:ext cx="180125" cy="214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" name="Picture 4980" descr="图片7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 flipH="1">
                <a:off x="838697" y="1958777"/>
                <a:ext cx="238542" cy="131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786948" y="1749945"/>
                <a:ext cx="180125" cy="214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6" name="组合 102"/>
            <p:cNvGrpSpPr/>
            <p:nvPr/>
          </p:nvGrpSpPr>
          <p:grpSpPr>
            <a:xfrm>
              <a:off x="4621831" y="2422773"/>
              <a:ext cx="398905" cy="373070"/>
              <a:chOff x="786948" y="1744120"/>
              <a:chExt cx="311598" cy="346488"/>
            </a:xfrm>
          </p:grpSpPr>
          <p:pic>
            <p:nvPicPr>
              <p:cNvPr id="70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 flipH="1">
                <a:off x="918421" y="1744120"/>
                <a:ext cx="180125" cy="214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" name="Picture 4980" descr="图片7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 flipH="1">
                <a:off x="838697" y="1958777"/>
                <a:ext cx="238542" cy="131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4979" descr="图片74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786948" y="1749945"/>
                <a:ext cx="180125" cy="2146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67" name="直接连接符 45"/>
            <p:cNvCxnSpPr>
              <a:endCxn id="70" idx="2"/>
            </p:cNvCxnSpPr>
            <p:nvPr/>
          </p:nvCxnSpPr>
          <p:spPr bwMode="auto">
            <a:xfrm flipH="1">
              <a:off x="4905438" y="2604681"/>
              <a:ext cx="350287" cy="49218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43"/>
            <p:cNvCxnSpPr/>
            <p:nvPr/>
          </p:nvCxnSpPr>
          <p:spPr bwMode="auto">
            <a:xfrm>
              <a:off x="3926909" y="2510228"/>
              <a:ext cx="694921" cy="283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43"/>
            <p:cNvCxnSpPr/>
            <p:nvPr/>
          </p:nvCxnSpPr>
          <p:spPr bwMode="auto">
            <a:xfrm>
              <a:off x="3926909" y="2567867"/>
              <a:ext cx="694921" cy="283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19423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圆角矩形 63"/>
          <p:cNvSpPr/>
          <p:nvPr/>
        </p:nvSpPr>
        <p:spPr>
          <a:xfrm>
            <a:off x="7320167" y="4715441"/>
            <a:ext cx="4526900" cy="19937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圆角矩形 62"/>
          <p:cNvSpPr/>
          <p:nvPr/>
        </p:nvSpPr>
        <p:spPr>
          <a:xfrm>
            <a:off x="7322506" y="2143383"/>
            <a:ext cx="4526900" cy="21552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What was </a:t>
            </a:r>
            <a:r>
              <a:rPr lang="en-US" dirty="0" smtClean="0"/>
              <a:t>developed in </a:t>
            </a:r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7872"/>
            <a:ext cx="10515600" cy="19104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Purpose: To validate the model defined in </a:t>
            </a:r>
            <a:r>
              <a:rPr lang="en-US" altLang="zh-CN" sz="1800" dirty="0">
                <a:solidFill>
                  <a:prstClr val="black"/>
                </a:solidFill>
              </a:rPr>
              <a:t>draft-ietf-ccamp-mw-yang-01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Developed in </a:t>
            </a:r>
            <a:r>
              <a:rPr lang="en-US" sz="1800" dirty="0" err="1" smtClean="0"/>
              <a:t>hackathon</a:t>
            </a:r>
            <a:r>
              <a:rPr lang="en-US" sz="1800" dirty="0" smtClean="0"/>
              <a:t>:</a:t>
            </a:r>
          </a:p>
          <a:p>
            <a:pPr lvl="1"/>
            <a:r>
              <a:rPr lang="en-US" sz="1400" dirty="0" smtClean="0"/>
              <a:t>MW YANG model in ODL controller</a:t>
            </a:r>
          </a:p>
          <a:p>
            <a:pPr lvl="1"/>
            <a:r>
              <a:rPr lang="en-US" sz="1400" dirty="0" smtClean="0"/>
              <a:t>Two applications: Energy Efficiency and </a:t>
            </a:r>
            <a:r>
              <a:rPr lang="en-US" altLang="zh-CN" sz="1400" dirty="0" smtClean="0"/>
              <a:t>Dynamic frequency control </a:t>
            </a:r>
            <a:endParaRPr lang="en-US" sz="1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524779" y="2623435"/>
            <a:ext cx="1978090" cy="8210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524780" y="2688158"/>
            <a:ext cx="191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 1: </a:t>
            </a:r>
          </a:p>
          <a:p>
            <a:pPr algn="ctr"/>
            <a:r>
              <a:rPr lang="en-US" altLang="zh-CN" sz="1600" dirty="0" smtClean="0"/>
              <a:t>Energy efficiency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4221326" y="2582221"/>
            <a:ext cx="1978090" cy="8210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4221327" y="2646944"/>
            <a:ext cx="1912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 2: </a:t>
            </a:r>
          </a:p>
          <a:p>
            <a:pPr algn="ctr"/>
            <a:r>
              <a:rPr lang="en-US" altLang="zh-CN" sz="1600" dirty="0" smtClean="0"/>
              <a:t>Dynamic frequency control </a:t>
            </a:r>
            <a:endParaRPr 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1030257" y="3710822"/>
            <a:ext cx="5393309" cy="1076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765753" y="4115666"/>
            <a:ext cx="336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SDN controller – ODL based</a:t>
            </a:r>
            <a:endParaRPr lang="en-US" sz="1600" dirty="0"/>
          </a:p>
        </p:txBody>
      </p:sp>
      <p:sp>
        <p:nvSpPr>
          <p:cNvPr id="11" name="圆柱形 10"/>
          <p:cNvSpPr/>
          <p:nvPr/>
        </p:nvSpPr>
        <p:spPr>
          <a:xfrm>
            <a:off x="1275186" y="3902001"/>
            <a:ext cx="1017037" cy="6908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75186" y="4047597"/>
            <a:ext cx="101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MW YANG</a:t>
            </a:r>
          </a:p>
          <a:p>
            <a:pPr algn="ctr"/>
            <a:r>
              <a:rPr lang="en-US" sz="1400" dirty="0" smtClean="0"/>
              <a:t> model</a:t>
            </a:r>
            <a:endParaRPr 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/>
          <a:srcRect t="18091"/>
          <a:stretch/>
        </p:blipFill>
        <p:spPr>
          <a:xfrm>
            <a:off x="1095571" y="5057017"/>
            <a:ext cx="5544569" cy="1633032"/>
          </a:xfrm>
          <a:prstGeom prst="rect">
            <a:avLst/>
          </a:prstGeom>
        </p:spPr>
      </p:pic>
      <p:cxnSp>
        <p:nvCxnSpPr>
          <p:cNvPr id="15" name="直接连接符 14"/>
          <p:cNvCxnSpPr>
            <a:stCxn id="5" idx="2"/>
          </p:cNvCxnSpPr>
          <p:nvPr/>
        </p:nvCxnSpPr>
        <p:spPr>
          <a:xfrm>
            <a:off x="2513824" y="3444529"/>
            <a:ext cx="0" cy="26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77714" y="3403315"/>
            <a:ext cx="1" cy="30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81167" y="4790724"/>
            <a:ext cx="0" cy="26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173048" y="4736223"/>
            <a:ext cx="1" cy="30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95571" y="4505069"/>
            <a:ext cx="2230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微软雅黑" pitchFamily="34" charset="-122"/>
              </a:rPr>
              <a:t>draft-</a:t>
            </a:r>
            <a:r>
              <a:rPr lang="en-US" altLang="zh-CN" sz="1400" dirty="0" err="1" smtClean="0">
                <a:ea typeface="微软雅黑" pitchFamily="34" charset="-122"/>
              </a:rPr>
              <a:t>ietf</a:t>
            </a:r>
            <a:r>
              <a:rPr lang="en-US" altLang="zh-CN" sz="1400" dirty="0" smtClean="0">
                <a:ea typeface="微软雅黑" pitchFamily="34" charset="-122"/>
              </a:rPr>
              <a:t>-</a:t>
            </a:r>
            <a:r>
              <a:rPr lang="en-US" altLang="zh-CN" sz="1400" dirty="0" err="1" smtClean="0">
                <a:ea typeface="微软雅黑" pitchFamily="34" charset="-122"/>
              </a:rPr>
              <a:t>ccamp</a:t>
            </a:r>
            <a:r>
              <a:rPr lang="en-US" altLang="zh-CN" sz="1400" dirty="0" smtClean="0">
                <a:ea typeface="微软雅黑" pitchFamily="34" charset="-122"/>
              </a:rPr>
              <a:t>-mw-yang</a:t>
            </a:r>
            <a:endParaRPr 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7464639" y="3591306"/>
            <a:ext cx="2070483" cy="573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7464639" y="2726923"/>
            <a:ext cx="2070483" cy="573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519891" y="2845391"/>
            <a:ext cx="305379" cy="346689"/>
            <a:chOff x="4898212" y="4418912"/>
            <a:chExt cx="337788" cy="346592"/>
          </a:xfrm>
        </p:grpSpPr>
        <p:pic>
          <p:nvPicPr>
            <p:cNvPr id="24" name="Picture 4979" descr="图片74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flipH="1">
              <a:off x="4934486" y="4418912"/>
              <a:ext cx="255066" cy="2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4980" descr="图片75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flipH="1">
              <a:off x="4898212" y="4623599"/>
              <a:ext cx="337788" cy="14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" name="Picture 4980" descr="图片7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flipH="1">
            <a:off x="9146225" y="3082549"/>
            <a:ext cx="305379" cy="14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979" descr="图片7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186654" y="2857693"/>
            <a:ext cx="230593" cy="23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接连接符 45"/>
          <p:cNvCxnSpPr/>
          <p:nvPr/>
        </p:nvCxnSpPr>
        <p:spPr bwMode="auto">
          <a:xfrm>
            <a:off x="7783279" y="2929146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45"/>
          <p:cNvCxnSpPr/>
          <p:nvPr/>
        </p:nvCxnSpPr>
        <p:spPr bwMode="auto">
          <a:xfrm>
            <a:off x="7761899" y="3037829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7562811" y="3711792"/>
            <a:ext cx="305379" cy="346689"/>
            <a:chOff x="4898212" y="4418912"/>
            <a:chExt cx="337788" cy="346592"/>
          </a:xfrm>
        </p:grpSpPr>
        <p:pic>
          <p:nvPicPr>
            <p:cNvPr id="31" name="Picture 4979" descr="图片74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flipH="1">
              <a:off x="4934486" y="4418912"/>
              <a:ext cx="255066" cy="2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4980" descr="图片75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flipH="1">
              <a:off x="4898212" y="4623599"/>
              <a:ext cx="337788" cy="14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3" name="Picture 4980" descr="图片7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flipH="1">
            <a:off x="9189144" y="3948950"/>
            <a:ext cx="305379" cy="14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979" descr="图片7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229574" y="3724094"/>
            <a:ext cx="230593" cy="23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直接连接符 45"/>
          <p:cNvCxnSpPr/>
          <p:nvPr/>
        </p:nvCxnSpPr>
        <p:spPr bwMode="auto">
          <a:xfrm>
            <a:off x="7826198" y="3795547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45"/>
          <p:cNvCxnSpPr/>
          <p:nvPr/>
        </p:nvCxnSpPr>
        <p:spPr bwMode="auto">
          <a:xfrm>
            <a:off x="7804819" y="3904229"/>
            <a:ext cx="1403375" cy="12304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8013854" y="2506823"/>
            <a:ext cx="1172800" cy="27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Day Time</a:t>
            </a:r>
            <a:endParaRPr 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81300" y="3395556"/>
            <a:ext cx="1156824" cy="27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Night Time</a:t>
            </a:r>
            <a:endParaRPr lang="en-US" sz="1200" dirty="0"/>
          </a:p>
        </p:txBody>
      </p:sp>
      <p:grpSp>
        <p:nvGrpSpPr>
          <p:cNvPr id="39" name="组合 399"/>
          <p:cNvGrpSpPr/>
          <p:nvPr/>
        </p:nvGrpSpPr>
        <p:grpSpPr>
          <a:xfrm>
            <a:off x="9751874" y="2578734"/>
            <a:ext cx="2462952" cy="1425309"/>
            <a:chOff x="8678863" y="3886200"/>
            <a:chExt cx="2745205" cy="1760998"/>
          </a:xfrm>
        </p:grpSpPr>
        <p:cxnSp>
          <p:nvCxnSpPr>
            <p:cNvPr id="40" name="直接箭头连接符 39"/>
            <p:cNvCxnSpPr/>
            <p:nvPr/>
          </p:nvCxnSpPr>
          <p:spPr bwMode="auto">
            <a:xfrm flipV="1">
              <a:off x="8688290" y="4087251"/>
              <a:ext cx="981" cy="12774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8707143" y="5362575"/>
              <a:ext cx="1922757" cy="21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任意多边形 41"/>
            <p:cNvSpPr/>
            <p:nvPr/>
          </p:nvSpPr>
          <p:spPr bwMode="auto">
            <a:xfrm>
              <a:off x="8688289" y="3886200"/>
              <a:ext cx="1781712" cy="875499"/>
            </a:xfrm>
            <a:custGeom>
              <a:avLst/>
              <a:gdLst>
                <a:gd name="connsiteX0" fmla="*/ 0 w 2124075"/>
                <a:gd name="connsiteY0" fmla="*/ 365125 h 887413"/>
                <a:gd name="connsiteX1" fmla="*/ 457200 w 2124075"/>
                <a:gd name="connsiteY1" fmla="*/ 69850 h 887413"/>
                <a:gd name="connsiteX2" fmla="*/ 1323975 w 2124075"/>
                <a:gd name="connsiteY2" fmla="*/ 784225 h 887413"/>
                <a:gd name="connsiteX3" fmla="*/ 2124075 w 2124075"/>
                <a:gd name="connsiteY3" fmla="*/ 688975 h 88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4075" h="887413">
                  <a:moveTo>
                    <a:pt x="0" y="365125"/>
                  </a:moveTo>
                  <a:cubicBezTo>
                    <a:pt x="118269" y="182562"/>
                    <a:pt x="236538" y="0"/>
                    <a:pt x="457200" y="69850"/>
                  </a:cubicBezTo>
                  <a:cubicBezTo>
                    <a:pt x="677862" y="139700"/>
                    <a:pt x="1046163" y="681038"/>
                    <a:pt x="1323975" y="784225"/>
                  </a:cubicBezTo>
                  <a:cubicBezTo>
                    <a:pt x="1601788" y="887413"/>
                    <a:pt x="2105025" y="723900"/>
                    <a:pt x="2124075" y="688975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376" tIns="45188" rIns="90376" bIns="45188" numCol="1" rtlCol="0" anchor="t" anchorCtr="0" compatLnSpc="1">
              <a:prstTxWarp prst="textNoShape">
                <a:avLst/>
              </a:prstTxWarp>
            </a:bodyPr>
            <a:lstStyle/>
            <a:p>
              <a:pPr defTabSz="1057405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400" dirty="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8678863" y="4806226"/>
              <a:ext cx="941387" cy="38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9804725" y="4830074"/>
              <a:ext cx="1344333" cy="2840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105741" tIns="52870" rIns="105741" bIns="52870" anchor="ctr">
              <a:spAutoFit/>
            </a:bodyPr>
            <a:lstStyle/>
            <a:p>
              <a:pPr defTabSz="10846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Power consumption</a:t>
              </a:r>
              <a:endParaRPr lang="en-US" altLang="zh-CN" sz="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10449062" y="4401145"/>
              <a:ext cx="975006" cy="2840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105741" tIns="52870" rIns="105741" bIns="52870" anchor="ctr">
              <a:spAutoFit/>
            </a:bodyPr>
            <a:lstStyle/>
            <a:p>
              <a:pPr defTabSz="10846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Traffic</a:t>
              </a:r>
              <a:endParaRPr lang="en-US" altLang="zh-CN" sz="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8715512" y="5353646"/>
              <a:ext cx="866638" cy="2840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105741" tIns="52870" rIns="105741" bIns="52870" anchor="ctr">
              <a:spAutoFit/>
            </a:bodyPr>
            <a:lstStyle/>
            <a:p>
              <a:pPr defTabSz="10846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Peak time</a:t>
              </a:r>
              <a:endParaRPr lang="en-US" altLang="zh-CN" sz="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9620387" y="5363173"/>
              <a:ext cx="1238113" cy="2840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105741" tIns="52870" rIns="105741" bIns="52870" anchor="ctr">
              <a:spAutoFit/>
            </a:bodyPr>
            <a:lstStyle/>
            <a:p>
              <a:pPr defTabSz="10846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Off-peak time</a:t>
              </a:r>
              <a:endParaRPr lang="en-US" altLang="zh-CN" sz="8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9621838" y="5168176"/>
              <a:ext cx="941387" cy="38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9629775" y="4819651"/>
              <a:ext cx="0" cy="3524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文本框 49"/>
          <p:cNvSpPr txBox="1"/>
          <p:nvPr/>
        </p:nvSpPr>
        <p:spPr>
          <a:xfrm>
            <a:off x="9832153" y="3957531"/>
            <a:ext cx="1703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With energy efficiency</a:t>
            </a:r>
            <a:endParaRPr 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7350924" y="5208775"/>
            <a:ext cx="2070483" cy="573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矩形 65"/>
          <p:cNvSpPr/>
          <p:nvPr/>
        </p:nvSpPr>
        <p:spPr>
          <a:xfrm>
            <a:off x="7398758" y="5258354"/>
            <a:ext cx="2070483" cy="573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94353" y="5144415"/>
            <a:ext cx="453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f1</a:t>
            </a:r>
            <a:endParaRPr lang="en-US" sz="16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7449096" y="5329261"/>
            <a:ext cx="305379" cy="346689"/>
            <a:chOff x="4898212" y="4418912"/>
            <a:chExt cx="337788" cy="346592"/>
          </a:xfrm>
        </p:grpSpPr>
        <p:pic>
          <p:nvPicPr>
            <p:cNvPr id="53" name="Picture 4979" descr="图片74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flipH="1">
              <a:off x="4934486" y="4418912"/>
              <a:ext cx="255066" cy="2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4980" descr="图片75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flipH="1">
              <a:off x="4898212" y="4623599"/>
              <a:ext cx="337788" cy="14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5" name="Picture 4980" descr="图片7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flipH="1">
            <a:off x="9075429" y="5566419"/>
            <a:ext cx="305379" cy="14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979" descr="图片7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115859" y="5341563"/>
            <a:ext cx="230593" cy="23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直接连接符 45"/>
          <p:cNvCxnSpPr/>
          <p:nvPr/>
        </p:nvCxnSpPr>
        <p:spPr bwMode="auto">
          <a:xfrm>
            <a:off x="7712483" y="5413016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45"/>
          <p:cNvCxnSpPr/>
          <p:nvPr/>
        </p:nvCxnSpPr>
        <p:spPr bwMode="auto">
          <a:xfrm>
            <a:off x="7712482" y="5496771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矩形 66"/>
          <p:cNvSpPr/>
          <p:nvPr/>
        </p:nvSpPr>
        <p:spPr>
          <a:xfrm>
            <a:off x="7376206" y="6033317"/>
            <a:ext cx="2070483" cy="573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矩形 67"/>
          <p:cNvSpPr/>
          <p:nvPr/>
        </p:nvSpPr>
        <p:spPr>
          <a:xfrm>
            <a:off x="7424040" y="6082896"/>
            <a:ext cx="2070483" cy="573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文本框 69"/>
          <p:cNvSpPr txBox="1"/>
          <p:nvPr/>
        </p:nvSpPr>
        <p:spPr>
          <a:xfrm>
            <a:off x="7673818" y="5986206"/>
            <a:ext cx="854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f2</a:t>
            </a:r>
            <a:endParaRPr lang="en-US" sz="16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7474378" y="6153803"/>
            <a:ext cx="305379" cy="346689"/>
            <a:chOff x="4898212" y="4418912"/>
            <a:chExt cx="337788" cy="346592"/>
          </a:xfrm>
        </p:grpSpPr>
        <p:pic>
          <p:nvPicPr>
            <p:cNvPr id="74" name="Picture 4979" descr="图片74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flipH="1">
              <a:off x="4934486" y="4418912"/>
              <a:ext cx="255066" cy="231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4980" descr="图片75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 flipH="1">
              <a:off x="4898212" y="4623599"/>
              <a:ext cx="337788" cy="14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6" name="Picture 4980" descr="图片7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flipH="1">
            <a:off x="9100711" y="6390961"/>
            <a:ext cx="305379" cy="14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4979" descr="图片7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141141" y="6166105"/>
            <a:ext cx="230593" cy="23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直接连接符 45"/>
          <p:cNvCxnSpPr/>
          <p:nvPr/>
        </p:nvCxnSpPr>
        <p:spPr bwMode="auto">
          <a:xfrm>
            <a:off x="7737765" y="6237558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45"/>
          <p:cNvCxnSpPr/>
          <p:nvPr/>
        </p:nvCxnSpPr>
        <p:spPr bwMode="auto">
          <a:xfrm>
            <a:off x="7737764" y="6321313"/>
            <a:ext cx="1403375" cy="1230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文本框 79"/>
          <p:cNvSpPr txBox="1"/>
          <p:nvPr/>
        </p:nvSpPr>
        <p:spPr>
          <a:xfrm>
            <a:off x="7574042" y="2147852"/>
            <a:ext cx="401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to save power consumption when traffic is low</a:t>
            </a:r>
            <a:endParaRPr lang="en-US" sz="1400" dirty="0"/>
          </a:p>
        </p:txBody>
      </p:sp>
      <p:sp>
        <p:nvSpPr>
          <p:cNvPr id="81" name="文本框 80"/>
          <p:cNvSpPr txBox="1"/>
          <p:nvPr/>
        </p:nvSpPr>
        <p:spPr>
          <a:xfrm>
            <a:off x="7625053" y="4722103"/>
            <a:ext cx="2168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to control the interference</a:t>
            </a:r>
            <a:endParaRPr lang="en-US" sz="1400" dirty="0"/>
          </a:p>
        </p:txBody>
      </p:sp>
      <p:sp>
        <p:nvSpPr>
          <p:cNvPr id="82" name="文本框 81"/>
          <p:cNvSpPr txBox="1"/>
          <p:nvPr/>
        </p:nvSpPr>
        <p:spPr>
          <a:xfrm>
            <a:off x="7890081" y="1878373"/>
            <a:ext cx="330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 1:  </a:t>
            </a:r>
            <a:r>
              <a:rPr lang="en-US" altLang="zh-CN" sz="1600" dirty="0" smtClean="0"/>
              <a:t>Energy efficiency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83" name="文本框 82"/>
          <p:cNvSpPr txBox="1"/>
          <p:nvPr/>
        </p:nvSpPr>
        <p:spPr>
          <a:xfrm>
            <a:off x="7631966" y="4420506"/>
            <a:ext cx="390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 2: </a:t>
            </a:r>
            <a:r>
              <a:rPr lang="en-US" altLang="zh-CN" sz="1600" dirty="0" smtClean="0"/>
              <a:t>Dynamic frequency control </a:t>
            </a:r>
            <a:endParaRPr lang="en-US" sz="1600" dirty="0"/>
          </a:p>
        </p:txBody>
      </p:sp>
      <p:grpSp>
        <p:nvGrpSpPr>
          <p:cNvPr id="94" name="组合 93"/>
          <p:cNvGrpSpPr/>
          <p:nvPr/>
        </p:nvGrpSpPr>
        <p:grpSpPr>
          <a:xfrm>
            <a:off x="9756813" y="5053995"/>
            <a:ext cx="2235040" cy="1696733"/>
            <a:chOff x="5861554" y="1624832"/>
            <a:chExt cx="2752709" cy="1696733"/>
          </a:xfrm>
        </p:grpSpPr>
        <p:cxnSp>
          <p:nvCxnSpPr>
            <p:cNvPr id="95" name="直接箭头连接符 94"/>
            <p:cNvCxnSpPr/>
            <p:nvPr/>
          </p:nvCxnSpPr>
          <p:spPr>
            <a:xfrm>
              <a:off x="5878286" y="1788555"/>
              <a:ext cx="0" cy="12252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5878286" y="3013788"/>
              <a:ext cx="23139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任意多边形 96"/>
            <p:cNvSpPr/>
            <p:nvPr/>
          </p:nvSpPr>
          <p:spPr>
            <a:xfrm>
              <a:off x="5878286" y="2137816"/>
              <a:ext cx="1838130" cy="697582"/>
            </a:xfrm>
            <a:custGeom>
              <a:avLst/>
              <a:gdLst>
                <a:gd name="connsiteX0" fmla="*/ 0 w 1838130"/>
                <a:gd name="connsiteY0" fmla="*/ 36338 h 697582"/>
                <a:gd name="connsiteX1" fmla="*/ 531845 w 1838130"/>
                <a:gd name="connsiteY1" fmla="*/ 55000 h 697582"/>
                <a:gd name="connsiteX2" fmla="*/ 681135 w 1838130"/>
                <a:gd name="connsiteY2" fmla="*/ 558853 h 697582"/>
                <a:gd name="connsiteX3" fmla="*/ 1026367 w 1838130"/>
                <a:gd name="connsiteY3" fmla="*/ 680151 h 697582"/>
                <a:gd name="connsiteX4" fmla="*/ 1175657 w 1838130"/>
                <a:gd name="connsiteY4" fmla="*/ 250943 h 697582"/>
                <a:gd name="connsiteX5" fmla="*/ 1838130 w 1838130"/>
                <a:gd name="connsiteY5" fmla="*/ 92322 h 697582"/>
                <a:gd name="connsiteX6" fmla="*/ 1838130 w 1838130"/>
                <a:gd name="connsiteY6" fmla="*/ 92322 h 69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130" h="697582">
                  <a:moveTo>
                    <a:pt x="0" y="36338"/>
                  </a:moveTo>
                  <a:cubicBezTo>
                    <a:pt x="209161" y="2126"/>
                    <a:pt x="418323" y="-32086"/>
                    <a:pt x="531845" y="55000"/>
                  </a:cubicBezTo>
                  <a:cubicBezTo>
                    <a:pt x="645367" y="142086"/>
                    <a:pt x="598715" y="454661"/>
                    <a:pt x="681135" y="558853"/>
                  </a:cubicBezTo>
                  <a:cubicBezTo>
                    <a:pt x="763555" y="663045"/>
                    <a:pt x="943947" y="731469"/>
                    <a:pt x="1026367" y="680151"/>
                  </a:cubicBezTo>
                  <a:cubicBezTo>
                    <a:pt x="1108787" y="628833"/>
                    <a:pt x="1040363" y="348915"/>
                    <a:pt x="1175657" y="250943"/>
                  </a:cubicBezTo>
                  <a:cubicBezTo>
                    <a:pt x="1310951" y="152971"/>
                    <a:pt x="1838130" y="92322"/>
                    <a:pt x="1838130" y="92322"/>
                  </a:cubicBezTo>
                  <a:lnTo>
                    <a:pt x="1838130" y="9232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5878286" y="2486607"/>
              <a:ext cx="213671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5861554" y="1624832"/>
              <a:ext cx="691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SNIR</a:t>
              </a:r>
              <a:endParaRPr lang="en-US" sz="1400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368625" y="2732828"/>
              <a:ext cx="124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</a:t>
              </a:r>
              <a:r>
                <a:rPr lang="en-US" altLang="zh-CN" sz="1400" dirty="0" smtClean="0"/>
                <a:t>requency</a:t>
              </a:r>
              <a:endParaRPr lang="en-US" sz="1400" dirty="0"/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6946641" y="2911151"/>
              <a:ext cx="0" cy="102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6170092" y="3013788"/>
              <a:ext cx="469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f1</a:t>
              </a:r>
              <a:endParaRPr lang="en-US" sz="14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978960" y="3013787"/>
              <a:ext cx="469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f2</a:t>
              </a:r>
              <a:endParaRPr lang="en-US" sz="1400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944006" y="2302389"/>
              <a:ext cx="15063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A</a:t>
              </a:r>
              <a:r>
                <a:rPr lang="en-US" altLang="zh-CN" sz="1100" dirty="0" smtClean="0"/>
                <a:t>lert threshold</a:t>
              </a:r>
              <a:endParaRPr lang="en-US" sz="1100" dirty="0"/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7675568" y="4967030"/>
            <a:ext cx="267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！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852427" y="5079459"/>
            <a:ext cx="1071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Low SNIR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5246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Achievement </a:t>
            </a:r>
            <a:r>
              <a:rPr lang="en-US" altLang="zh-CN" dirty="0" smtClean="0"/>
              <a:t>&amp; Next step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233" y="1129586"/>
            <a:ext cx="6688015" cy="5503226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Achievement:</a:t>
            </a:r>
          </a:p>
          <a:p>
            <a:pPr lvl="1"/>
            <a:r>
              <a:rPr lang="en-US" altLang="zh-CN" sz="1800" dirty="0" smtClean="0"/>
              <a:t>Added implementation of IETF mw </a:t>
            </a:r>
            <a:r>
              <a:rPr lang="en-US" altLang="zh-CN" sz="1800" dirty="0" smtClean="0"/>
              <a:t>YANG model </a:t>
            </a:r>
            <a:r>
              <a:rPr lang="en-US" altLang="zh-CN" sz="1800" dirty="0" smtClean="0"/>
              <a:t>in</a:t>
            </a:r>
            <a:r>
              <a:rPr lang="en-US" sz="1800" dirty="0" smtClean="0"/>
              <a:t> </a:t>
            </a:r>
            <a:r>
              <a:rPr lang="en-US" sz="1800" b="1" dirty="0" smtClean="0"/>
              <a:t>open source software (ODL) </a:t>
            </a:r>
          </a:p>
          <a:p>
            <a:pPr lvl="1"/>
            <a:r>
              <a:rPr lang="en-US" altLang="zh-CN" sz="1800" b="1" dirty="0" smtClean="0"/>
              <a:t>Validated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the </a:t>
            </a:r>
            <a:r>
              <a:rPr lang="en-US" altLang="zh-CN" sz="1800" b="1" dirty="0" smtClean="0"/>
              <a:t>mw YANG </a:t>
            </a:r>
            <a:r>
              <a:rPr lang="en-US" altLang="zh-CN" sz="1800" b="1" dirty="0" smtClean="0"/>
              <a:t>data model</a:t>
            </a:r>
            <a:r>
              <a:rPr lang="en-US" altLang="zh-CN" sz="1800" dirty="0" smtClean="0"/>
              <a:t>, </a:t>
            </a:r>
            <a:r>
              <a:rPr lang="en-US" altLang="zh-CN" sz="1800" dirty="0" smtClean="0"/>
              <a:t>and </a:t>
            </a:r>
            <a:r>
              <a:rPr lang="en-US" altLang="zh-CN" sz="1800" b="1" dirty="0" smtClean="0"/>
              <a:t>developed &amp; tested the two use case </a:t>
            </a:r>
            <a:r>
              <a:rPr lang="en-US" altLang="zh-CN" sz="1800" b="1" dirty="0" smtClean="0"/>
              <a:t>applications successfully </a:t>
            </a:r>
            <a:endParaRPr lang="en-US" altLang="zh-CN" sz="1800" b="1" dirty="0" smtClean="0"/>
          </a:p>
          <a:p>
            <a:pPr lvl="1"/>
            <a:r>
              <a:rPr lang="en-US" altLang="zh-CN" sz="1800" dirty="0" smtClean="0"/>
              <a:t>Bring </a:t>
            </a:r>
            <a:r>
              <a:rPr lang="en-US" altLang="zh-CN" sz="1800" b="1" dirty="0" smtClean="0"/>
              <a:t>industry vendor competitors and university </a:t>
            </a:r>
            <a:r>
              <a:rPr lang="en-US" altLang="zh-CN" sz="1800" dirty="0" smtClean="0"/>
              <a:t>to </a:t>
            </a:r>
            <a:r>
              <a:rPr lang="en-US" altLang="zh-CN" sz="1800" dirty="0" smtClean="0"/>
              <a:t>work together</a:t>
            </a:r>
            <a:endParaRPr lang="en-US" sz="1800" dirty="0" smtClean="0"/>
          </a:p>
          <a:p>
            <a:pPr lvl="1"/>
            <a:r>
              <a:rPr lang="en-US" sz="1800" dirty="0" smtClean="0"/>
              <a:t>Attracted </a:t>
            </a:r>
            <a:r>
              <a:rPr lang="en-US" sz="1800" b="1" dirty="0" smtClean="0"/>
              <a:t>three first </a:t>
            </a:r>
            <a:r>
              <a:rPr lang="en-US" sz="1800" b="1" dirty="0" err="1" smtClean="0"/>
              <a:t>IETFers</a:t>
            </a:r>
            <a:endParaRPr lang="en-US" sz="1800" dirty="0" smtClean="0"/>
          </a:p>
          <a:p>
            <a:r>
              <a:rPr lang="en-US" sz="2000" b="1" dirty="0" smtClean="0"/>
              <a:t> Lesson learned:</a:t>
            </a:r>
          </a:p>
          <a:p>
            <a:pPr lvl="1"/>
            <a:r>
              <a:rPr lang="en-US" sz="1800" dirty="0" smtClean="0"/>
              <a:t>Need to optimize the way of </a:t>
            </a:r>
            <a:r>
              <a:rPr lang="en-US" sz="1800" dirty="0" err="1" smtClean="0"/>
              <a:t>rx</a:t>
            </a:r>
            <a:r>
              <a:rPr lang="en-US" sz="1800" dirty="0" smtClean="0"/>
              <a:t>-frequency configuration</a:t>
            </a:r>
          </a:p>
          <a:p>
            <a:pPr lvl="1"/>
            <a:r>
              <a:rPr lang="en-US" altLang="zh-CN" sz="1800" dirty="0" smtClean="0"/>
              <a:t>Require additional statistics e.g. link utilization information</a:t>
            </a:r>
          </a:p>
          <a:p>
            <a:pPr lvl="1"/>
            <a:r>
              <a:rPr lang="en-US" sz="1800" dirty="0" smtClean="0"/>
              <a:t>Use of REST APIs instead of RESTCONF</a:t>
            </a:r>
          </a:p>
          <a:p>
            <a:r>
              <a:rPr lang="en-US" altLang="zh-CN" sz="2000" b="1" dirty="0" smtClean="0"/>
              <a:t>Next step:</a:t>
            </a:r>
          </a:p>
          <a:p>
            <a:pPr lvl="1"/>
            <a:r>
              <a:rPr lang="en-US" altLang="zh-CN" sz="1800" b="1" dirty="0" smtClean="0"/>
              <a:t>Cooperate with other packet interfaces </a:t>
            </a:r>
            <a:r>
              <a:rPr lang="en-US" altLang="zh-CN" sz="1800" dirty="0" smtClean="0"/>
              <a:t>e.g. Ethernet</a:t>
            </a:r>
          </a:p>
          <a:p>
            <a:pPr lvl="1"/>
            <a:r>
              <a:rPr lang="en-US" altLang="zh-CN" sz="1800" b="1" dirty="0" smtClean="0"/>
              <a:t>Add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/>
              <a:t>more statistics</a:t>
            </a:r>
            <a:r>
              <a:rPr lang="en-US" altLang="zh-CN" sz="1800" dirty="0" smtClean="0"/>
              <a:t> either in mw YANG model, or in an ETH YANG model</a:t>
            </a:r>
          </a:p>
          <a:p>
            <a:pPr lvl="1"/>
            <a:r>
              <a:rPr lang="en-US" altLang="zh-CN" sz="1800" dirty="0" smtClean="0"/>
              <a:t>If possible, </a:t>
            </a:r>
            <a:r>
              <a:rPr lang="en-US" altLang="zh-CN" sz="1800" b="1" dirty="0" smtClean="0"/>
              <a:t>contribute the model implementation to open source project</a:t>
            </a:r>
          </a:p>
        </p:txBody>
      </p:sp>
      <p:pic>
        <p:nvPicPr>
          <p:cNvPr id="6" name="图片 5" descr="managing_microwawe_link.png"/>
          <p:cNvPicPr>
            <a:picLocks noChangeAspect="1"/>
          </p:cNvPicPr>
          <p:nvPr/>
        </p:nvPicPr>
        <p:blipFill>
          <a:blip r:embed="rId2" cstate="print"/>
          <a:srcRect b="5190"/>
          <a:stretch>
            <a:fillRect/>
          </a:stretch>
        </p:blipFill>
        <p:spPr>
          <a:xfrm>
            <a:off x="7069539" y="3882787"/>
            <a:ext cx="4835856" cy="2784144"/>
          </a:xfrm>
          <a:prstGeom prst="rect">
            <a:avLst/>
          </a:prstGeom>
        </p:spPr>
      </p:pic>
      <p:pic>
        <p:nvPicPr>
          <p:cNvPr id="7" name="图片 6" descr="捕获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6835" y="1134780"/>
            <a:ext cx="4808560" cy="26934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03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Thanks for the team!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6045" cy="179465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Team members: </a:t>
            </a:r>
          </a:p>
          <a:p>
            <a:r>
              <a:rPr lang="en-US" dirty="0" smtClean="0"/>
              <a:t>O</a:t>
            </a:r>
            <a:r>
              <a:rPr lang="en-US" altLang="zh-CN" dirty="0" smtClean="0"/>
              <a:t>n site: </a:t>
            </a:r>
            <a:r>
              <a:rPr lang="en-US" dirty="0" smtClean="0"/>
              <a:t>Min Ye, </a:t>
            </a:r>
            <a:r>
              <a:rPr lang="en-US" dirty="0" err="1" smtClean="0"/>
              <a:t>Jinchao</a:t>
            </a:r>
            <a:r>
              <a:rPr lang="en-US" dirty="0" smtClean="0"/>
              <a:t> Pang, Jonas Ahlberg,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Radocz</a:t>
            </a:r>
            <a:r>
              <a:rPr lang="en-US" dirty="0" smtClean="0"/>
              <a:t>, Xi Li, </a:t>
            </a:r>
            <a:r>
              <a:rPr lang="en-US" dirty="0" err="1" smtClean="0"/>
              <a:t>Haomian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r>
              <a:rPr lang="en-US" dirty="0" smtClean="0"/>
              <a:t>, </a:t>
            </a:r>
            <a:r>
              <a:rPr lang="en-US" dirty="0" err="1" smtClean="0"/>
              <a:t>Zheyu</a:t>
            </a:r>
            <a:r>
              <a:rPr lang="en-US" dirty="0" smtClean="0"/>
              <a:t> Fan, </a:t>
            </a:r>
            <a:r>
              <a:rPr lang="en-US" altLang="zh-CN" dirty="0" smtClean="0"/>
              <a:t>Carlos J. </a:t>
            </a:r>
            <a:r>
              <a:rPr lang="en-US" altLang="zh-CN" dirty="0" err="1" smtClean="0"/>
              <a:t>Bernardos</a:t>
            </a:r>
            <a:endParaRPr lang="en-US" dirty="0" smtClean="0"/>
          </a:p>
          <a:p>
            <a:r>
              <a:rPr lang="en-US" dirty="0" smtClean="0"/>
              <a:t>Remote: </a:t>
            </a:r>
            <a:r>
              <a:rPr lang="en-US" dirty="0" smtClean="0"/>
              <a:t>Koji Kawada, </a:t>
            </a:r>
            <a:r>
              <a:rPr lang="en-US" altLang="zh-CN" dirty="0" smtClean="0"/>
              <a:t>Daniela </a:t>
            </a:r>
            <a:r>
              <a:rPr lang="en-US" dirty="0" err="1" smtClean="0"/>
              <a:t>Spreafico</a:t>
            </a:r>
            <a:r>
              <a:rPr lang="en-US" dirty="0" smtClean="0"/>
              <a:t>, Marko </a:t>
            </a:r>
            <a:r>
              <a:rPr lang="en-US" dirty="0" err="1" smtClean="0"/>
              <a:t>Vaupotic</a:t>
            </a:r>
            <a:endParaRPr lang="en-US" dirty="0"/>
          </a:p>
        </p:txBody>
      </p:sp>
      <p:pic>
        <p:nvPicPr>
          <p:cNvPr id="5" name="图片 4" descr="image1.jpeg"/>
          <p:cNvPicPr>
            <a:picLocks noChangeAspect="1"/>
          </p:cNvPicPr>
          <p:nvPr/>
        </p:nvPicPr>
        <p:blipFill>
          <a:blip r:embed="rId2" cstate="print"/>
          <a:srcRect t="5672" b="15522"/>
          <a:stretch>
            <a:fillRect/>
          </a:stretch>
        </p:blipFill>
        <p:spPr>
          <a:xfrm rot="5400000">
            <a:off x="1044052" y="3609833"/>
            <a:ext cx="2674960" cy="3098041"/>
          </a:xfrm>
          <a:prstGeom prst="rect">
            <a:avLst/>
          </a:prstGeom>
        </p:spPr>
      </p:pic>
      <p:pic>
        <p:nvPicPr>
          <p:cNvPr id="6" name="图片 5" descr="image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8018" y="3821374"/>
            <a:ext cx="3484560" cy="2613420"/>
          </a:xfrm>
          <a:prstGeom prst="rect">
            <a:avLst/>
          </a:prstGeom>
        </p:spPr>
      </p:pic>
      <p:pic>
        <p:nvPicPr>
          <p:cNvPr id="7" name="图片 6" descr="image3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7714" y="3821374"/>
            <a:ext cx="3043450" cy="2586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28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6807</TotalTime>
  <Words>372</Words>
  <Application>Microsoft Office PowerPoint</Application>
  <PresentationFormat>自定义</PresentationFormat>
  <Paragraphs>66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IETF 99 Hackathon</vt:lpstr>
      <vt:lpstr>YANG model for Microwave radio link </vt:lpstr>
      <vt:lpstr>What was developed in hackathon</vt:lpstr>
      <vt:lpstr>Achievement &amp; Next step</vt:lpstr>
      <vt:lpstr>Thanks for the team!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99 Hackathon</dc:title>
  <dc:creator>Yemin (Amy)</dc:creator>
  <cp:lastModifiedBy>y59408</cp:lastModifiedBy>
  <cp:revision>77</cp:revision>
  <dcterms:created xsi:type="dcterms:W3CDTF">2017-07-10T09:30:04Z</dcterms:created>
  <dcterms:modified xsi:type="dcterms:W3CDTF">2017-07-16T09:47:41Z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(2)QV6zHMLRMisfWNVGJlKoXJtebQ3v2F1zSRBEeLuT9FjhvkUXQSMnhaJ89La9T8CKsDiDeo9q
/35MXz6fgMncG31pUthwX01URXpnUFeVCVOI2wzeacFowQfYIoYCv7MYBi5CMbL3x6xIJZI/
8d8MQ+U1w/Y0KoTACue2DOMaCyf2jSSS3J+D6lU21z+w+Kpvztm+ZmuqCtihunFvfGAQoCDz
z3FyQNOuf9b5ipsWYa</vt:lpwstr>
  </property>
  <property fmtid="{D5CDD505-2E9C-101B-9397-08002B2CF9AE}" pid="3" name="_2015_ms_pID_7253431">
    <vt:lpwstr>0r5K9yLRVqjKZN5uoojDJpZq4WafTklpOQ0JroY1OeVRM1vo5WR7hi
CY0QHmh80+oiW2iQTPihCYKw/N+836e/OQAngod3eZSPfhZhCk3PW9BREQ/GNDbo/MNVnlOu
KntIu2XvSZTejpymHqzgNNMG44huTrOhElvpLZxTuea506b+IlrLJeBKCHGF/6q3cfI=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1500038384</vt:lpwstr>
  </property>
</Properties>
</file>