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4053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08107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2162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16215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0269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24322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78377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32431" algn="l" defTabSz="35081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2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2" autoAdjust="0"/>
  </p:normalViewPr>
  <p:slideViewPr>
    <p:cSldViewPr snapToGrid="0">
      <p:cViewPr>
        <p:scale>
          <a:sx n="20" d="100"/>
          <a:sy n="20" d="100"/>
        </p:scale>
        <p:origin x="-1435" y="1402"/>
      </p:cViewPr>
      <p:guideLst>
        <p:guide orient="horz" pos="13482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9" y="7005936"/>
            <a:ext cx="25737978" cy="14903708"/>
          </a:xfrm>
          <a:prstGeom prst="rect">
            <a:avLst/>
          </a:prstGeom>
        </p:spPr>
        <p:txBody>
          <a:bodyPr lIns="129369" tIns="64685" rIns="129369" bIns="64685" anchor="b"/>
          <a:lstStyle>
            <a:lvl1pPr algn="ctr">
              <a:defRPr sz="199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4389"/>
            <a:ext cx="22709982" cy="10335480"/>
          </a:xfrm>
          <a:prstGeom prst="rect">
            <a:avLst/>
          </a:prstGeom>
        </p:spPr>
        <p:txBody>
          <a:bodyPr lIns="129369" tIns="64685" rIns="129369" bIns="64685"/>
          <a:lstStyle>
            <a:lvl1pPr marL="0" indent="0" algn="ctr">
              <a:buNone/>
              <a:defRPr sz="7900"/>
            </a:lvl1pPr>
            <a:lvl2pPr marL="1512650" indent="0" algn="ctr">
              <a:buNone/>
              <a:defRPr sz="6600"/>
            </a:lvl2pPr>
            <a:lvl3pPr marL="3025301" indent="0" algn="ctr">
              <a:buNone/>
              <a:defRPr sz="6000"/>
            </a:lvl3pPr>
            <a:lvl4pPr marL="4537953" indent="0" algn="ctr">
              <a:buNone/>
              <a:defRPr sz="5300"/>
            </a:lvl4pPr>
            <a:lvl5pPr marL="6050603" indent="0" algn="ctr">
              <a:buNone/>
              <a:defRPr sz="5300"/>
            </a:lvl5pPr>
            <a:lvl6pPr marL="7563253" indent="0" algn="ctr">
              <a:buNone/>
              <a:defRPr sz="5300"/>
            </a:lvl6pPr>
            <a:lvl7pPr marL="9075904" indent="0" algn="ctr">
              <a:buNone/>
              <a:defRPr sz="5300"/>
            </a:lvl7pPr>
            <a:lvl8pPr marL="10588554" indent="0" algn="ctr">
              <a:buNone/>
              <a:defRPr sz="5300"/>
            </a:lvl8pPr>
            <a:lvl9pPr marL="12101206" indent="0" algn="ctr">
              <a:buNone/>
              <a:defRPr sz="53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521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749" y="2279168"/>
            <a:ext cx="26116479" cy="8274335"/>
          </a:xfrm>
          <a:prstGeom prst="rect">
            <a:avLst/>
          </a:prstGeom>
        </p:spPr>
        <p:txBody>
          <a:bodyPr lIns="129369" tIns="64685" rIns="129369" bIns="64685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49" y="11395789"/>
            <a:ext cx="26116479" cy="27161617"/>
          </a:xfrm>
          <a:prstGeom prst="rect">
            <a:avLst/>
          </a:prstGeom>
        </p:spPr>
        <p:txBody>
          <a:bodyPr vert="eaVert" lIns="129369" tIns="64685" rIns="129369" bIns="64685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9" y="2279158"/>
            <a:ext cx="6529119" cy="36278247"/>
          </a:xfrm>
          <a:prstGeom prst="rect">
            <a:avLst/>
          </a:prstGeom>
        </p:spPr>
        <p:txBody>
          <a:bodyPr vert="eaVert" lIns="129369" tIns="64685" rIns="129369" bIns="64685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50" y="2279158"/>
            <a:ext cx="19208859" cy="36278247"/>
          </a:xfrm>
          <a:prstGeom prst="rect">
            <a:avLst/>
          </a:prstGeom>
        </p:spPr>
        <p:txBody>
          <a:bodyPr vert="eaVert" lIns="129369" tIns="64685" rIns="129369" bIns="64685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2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749" y="2279168"/>
            <a:ext cx="26116479" cy="8274335"/>
          </a:xfrm>
          <a:prstGeom prst="rect">
            <a:avLst/>
          </a:prstGeom>
        </p:spPr>
        <p:txBody>
          <a:bodyPr lIns="129369" tIns="64685" rIns="129369" bIns="64685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749" y="11395789"/>
            <a:ext cx="26116479" cy="27161617"/>
          </a:xfrm>
          <a:prstGeom prst="rect">
            <a:avLst/>
          </a:prstGeom>
        </p:spPr>
        <p:txBody>
          <a:bodyPr lIns="129369" tIns="64685" rIns="129369" bIns="64685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8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80" y="10672417"/>
            <a:ext cx="26116479" cy="17807154"/>
          </a:xfrm>
          <a:prstGeom prst="rect">
            <a:avLst/>
          </a:prstGeom>
        </p:spPr>
        <p:txBody>
          <a:bodyPr lIns="129369" tIns="64685" rIns="129369" bIns="64685" anchor="b"/>
          <a:lstStyle>
            <a:lvl1pPr>
              <a:defRPr sz="199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80" y="28648033"/>
            <a:ext cx="26116479" cy="9364362"/>
          </a:xfrm>
          <a:prstGeom prst="rect">
            <a:avLst/>
          </a:prstGeom>
        </p:spPr>
        <p:txBody>
          <a:bodyPr lIns="129369" tIns="64685" rIns="129369" bIns="64685"/>
          <a:lstStyle>
            <a:lvl1pPr marL="0" indent="0">
              <a:buNone/>
              <a:defRPr sz="7900">
                <a:solidFill>
                  <a:schemeClr val="tx1"/>
                </a:solidFill>
              </a:defRPr>
            </a:lvl1pPr>
            <a:lvl2pPr marL="15126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25301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3795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05060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756325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90759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058855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210120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3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749" y="2279168"/>
            <a:ext cx="26116479" cy="8274335"/>
          </a:xfrm>
          <a:prstGeom prst="rect">
            <a:avLst/>
          </a:prstGeom>
        </p:spPr>
        <p:txBody>
          <a:bodyPr lIns="129369" tIns="64685" rIns="129369" bIns="64685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749" y="11395789"/>
            <a:ext cx="12868990" cy="27161617"/>
          </a:xfrm>
          <a:prstGeom prst="rect">
            <a:avLst/>
          </a:prstGeom>
        </p:spPr>
        <p:txBody>
          <a:bodyPr lIns="129369" tIns="64685" rIns="129369" bIns="64685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8" y="11395789"/>
            <a:ext cx="12868990" cy="27161617"/>
          </a:xfrm>
          <a:prstGeom prst="rect">
            <a:avLst/>
          </a:prstGeom>
        </p:spPr>
        <p:txBody>
          <a:bodyPr lIns="129369" tIns="64685" rIns="129369" bIns="64685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279168"/>
            <a:ext cx="26116479" cy="8274335"/>
          </a:xfrm>
          <a:prstGeom prst="rect">
            <a:avLst/>
          </a:prstGeom>
        </p:spPr>
        <p:txBody>
          <a:bodyPr lIns="129369" tIns="64685" rIns="129369" bIns="64685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696" y="10494037"/>
            <a:ext cx="12809846" cy="5142965"/>
          </a:xfrm>
          <a:prstGeom prst="rect">
            <a:avLst/>
          </a:prstGeom>
        </p:spPr>
        <p:txBody>
          <a:bodyPr lIns="129369" tIns="64685" rIns="129369" bIns="64685" anchor="b"/>
          <a:lstStyle>
            <a:lvl1pPr marL="0" indent="0">
              <a:buNone/>
              <a:defRPr sz="7900" b="1"/>
            </a:lvl1pPr>
            <a:lvl2pPr marL="1512650" indent="0">
              <a:buNone/>
              <a:defRPr sz="6600" b="1"/>
            </a:lvl2pPr>
            <a:lvl3pPr marL="3025301" indent="0">
              <a:buNone/>
              <a:defRPr sz="6000" b="1"/>
            </a:lvl3pPr>
            <a:lvl4pPr marL="4537953" indent="0">
              <a:buNone/>
              <a:defRPr sz="5300" b="1"/>
            </a:lvl4pPr>
            <a:lvl5pPr marL="6050603" indent="0">
              <a:buNone/>
              <a:defRPr sz="5300" b="1"/>
            </a:lvl5pPr>
            <a:lvl6pPr marL="7563253" indent="0">
              <a:buNone/>
              <a:defRPr sz="5300" b="1"/>
            </a:lvl6pPr>
            <a:lvl7pPr marL="9075904" indent="0">
              <a:buNone/>
              <a:defRPr sz="5300" b="1"/>
            </a:lvl7pPr>
            <a:lvl8pPr marL="10588554" indent="0">
              <a:buNone/>
              <a:defRPr sz="5300" b="1"/>
            </a:lvl8pPr>
            <a:lvl9pPr marL="12101206" indent="0">
              <a:buNone/>
              <a:defRPr sz="5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696" y="15637004"/>
            <a:ext cx="12809846" cy="22999676"/>
          </a:xfrm>
          <a:prstGeom prst="rect">
            <a:avLst/>
          </a:prstGeom>
        </p:spPr>
        <p:txBody>
          <a:bodyPr lIns="129369" tIns="64685" rIns="129369" bIns="64685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8" y="10494037"/>
            <a:ext cx="12872934" cy="5142965"/>
          </a:xfrm>
          <a:prstGeom prst="rect">
            <a:avLst/>
          </a:prstGeom>
        </p:spPr>
        <p:txBody>
          <a:bodyPr lIns="129369" tIns="64685" rIns="129369" bIns="64685" anchor="b"/>
          <a:lstStyle>
            <a:lvl1pPr marL="0" indent="0">
              <a:buNone/>
              <a:defRPr sz="7900" b="1"/>
            </a:lvl1pPr>
            <a:lvl2pPr marL="1512650" indent="0">
              <a:buNone/>
              <a:defRPr sz="6600" b="1"/>
            </a:lvl2pPr>
            <a:lvl3pPr marL="3025301" indent="0">
              <a:buNone/>
              <a:defRPr sz="6000" b="1"/>
            </a:lvl3pPr>
            <a:lvl4pPr marL="4537953" indent="0">
              <a:buNone/>
              <a:defRPr sz="5300" b="1"/>
            </a:lvl4pPr>
            <a:lvl5pPr marL="6050603" indent="0">
              <a:buNone/>
              <a:defRPr sz="5300" b="1"/>
            </a:lvl5pPr>
            <a:lvl6pPr marL="7563253" indent="0">
              <a:buNone/>
              <a:defRPr sz="5300" b="1"/>
            </a:lvl6pPr>
            <a:lvl7pPr marL="9075904" indent="0">
              <a:buNone/>
              <a:defRPr sz="5300" b="1"/>
            </a:lvl7pPr>
            <a:lvl8pPr marL="10588554" indent="0">
              <a:buNone/>
              <a:defRPr sz="5300" b="1"/>
            </a:lvl8pPr>
            <a:lvl9pPr marL="12101206" indent="0">
              <a:buNone/>
              <a:defRPr sz="5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8" y="15637004"/>
            <a:ext cx="12872934" cy="22999676"/>
          </a:xfrm>
          <a:prstGeom prst="rect">
            <a:avLst/>
          </a:prstGeom>
        </p:spPr>
        <p:txBody>
          <a:bodyPr lIns="129369" tIns="64685" rIns="129369" bIns="64685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0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749" y="2279168"/>
            <a:ext cx="26116479" cy="8274335"/>
          </a:xfrm>
          <a:prstGeom prst="rect">
            <a:avLst/>
          </a:prstGeom>
        </p:spPr>
        <p:txBody>
          <a:bodyPr lIns="129369" tIns="64685" rIns="129369" bIns="64685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4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1" y="2853902"/>
            <a:ext cx="9766081" cy="9988655"/>
          </a:xfrm>
          <a:prstGeom prst="rect">
            <a:avLst/>
          </a:prstGeom>
        </p:spPr>
        <p:txBody>
          <a:bodyPr lIns="129369" tIns="64685" rIns="129369" bIns="64685" anchor="b"/>
          <a:lstStyle>
            <a:lvl1pPr>
              <a:defRPr sz="10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2934" y="6163645"/>
            <a:ext cx="15329237" cy="30421799"/>
          </a:xfrm>
          <a:prstGeom prst="rect">
            <a:avLst/>
          </a:prstGeom>
        </p:spPr>
        <p:txBody>
          <a:bodyPr lIns="129369" tIns="64685" rIns="129369" bIns="64685"/>
          <a:lstStyle>
            <a:lvl1pPr>
              <a:defRPr sz="10600"/>
            </a:lvl1pPr>
            <a:lvl2pPr>
              <a:defRPr sz="9300"/>
            </a:lvl2pPr>
            <a:lvl3pPr>
              <a:defRPr sz="79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1" y="12842558"/>
            <a:ext cx="9766081" cy="23792426"/>
          </a:xfrm>
          <a:prstGeom prst="rect">
            <a:avLst/>
          </a:prstGeom>
        </p:spPr>
        <p:txBody>
          <a:bodyPr lIns="129369" tIns="64685" rIns="129369" bIns="64685"/>
          <a:lstStyle>
            <a:lvl1pPr marL="0" indent="0">
              <a:buNone/>
              <a:defRPr sz="5300"/>
            </a:lvl1pPr>
            <a:lvl2pPr marL="1512650" indent="0">
              <a:buNone/>
              <a:defRPr sz="4600"/>
            </a:lvl2pPr>
            <a:lvl3pPr marL="3025301" indent="0">
              <a:buNone/>
              <a:defRPr sz="4000"/>
            </a:lvl3pPr>
            <a:lvl4pPr marL="4537953" indent="0">
              <a:buNone/>
              <a:defRPr sz="3300"/>
            </a:lvl4pPr>
            <a:lvl5pPr marL="6050603" indent="0">
              <a:buNone/>
              <a:defRPr sz="3300"/>
            </a:lvl5pPr>
            <a:lvl6pPr marL="7563253" indent="0">
              <a:buNone/>
              <a:defRPr sz="3300"/>
            </a:lvl6pPr>
            <a:lvl7pPr marL="9075904" indent="0">
              <a:buNone/>
              <a:defRPr sz="3300"/>
            </a:lvl7pPr>
            <a:lvl8pPr marL="10588554" indent="0">
              <a:buNone/>
              <a:defRPr sz="3300"/>
            </a:lvl8pPr>
            <a:lvl9pPr marL="12101206" indent="0">
              <a:buNone/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1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1" y="2853902"/>
            <a:ext cx="9766081" cy="9988655"/>
          </a:xfrm>
          <a:prstGeom prst="rect">
            <a:avLst/>
          </a:prstGeom>
        </p:spPr>
        <p:txBody>
          <a:bodyPr lIns="129369" tIns="64685" rIns="129369" bIns="64685" anchor="b"/>
          <a:lstStyle>
            <a:lvl1pPr>
              <a:defRPr sz="10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2934" y="6163645"/>
            <a:ext cx="15329237" cy="30421799"/>
          </a:xfrm>
          <a:prstGeom prst="rect">
            <a:avLst/>
          </a:prstGeom>
        </p:spPr>
        <p:txBody>
          <a:bodyPr lIns="129369" tIns="64685" rIns="129369" bIns="64685" anchor="t"/>
          <a:lstStyle>
            <a:lvl1pPr marL="0" indent="0">
              <a:buNone/>
              <a:defRPr sz="10600"/>
            </a:lvl1pPr>
            <a:lvl2pPr marL="1512650" indent="0">
              <a:buNone/>
              <a:defRPr sz="9300"/>
            </a:lvl2pPr>
            <a:lvl3pPr marL="3025301" indent="0">
              <a:buNone/>
              <a:defRPr sz="7900"/>
            </a:lvl3pPr>
            <a:lvl4pPr marL="4537953" indent="0">
              <a:buNone/>
              <a:defRPr sz="6600"/>
            </a:lvl4pPr>
            <a:lvl5pPr marL="6050603" indent="0">
              <a:buNone/>
              <a:defRPr sz="6600"/>
            </a:lvl5pPr>
            <a:lvl6pPr marL="7563253" indent="0">
              <a:buNone/>
              <a:defRPr sz="6600"/>
            </a:lvl6pPr>
            <a:lvl7pPr marL="9075904" indent="0">
              <a:buNone/>
              <a:defRPr sz="6600"/>
            </a:lvl7pPr>
            <a:lvl8pPr marL="10588554" indent="0">
              <a:buNone/>
              <a:defRPr sz="6600"/>
            </a:lvl8pPr>
            <a:lvl9pPr marL="12101206" indent="0">
              <a:buNone/>
              <a:defRPr sz="6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1" y="12842558"/>
            <a:ext cx="9766081" cy="23792426"/>
          </a:xfrm>
          <a:prstGeom prst="rect">
            <a:avLst/>
          </a:prstGeom>
        </p:spPr>
        <p:txBody>
          <a:bodyPr lIns="129369" tIns="64685" rIns="129369" bIns="64685"/>
          <a:lstStyle>
            <a:lvl1pPr marL="0" indent="0">
              <a:buNone/>
              <a:defRPr sz="5300"/>
            </a:lvl1pPr>
            <a:lvl2pPr marL="1512650" indent="0">
              <a:buNone/>
              <a:defRPr sz="4600"/>
            </a:lvl2pPr>
            <a:lvl3pPr marL="3025301" indent="0">
              <a:buNone/>
              <a:defRPr sz="4000"/>
            </a:lvl3pPr>
            <a:lvl4pPr marL="4537953" indent="0">
              <a:buNone/>
              <a:defRPr sz="3300"/>
            </a:lvl4pPr>
            <a:lvl5pPr marL="6050603" indent="0">
              <a:buNone/>
              <a:defRPr sz="3300"/>
            </a:lvl5pPr>
            <a:lvl6pPr marL="7563253" indent="0">
              <a:buNone/>
              <a:defRPr sz="3300"/>
            </a:lvl6pPr>
            <a:lvl7pPr marL="9075904" indent="0">
              <a:buNone/>
              <a:defRPr sz="3300"/>
            </a:lvl7pPr>
            <a:lvl8pPr marL="10588554" indent="0">
              <a:buNone/>
              <a:defRPr sz="3300"/>
            </a:lvl8pPr>
            <a:lvl9pPr marL="12101206" indent="0">
              <a:buNone/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748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C7816C51-1AC5-4208-8462-DFD9FC347251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30243" y="39677171"/>
            <a:ext cx="10219491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5232" y="39677171"/>
            <a:ext cx="6812995" cy="2279158"/>
          </a:xfrm>
          <a:prstGeom prst="rect">
            <a:avLst/>
          </a:prstGeom>
        </p:spPr>
        <p:txBody>
          <a:bodyPr lIns="129369" tIns="64685" rIns="129369" bIns="64685"/>
          <a:lstStyle/>
          <a:p>
            <a:fld id="{4903F2EC-04F5-434C-BBAB-38B6A69C3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8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8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3025301" rtl="0" eaLnBrk="1" latinLnBrk="0" hangingPunct="1">
        <a:lnSpc>
          <a:spcPct val="90000"/>
        </a:lnSpc>
        <a:spcBef>
          <a:spcPct val="0"/>
        </a:spcBef>
        <a:buNone/>
        <a:defRPr sz="1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325" indent="-756325" algn="l" defTabSz="3025301" rtl="0" eaLnBrk="1" latinLnBrk="0" hangingPunct="1">
        <a:lnSpc>
          <a:spcPct val="90000"/>
        </a:lnSpc>
        <a:spcBef>
          <a:spcPts val="3309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268976" indent="-756325" algn="l" defTabSz="3025301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781627" indent="-756325" algn="l" defTabSz="3025301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94278" indent="-756325" algn="l" defTabSz="3025301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06928" indent="-756325" algn="l" defTabSz="3025301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19579" indent="-756325" algn="l" defTabSz="3025301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832229" indent="-756325" algn="l" defTabSz="3025301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344881" indent="-756325" algn="l" defTabSz="3025301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7531" indent="-756325" algn="l" defTabSz="3025301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2650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25301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37953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50603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63253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075904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588554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01206" algn="l" defTabSz="3025301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30279975" cy="3563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69" tIns="64685" rIns="129369" bIns="64685" rtlCol="0" anchor="ctr"/>
          <a:lstStyle/>
          <a:p>
            <a:pPr algn="ctr"/>
            <a:endParaRPr lang="en-GB"/>
          </a:p>
        </p:txBody>
      </p:sp>
      <p:sp>
        <p:nvSpPr>
          <p:cNvPr id="24" name="CasellaDiTesto 23"/>
          <p:cNvSpPr txBox="1"/>
          <p:nvPr/>
        </p:nvSpPr>
        <p:spPr>
          <a:xfrm>
            <a:off x="1104207" y="27268951"/>
            <a:ext cx="28071560" cy="653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29369" tIns="64685" rIns="129369" bIns="64685" rtlCol="0">
            <a:noAutofit/>
          </a:bodyPr>
          <a:lstStyle/>
          <a:p>
            <a:pPr algn="ctr"/>
            <a:r>
              <a:rPr lang="en-US" sz="5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1</a:t>
            </a:r>
            <a:r>
              <a:rPr lang="en-US" sz="5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Energy Efficiency  </a:t>
            </a: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34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12775" y="4333431"/>
            <a:ext cx="28812790" cy="1607961"/>
          </a:xfrm>
          <a:prstGeom prst="rect">
            <a:avLst/>
          </a:prstGeom>
          <a:noFill/>
        </p:spPr>
        <p:txBody>
          <a:bodyPr wrap="square" lIns="129369" tIns="64685" rIns="129369" bIns="64685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Data Model for Microwave Radio Link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066107" y="7063096"/>
            <a:ext cx="12992230" cy="889474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5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5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85135" indent="-485135">
              <a:buFont typeface="Arial" panose="020B0604020202020204" pitchFamily="34" charset="0"/>
              <a:buChar char="•"/>
            </a:pPr>
            <a:endParaRPr lang="en-US" altLang="es-ES" sz="1100" dirty="0" smtClean="0">
              <a:latin typeface="Calibri" panose="020F0502020204030204" pitchFamily="34" charset="0"/>
            </a:endParaRPr>
          </a:p>
          <a:p>
            <a:pPr marL="266700"/>
            <a:endParaRPr lang="en-US" altLang="es-ES" sz="4200" dirty="0">
              <a:latin typeface="Calibri" panose="020F0502020204030204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6307404" y="16789879"/>
            <a:ext cx="12830264" cy="97794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29369" tIns="64685" rIns="129369" bIns="64685" rtlCol="0">
            <a:spAutoFit/>
          </a:bodyPr>
          <a:lstStyle/>
          <a:p>
            <a:pPr algn="r"/>
            <a:endParaRPr lang="en-US" sz="5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17618753" y="28838918"/>
            <a:ext cx="11210247" cy="4333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29369" tIns="64685" rIns="129369" bIns="64685" rtlCol="0">
            <a:noAutofit/>
          </a:bodyPr>
          <a:lstStyle/>
          <a:p>
            <a:r>
              <a:rPr lang="en-US" altLang="es-ES" sz="4400" b="1" dirty="0" smtClean="0">
                <a:latin typeface="Calibri" panose="020F0502020204030204" pitchFamily="34" charset="0"/>
              </a:rPr>
              <a:t>Goal: to save </a:t>
            </a:r>
            <a:r>
              <a:rPr lang="en-US" altLang="es-ES" sz="4400" b="1" dirty="0">
                <a:latin typeface="Calibri" panose="020F0502020204030204" pitchFamily="34" charset="0"/>
              </a:rPr>
              <a:t>power </a:t>
            </a:r>
            <a:r>
              <a:rPr lang="en-US" altLang="es-ES" sz="4400" b="1" dirty="0" smtClean="0">
                <a:latin typeface="Calibri" panose="020F0502020204030204" pitchFamily="34" charset="0"/>
              </a:rPr>
              <a:t>when </a:t>
            </a:r>
            <a:r>
              <a:rPr lang="en-US" altLang="es-ES" sz="4400" b="1" dirty="0">
                <a:latin typeface="Calibri" panose="020F0502020204030204" pitchFamily="34" charset="0"/>
              </a:rPr>
              <a:t>traffic is </a:t>
            </a:r>
            <a:r>
              <a:rPr lang="en-US" altLang="es-ES" sz="4400" b="1" dirty="0" smtClean="0">
                <a:latin typeface="Calibri" panose="020F0502020204030204" pitchFamily="34" charset="0"/>
              </a:rPr>
              <a:t>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ES" sz="4200" dirty="0" smtClean="0">
                <a:latin typeface="Calibri" panose="020F0502020204030204" pitchFamily="34" charset="0"/>
              </a:rPr>
              <a:t>Manually </a:t>
            </a:r>
            <a:r>
              <a:rPr lang="en-US" altLang="es-ES" sz="4200" dirty="0">
                <a:latin typeface="Calibri" panose="020F0502020204030204" pitchFamily="34" charset="0"/>
              </a:rPr>
              <a:t>setting: in day time, set </a:t>
            </a:r>
            <a:r>
              <a:rPr lang="en-US" altLang="es-ES" sz="4200" dirty="0" err="1">
                <a:latin typeface="Calibri" panose="020F0502020204030204" pitchFamily="34" charset="0"/>
              </a:rPr>
              <a:t>tx</a:t>
            </a:r>
            <a:r>
              <a:rPr lang="en-US" altLang="es-ES" sz="4200" dirty="0">
                <a:latin typeface="Calibri" panose="020F0502020204030204" pitchFamily="34" charset="0"/>
              </a:rPr>
              <a:t>-enable of carrier B to TRUE; in the night set </a:t>
            </a:r>
            <a:r>
              <a:rPr lang="en-US" altLang="es-ES" sz="4200" dirty="0" err="1">
                <a:latin typeface="Calibri" panose="020F0502020204030204" pitchFamily="34" charset="0"/>
              </a:rPr>
              <a:t>tx</a:t>
            </a:r>
            <a:r>
              <a:rPr lang="en-US" altLang="es-ES" sz="4200" dirty="0">
                <a:latin typeface="Calibri" panose="020F0502020204030204" pitchFamily="34" charset="0"/>
              </a:rPr>
              <a:t>-enable of carrier B to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ES" sz="4200" dirty="0">
                <a:latin typeface="Calibri" panose="020F0502020204030204" pitchFamily="34" charset="0"/>
              </a:rPr>
              <a:t>Time period may also be set: 8:00 – 24:00, </a:t>
            </a:r>
            <a:r>
              <a:rPr lang="en-US" altLang="es-ES" sz="4200" dirty="0" err="1">
                <a:latin typeface="Calibri" panose="020F0502020204030204" pitchFamily="34" charset="0"/>
              </a:rPr>
              <a:t>tx</a:t>
            </a:r>
            <a:r>
              <a:rPr lang="en-US" altLang="es-ES" sz="4200" dirty="0">
                <a:latin typeface="Calibri" panose="020F0502020204030204" pitchFamily="34" charset="0"/>
              </a:rPr>
              <a:t>-enable = TURE; 0:00 – 8:00, </a:t>
            </a:r>
            <a:r>
              <a:rPr lang="en-US" altLang="es-ES" sz="4200" dirty="0" err="1">
                <a:latin typeface="Calibri" panose="020F0502020204030204" pitchFamily="34" charset="0"/>
              </a:rPr>
              <a:t>tx</a:t>
            </a:r>
            <a:r>
              <a:rPr lang="en-US" altLang="es-ES" sz="4200" dirty="0">
                <a:latin typeface="Calibri" panose="020F0502020204030204" pitchFamily="34" charset="0"/>
              </a:rPr>
              <a:t>-enable = False</a:t>
            </a:r>
          </a:p>
          <a:p>
            <a:pPr indent="-1394053"/>
            <a:endParaRPr lang="en-US" altLang="es-ES" sz="4200" dirty="0" smtClean="0">
              <a:latin typeface="Calibri" panose="020F0502020204030204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066107" y="16764285"/>
            <a:ext cx="28071561" cy="97794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29369" tIns="64685" rIns="129369" bIns="64685" rtlCol="0">
            <a:spAutoFit/>
          </a:bodyPr>
          <a:lstStyle/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 smtClean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  <a:p>
            <a:endParaRPr lang="en-US" sz="5700" b="1" dirty="0">
              <a:solidFill>
                <a:srgbClr val="C00000"/>
              </a:solidFill>
            </a:endParaRPr>
          </a:p>
        </p:txBody>
      </p:sp>
      <p:pic>
        <p:nvPicPr>
          <p:cNvPr id="1028" name="Picture 4" descr="Bildergebnis für IET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144" y="160336"/>
            <a:ext cx="6384621" cy="340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6" descr="Bildergebnis für IET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Bildergebnis für IET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900" y="11723693"/>
            <a:ext cx="3960765" cy="323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68525" r="38946"/>
          <a:stretch/>
        </p:blipFill>
        <p:spPr bwMode="auto">
          <a:xfrm>
            <a:off x="2266848" y="23628349"/>
            <a:ext cx="10046416" cy="2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CasellaDiTesto 24"/>
          <p:cNvSpPr txBox="1"/>
          <p:nvPr/>
        </p:nvSpPr>
        <p:spPr>
          <a:xfrm>
            <a:off x="17019688" y="17995898"/>
            <a:ext cx="11202495" cy="832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29369" tIns="64685" rIns="129369" bIns="64685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ES" sz="4200" dirty="0">
                <a:latin typeface="Calibri" panose="020F0502020204030204" pitchFamily="34" charset="0"/>
              </a:rPr>
              <a:t>Two </a:t>
            </a:r>
            <a:r>
              <a:rPr lang="en-US" altLang="es-ES" sz="4200" dirty="0" smtClean="0">
                <a:latin typeface="Calibri" panose="020F0502020204030204" pitchFamily="34" charset="0"/>
              </a:rPr>
              <a:t>applications to </a:t>
            </a:r>
            <a:r>
              <a:rPr lang="en-US" altLang="es-ES" sz="4200" dirty="0">
                <a:latin typeface="Calibri" panose="020F0502020204030204" pitchFamily="34" charset="0"/>
              </a:rPr>
              <a:t>be developed in H</a:t>
            </a:r>
            <a:r>
              <a:rPr lang="en-US" altLang="es-ES" sz="4200" dirty="0" smtClean="0">
                <a:latin typeface="Calibri" panose="020F0502020204030204" pitchFamily="34" charset="0"/>
              </a:rPr>
              <a:t>ackathon: </a:t>
            </a:r>
          </a:p>
          <a:p>
            <a:pPr marL="2325553" lvl="1" indent="-571500">
              <a:buFont typeface="Wingdings" panose="05000000000000000000" pitchFamily="2" charset="2"/>
              <a:buChar char="§"/>
            </a:pPr>
            <a:r>
              <a:rPr lang="en-US" altLang="es-ES" sz="4200" dirty="0" smtClean="0">
                <a:latin typeface="Calibri" panose="020F0502020204030204" pitchFamily="34" charset="0"/>
              </a:rPr>
              <a:t>App 1: Energy </a:t>
            </a:r>
            <a:r>
              <a:rPr lang="en-US" altLang="es-ES" sz="4200" dirty="0">
                <a:latin typeface="Calibri" panose="020F0502020204030204" pitchFamily="34" charset="0"/>
              </a:rPr>
              <a:t>Efficiency </a:t>
            </a:r>
            <a:endParaRPr lang="en-US" altLang="es-ES" sz="4200" dirty="0" smtClean="0">
              <a:latin typeface="Calibri" panose="020F0502020204030204" pitchFamily="34" charset="0"/>
            </a:endParaRPr>
          </a:p>
          <a:p>
            <a:pPr marL="2325553" lvl="1" indent="-571500">
              <a:buFont typeface="Wingdings" panose="05000000000000000000" pitchFamily="2" charset="2"/>
              <a:buChar char="§"/>
            </a:pPr>
            <a:r>
              <a:rPr lang="en-US" altLang="es-ES" sz="4200" dirty="0" smtClean="0">
                <a:latin typeface="Calibri" panose="020F0502020204030204" pitchFamily="34" charset="0"/>
              </a:rPr>
              <a:t>App 2: Dynamic </a:t>
            </a:r>
            <a:r>
              <a:rPr lang="en-US" altLang="es-ES" sz="4200" dirty="0">
                <a:latin typeface="Calibri" panose="020F0502020204030204" pitchFamily="34" charset="0"/>
              </a:rPr>
              <a:t>frequency </a:t>
            </a:r>
            <a:r>
              <a:rPr lang="en-US" altLang="es-ES" sz="4200" dirty="0" smtClean="0">
                <a:latin typeface="Calibri" panose="020F0502020204030204" pitchFamily="34" charset="0"/>
              </a:rPr>
              <a:t>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s-ES" sz="4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s-ES" sz="42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ES" sz="4200" dirty="0" smtClean="0">
                <a:latin typeface="Calibri" panose="020F0502020204030204" pitchFamily="34" charset="0"/>
              </a:rPr>
              <a:t>Controller: ODL </a:t>
            </a:r>
            <a:r>
              <a:rPr lang="en-US" altLang="es-ES" sz="4200" dirty="0">
                <a:latin typeface="Calibri" panose="020F0502020204030204" pitchFamily="34" charset="0"/>
              </a:rPr>
              <a:t>B</a:t>
            </a:r>
            <a:r>
              <a:rPr lang="en-US" sz="4200" dirty="0">
                <a:latin typeface="Calibri" panose="020F0502020204030204" pitchFamily="34" charset="0"/>
              </a:rPr>
              <a:t>oron-sr3</a:t>
            </a:r>
            <a:endParaRPr lang="en-US" altLang="es-ES" sz="4200" dirty="0">
              <a:latin typeface="Calibri" panose="020F0502020204030204" pitchFamily="34" charset="0"/>
            </a:endParaRPr>
          </a:p>
          <a:p>
            <a:pPr marL="2325553" lvl="1" indent="-571500">
              <a:buFont typeface="Wingdings" panose="05000000000000000000" pitchFamily="2" charset="2"/>
              <a:buChar char="§"/>
            </a:pPr>
            <a:r>
              <a:rPr lang="en-US" altLang="es-ES" sz="4200" dirty="0" smtClean="0">
                <a:latin typeface="Calibri" panose="020F0502020204030204" pitchFamily="34" charset="0"/>
              </a:rPr>
              <a:t>Implementation of MW </a:t>
            </a:r>
            <a:r>
              <a:rPr lang="en-US" altLang="es-ES" sz="4200" dirty="0">
                <a:latin typeface="Calibri" panose="020F0502020204030204" pitchFamily="34" charset="0"/>
              </a:rPr>
              <a:t>YANG model in ODL </a:t>
            </a:r>
            <a:r>
              <a:rPr lang="en-US" altLang="es-ES" sz="4200" dirty="0" smtClean="0">
                <a:latin typeface="Calibri" panose="020F0502020204030204" pitchFamily="34" charset="0"/>
              </a:rPr>
              <a:t>controller in advance </a:t>
            </a:r>
            <a:endParaRPr lang="en-US" altLang="es-ES" sz="4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s-ES" sz="4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s-ES" sz="42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ES" sz="4200" dirty="0" smtClean="0">
                <a:latin typeface="Calibri" panose="020F0502020204030204" pitchFamily="34" charset="0"/>
              </a:rPr>
              <a:t>Radio link: simulating one hop with “2+0” configuration </a:t>
            </a:r>
            <a:endParaRPr lang="en-US" altLang="es-ES" sz="4200" dirty="0">
              <a:latin typeface="Calibri" panose="020F0502020204030204" pitchFamily="34" charset="0"/>
            </a:endParaRPr>
          </a:p>
          <a:p>
            <a:endParaRPr lang="en-US" altLang="es-ES" sz="42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/>
          <a:srcRect t="16000" b="3585"/>
          <a:stretch>
            <a:fillRect/>
          </a:stretch>
        </p:blipFill>
        <p:spPr bwMode="auto">
          <a:xfrm>
            <a:off x="5448300" y="11043123"/>
            <a:ext cx="8494072" cy="464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CasellaDiTesto 8"/>
          <p:cNvSpPr txBox="1"/>
          <p:nvPr/>
        </p:nvSpPr>
        <p:spPr>
          <a:xfrm>
            <a:off x="14732000" y="7063096"/>
            <a:ext cx="14405667" cy="889474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5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YANG Data Model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000" dirty="0"/>
              <a:t>RLT (Radio link termination)- </a:t>
            </a:r>
            <a:r>
              <a:rPr lang="en-US" altLang="zh-CN" sz="4000" dirty="0" err="1"/>
              <a:t>config</a:t>
            </a:r>
            <a:r>
              <a:rPr lang="en-US" altLang="zh-CN" sz="4000" dirty="0"/>
              <a:t>/state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000" dirty="0"/>
              <a:t>CT (Carrier termination) - </a:t>
            </a:r>
            <a:r>
              <a:rPr lang="en-US" altLang="zh-CN" sz="4000" dirty="0" err="1"/>
              <a:t>config</a:t>
            </a:r>
            <a:r>
              <a:rPr lang="en-US" altLang="zh-CN" sz="4000" dirty="0"/>
              <a:t>/state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000" dirty="0"/>
              <a:t>Protection - </a:t>
            </a:r>
            <a:r>
              <a:rPr lang="en-US" altLang="zh-CN" sz="4000" dirty="0" err="1"/>
              <a:t>config</a:t>
            </a:r>
            <a:r>
              <a:rPr lang="en-US" altLang="zh-CN" sz="4000" dirty="0"/>
              <a:t>/state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000" dirty="0"/>
              <a:t>XPIC(Cross Polarization Interference Cancellation) – </a:t>
            </a:r>
            <a:r>
              <a:rPr lang="en-US" altLang="zh-CN" sz="4000" dirty="0" err="1"/>
              <a:t>config</a:t>
            </a:r>
            <a:endParaRPr lang="en-US" altLang="zh-CN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000" dirty="0"/>
              <a:t>MIMO (Multiple-Input Multiple-Output)- </a:t>
            </a:r>
            <a:r>
              <a:rPr lang="en-US" altLang="zh-CN" sz="4000" dirty="0" err="1"/>
              <a:t>config</a:t>
            </a:r>
            <a:endParaRPr lang="zh-CN" altLang="en-US" sz="4000" dirty="0"/>
          </a:p>
          <a:p>
            <a:endParaRPr lang="en-US" sz="5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85135" indent="-485135">
              <a:buFont typeface="Arial" panose="020B0604020202020204" pitchFamily="34" charset="0"/>
              <a:buChar char="•"/>
            </a:pPr>
            <a:endParaRPr lang="en-US" altLang="es-ES" sz="1100" dirty="0" smtClean="0">
              <a:latin typeface="Calibri" panose="020F0502020204030204" pitchFamily="34" charset="0"/>
            </a:endParaRPr>
          </a:p>
          <a:p>
            <a:pPr marL="266700"/>
            <a:endParaRPr lang="en-US" altLang="es-ES" sz="4200" dirty="0">
              <a:latin typeface="Calibri" panose="020F0502020204030204" pitchFamily="34" charset="0"/>
            </a:endParaRP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176" y="11908551"/>
            <a:ext cx="4626721" cy="378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CasellaDiTesto 24"/>
          <p:cNvSpPr txBox="1"/>
          <p:nvPr/>
        </p:nvSpPr>
        <p:spPr>
          <a:xfrm>
            <a:off x="1104206" y="8031436"/>
            <a:ext cx="12611794" cy="3327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29369" tIns="64685" rIns="129369" bIns="64685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Designed a YANG </a:t>
            </a:r>
            <a:r>
              <a:rPr lang="en-US" sz="4000" dirty="0"/>
              <a:t>data model </a:t>
            </a:r>
            <a:r>
              <a:rPr lang="en-US" sz="4000" dirty="0" smtClean="0"/>
              <a:t>to control </a:t>
            </a:r>
            <a:r>
              <a:rPr lang="en-US" sz="4000" dirty="0"/>
              <a:t>and manage the radio link </a:t>
            </a:r>
            <a:r>
              <a:rPr lang="en-US" sz="4000" dirty="0" smtClean="0"/>
              <a:t>interfaces </a:t>
            </a:r>
            <a:r>
              <a:rPr lang="en-US" sz="4000" dirty="0"/>
              <a:t>and the connectivity to packet </a:t>
            </a:r>
            <a:r>
              <a:rPr lang="en-US" sz="4000" dirty="0" smtClean="0"/>
              <a:t>and/or TDM </a:t>
            </a:r>
            <a:r>
              <a:rPr lang="en-US" sz="4000" dirty="0"/>
              <a:t>interfaces</a:t>
            </a:r>
            <a:r>
              <a:rPr lang="en-US" sz="4000" dirty="0" smtClean="0"/>
              <a:t> </a:t>
            </a:r>
            <a:r>
              <a:rPr lang="en-US" sz="4000" dirty="0"/>
              <a:t>in a microwave/millimeter wave </a:t>
            </a:r>
            <a:r>
              <a:rPr lang="en-US" sz="4000" dirty="0" smtClean="0"/>
              <a:t>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It augments </a:t>
            </a:r>
            <a:r>
              <a:rPr lang="en-US" sz="4000" dirty="0"/>
              <a:t>RFC 7223 to align with the same structure for management of the packet </a:t>
            </a:r>
            <a:r>
              <a:rPr lang="en-US" sz="4000" dirty="0" smtClean="0"/>
              <a:t>interfaces.</a:t>
            </a:r>
            <a:endParaRPr lang="en-US" altLang="es-ES" sz="40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CasellaDiTesto 23"/>
          <p:cNvSpPr txBox="1"/>
          <p:nvPr/>
        </p:nvSpPr>
        <p:spPr>
          <a:xfrm>
            <a:off x="1066108" y="34533351"/>
            <a:ext cx="28071560" cy="653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29369" tIns="64685" rIns="129369" bIns="64685" rtlCol="0">
            <a:noAutofit/>
          </a:bodyPr>
          <a:lstStyle/>
          <a:p>
            <a:pPr algn="ctr"/>
            <a:r>
              <a:rPr lang="en-US" sz="5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2</a:t>
            </a:r>
            <a:r>
              <a:rPr lang="en-US" sz="5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Dynamic frequency control  </a:t>
            </a: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  <a:p>
            <a:pPr algn="ctr"/>
            <a:endParaRPr lang="en-US" sz="3400" b="1" dirty="0">
              <a:solidFill>
                <a:srgbClr val="C00000"/>
              </a:solidFill>
            </a:endParaRPr>
          </a:p>
          <a:p>
            <a:pPr algn="ctr"/>
            <a:endParaRPr lang="en-US" sz="4500" b="1" dirty="0">
              <a:solidFill>
                <a:srgbClr val="C00000"/>
              </a:solidFill>
            </a:endParaRPr>
          </a:p>
        </p:txBody>
      </p:sp>
      <p:sp>
        <p:nvSpPr>
          <p:cNvPr id="77" name="CasellaDiTesto 24"/>
          <p:cNvSpPr txBox="1"/>
          <p:nvPr/>
        </p:nvSpPr>
        <p:spPr>
          <a:xfrm>
            <a:off x="17276656" y="35458402"/>
            <a:ext cx="11806812" cy="56133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29369" tIns="64685" rIns="129369" bIns="64685" rtlCol="0">
            <a:noAutofit/>
          </a:bodyPr>
          <a:lstStyle/>
          <a:p>
            <a:r>
              <a:rPr lang="en-US" altLang="es-ES" sz="4400" b="1" dirty="0">
                <a:latin typeface="Calibri" panose="020F0502020204030204" pitchFamily="34" charset="0"/>
              </a:rPr>
              <a:t>Goal: to </a:t>
            </a:r>
            <a:r>
              <a:rPr lang="en-US" altLang="es-ES" sz="4400" b="1" dirty="0" smtClean="0">
                <a:latin typeface="Calibri" panose="020F0502020204030204" pitchFamily="34" charset="0"/>
              </a:rPr>
              <a:t>control the interference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ES" sz="4000" dirty="0" smtClean="0">
                <a:latin typeface="Calibri" panose="020F0502020204030204" pitchFamily="34" charset="0"/>
              </a:rPr>
              <a:t>Poll the SNIR from the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ES" sz="4000" dirty="0" smtClean="0">
                <a:latin typeface="Calibri" panose="020F0502020204030204" pitchFamily="34" charset="0"/>
              </a:rPr>
              <a:t>The </a:t>
            </a:r>
            <a:r>
              <a:rPr lang="en-US" altLang="es-ES" sz="4000" dirty="0">
                <a:latin typeface="Calibri" panose="020F0502020204030204" pitchFamily="34" charset="0"/>
              </a:rPr>
              <a:t>controller compares the value with a predefined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ES" sz="4000" dirty="0" smtClean="0">
                <a:latin typeface="Calibri" panose="020F0502020204030204" pitchFamily="34" charset="0"/>
              </a:rPr>
              <a:t>If </a:t>
            </a:r>
            <a:r>
              <a:rPr lang="en-US" altLang="es-ES" sz="4000" dirty="0">
                <a:latin typeface="Calibri" panose="020F0502020204030204" pitchFamily="34" charset="0"/>
              </a:rPr>
              <a:t>the </a:t>
            </a:r>
            <a:r>
              <a:rPr lang="en-US" altLang="es-ES" sz="4000" dirty="0" smtClean="0">
                <a:latin typeface="Calibri" panose="020F0502020204030204" pitchFamily="34" charset="0"/>
              </a:rPr>
              <a:t>value is lower than threshold</a:t>
            </a:r>
            <a:r>
              <a:rPr lang="en-US" altLang="es-ES" sz="4000" dirty="0">
                <a:latin typeface="Calibri" panose="020F0502020204030204" pitchFamily="34" charset="0"/>
              </a:rPr>
              <a:t>, the controller will </a:t>
            </a:r>
          </a:p>
          <a:p>
            <a:r>
              <a:rPr lang="en-US" altLang="es-ES" sz="4000" dirty="0">
                <a:latin typeface="Calibri" panose="020F0502020204030204" pitchFamily="34" charset="0"/>
              </a:rPr>
              <a:t> </a:t>
            </a:r>
            <a:r>
              <a:rPr lang="en-US" altLang="es-ES" sz="4000" dirty="0" smtClean="0">
                <a:latin typeface="Calibri" panose="020F0502020204030204" pitchFamily="34" charset="0"/>
              </a:rPr>
              <a:t>        - Decide </a:t>
            </a:r>
            <a:r>
              <a:rPr lang="en-US" altLang="es-ES" sz="4000" dirty="0">
                <a:latin typeface="Calibri" panose="020F0502020204030204" pitchFamily="34" charset="0"/>
              </a:rPr>
              <a:t>a new frequency for the link</a:t>
            </a:r>
          </a:p>
          <a:p>
            <a:r>
              <a:rPr lang="en-US" altLang="es-ES" sz="4000" dirty="0" smtClean="0">
                <a:latin typeface="Calibri" panose="020F0502020204030204" pitchFamily="34" charset="0"/>
              </a:rPr>
              <a:t>         - Disable </a:t>
            </a:r>
            <a:r>
              <a:rPr lang="en-US" altLang="es-ES" sz="4000" dirty="0">
                <a:latin typeface="Calibri" panose="020F0502020204030204" pitchFamily="34" charset="0"/>
              </a:rPr>
              <a:t>the </a:t>
            </a:r>
            <a:r>
              <a:rPr lang="en-US" altLang="es-ES" sz="4000" dirty="0" err="1">
                <a:latin typeface="Calibri" panose="020F0502020204030204" pitchFamily="34" charset="0"/>
              </a:rPr>
              <a:t>tx</a:t>
            </a:r>
            <a:r>
              <a:rPr lang="en-US" altLang="es-ES" sz="4000" dirty="0">
                <a:latin typeface="Calibri" panose="020F0502020204030204" pitchFamily="34" charset="0"/>
              </a:rPr>
              <a:t>/</a:t>
            </a:r>
            <a:r>
              <a:rPr lang="en-US" altLang="es-ES" sz="4000" dirty="0" err="1">
                <a:latin typeface="Calibri" panose="020F0502020204030204" pitchFamily="34" charset="0"/>
              </a:rPr>
              <a:t>rx</a:t>
            </a:r>
            <a:r>
              <a:rPr lang="en-US" altLang="es-ES" sz="4000" dirty="0">
                <a:latin typeface="Calibri" panose="020F0502020204030204" pitchFamily="34" charset="0"/>
              </a:rPr>
              <a:t> </a:t>
            </a:r>
          </a:p>
          <a:p>
            <a:r>
              <a:rPr lang="en-US" altLang="es-ES" sz="4000" dirty="0" smtClean="0">
                <a:latin typeface="Calibri" panose="020F0502020204030204" pitchFamily="34" charset="0"/>
              </a:rPr>
              <a:t>         - Set </a:t>
            </a:r>
            <a:r>
              <a:rPr lang="en-US" altLang="es-ES" sz="4000" dirty="0">
                <a:latin typeface="Calibri" panose="020F0502020204030204" pitchFamily="34" charset="0"/>
              </a:rPr>
              <a:t>the new </a:t>
            </a:r>
            <a:r>
              <a:rPr lang="en-US" altLang="es-ES" sz="4000" dirty="0" err="1">
                <a:latin typeface="Calibri" panose="020F0502020204030204" pitchFamily="34" charset="0"/>
              </a:rPr>
              <a:t>tx</a:t>
            </a:r>
            <a:r>
              <a:rPr lang="en-US" altLang="es-ES" sz="4000" dirty="0">
                <a:latin typeface="Calibri" panose="020F0502020204030204" pitchFamily="34" charset="0"/>
              </a:rPr>
              <a:t>-frequency/</a:t>
            </a:r>
            <a:r>
              <a:rPr lang="en-US" altLang="es-ES" sz="4000" dirty="0" err="1">
                <a:latin typeface="Calibri" panose="020F0502020204030204" pitchFamily="34" charset="0"/>
              </a:rPr>
              <a:t>rx</a:t>
            </a:r>
            <a:r>
              <a:rPr lang="en-US" altLang="es-ES" sz="4000" dirty="0">
                <a:latin typeface="Calibri" panose="020F0502020204030204" pitchFamily="34" charset="0"/>
              </a:rPr>
              <a:t>-frequency</a:t>
            </a:r>
          </a:p>
          <a:p>
            <a:r>
              <a:rPr lang="en-US" altLang="es-ES" sz="4000" dirty="0" smtClean="0">
                <a:latin typeface="Calibri" panose="020F0502020204030204" pitchFamily="34" charset="0"/>
              </a:rPr>
              <a:t>         - Enable </a:t>
            </a:r>
            <a:r>
              <a:rPr lang="en-US" altLang="es-ES" sz="4000" dirty="0">
                <a:latin typeface="Calibri" panose="020F0502020204030204" pitchFamily="34" charset="0"/>
              </a:rPr>
              <a:t>the </a:t>
            </a:r>
            <a:r>
              <a:rPr lang="en-US" altLang="es-ES" sz="4000" dirty="0" err="1" smtClean="0">
                <a:latin typeface="Calibri" panose="020F0502020204030204" pitchFamily="34" charset="0"/>
              </a:rPr>
              <a:t>tx</a:t>
            </a:r>
            <a:r>
              <a:rPr lang="en-US" altLang="es-ES" sz="4000" dirty="0" smtClean="0">
                <a:latin typeface="Calibri" panose="020F0502020204030204" pitchFamily="34" charset="0"/>
              </a:rPr>
              <a:t>/</a:t>
            </a:r>
            <a:r>
              <a:rPr lang="en-US" altLang="es-ES" sz="4000" dirty="0" err="1" smtClean="0">
                <a:latin typeface="Calibri" panose="020F0502020204030204" pitchFamily="34" charset="0"/>
              </a:rPr>
              <a:t>rx</a:t>
            </a:r>
            <a:endParaRPr lang="en-US" altLang="es-ES" sz="4000" dirty="0">
              <a:latin typeface="Calibri" panose="020F050202020403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381250" y="18111490"/>
            <a:ext cx="4533900" cy="1315261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38822" y="18098910"/>
            <a:ext cx="3741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 1: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Energy efficiency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7644953" y="18098909"/>
            <a:ext cx="5594798" cy="1337815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678386" y="18103388"/>
            <a:ext cx="559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 2: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Dynamic frequency control 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478812" y="20855020"/>
            <a:ext cx="10151338" cy="1725580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08614" y="21094002"/>
            <a:ext cx="6673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SDN controller – ODL based</a:t>
            </a:r>
          </a:p>
        </p:txBody>
      </p:sp>
      <p:sp>
        <p:nvSpPr>
          <p:cNvPr id="47" name="圆柱形 46"/>
          <p:cNvSpPr/>
          <p:nvPr/>
        </p:nvSpPr>
        <p:spPr>
          <a:xfrm>
            <a:off x="2905320" y="21162964"/>
            <a:ext cx="1711390" cy="1118654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905320" y="21412341"/>
            <a:ext cx="171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MW YANG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model</a:t>
            </a:r>
          </a:p>
        </p:txBody>
      </p:sp>
      <p:cxnSp>
        <p:nvCxnSpPr>
          <p:cNvPr id="49" name="直接连接符 48"/>
          <p:cNvCxnSpPr>
            <a:stCxn id="41" idx="2"/>
          </p:cNvCxnSpPr>
          <p:nvPr/>
        </p:nvCxnSpPr>
        <p:spPr>
          <a:xfrm>
            <a:off x="4648200" y="19426751"/>
            <a:ext cx="0" cy="14138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0" name="直接连接符 49"/>
          <p:cNvCxnSpPr/>
          <p:nvPr/>
        </p:nvCxnSpPr>
        <p:spPr>
          <a:xfrm flipH="1">
            <a:off x="10058400" y="19454530"/>
            <a:ext cx="388" cy="14374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1" name="直接连接符 50"/>
          <p:cNvCxnSpPr/>
          <p:nvPr/>
        </p:nvCxnSpPr>
        <p:spPr>
          <a:xfrm>
            <a:off x="4692650" y="22526325"/>
            <a:ext cx="0" cy="1102024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2" name="直接连接符 51"/>
          <p:cNvCxnSpPr/>
          <p:nvPr/>
        </p:nvCxnSpPr>
        <p:spPr>
          <a:xfrm>
            <a:off x="10046304" y="22551992"/>
            <a:ext cx="0" cy="1132994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3" name="文本框 52"/>
          <p:cNvSpPr txBox="1"/>
          <p:nvPr/>
        </p:nvSpPr>
        <p:spPr>
          <a:xfrm>
            <a:off x="4648200" y="21929202"/>
            <a:ext cx="494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itchFamily="34" charset="-122"/>
              </a:rPr>
              <a:t>draft-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itchFamily="34" charset="-122"/>
              </a:rPr>
              <a:t>ietf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itchFamily="34" charset="-122"/>
              </a:rPr>
              <a:t>-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itchFamily="34" charset="-122"/>
              </a:rPr>
              <a:t>ccamp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itchFamily="34" charset="-122"/>
              </a:rPr>
              <a:t>-mw-yang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75987" y="16789879"/>
            <a:ext cx="730726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Hackathon Setup</a:t>
            </a:r>
            <a:endParaRPr lang="en-US" sz="5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651" y="28564744"/>
            <a:ext cx="15078870" cy="502798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722" y="11723692"/>
            <a:ext cx="2785988" cy="3887863"/>
          </a:xfrm>
          <a:prstGeom prst="rect">
            <a:avLst/>
          </a:prstGeom>
        </p:spPr>
      </p:pic>
      <p:sp>
        <p:nvSpPr>
          <p:cNvPr id="56" name="CasellaDiTesto 6"/>
          <p:cNvSpPr txBox="1"/>
          <p:nvPr/>
        </p:nvSpPr>
        <p:spPr>
          <a:xfrm>
            <a:off x="1053505" y="41352965"/>
            <a:ext cx="28122262" cy="1146296"/>
          </a:xfrm>
          <a:prstGeom prst="rect">
            <a:avLst/>
          </a:prstGeom>
          <a:noFill/>
        </p:spPr>
        <p:txBody>
          <a:bodyPr wrap="square" lIns="129369" tIns="64685" rIns="129369" bIns="64685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ERICSSON,  HUAWEI, NEC, NOKIA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AVIAT NETWORKS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848" y="36023550"/>
            <a:ext cx="14552393" cy="460772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0"/>
          <a:stretch/>
        </p:blipFill>
        <p:spPr bwMode="auto">
          <a:xfrm>
            <a:off x="20066229" y="11280053"/>
            <a:ext cx="8879778" cy="459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</TotalTime>
  <Words>289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di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Giada Landi</dc:creator>
  <cp:lastModifiedBy>Xi Li</cp:lastModifiedBy>
  <cp:revision>66</cp:revision>
  <dcterms:created xsi:type="dcterms:W3CDTF">2016-11-02T09:32:55Z</dcterms:created>
  <dcterms:modified xsi:type="dcterms:W3CDTF">2017-07-13T08:57:23Z</dcterms:modified>
</cp:coreProperties>
</file>