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6"/>
  </p:sldMasterIdLst>
  <p:notesMasterIdLst>
    <p:notesMasterId r:id="rId14"/>
  </p:notesMasterIdLst>
  <p:sldIdLst>
    <p:sldId id="508" r:id="rId7"/>
    <p:sldId id="511" r:id="rId8"/>
    <p:sldId id="273" r:id="rId9"/>
    <p:sldId id="512" r:id="rId10"/>
    <p:sldId id="513" r:id="rId11"/>
    <p:sldId id="510" r:id="rId12"/>
    <p:sldId id="509" r:id="rId1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0" y="56"/>
      </p:cViewPr>
      <p:guideLst>
        <p:guide orient="horz" pos="16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9711742-25F0-43F6-882D-B8403339F2D1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066C2EC-F3B6-4CF7-8A67-99EC2A32E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4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6F70F-C36D-483B-A71E-3CE7D1294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BBED8-1641-49D3-AE18-73C243B3C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D893F-194C-4FF4-B5AB-6C445167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A9B0C-0C72-4435-81CB-E5C7049F3DE9}" type="datetime1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44E4B-E2F8-432A-BF65-4B1D4F60B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57B7B-E4FA-4168-B890-885510F8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8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1744E-C5CC-433D-BC59-08747CC0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26A685-8D45-4AE8-A436-80CEC3CB9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04DA6-02C2-4232-AA35-6C632677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DF34-A2E6-42E5-A031-1EB2BC1E8A09}" type="datetime1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D90AE-1FCA-4D19-A901-53A6D429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F0AA5-D7F4-4DDE-AE62-D39D808E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7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D45A1-B848-4F0A-A111-0471ADDF5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86741C-A0E2-4271-95E4-9F68AD864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D4C10-76A8-4708-8997-C1FEB99B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03023-BFF0-45E2-B4EF-5EB7A8E66028}" type="datetime1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4B1F7-A30B-4632-8901-5AF69137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D563F-3764-4CAA-9B40-9A10FC22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3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DBE4D-E613-43DD-A6B2-85D234F1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8EDF5-8775-4D37-8BA6-6B05CD86F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DD1F9-0CC1-46BD-80EA-032EFE2E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8295-99B2-4CEA-8963-6628600C24CD}" type="datetime1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48F2B-FBF0-4DD3-BC64-6E8C5B41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4DDCE-377F-490B-9F66-2FCFAE7C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3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F7EAE-26F7-4F91-BCE2-D07C906B9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D8774-D4D5-43AF-87A1-D8665498F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32657-B26C-473C-88A7-772FA2CDB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1D9-264E-4791-8EAA-A304874B8F1B}" type="datetime1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D0D81-1E0A-47CD-92A4-5E1171C6A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F3D07-BB30-4067-94E3-33D2DE362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1312-A27D-43A7-9134-1372A391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64446-AD39-4608-9403-BC5FBE4DE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5FB136-4A35-4C88-9E2B-DC562E5F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5133C-C0C8-462E-9E8D-367F44F3E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D86-3EDC-4F86-8054-A31620E666DB}" type="datetime1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CA0FC7-850E-4FE6-9D6F-05155ECA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FE713-1D7D-4705-BF14-3DF62652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5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84AB-3862-4C30-AAB5-B8B8BDC49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846EF-F83F-4684-B45D-F7A2ECE84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051F9-60E0-4E64-B66C-DC817F931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60DFF-87BC-43C4-8119-530EC412C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B5A7F-DE6C-4E81-9CBC-8D5EF03BB1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B1FC2D-06AA-4DB6-90EF-3D874477E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8348F-9ED2-4913-A6C3-50C1FCE1707F}" type="datetime1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860ED0-7AF3-47B5-AFD9-0B219ADE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BC4CC-408F-4ECE-B7DD-D7C114774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9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2245-E251-4030-8C6B-27B27481B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349A23-CC8C-400E-BF73-1FE15B3F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929D-606A-4158-B6CC-60EA801C5B7B}" type="datetime1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0AB06-AE52-4E29-BFE8-EB8CAA06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3F4D89-3784-4036-9A00-E28A74AA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77CF1-7199-4CFF-B5A5-7410597E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CA43-F7EB-4D23-966C-289B97266D85}" type="datetime1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5B3890-1DEE-4B5F-91FA-904D4ECB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77738-57AE-490B-AA3B-850D15137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8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BC349-53F3-4740-93C6-6E31DFF99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7B1AB-D28C-44E0-A470-D76859C3F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73F70-471F-4F95-85E6-12BA8F2C2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230FA-9E80-4190-80C6-10B1DB5F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EF1D-0A60-4E77-AE5D-CE7B6A0885CA}" type="datetime1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DBA77-A567-4E0B-B956-C5E5AA192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78477-7046-43DB-A2BD-7B40CDA07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3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F29A2-7198-4C85-9684-7AB7E5B5C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BDA2B8-1988-4398-9533-242CB40CD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CD29D-523A-464C-964D-498C96C81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8AB2A-5EA4-41E1-813D-E130F9CD6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636C-204F-4532-90FC-84EAC9878C00}" type="datetime1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FE246-9575-4020-8AC5-AA6979EC3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D70EF-222D-482A-9962-A3E75824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3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A70B3-5ECB-40A8-A49F-16541EDE6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850A9-87D7-4ED5-8243-D4529ACDF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1B68C-3A53-4D83-98BD-820DCB90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998F2-02B1-47F3-8FF8-0ECA80324720}" type="datetime1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0814F-F9BA-41A0-9BBB-B2F597BFD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IETF CCAMP WG Interim Meeting - May 14,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5CE73-9D13-44B7-94CC-97CBF98F2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E8D9F-EE5F-4C6A-B9D9-EDFB82C38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8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etf-ccamp-wg/draft-ietf-ccamp-optical-impairment-topology-yang/issues/12#issuecomment-50773447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964"/>
            <a:ext cx="10515600" cy="365125"/>
          </a:xfrm>
        </p:spPr>
        <p:txBody>
          <a:bodyPr>
            <a:normAutofit fontScale="90000"/>
          </a:bodyPr>
          <a:lstStyle/>
          <a:p>
            <a:r>
              <a:rPr lang="en-US" dirty="0"/>
              <a:t>For discussion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165" y="726328"/>
            <a:ext cx="11720321" cy="5920708"/>
          </a:xfrm>
        </p:spPr>
        <p:txBody>
          <a:bodyPr>
            <a:noAutofit/>
          </a:bodyPr>
          <a:lstStyle/>
          <a:p>
            <a:r>
              <a:rPr lang="en-US" sz="2400" dirty="0"/>
              <a:t>A transponder can host more than 1 transceiver/modulator</a:t>
            </a:r>
          </a:p>
          <a:p>
            <a:r>
              <a:rPr lang="en-US" sz="2400" dirty="0"/>
              <a:t>1 or N transponder under 1 TTP ? To be clarified</a:t>
            </a:r>
          </a:p>
          <a:p>
            <a:r>
              <a:rPr lang="en-US" sz="2400" dirty="0"/>
              <a:t>1 transceiver/modulator/interface per </a:t>
            </a:r>
            <a:r>
              <a:rPr lang="en-US" sz="2400" dirty="0" err="1"/>
              <a:t>OTSi</a:t>
            </a:r>
            <a:endParaRPr lang="en-US" sz="2400" dirty="0"/>
          </a:p>
          <a:p>
            <a:r>
              <a:rPr lang="en-US" sz="2400" dirty="0">
                <a:cs typeface="Courier New" panose="02070309020205020404" pitchFamily="49" charset="0"/>
              </a:rPr>
              <a:t>Agreed to follow Esther suggestion </a:t>
            </a:r>
            <a:r>
              <a:rPr lang="en-US" sz="2400" dirty="0">
                <a:cs typeface="Courier New" panose="02070309020205020404" pitchFamily="49" charset="0"/>
                <a:hlinkClick r:id="rId2"/>
              </a:rPr>
              <a:t>https://github.com/ietf-ccamp-wg/draft-ietf-ccamp-optical-impairment-topology-yang/issues/12#issuecomment-507734476</a:t>
            </a:r>
            <a:endParaRPr lang="en-US" sz="2400" dirty="0">
              <a:cs typeface="Courier New" panose="02070309020205020404" pitchFamily="49" charset="0"/>
            </a:endParaRPr>
          </a:p>
          <a:p>
            <a:r>
              <a:rPr lang="en-US" sz="2400" dirty="0" err="1">
                <a:cs typeface="Courier New" panose="02070309020205020404" pitchFamily="49" charset="0"/>
              </a:rPr>
              <a:t>OTSi</a:t>
            </a:r>
            <a:r>
              <a:rPr lang="en-US" sz="2400" dirty="0">
                <a:cs typeface="Courier New" panose="02070309020205020404" pitchFamily="49" charset="0"/>
              </a:rPr>
              <a:t> is a signal generated by transceiver, and under any </a:t>
            </a:r>
            <a:r>
              <a:rPr lang="en-US" sz="2400" dirty="0" err="1">
                <a:cs typeface="Courier New" panose="02070309020205020404" pitchFamily="49" charset="0"/>
              </a:rPr>
              <a:t>OTSi</a:t>
            </a:r>
            <a:r>
              <a:rPr lang="en-US" sz="2400" dirty="0">
                <a:cs typeface="Courier New" panose="02070309020205020404" pitchFamily="49" charset="0"/>
              </a:rPr>
              <a:t> there will be “configured mode” with related configured attributes  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Any </a:t>
            </a:r>
            <a:r>
              <a:rPr lang="en-US" sz="2400" dirty="0" err="1">
                <a:cs typeface="Courier New" panose="02070309020205020404" pitchFamily="49" charset="0"/>
              </a:rPr>
              <a:t>OTSi</a:t>
            </a:r>
            <a:r>
              <a:rPr lang="en-US" sz="2400" dirty="0">
                <a:cs typeface="Courier New" panose="02070309020205020404" pitchFamily="49" charset="0"/>
              </a:rPr>
              <a:t> will “reference” the related transceiver/mode to which configured attributes belongs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The list of transponder/transceivers will present the list of “operational modes” available. 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2 Common “grouping” of transponder attributes in new L0-types-ext module: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1 for “supported” modes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1 </a:t>
            </a:r>
            <a:r>
              <a:rPr lang="en-US" sz="2000" dirty="0" err="1">
                <a:cs typeface="Courier New" panose="02070309020205020404" pitchFamily="49" charset="0"/>
              </a:rPr>
              <a:t>for”configured</a:t>
            </a:r>
            <a:r>
              <a:rPr lang="en-US" sz="2000" dirty="0">
                <a:cs typeface="Courier New" panose="02070309020205020404" pitchFamily="49" charset="0"/>
              </a:rPr>
              <a:t> mode  (see current-opt-if-mode-params in draft-interface)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8045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D90E4-EAE7-FE41-86CB-FDBD970D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472CB-9C68-B94B-89DF-3AC6E8DA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6EB82A-7E01-D040-80CA-5F953A07B1C0}"/>
              </a:ext>
            </a:extLst>
          </p:cNvPr>
          <p:cNvSpPr/>
          <p:nvPr/>
        </p:nvSpPr>
        <p:spPr>
          <a:xfrm>
            <a:off x="838200" y="1808252"/>
            <a:ext cx="3666160" cy="2301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Transponder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9B5BCF-83D1-B747-9665-16B0475AF944}"/>
              </a:ext>
            </a:extLst>
          </p:cNvPr>
          <p:cNvSpPr/>
          <p:nvPr/>
        </p:nvSpPr>
        <p:spPr>
          <a:xfrm>
            <a:off x="2545423" y="1910993"/>
            <a:ext cx="1958937" cy="208110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OTSiG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8A70FD-86AD-B540-8C66-132D3FA8382A}"/>
              </a:ext>
            </a:extLst>
          </p:cNvPr>
          <p:cNvSpPr/>
          <p:nvPr/>
        </p:nvSpPr>
        <p:spPr>
          <a:xfrm>
            <a:off x="2665286" y="2003461"/>
            <a:ext cx="1839074" cy="6678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Transceiver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2219AF-8210-9446-8A96-A308EAD5E17F}"/>
              </a:ext>
            </a:extLst>
          </p:cNvPr>
          <p:cNvSpPr/>
          <p:nvPr/>
        </p:nvSpPr>
        <p:spPr>
          <a:xfrm>
            <a:off x="2665286" y="3273411"/>
            <a:ext cx="1839074" cy="6678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Transceiver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698F82-5B4B-2C43-B0DB-01B7F3839B1D}"/>
              </a:ext>
            </a:extLst>
          </p:cNvPr>
          <p:cNvCxnSpPr/>
          <p:nvPr/>
        </p:nvCxnSpPr>
        <p:spPr>
          <a:xfrm>
            <a:off x="4504360" y="3606224"/>
            <a:ext cx="647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A6D92C-10F1-7042-AA50-315200BE9E76}"/>
              </a:ext>
            </a:extLst>
          </p:cNvPr>
          <p:cNvCxnSpPr/>
          <p:nvPr/>
        </p:nvCxnSpPr>
        <p:spPr>
          <a:xfrm>
            <a:off x="4504360" y="2335658"/>
            <a:ext cx="647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D555F84-D685-5D42-8E96-100060EC7AE2}"/>
              </a:ext>
            </a:extLst>
          </p:cNvPr>
          <p:cNvSpPr txBox="1"/>
          <p:nvPr/>
        </p:nvSpPr>
        <p:spPr>
          <a:xfrm>
            <a:off x="5151632" y="2150992"/>
            <a:ext cx="97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1x </a:t>
            </a:r>
            <a:r>
              <a:rPr lang="en-US" dirty="0" err="1"/>
              <a:t>OTSi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DB3732-113A-B54E-9820-D15BC8877DDB}"/>
              </a:ext>
            </a:extLst>
          </p:cNvPr>
          <p:cNvSpPr txBox="1"/>
          <p:nvPr/>
        </p:nvSpPr>
        <p:spPr>
          <a:xfrm>
            <a:off x="5156769" y="3421558"/>
            <a:ext cx="97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1x </a:t>
            </a:r>
            <a:r>
              <a:rPr lang="en-US" dirty="0" err="1"/>
              <a:t>OTSi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CDAAB5A-5434-F946-819D-033EE12BCDBF}"/>
              </a:ext>
            </a:extLst>
          </p:cNvPr>
          <p:cNvSpPr/>
          <p:nvPr/>
        </p:nvSpPr>
        <p:spPr>
          <a:xfrm>
            <a:off x="3516331" y="2773138"/>
            <a:ext cx="118152" cy="11815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CCB2498-F37B-2B4C-A8C5-043B2A4B1DA5}"/>
              </a:ext>
            </a:extLst>
          </p:cNvPr>
          <p:cNvSpPr/>
          <p:nvPr/>
        </p:nvSpPr>
        <p:spPr>
          <a:xfrm>
            <a:off x="3516331" y="2925538"/>
            <a:ext cx="118152" cy="11815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BAABF4E-312E-324F-A9F9-EB3BB687418D}"/>
              </a:ext>
            </a:extLst>
          </p:cNvPr>
          <p:cNvSpPr/>
          <p:nvPr/>
        </p:nvSpPr>
        <p:spPr>
          <a:xfrm>
            <a:off x="3516331" y="3077938"/>
            <a:ext cx="118152" cy="11815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815BD6-727E-F947-BA1E-94C6014EECCF}"/>
              </a:ext>
            </a:extLst>
          </p:cNvPr>
          <p:cNvSpPr txBox="1"/>
          <p:nvPr/>
        </p:nvSpPr>
        <p:spPr>
          <a:xfrm>
            <a:off x="6251825" y="1690688"/>
            <a:ext cx="5794624" cy="313932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Transceiver defines list of Supported Operational Modes</a:t>
            </a:r>
          </a:p>
          <a:p>
            <a:r>
              <a:rPr lang="en-US" dirty="0" err="1"/>
              <a:t>OTSi</a:t>
            </a:r>
            <a:r>
              <a:rPr lang="en-US" dirty="0"/>
              <a:t> defines the Active Operational Model of a transceiver</a:t>
            </a:r>
          </a:p>
          <a:p>
            <a:endParaRPr lang="en-US" dirty="0"/>
          </a:p>
          <a:p>
            <a:r>
              <a:rPr lang="en-US" dirty="0"/>
              <a:t>Transponder contains 1..n Transceivers</a:t>
            </a:r>
          </a:p>
          <a:p>
            <a:r>
              <a:rPr lang="en-US" dirty="0"/>
              <a:t>Grouping </a:t>
            </a:r>
            <a:r>
              <a:rPr lang="en-US" dirty="0" err="1"/>
              <a:t>OTSis</a:t>
            </a:r>
            <a:r>
              <a:rPr lang="en-US" dirty="0"/>
              <a:t> in one </a:t>
            </a:r>
            <a:r>
              <a:rPr lang="en-US" dirty="0" err="1"/>
              <a:t>OTSiG</a:t>
            </a:r>
            <a:r>
              <a:rPr lang="en-US" dirty="0"/>
              <a:t> is flexible</a:t>
            </a:r>
          </a:p>
          <a:p>
            <a:br>
              <a:rPr lang="en-US" dirty="0"/>
            </a:br>
            <a:r>
              <a:rPr lang="en-US" dirty="0"/>
              <a:t>Topology model to allow for co-routed tunnels</a:t>
            </a:r>
          </a:p>
          <a:p>
            <a:endParaRPr lang="en-US" dirty="0"/>
          </a:p>
          <a:p>
            <a:r>
              <a:rPr lang="en-US" dirty="0"/>
              <a:t>Controller to decide whether to perform co-routing. One (but not the only) criteria is </a:t>
            </a:r>
            <a:r>
              <a:rPr lang="en-US" dirty="0" err="1"/>
              <a:t>OTSiG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9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964"/>
            <a:ext cx="10515600" cy="772291"/>
          </a:xfrm>
        </p:spPr>
        <p:txBody>
          <a:bodyPr/>
          <a:lstStyle/>
          <a:p>
            <a:r>
              <a:rPr lang="en-US" dirty="0"/>
              <a:t>For discussion 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706" y="1211855"/>
            <a:ext cx="10111858" cy="5281020"/>
          </a:xfrm>
        </p:spPr>
        <p:txBody>
          <a:bodyPr>
            <a:noAutofit/>
          </a:bodyPr>
          <a:lstStyle/>
          <a:p>
            <a:r>
              <a:rPr lang="en-US" dirty="0"/>
              <a:t>The model present relationship between </a:t>
            </a:r>
            <a:r>
              <a:rPr lang="en-US" dirty="0" err="1"/>
              <a:t>OTSi</a:t>
            </a:r>
            <a:r>
              <a:rPr lang="en-US" dirty="0"/>
              <a:t> and </a:t>
            </a:r>
            <a:r>
              <a:rPr lang="en-US" dirty="0" err="1"/>
              <a:t>OTSiG</a:t>
            </a:r>
            <a:r>
              <a:rPr lang="en-US" dirty="0"/>
              <a:t> : which </a:t>
            </a:r>
            <a:r>
              <a:rPr lang="en-US" dirty="0" err="1"/>
              <a:t>OTSiG</a:t>
            </a:r>
            <a:r>
              <a:rPr lang="en-US" dirty="0"/>
              <a:t> an </a:t>
            </a:r>
            <a:r>
              <a:rPr lang="en-US" dirty="0" err="1"/>
              <a:t>OTSi</a:t>
            </a:r>
            <a:r>
              <a:rPr lang="en-US" dirty="0"/>
              <a:t> belongs to. Is it needed this information in the topology model? </a:t>
            </a:r>
          </a:p>
          <a:p>
            <a:r>
              <a:rPr lang="en-US" dirty="0"/>
              <a:t>This question is linked to the shape of the model: if </a:t>
            </a:r>
            <a:r>
              <a:rPr lang="en-US" dirty="0" err="1"/>
              <a:t>OTSi-OTSiG</a:t>
            </a:r>
            <a:r>
              <a:rPr lang="en-US" dirty="0"/>
              <a:t> </a:t>
            </a:r>
            <a:r>
              <a:rPr lang="en-US" dirty="0" err="1"/>
              <a:t>relatioship</a:t>
            </a:r>
            <a:r>
              <a:rPr lang="en-US" dirty="0"/>
              <a:t> is not needed</a:t>
            </a:r>
          </a:p>
          <a:p>
            <a:pPr lvl="1"/>
            <a:r>
              <a:rPr lang="en-US" dirty="0" err="1"/>
              <a:t>OTSi</a:t>
            </a:r>
            <a:r>
              <a:rPr lang="en-US" dirty="0"/>
              <a:t> can be under “transceiver” with his own “configured parameters”.</a:t>
            </a:r>
          </a:p>
          <a:p>
            <a:pPr lvl="1"/>
            <a:r>
              <a:rPr lang="en-US" dirty="0"/>
              <a:t>No reference to related transceiver is more needed , reference is implicit</a:t>
            </a:r>
          </a:p>
          <a:p>
            <a:r>
              <a:rPr lang="en-US" dirty="0">
                <a:cs typeface="Courier New" panose="02070309020205020404" pitchFamily="49" charset="0"/>
              </a:rPr>
              <a:t>To be discussed if “explicit mode” is still needed since all attributes are optional (see if-supported-mode in draft-interface)</a:t>
            </a:r>
          </a:p>
          <a:p>
            <a:r>
              <a:rPr lang="en-US" dirty="0">
                <a:cs typeface="Courier New" panose="02070309020205020404" pitchFamily="49" charset="0"/>
              </a:rPr>
              <a:t>Need to make “mandatory” some attributes with respect the other all optional ? 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cs typeface="Courier New" panose="02070309020205020404" pitchFamily="49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3830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78DE0A-0251-4FC5-95A0-ECBF8646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543796-7F6E-4BEF-9570-55B501BA72D2}"/>
              </a:ext>
            </a:extLst>
          </p:cNvPr>
          <p:cNvSpPr/>
          <p:nvPr/>
        </p:nvSpPr>
        <p:spPr>
          <a:xfrm>
            <a:off x="227682" y="136525"/>
            <a:ext cx="1066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augment 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nw:networks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nw:network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nw:node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tet:te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tet:tunnel-termination-point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OTSiG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-element* 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OTSiG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-identifier]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OTSiG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-identifier    int16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OTSiG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-container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 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-carrier-id]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OTSi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-carrier-id           int16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       &lt;common grouping for configured mode&gt;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&lt;reference to a transceiver&gt;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transponders-list* [transponder-id]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transponder-id                      uint32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transceivers-list* 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tranceiver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-id]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transceiver* [transceiver-id]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transceiver-id                     uint32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+--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supported-mode [mode-id]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&lt;common attributes for supported modes&gt;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&lt;common attributes for other transceiver’s capabilities (if any)&gt;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if-supported-mode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 +--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supported-mode [mode-id]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 |  &lt;common attributes for supported modes&gt;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|  &lt;additional attributes for supported modes (if any)&gt;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 &lt;common attributes for other transceiver’s capabilities (if any)&gt;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&lt;additional attributes for other transceiver’s capabilities (if any)&gt;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+--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current-opt-if-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-mode-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|  &lt;common grouping for configured mode&gt;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|  &lt;additional attributes&gt;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8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6538295-123B-4A7A-B923-08E42D20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84D33A-4429-4E13-B960-49369D8E91FB}"/>
              </a:ext>
            </a:extLst>
          </p:cNvPr>
          <p:cNvSpPr/>
          <p:nvPr/>
        </p:nvSpPr>
        <p:spPr>
          <a:xfrm>
            <a:off x="2588964" y="2258458"/>
            <a:ext cx="46346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392843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78DE0A-0251-4FC5-95A0-ECBF8646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IETF CCAMP WG Interim Meeting - May 14, 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543796-7F6E-4BEF-9570-55B501BA72D2}"/>
              </a:ext>
            </a:extLst>
          </p:cNvPr>
          <p:cNvSpPr/>
          <p:nvPr/>
        </p:nvSpPr>
        <p:spPr>
          <a:xfrm>
            <a:off x="227682" y="136525"/>
            <a:ext cx="10668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augment /</a:t>
            </a:r>
            <a:r>
              <a:rPr lang="en-US" sz="1400" dirty="0" err="1"/>
              <a:t>nw:networks</a:t>
            </a:r>
            <a:r>
              <a:rPr lang="en-US" sz="1400" dirty="0"/>
              <a:t>/</a:t>
            </a:r>
            <a:r>
              <a:rPr lang="en-US" sz="1400" dirty="0" err="1"/>
              <a:t>nw:network</a:t>
            </a:r>
            <a:r>
              <a:rPr lang="en-US" sz="1400" dirty="0"/>
              <a:t>/</a:t>
            </a:r>
            <a:r>
              <a:rPr lang="en-US" sz="1400" dirty="0" err="1"/>
              <a:t>nw:node</a:t>
            </a:r>
            <a:r>
              <a:rPr lang="en-US" sz="1400" dirty="0"/>
              <a:t>/</a:t>
            </a:r>
            <a:r>
              <a:rPr lang="en-US" sz="1400" dirty="0" err="1"/>
              <a:t>tet:te</a:t>
            </a:r>
            <a:r>
              <a:rPr lang="en-US" sz="1400" dirty="0"/>
              <a:t>/</a:t>
            </a:r>
            <a:r>
              <a:rPr lang="en-US" sz="1400" dirty="0" err="1"/>
              <a:t>tet:tunnel-termination-point</a:t>
            </a:r>
            <a:r>
              <a:rPr lang="en-US" sz="1400" dirty="0"/>
              <a:t>:</a:t>
            </a:r>
          </a:p>
          <a:p>
            <a:r>
              <a:rPr lang="en-US" sz="1400" dirty="0"/>
              <a:t>    +--</a:t>
            </a:r>
            <a:r>
              <a:rPr lang="en-US" sz="1400" dirty="0" err="1"/>
              <a:t>ro</a:t>
            </a:r>
            <a:r>
              <a:rPr lang="en-US" sz="1400" dirty="0"/>
              <a:t> </a:t>
            </a:r>
            <a:r>
              <a:rPr lang="en-US" sz="1400" dirty="0" err="1"/>
              <a:t>OTSiG</a:t>
            </a:r>
            <a:r>
              <a:rPr lang="en-US" sz="1400" dirty="0"/>
              <a:t>-element* [</a:t>
            </a:r>
            <a:r>
              <a:rPr lang="en-US" sz="1400" dirty="0" err="1"/>
              <a:t>OTSiG</a:t>
            </a:r>
            <a:r>
              <a:rPr lang="en-US" sz="1400" dirty="0"/>
              <a:t>-identifier]</a:t>
            </a:r>
          </a:p>
          <a:p>
            <a:r>
              <a:rPr lang="en-US" sz="1400" dirty="0"/>
              <a:t>    |  +--</a:t>
            </a:r>
            <a:r>
              <a:rPr lang="en-US" sz="1400" dirty="0" err="1"/>
              <a:t>ro</a:t>
            </a:r>
            <a:r>
              <a:rPr lang="en-US" sz="1400" dirty="0"/>
              <a:t> </a:t>
            </a:r>
            <a:r>
              <a:rPr lang="en-US" sz="1400" dirty="0" err="1"/>
              <a:t>OTSiG</a:t>
            </a:r>
            <a:r>
              <a:rPr lang="en-US" sz="1400" dirty="0"/>
              <a:t>-identifier    int16</a:t>
            </a:r>
          </a:p>
          <a:p>
            <a:r>
              <a:rPr lang="en-US" sz="1400" dirty="0"/>
              <a:t>    |  +--</a:t>
            </a:r>
            <a:r>
              <a:rPr lang="en-US" sz="1400" dirty="0" err="1"/>
              <a:t>ro</a:t>
            </a:r>
            <a:r>
              <a:rPr lang="en-US" sz="1400" dirty="0"/>
              <a:t> </a:t>
            </a:r>
            <a:r>
              <a:rPr lang="en-US" sz="1400" dirty="0" err="1"/>
              <a:t>OTSiG</a:t>
            </a:r>
            <a:r>
              <a:rPr lang="en-US" sz="1400" dirty="0"/>
              <a:t>-container</a:t>
            </a:r>
          </a:p>
          <a:p>
            <a:r>
              <a:rPr lang="en-US" sz="1400" dirty="0"/>
              <a:t>    |     +--</a:t>
            </a:r>
            <a:r>
              <a:rPr lang="en-US" sz="1400" dirty="0" err="1"/>
              <a:t>ro</a:t>
            </a:r>
            <a:r>
              <a:rPr lang="en-US" sz="1400" dirty="0"/>
              <a:t> </a:t>
            </a:r>
            <a:r>
              <a:rPr lang="en-US" sz="1400" dirty="0" err="1"/>
              <a:t>OTSi</a:t>
            </a:r>
            <a:r>
              <a:rPr lang="en-US" sz="1400" dirty="0"/>
              <a:t>* [</a:t>
            </a:r>
            <a:r>
              <a:rPr lang="en-US" sz="1400" dirty="0" err="1"/>
              <a:t>OTSi</a:t>
            </a:r>
            <a:r>
              <a:rPr lang="en-US" sz="1400" dirty="0"/>
              <a:t>-carrier-id]</a:t>
            </a:r>
          </a:p>
          <a:p>
            <a:r>
              <a:rPr lang="en-US" sz="1400" dirty="0"/>
              <a:t>    |        +--</a:t>
            </a:r>
            <a:r>
              <a:rPr lang="en-US" sz="1400" dirty="0" err="1"/>
              <a:t>ro</a:t>
            </a:r>
            <a:r>
              <a:rPr lang="en-US" sz="1400" dirty="0"/>
              <a:t> </a:t>
            </a:r>
            <a:r>
              <a:rPr lang="en-US" sz="1400" dirty="0" err="1"/>
              <a:t>OTSi</a:t>
            </a:r>
            <a:r>
              <a:rPr lang="en-US" sz="1400" dirty="0"/>
              <a:t>-carrier-id           int16</a:t>
            </a:r>
          </a:p>
          <a:p>
            <a:r>
              <a:rPr lang="en-US" sz="1400" dirty="0"/>
              <a:t>    |        +--</a:t>
            </a:r>
            <a:r>
              <a:rPr lang="en-US" sz="1400" dirty="0" err="1"/>
              <a:t>ro</a:t>
            </a:r>
            <a:r>
              <a:rPr lang="en-US" sz="1400" dirty="0"/>
              <a:t> </a:t>
            </a:r>
            <a:r>
              <a:rPr lang="en-US" sz="1400" dirty="0" err="1"/>
              <a:t>OTSi</a:t>
            </a:r>
            <a:r>
              <a:rPr lang="en-US" sz="1400" dirty="0"/>
              <a:t>-carrier-frequency?   decimal64</a:t>
            </a:r>
          </a:p>
          <a:p>
            <a:r>
              <a:rPr lang="en-US" sz="1400" dirty="0"/>
              <a:t>    |        +--</a:t>
            </a:r>
            <a:r>
              <a:rPr lang="en-US" sz="1400" dirty="0" err="1"/>
              <a:t>ro</a:t>
            </a:r>
            <a:r>
              <a:rPr lang="en-US" sz="1400" dirty="0"/>
              <a:t> </a:t>
            </a:r>
            <a:r>
              <a:rPr lang="en-US" sz="1400" dirty="0" err="1"/>
              <a:t>OTSi</a:t>
            </a:r>
            <a:r>
              <a:rPr lang="en-US" sz="1400" dirty="0"/>
              <a:t>-signal-width?        decimal64</a:t>
            </a:r>
          </a:p>
          <a:p>
            <a:r>
              <a:rPr lang="en-US" sz="1400" dirty="0"/>
              <a:t>    |        +--</a:t>
            </a:r>
            <a:r>
              <a:rPr lang="en-US" sz="1400" dirty="0" err="1"/>
              <a:t>ro</a:t>
            </a:r>
            <a:r>
              <a:rPr lang="en-US" sz="1400" dirty="0"/>
              <a:t> channel-delta-power?      decimal64</a:t>
            </a:r>
          </a:p>
          <a:p>
            <a:r>
              <a:rPr lang="en-US" sz="1400" dirty="0"/>
              <a:t>    +--</a:t>
            </a:r>
            <a:r>
              <a:rPr lang="en-US" sz="1400" dirty="0" err="1"/>
              <a:t>ro</a:t>
            </a:r>
            <a:r>
              <a:rPr lang="en-US" sz="1400" dirty="0"/>
              <a:t> transponders-list* [transponder-id]</a:t>
            </a:r>
          </a:p>
          <a:p>
            <a:r>
              <a:rPr lang="en-US" sz="1400" dirty="0"/>
              <a:t>       +--</a:t>
            </a:r>
            <a:r>
              <a:rPr lang="en-US" sz="1400" dirty="0" err="1"/>
              <a:t>ro</a:t>
            </a:r>
            <a:r>
              <a:rPr lang="en-US" sz="1400" dirty="0"/>
              <a:t> transponder-id                      uint32</a:t>
            </a:r>
          </a:p>
          <a:p>
            <a:r>
              <a:rPr lang="en-US" sz="1400" dirty="0"/>
              <a:t>       +--</a:t>
            </a:r>
            <a:r>
              <a:rPr lang="en-US" sz="1400" dirty="0" err="1"/>
              <a:t>ro</a:t>
            </a:r>
            <a:r>
              <a:rPr lang="en-US" sz="1400" dirty="0"/>
              <a:t> (mode)?</a:t>
            </a:r>
          </a:p>
          <a:p>
            <a:r>
              <a:rPr lang="en-US" sz="1400" dirty="0"/>
              <a:t>       |  +--:(G.692.2)</a:t>
            </a:r>
          </a:p>
          <a:p>
            <a:r>
              <a:rPr lang="en-US" sz="1400" dirty="0"/>
              <a:t>       |  |  +--</a:t>
            </a:r>
            <a:r>
              <a:rPr lang="en-US" sz="1400" dirty="0" err="1"/>
              <a:t>ro</a:t>
            </a:r>
            <a:r>
              <a:rPr lang="en-US" sz="1400" dirty="0"/>
              <a:t> standard-mode?                standard-mode</a:t>
            </a:r>
          </a:p>
          <a:p>
            <a:r>
              <a:rPr lang="en-US" sz="1400" dirty="0"/>
              <a:t>       |  +--:(organizational-mode)</a:t>
            </a:r>
          </a:p>
          <a:p>
            <a:r>
              <a:rPr lang="en-US" sz="1400" dirty="0"/>
              <a:t>       |  |  +--</a:t>
            </a:r>
            <a:r>
              <a:rPr lang="en-US" sz="1400" dirty="0" err="1"/>
              <a:t>ro</a:t>
            </a:r>
            <a:r>
              <a:rPr lang="en-US" sz="1400" dirty="0"/>
              <a:t> operational-mode?             operational-mode</a:t>
            </a:r>
          </a:p>
          <a:p>
            <a:r>
              <a:rPr lang="en-US" sz="1400" dirty="0"/>
              <a:t>       |  |  +--</a:t>
            </a:r>
            <a:r>
              <a:rPr lang="en-US" sz="1400" dirty="0" err="1"/>
              <a:t>ro</a:t>
            </a:r>
            <a:r>
              <a:rPr lang="en-US" sz="1400" dirty="0"/>
              <a:t> organization-identifier?      vendor-identifier</a:t>
            </a:r>
          </a:p>
          <a:p>
            <a:r>
              <a:rPr lang="en-US" sz="1400" dirty="0"/>
              <a:t>       |  +--:(explicit-mode)</a:t>
            </a:r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available-modulation-types*   </a:t>
            </a:r>
            <a:r>
              <a:rPr lang="en-US" sz="1400" dirty="0" err="1"/>
              <a:t>identityref</a:t>
            </a:r>
            <a:endParaRPr lang="en-US" sz="1400" dirty="0"/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configured-modulation-type?   </a:t>
            </a:r>
            <a:r>
              <a:rPr lang="en-US" sz="1400" dirty="0" err="1"/>
              <a:t>identityref</a:t>
            </a:r>
            <a:endParaRPr lang="en-US" sz="1400" dirty="0"/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available-baud-rates*         uint32</a:t>
            </a:r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configured-baud-rate?         uint32</a:t>
            </a:r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available-FEC-types*          </a:t>
            </a:r>
            <a:r>
              <a:rPr lang="en-US" sz="1400" dirty="0" err="1"/>
              <a:t>identityref</a:t>
            </a:r>
            <a:endParaRPr lang="en-US" sz="1400" dirty="0"/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configured-FEC-type?          </a:t>
            </a:r>
            <a:r>
              <a:rPr lang="en-US" sz="1400" dirty="0" err="1"/>
              <a:t>identityref</a:t>
            </a:r>
            <a:endParaRPr lang="en-US" sz="1400" dirty="0"/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FEC-code-rate?                decimal64</a:t>
            </a:r>
          </a:p>
          <a:p>
            <a:r>
              <a:rPr lang="en-US" sz="1400" dirty="0"/>
              <a:t>       |     +--</a:t>
            </a:r>
            <a:r>
              <a:rPr lang="en-US" sz="1400" dirty="0" err="1"/>
              <a:t>ro</a:t>
            </a:r>
            <a:r>
              <a:rPr lang="en-US" sz="1400" dirty="0"/>
              <a:t> FEC-threshold?                decimal64</a:t>
            </a:r>
          </a:p>
          <a:p>
            <a:r>
              <a:rPr lang="en-US" sz="1400" dirty="0"/>
              <a:t>       +--</a:t>
            </a:r>
            <a:r>
              <a:rPr lang="en-US" sz="1400" dirty="0" err="1"/>
              <a:t>ro</a:t>
            </a:r>
            <a:r>
              <a:rPr lang="en-US" sz="1400" dirty="0"/>
              <a:t> power?                              int32</a:t>
            </a:r>
          </a:p>
          <a:p>
            <a:r>
              <a:rPr lang="en-US" sz="1400" dirty="0"/>
              <a:t>       +--</a:t>
            </a:r>
            <a:r>
              <a:rPr lang="en-US" sz="1400" dirty="0" err="1"/>
              <a:t>ro</a:t>
            </a:r>
            <a:r>
              <a:rPr lang="en-US" sz="1400" dirty="0"/>
              <a:t> power-min?                          int32</a:t>
            </a:r>
          </a:p>
          <a:p>
            <a:r>
              <a:rPr lang="en-US" sz="1400" dirty="0"/>
              <a:t>       +--</a:t>
            </a:r>
            <a:r>
              <a:rPr lang="en-US" sz="1400" dirty="0" err="1"/>
              <a:t>ro</a:t>
            </a:r>
            <a:r>
              <a:rPr lang="en-US" sz="1400" dirty="0"/>
              <a:t> power-max?                          int32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3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C3C583-E811-4E79-9EBB-0C8452C19843}"/>
              </a:ext>
            </a:extLst>
          </p:cNvPr>
          <p:cNvSpPr/>
          <p:nvPr/>
        </p:nvSpPr>
        <p:spPr>
          <a:xfrm>
            <a:off x="172598" y="238271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+--</a:t>
            </a:r>
            <a:r>
              <a:rPr lang="en-US" dirty="0" err="1"/>
              <a:t>ro</a:t>
            </a:r>
            <a:r>
              <a:rPr lang="en-US" dirty="0"/>
              <a:t> if-supported-mode</a:t>
            </a:r>
          </a:p>
          <a:p>
            <a:r>
              <a:rPr lang="en-US" dirty="0"/>
              <a:t>       |  +--</a:t>
            </a:r>
            <a:r>
              <a:rPr lang="en-US" dirty="0" err="1"/>
              <a:t>ro</a:t>
            </a:r>
            <a:r>
              <a:rPr lang="en-US" dirty="0"/>
              <a:t> number-of-modes-supported?   uint32</a:t>
            </a:r>
          </a:p>
          <a:p>
            <a:r>
              <a:rPr lang="en-US" dirty="0"/>
              <a:t>       |  +--</a:t>
            </a:r>
            <a:r>
              <a:rPr lang="en-US" dirty="0" err="1"/>
              <a:t>ro</a:t>
            </a:r>
            <a:r>
              <a:rPr lang="en-US" dirty="0"/>
              <a:t> mode-list* [mode-id]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mode-id                           string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application-identifier?           uint32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min-central-frequency?            layer0-types:frequency-thz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max-central-frequency?            layer0-types:frequency-thz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min-channel-input-power?          </a:t>
            </a:r>
            <a:r>
              <a:rPr lang="en-US" dirty="0" err="1"/>
              <a:t>dbm</a:t>
            </a:r>
            <a:r>
              <a:rPr lang="en-US" dirty="0"/>
              <a:t>-t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max-channel-input-power?          </a:t>
            </a:r>
            <a:r>
              <a:rPr lang="en-US" dirty="0" err="1"/>
              <a:t>dbm</a:t>
            </a:r>
            <a:r>
              <a:rPr lang="en-US" dirty="0"/>
              <a:t>-t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min-channel-output-power?         </a:t>
            </a:r>
            <a:r>
              <a:rPr lang="en-US" dirty="0" err="1"/>
              <a:t>dbm</a:t>
            </a:r>
            <a:r>
              <a:rPr lang="en-US" dirty="0"/>
              <a:t>-t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max-channel-output-power?         </a:t>
            </a:r>
            <a:r>
              <a:rPr lang="en-US" dirty="0" err="1"/>
              <a:t>dbm</a:t>
            </a:r>
            <a:r>
              <a:rPr lang="en-US" dirty="0"/>
              <a:t>-t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</a:t>
            </a:r>
            <a:r>
              <a:rPr lang="en-US" dirty="0" err="1"/>
              <a:t>osnr</a:t>
            </a:r>
            <a:r>
              <a:rPr lang="en-US" dirty="0"/>
              <a:t>-margin?                      int32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q-margin?                         int32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</a:t>
            </a:r>
            <a:r>
              <a:rPr lang="en-US" dirty="0" err="1"/>
              <a:t>fec</a:t>
            </a:r>
            <a:r>
              <a:rPr lang="en-US" dirty="0"/>
              <a:t>-info?                         string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</a:t>
            </a:r>
            <a:r>
              <a:rPr lang="en-US" dirty="0" err="1"/>
              <a:t>fec</a:t>
            </a:r>
            <a:r>
              <a:rPr lang="en-US" dirty="0"/>
              <a:t>-bitrate?                      string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</a:t>
            </a:r>
            <a:r>
              <a:rPr lang="en-US" dirty="0" err="1"/>
              <a:t>fec</a:t>
            </a:r>
            <a:r>
              <a:rPr lang="en-US" dirty="0"/>
              <a:t>-gain?                         string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pre-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-mantissa-threshold?   uint32</a:t>
            </a:r>
          </a:p>
          <a:p>
            <a:r>
              <a:rPr lang="en-US" dirty="0"/>
              <a:t>       |     +--</a:t>
            </a:r>
            <a:r>
              <a:rPr lang="en-US" dirty="0" err="1"/>
              <a:t>ro</a:t>
            </a:r>
            <a:r>
              <a:rPr lang="en-US" dirty="0"/>
              <a:t> pre-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-exponent-threshold?   Int32</a:t>
            </a:r>
          </a:p>
          <a:p>
            <a:r>
              <a:rPr lang="en-US" dirty="0"/>
              <a:t>       |     +…………………….</a:t>
            </a:r>
          </a:p>
          <a:p>
            <a:r>
              <a:rPr lang="en-US" dirty="0"/>
              <a:t>       |    +………………………..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7249E7-5A70-4D7F-9718-7360FBF4F27F}"/>
              </a:ext>
            </a:extLst>
          </p:cNvPr>
          <p:cNvSpPr/>
          <p:nvPr/>
        </p:nvSpPr>
        <p:spPr>
          <a:xfrm>
            <a:off x="5879339" y="197346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+--</a:t>
            </a:r>
            <a:r>
              <a:rPr lang="en-US" dirty="0" err="1"/>
              <a:t>rw</a:t>
            </a:r>
            <a:r>
              <a:rPr lang="en-US" dirty="0"/>
              <a:t> current-opt-if-</a:t>
            </a:r>
            <a:r>
              <a:rPr lang="en-US" dirty="0" err="1"/>
              <a:t>och</a:t>
            </a:r>
            <a:r>
              <a:rPr lang="en-US" dirty="0"/>
              <a:t>-mode-params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mode-id?                          string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min-</a:t>
            </a:r>
            <a:r>
              <a:rPr lang="en-US" dirty="0" err="1"/>
              <a:t>osnr</a:t>
            </a:r>
            <a:r>
              <a:rPr lang="en-US" dirty="0"/>
              <a:t>-margin?                  int32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q-margin?                         int32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central-frequency?                layer0-types:frequency-thz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channel-output-power?             </a:t>
            </a:r>
            <a:r>
              <a:rPr lang="en-US" dirty="0" err="1"/>
              <a:t>dbm</a:t>
            </a:r>
            <a:r>
              <a:rPr lang="en-US" dirty="0"/>
              <a:t>-t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channel-input-power?              </a:t>
            </a:r>
            <a:r>
              <a:rPr lang="en-US" dirty="0" err="1"/>
              <a:t>dbm</a:t>
            </a:r>
            <a:r>
              <a:rPr lang="en-US" dirty="0"/>
              <a:t>-t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total-input-power?                </a:t>
            </a:r>
            <a:r>
              <a:rPr lang="en-US" dirty="0" err="1"/>
              <a:t>dbm</a:t>
            </a:r>
            <a:r>
              <a:rPr lang="en-US" dirty="0"/>
              <a:t>-t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min-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-mantissa-threshold?   uint32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min-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-exponent-threshold?   int32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max-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-mantissa-threshold?   uint32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max-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-exponent-threshold?   int32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number-of-</a:t>
            </a:r>
            <a:r>
              <a:rPr lang="en-US" dirty="0" err="1"/>
              <a:t>tcas</a:t>
            </a:r>
            <a:r>
              <a:rPr lang="en-US" dirty="0"/>
              <a:t>-supported?         uint32</a:t>
            </a:r>
          </a:p>
          <a:p>
            <a:r>
              <a:rPr lang="en-US" dirty="0"/>
              <a:t>          +--</a:t>
            </a:r>
            <a:r>
              <a:rPr lang="en-US" dirty="0" err="1"/>
              <a:t>rw</a:t>
            </a:r>
            <a:r>
              <a:rPr lang="en-US" dirty="0"/>
              <a:t> mode-list* [</a:t>
            </a:r>
            <a:r>
              <a:rPr lang="en-US" dirty="0" err="1"/>
              <a:t>tca</a:t>
            </a:r>
            <a:r>
              <a:rPr lang="en-US" dirty="0"/>
              <a:t>-type]</a:t>
            </a:r>
          </a:p>
          <a:p>
            <a:r>
              <a:rPr lang="en-US" dirty="0"/>
              <a:t>          |  +--</a:t>
            </a:r>
            <a:r>
              <a:rPr lang="en-US" dirty="0" err="1"/>
              <a:t>rw</a:t>
            </a:r>
            <a:r>
              <a:rPr lang="en-US" dirty="0"/>
              <a:t> </a:t>
            </a:r>
            <a:r>
              <a:rPr lang="en-US" dirty="0" err="1"/>
              <a:t>tca</a:t>
            </a:r>
            <a:r>
              <a:rPr lang="en-US" dirty="0"/>
              <a:t>-type         opt-if-</a:t>
            </a:r>
            <a:r>
              <a:rPr lang="en-US" dirty="0" err="1"/>
              <a:t>och</a:t>
            </a:r>
            <a:r>
              <a:rPr lang="en-US" dirty="0"/>
              <a:t>-</a:t>
            </a:r>
            <a:r>
              <a:rPr lang="en-US" dirty="0" err="1"/>
              <a:t>tca</a:t>
            </a:r>
            <a:r>
              <a:rPr lang="en-US" dirty="0"/>
              <a:t>-types</a:t>
            </a:r>
          </a:p>
          <a:p>
            <a:r>
              <a:rPr lang="en-US" dirty="0"/>
              <a:t>          |  +--</a:t>
            </a:r>
            <a:r>
              <a:rPr lang="en-US" dirty="0" err="1"/>
              <a:t>rw</a:t>
            </a:r>
            <a:r>
              <a:rPr lang="en-US" dirty="0"/>
              <a:t> min-threshold?   int32</a:t>
            </a:r>
          </a:p>
          <a:p>
            <a:r>
              <a:rPr lang="en-US" dirty="0"/>
              <a:t>          |  +--</a:t>
            </a:r>
            <a:r>
              <a:rPr lang="en-US" dirty="0" err="1"/>
              <a:t>rw</a:t>
            </a:r>
            <a:r>
              <a:rPr lang="en-US" dirty="0"/>
              <a:t> max-threshold?   int32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cur-</a:t>
            </a:r>
            <a:r>
              <a:rPr lang="en-US" dirty="0" err="1"/>
              <a:t>osnr</a:t>
            </a:r>
            <a:r>
              <a:rPr lang="en-US" dirty="0"/>
              <a:t>?                         int32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cur-q-factor?                     int32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uncorrected-words?                uint64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pre-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-mantissa?             uint32</a:t>
            </a:r>
          </a:p>
          <a:p>
            <a:r>
              <a:rPr lang="en-US" dirty="0"/>
              <a:t>          +--</a:t>
            </a:r>
            <a:r>
              <a:rPr lang="en-US" dirty="0" err="1"/>
              <a:t>ro</a:t>
            </a:r>
            <a:r>
              <a:rPr lang="en-US" dirty="0"/>
              <a:t> pre-</a:t>
            </a:r>
            <a:r>
              <a:rPr lang="en-US" dirty="0" err="1"/>
              <a:t>fec</a:t>
            </a:r>
            <a:r>
              <a:rPr lang="en-US" dirty="0"/>
              <a:t>-</a:t>
            </a:r>
            <a:r>
              <a:rPr lang="en-US" dirty="0" err="1"/>
              <a:t>ber</a:t>
            </a:r>
            <a:r>
              <a:rPr lang="en-US" dirty="0"/>
              <a:t>-exponent?             int32</a:t>
            </a:r>
          </a:p>
        </p:txBody>
      </p:sp>
    </p:spTree>
    <p:extLst>
      <p:ext uri="{BB962C8B-B14F-4D97-AF65-F5344CB8AC3E}">
        <p14:creationId xmlns:p14="http://schemas.microsoft.com/office/powerpoint/2010/main" val="3345184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82D54F3F10D468133B175E7F78D1A" ma:contentTypeVersion="13" ma:contentTypeDescription="Create a new document." ma:contentTypeScope="" ma:versionID="f3ba0c0b0f5ff52e6c8d38e9380b9634">
  <xsd:schema xmlns:xsd="http://www.w3.org/2001/XMLSchema" xmlns:xs="http://www.w3.org/2001/XMLSchema" xmlns:p="http://schemas.microsoft.com/office/2006/metadata/properties" xmlns:ns3="71c5aaf6-e6ce-465b-b873-5148d2a4c105" xmlns:ns4="a4ab1a16-c41d-4865-a433-ad08d2a54ac6" xmlns:ns5="e36d8d0d-d80c-4b38-8e0d-3de84ac0e0f8" targetNamespace="http://schemas.microsoft.com/office/2006/metadata/properties" ma:root="true" ma:fieldsID="b801dcde7a7fd3b24e535d4bc6a5f032" ns3:_="" ns4:_="" ns5:_="">
    <xsd:import namespace="71c5aaf6-e6ce-465b-b873-5148d2a4c105"/>
    <xsd:import namespace="a4ab1a16-c41d-4865-a433-ad08d2a54ac6"/>
    <xsd:import namespace="e36d8d0d-d80c-4b38-8e0d-3de84ac0e0f8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OCR" minOccurs="0"/>
                <xsd:element ref="ns4:MediaServiceLoca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b1a16-c41d-4865-a433-ad08d2a54ac6" elementFormDefault="qualified">
    <xsd:import namespace="http://schemas.microsoft.com/office/2006/documentManagement/types"/>
    <xsd:import namespace="http://schemas.microsoft.com/office/infopath/2007/PartnerControls"/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d8d0d-d80c-4b38-8e0d-3de84ac0e0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917A1171-45E3-4E0C-B712-8306AE0B741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FF5BEF5-BF1F-44F4-AFBC-1295B944F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64B533-C345-4B7E-ABD2-01C30B6FC6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a4ab1a16-c41d-4865-a433-ad08d2a54ac6"/>
    <ds:schemaRef ds:uri="e36d8d0d-d80c-4b38-8e0d-3de84ac0e0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1402BC5-1A46-47E2-B58E-ED5697CD927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c5aaf6-e6ce-465b-b873-5148d2a4c105"/>
    <ds:schemaRef ds:uri="e36d8d0d-d80c-4b38-8e0d-3de84ac0e0f8"/>
    <ds:schemaRef ds:uri="a4ab1a16-c41d-4865-a433-ad08d2a54ac6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68412ECC-D61E-4B23-B7FF-722505864B6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8809</TotalTime>
  <Words>1028</Words>
  <Application>Microsoft Office PowerPoint</Application>
  <PresentationFormat>Widescreen</PresentationFormat>
  <Paragraphs>143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Office Theme</vt:lpstr>
      <vt:lpstr>For discussion (1) </vt:lpstr>
      <vt:lpstr>Model</vt:lpstr>
      <vt:lpstr>For discussion (2)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Yang Data Model for Optical Impairment-aware Topology</dc:title>
  <dc:creator>Beller, Dieter (Nokia - DE/Stuttgart)</dc:creator>
  <cp:lastModifiedBy>Belotti, Sergio (Nokia - IT/Vimercate)</cp:lastModifiedBy>
  <cp:revision>76</cp:revision>
  <cp:lastPrinted>2020-06-09T09:35:48Z</cp:lastPrinted>
  <dcterms:created xsi:type="dcterms:W3CDTF">2019-11-16T13:34:03Z</dcterms:created>
  <dcterms:modified xsi:type="dcterms:W3CDTF">2020-06-11T13:18:33Z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0x01010009E82D54F3F10D468133B175E7F78D1A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1591870901</vt:lpwstr>
  </property>
</Properties>
</file>