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21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1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9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4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7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0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8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2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053B-60C9-4993-AB73-E1932A9B3D7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423B2-DBE6-4C8E-A68D-EBFDFB919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3598" y="2782203"/>
            <a:ext cx="1991827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access link options:</a:t>
            </a:r>
          </a:p>
          <a:p>
            <a:r>
              <a:rPr lang="en-US" dirty="0"/>
              <a:t>1x400 GE</a:t>
            </a:r>
          </a:p>
          <a:p>
            <a:r>
              <a:rPr lang="en-US" dirty="0"/>
              <a:t>2x200 GE</a:t>
            </a:r>
          </a:p>
          <a:p>
            <a:r>
              <a:rPr lang="en-US" dirty="0"/>
              <a:t>4x100 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10541" y="2782203"/>
            <a:ext cx="4277261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Optical signals options:</a:t>
            </a:r>
          </a:p>
          <a:p>
            <a:r>
              <a:rPr lang="en-US" dirty="0"/>
              <a:t>1x OTSi@400G</a:t>
            </a:r>
          </a:p>
          <a:p>
            <a:r>
              <a:rPr lang="en-US" dirty="0"/>
              <a:t>2x OTSi@200G split into 2x MCs</a:t>
            </a:r>
          </a:p>
          <a:p>
            <a:r>
              <a:rPr lang="en-US" dirty="0"/>
              <a:t>2xOTSi@200G into 1x MC</a:t>
            </a:r>
          </a:p>
          <a:p>
            <a:r>
              <a:rPr lang="en-US" dirty="0">
                <a:solidFill>
                  <a:srgbClr val="FF0000"/>
                </a:solidFill>
              </a:rPr>
              <a:t>4x OTSi@100G split into 4x MCs (*)</a:t>
            </a:r>
          </a:p>
          <a:p>
            <a:r>
              <a:rPr lang="en-US" dirty="0"/>
              <a:t>3x OTSi@100G split into 2x MCs (2+1 </a:t>
            </a:r>
            <a:r>
              <a:rPr lang="en-US" dirty="0" err="1"/>
              <a:t>OTSis</a:t>
            </a:r>
            <a:r>
              <a:rPr lang="en-US" dirty="0"/>
              <a:t>)</a:t>
            </a:r>
          </a:p>
          <a:p>
            <a:r>
              <a:rPr lang="en-US" dirty="0"/>
              <a:t>2xOTSi@100G split into 2x MCs</a:t>
            </a:r>
          </a:p>
          <a:p>
            <a:r>
              <a:rPr lang="en-US" dirty="0"/>
              <a:t>4x OTSi@100G into 1x MC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96386" y="2782203"/>
            <a:ext cx="3703193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mapping options:</a:t>
            </a:r>
          </a:p>
          <a:p>
            <a:r>
              <a:rPr lang="en-US" dirty="0"/>
              <a:t>1xODUflex@400G-&gt;ODUC4/OTUC4</a:t>
            </a:r>
          </a:p>
          <a:p>
            <a:r>
              <a:rPr lang="en-US" dirty="0"/>
              <a:t>2xODUflex@200G-&gt;ODUC4/OTUC4</a:t>
            </a:r>
          </a:p>
          <a:p>
            <a:r>
              <a:rPr lang="en-US" dirty="0"/>
              <a:t>2xODUflex@200G-&gt;2xODUC2/OTUC2</a:t>
            </a:r>
          </a:p>
          <a:p>
            <a:r>
              <a:rPr lang="en-US" dirty="0"/>
              <a:t>4xODUflex@100G-&gt;ODUC4/OTUC4</a:t>
            </a:r>
          </a:p>
          <a:p>
            <a:r>
              <a:rPr lang="en-US" dirty="0"/>
              <a:t>4xODUflex@100G-&gt;2xODUC2/OTUC2</a:t>
            </a:r>
          </a:p>
          <a:p>
            <a:r>
              <a:rPr lang="en-US" dirty="0"/>
              <a:t>4xODUflex@100G-&gt;4xODUC1/OTUC1</a:t>
            </a:r>
          </a:p>
          <a:p>
            <a:r>
              <a:rPr lang="en-US" dirty="0"/>
              <a:t>4xODU4/OTU4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015" y="5293310"/>
            <a:ext cx="9672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This is the only option which can be implemented using standard G.698.2 application codes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It is worth noting that it could be possible to put 4xOTSiG@100G using G.698.2 application codes (with 50GHz channel spacing) into one MC@200GHz. Since this configuration does not provide spectrum optimization, it is considered as a special configuration of using 4x adjacent MCs@50GHz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03600" y="806450"/>
            <a:ext cx="1993900" cy="111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</a:t>
            </a:r>
          </a:p>
        </p:txBody>
      </p:sp>
      <p:cxnSp>
        <p:nvCxnSpPr>
          <p:cNvPr id="20" name="Straight Connector 19"/>
          <p:cNvCxnSpPr>
            <a:stCxn id="18" idx="1"/>
          </p:cNvCxnSpPr>
          <p:nvPr/>
        </p:nvCxnSpPr>
        <p:spPr>
          <a:xfrm flipH="1">
            <a:off x="2343150" y="1362075"/>
            <a:ext cx="106045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16200" y="1016795"/>
            <a:ext cx="634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digital</a:t>
            </a:r>
          </a:p>
        </p:txBody>
      </p:sp>
      <p:cxnSp>
        <p:nvCxnSpPr>
          <p:cNvPr id="23" name="Straight Connector 22"/>
          <p:cNvCxnSpPr>
            <a:stCxn id="18" idx="3"/>
          </p:cNvCxnSpPr>
          <p:nvPr/>
        </p:nvCxnSpPr>
        <p:spPr>
          <a:xfrm>
            <a:off x="5397500" y="1362075"/>
            <a:ext cx="12827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19750" y="1016795"/>
            <a:ext cx="677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optical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2EB3A7-07A7-CA46-A270-BF7BCFA09F39}"/>
              </a:ext>
            </a:extLst>
          </p:cNvPr>
          <p:cNvSpPr/>
          <p:nvPr/>
        </p:nvSpPr>
        <p:spPr>
          <a:xfrm>
            <a:off x="3400425" y="785813"/>
            <a:ext cx="585788" cy="1143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897425-31DF-9F4D-BFB5-89D22A28DFAD}"/>
              </a:ext>
            </a:extLst>
          </p:cNvPr>
          <p:cNvSpPr/>
          <p:nvPr/>
        </p:nvSpPr>
        <p:spPr>
          <a:xfrm>
            <a:off x="4811712" y="793750"/>
            <a:ext cx="585788" cy="1143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5F3765-6805-CB46-B95A-FCD5ECE5AA7F}"/>
              </a:ext>
            </a:extLst>
          </p:cNvPr>
          <p:cNvSpPr/>
          <p:nvPr/>
        </p:nvSpPr>
        <p:spPr>
          <a:xfrm>
            <a:off x="3400425" y="785813"/>
            <a:ext cx="1997075" cy="113188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511C7E-3FA9-8B45-99FD-5A8D58D338FF}"/>
              </a:ext>
            </a:extLst>
          </p:cNvPr>
          <p:cNvCxnSpPr/>
          <p:nvPr/>
        </p:nvCxnSpPr>
        <p:spPr>
          <a:xfrm>
            <a:off x="4811712" y="785813"/>
            <a:ext cx="0" cy="15573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7C3E675-5099-4D41-86AB-C73C626B28F9}"/>
              </a:ext>
            </a:extLst>
          </p:cNvPr>
          <p:cNvSpPr txBox="1"/>
          <p:nvPr/>
        </p:nvSpPr>
        <p:spPr>
          <a:xfrm>
            <a:off x="4224528" y="2267712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OTU | </a:t>
            </a:r>
            <a:r>
              <a:rPr lang="en-US" dirty="0" err="1"/>
              <a:t>OTSi</a:t>
            </a:r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05AD5C-F5A5-BF47-82B5-36DD41D8FF1C}"/>
              </a:ext>
            </a:extLst>
          </p:cNvPr>
          <p:cNvCxnSpPr/>
          <p:nvPr/>
        </p:nvCxnSpPr>
        <p:spPr>
          <a:xfrm>
            <a:off x="3975989" y="379413"/>
            <a:ext cx="0" cy="15573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6094840-4A97-F84C-95BD-E894235ADFFE}"/>
              </a:ext>
            </a:extLst>
          </p:cNvPr>
          <p:cNvSpPr txBox="1"/>
          <p:nvPr/>
        </p:nvSpPr>
        <p:spPr>
          <a:xfrm>
            <a:off x="3402965" y="206248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Eth | ODU</a:t>
            </a:r>
          </a:p>
        </p:txBody>
      </p:sp>
    </p:spTree>
    <p:extLst>
      <p:ext uri="{BB962C8B-B14F-4D97-AF65-F5344CB8AC3E}">
        <p14:creationId xmlns:p14="http://schemas.microsoft.com/office/powerpoint/2010/main" val="259940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087" y="529937"/>
            <a:ext cx="114767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Notes:</a:t>
            </a:r>
          </a:p>
          <a:p>
            <a:endParaRPr lang="en-US" dirty="0"/>
          </a:p>
          <a:p>
            <a:r>
              <a:rPr lang="en-US" dirty="0"/>
              <a:t>From an optical perspective, these two OT configurations are indistinguishable:</a:t>
            </a:r>
          </a:p>
          <a:p>
            <a:r>
              <a:rPr lang="en-US" dirty="0"/>
              <a:t>2x200GE-&gt;2xODUflex@200G-&gt;ODU4C/OTU4C-&gt;2xOTSi@200G-&gt;2xMCs</a:t>
            </a:r>
          </a:p>
          <a:p>
            <a:r>
              <a:rPr lang="en-US" dirty="0"/>
              <a:t>2x200GE-&gt;2xODUflex@200G-&gt;2xODU2C/OTU2C-&gt;2xOTSi@200G-&gt;2xMCs</a:t>
            </a:r>
          </a:p>
          <a:p>
            <a:endParaRPr lang="en-US" dirty="0"/>
          </a:p>
          <a:p>
            <a:r>
              <a:rPr lang="en-US" dirty="0"/>
              <a:t>However, from management/control perspective, the lifecycles and routes of the 2x </a:t>
            </a:r>
            <a:r>
              <a:rPr lang="en-US" dirty="0" err="1"/>
              <a:t>OTSis</a:t>
            </a:r>
            <a:r>
              <a:rPr lang="en-US" dirty="0"/>
              <a:t>/MCs shall be the same in the former case, while they can be different in the latter case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If the 2xMCs are adjacent, the two OT configurations are also indistinguishable from this configuration:</a:t>
            </a:r>
          </a:p>
          <a:p>
            <a:r>
              <a:rPr lang="en-US" dirty="0">
                <a:solidFill>
                  <a:srgbClr val="FF0000"/>
                </a:solidFill>
              </a:rPr>
              <a:t>2x200GE-&gt;2xODUflex@200G-&gt;ODU4C/OTU4C-&gt;2xOTSi@200G-&gt;1xMC</a:t>
            </a:r>
          </a:p>
          <a:p>
            <a:endParaRPr lang="en-US" dirty="0"/>
          </a:p>
          <a:p>
            <a:r>
              <a:rPr lang="en-US" dirty="0"/>
              <a:t>The case where only one 200GE/</a:t>
            </a:r>
            <a:r>
              <a:rPr lang="en-US" dirty="0" err="1"/>
              <a:t>ODUflex</a:t>
            </a:r>
            <a:r>
              <a:rPr lang="en-US" dirty="0"/>
              <a:t>/ODUC2/OTUC2 is configured, can be seen as partial configuration of both (complete) configurations:</a:t>
            </a:r>
          </a:p>
          <a:p>
            <a:r>
              <a:rPr lang="en-US" dirty="0"/>
              <a:t>2x200GE-&gt;2xODUflex@200G-&gt;2xODU2C/OTU2C-&gt;2xOTSi@200G-&gt;2xMCs</a:t>
            </a:r>
          </a:p>
          <a:p>
            <a:r>
              <a:rPr lang="en-US" dirty="0"/>
              <a:t>	With only 1x200GE-&gt;1xODUflex@200G-&gt;1xODU2C/OTU2C-&gt;1xOTSi@200G-&gt;1xMC active</a:t>
            </a:r>
          </a:p>
          <a:p>
            <a:r>
              <a:rPr lang="en-US" dirty="0"/>
              <a:t>1x200GE+2x100GE-&gt;1xODUflex@200G+2xODUflex@100G-&gt;1xOTSi@200G+2xOTSi@100G-&gt;3xMCs</a:t>
            </a:r>
          </a:p>
          <a:p>
            <a:r>
              <a:rPr lang="en-US" dirty="0"/>
              <a:t>	With only 1x200GE-&gt;1xODUflex@200G-&gt;1xODU2C/OTU2C-&gt;1xOTSi@200G-&gt;1xMC active</a:t>
            </a:r>
          </a:p>
        </p:txBody>
      </p:sp>
    </p:spTree>
    <p:extLst>
      <p:ext uri="{BB962C8B-B14F-4D97-AF65-F5344CB8AC3E}">
        <p14:creationId xmlns:p14="http://schemas.microsoft.com/office/powerpoint/2010/main" val="22106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3644959" y="1692653"/>
            <a:ext cx="121920" cy="16015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n 1"/>
          <p:cNvSpPr/>
          <p:nvPr/>
        </p:nvSpPr>
        <p:spPr>
          <a:xfrm>
            <a:off x="1468581" y="758191"/>
            <a:ext cx="1605395" cy="284226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Router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545656" y="1716925"/>
            <a:ext cx="528320" cy="39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OT1</a:t>
            </a:r>
          </a:p>
        </p:txBody>
      </p:sp>
      <p:cxnSp>
        <p:nvCxnSpPr>
          <p:cNvPr id="4" name="Straight Connector 3"/>
          <p:cNvCxnSpPr>
            <a:cxnSpLocks/>
            <a:stCxn id="3" idx="3"/>
          </p:cNvCxnSpPr>
          <p:nvPr/>
        </p:nvCxnSpPr>
        <p:spPr>
          <a:xfrm flipV="1">
            <a:off x="3073976" y="1884048"/>
            <a:ext cx="1282700" cy="305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45656" y="2119224"/>
            <a:ext cx="528320" cy="34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OT2</a:t>
            </a:r>
          </a:p>
        </p:txBody>
      </p:sp>
      <p:cxnSp>
        <p:nvCxnSpPr>
          <p:cNvPr id="15" name="Straight Connector 14"/>
          <p:cNvCxnSpPr>
            <a:stCxn id="14" idx="3"/>
          </p:cNvCxnSpPr>
          <p:nvPr/>
        </p:nvCxnSpPr>
        <p:spPr>
          <a:xfrm flipV="1">
            <a:off x="3073976" y="2286346"/>
            <a:ext cx="1282700" cy="69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545656" y="2521523"/>
            <a:ext cx="528320" cy="34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OT3</a:t>
            </a:r>
          </a:p>
        </p:txBody>
      </p:sp>
      <p:cxnSp>
        <p:nvCxnSpPr>
          <p:cNvPr id="17" name="Straight Connector 16"/>
          <p:cNvCxnSpPr>
            <a:stCxn id="16" idx="3"/>
          </p:cNvCxnSpPr>
          <p:nvPr/>
        </p:nvCxnSpPr>
        <p:spPr>
          <a:xfrm flipV="1">
            <a:off x="3073976" y="2688645"/>
            <a:ext cx="1282700" cy="69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45656" y="2923822"/>
            <a:ext cx="528320" cy="348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OT4</a:t>
            </a:r>
          </a:p>
        </p:txBody>
      </p:sp>
      <p:cxnSp>
        <p:nvCxnSpPr>
          <p:cNvPr id="19" name="Straight Connector 18"/>
          <p:cNvCxnSpPr>
            <a:stCxn id="18" idx="3"/>
          </p:cNvCxnSpPr>
          <p:nvPr/>
        </p:nvCxnSpPr>
        <p:spPr>
          <a:xfrm flipV="1">
            <a:off x="3073976" y="3090944"/>
            <a:ext cx="1282700" cy="69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68581" y="490696"/>
            <a:ext cx="5334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1xOTUC4/</a:t>
            </a:r>
            <a:r>
              <a:rPr lang="en-US" sz="1400" b="1" dirty="0">
                <a:solidFill>
                  <a:srgbClr val="FF0000"/>
                </a:solidFill>
              </a:rPr>
              <a:t>400G-ZR</a:t>
            </a:r>
            <a:r>
              <a:rPr lang="en-US" sz="1400" dirty="0"/>
              <a:t>-&gt;4xOTSi@100G(G.698.2)-&gt;4xMCs (to be co-routed)</a:t>
            </a:r>
          </a:p>
        </p:txBody>
      </p:sp>
      <p:cxnSp>
        <p:nvCxnSpPr>
          <p:cNvPr id="23" name="Straight Arrow Connector 22"/>
          <p:cNvCxnSpPr>
            <a:cxnSpLocks/>
            <a:endCxn id="20" idx="0"/>
          </p:cNvCxnSpPr>
          <p:nvPr/>
        </p:nvCxnSpPr>
        <p:spPr>
          <a:xfrm flipH="1">
            <a:off x="3705919" y="432713"/>
            <a:ext cx="429771" cy="1259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loud 24"/>
          <p:cNvSpPr/>
          <p:nvPr/>
        </p:nvSpPr>
        <p:spPr>
          <a:xfrm>
            <a:off x="3938964" y="1208807"/>
            <a:ext cx="3791526" cy="231925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OLS-0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2EF8BF-62CE-214F-928F-DE2D2C6D0433}"/>
              </a:ext>
            </a:extLst>
          </p:cNvPr>
          <p:cNvSpPr txBox="1"/>
          <p:nvPr/>
        </p:nvSpPr>
        <p:spPr>
          <a:xfrm>
            <a:off x="8248006" y="1228894"/>
            <a:ext cx="3594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this correct?</a:t>
            </a:r>
          </a:p>
          <a:p>
            <a:endParaRPr lang="en-US" dirty="0"/>
          </a:p>
          <a:p>
            <a:r>
              <a:rPr lang="en-US" dirty="0"/>
              <a:t>400G-ZR has only one OTSi@400G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93430C-7A13-2049-81B8-AAB2A4FAA05F}"/>
              </a:ext>
            </a:extLst>
          </p:cNvPr>
          <p:cNvSpPr/>
          <p:nvPr/>
        </p:nvSpPr>
        <p:spPr>
          <a:xfrm>
            <a:off x="1482544" y="1716925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100 GE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78E744-D33B-8344-A982-A24A12452AE1}"/>
              </a:ext>
            </a:extLst>
          </p:cNvPr>
          <p:cNvSpPr/>
          <p:nvPr/>
        </p:nvSpPr>
        <p:spPr>
          <a:xfrm>
            <a:off x="1488640" y="1942477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100 GE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863CF2C-7664-E442-BDFD-BBC71DA05FF4}"/>
              </a:ext>
            </a:extLst>
          </p:cNvPr>
          <p:cNvSpPr/>
          <p:nvPr/>
        </p:nvSpPr>
        <p:spPr>
          <a:xfrm>
            <a:off x="1525216" y="2509405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100 GE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16EF4EB-870B-B64D-B32D-210429606F6A}"/>
              </a:ext>
            </a:extLst>
          </p:cNvPr>
          <p:cNvSpPr/>
          <p:nvPr/>
        </p:nvSpPr>
        <p:spPr>
          <a:xfrm>
            <a:off x="1531312" y="2734957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100 GE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312BF2-ED92-3844-9161-53DE55782012}"/>
              </a:ext>
            </a:extLst>
          </p:cNvPr>
          <p:cNvSpPr txBox="1"/>
          <p:nvPr/>
        </p:nvSpPr>
        <p:spPr>
          <a:xfrm>
            <a:off x="657022" y="4076560"/>
            <a:ext cx="199182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access link options:</a:t>
            </a:r>
          </a:p>
          <a:p>
            <a:r>
              <a:rPr lang="en-US" dirty="0"/>
              <a:t>4x100 GE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1814113-85C9-564E-A4DB-2DBBF06A22F7}"/>
              </a:ext>
            </a:extLst>
          </p:cNvPr>
          <p:cNvSpPr txBox="1"/>
          <p:nvPr/>
        </p:nvSpPr>
        <p:spPr>
          <a:xfrm>
            <a:off x="7373965" y="4076560"/>
            <a:ext cx="348473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Optical signals options:</a:t>
            </a:r>
          </a:p>
          <a:p>
            <a:r>
              <a:rPr lang="en-US" dirty="0">
                <a:solidFill>
                  <a:srgbClr val="FF0000"/>
                </a:solidFill>
              </a:rPr>
              <a:t>4x OTSi@100G split into 4x MCs (*)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633B17B-D66D-D34E-B8F8-370F25DE4512}"/>
              </a:ext>
            </a:extLst>
          </p:cNvPr>
          <p:cNvSpPr txBox="1"/>
          <p:nvPr/>
        </p:nvSpPr>
        <p:spPr>
          <a:xfrm>
            <a:off x="3159810" y="4076560"/>
            <a:ext cx="370319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mapping options:</a:t>
            </a:r>
          </a:p>
          <a:p>
            <a:r>
              <a:rPr lang="en-US" dirty="0"/>
              <a:t>4xODUflex@100G-&gt;4xODUC1/OTUC1</a:t>
            </a:r>
          </a:p>
        </p:txBody>
      </p:sp>
    </p:spTree>
    <p:extLst>
      <p:ext uri="{BB962C8B-B14F-4D97-AF65-F5344CB8AC3E}">
        <p14:creationId xmlns:p14="http://schemas.microsoft.com/office/powerpoint/2010/main" val="38755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479</Words>
  <Application>Microsoft Macintosh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 v4.08</dc:creator>
  <cp:lastModifiedBy>Gert Grammel</cp:lastModifiedBy>
  <cp:revision>16</cp:revision>
  <dcterms:created xsi:type="dcterms:W3CDTF">2020-04-27T09:53:49Z</dcterms:created>
  <dcterms:modified xsi:type="dcterms:W3CDTF">2020-04-30T07:57:40Z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1588148853</vt:lpwstr>
  </property>
</Properties>
</file>