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489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1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9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4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7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0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8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053B-60C9-4993-AB73-E1932A9B3D77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23B2-DBE6-4C8E-A68D-EBFDFB91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3598" y="2782203"/>
            <a:ext cx="199182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access link options:</a:t>
            </a:r>
          </a:p>
          <a:p>
            <a:r>
              <a:rPr lang="en-US" dirty="0"/>
              <a:t>1x400 GE</a:t>
            </a:r>
          </a:p>
          <a:p>
            <a:r>
              <a:rPr lang="en-US" dirty="0"/>
              <a:t>2x200 GE</a:t>
            </a:r>
          </a:p>
          <a:p>
            <a:r>
              <a:rPr lang="en-US" dirty="0"/>
              <a:t>4x100 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10541" y="2782203"/>
            <a:ext cx="4509696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Optical signals options:</a:t>
            </a:r>
          </a:p>
          <a:p>
            <a:r>
              <a:rPr lang="en-US" dirty="0"/>
              <a:t>1x OTSi@400G</a:t>
            </a:r>
          </a:p>
          <a:p>
            <a:r>
              <a:rPr lang="en-US" dirty="0"/>
              <a:t>2x OTSi@200G split into 2x MCs</a:t>
            </a:r>
          </a:p>
          <a:p>
            <a:r>
              <a:rPr lang="en-US" dirty="0"/>
              <a:t>2xOTSi@200G into 1x MC</a:t>
            </a:r>
          </a:p>
          <a:p>
            <a:r>
              <a:rPr lang="en-US" dirty="0">
                <a:solidFill>
                  <a:srgbClr val="FF0000"/>
                </a:solidFill>
              </a:rPr>
              <a:t>4x OTSi@100G split into 4x MCs (*)</a:t>
            </a:r>
          </a:p>
          <a:p>
            <a:r>
              <a:rPr lang="en-US" dirty="0"/>
              <a:t>4x OTSi@100G split into 3x MCs (2+1+1 </a:t>
            </a:r>
            <a:r>
              <a:rPr lang="en-US" dirty="0" err="1"/>
              <a:t>OTSis</a:t>
            </a:r>
            <a:r>
              <a:rPr lang="en-US" dirty="0"/>
              <a:t>)</a:t>
            </a:r>
          </a:p>
          <a:p>
            <a:r>
              <a:rPr lang="en-US" dirty="0"/>
              <a:t>4xOTSi@100G split into 2x MCs</a:t>
            </a:r>
          </a:p>
          <a:p>
            <a:r>
              <a:rPr lang="en-US" dirty="0"/>
              <a:t>4x OTSi@100G into 1x MC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6386" y="2782203"/>
            <a:ext cx="3703193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mapping options:</a:t>
            </a:r>
          </a:p>
          <a:p>
            <a:r>
              <a:rPr lang="en-US" dirty="0"/>
              <a:t>1xODUflex@400G-&gt;ODUC4/OTUC4</a:t>
            </a:r>
          </a:p>
          <a:p>
            <a:r>
              <a:rPr lang="en-US" dirty="0"/>
              <a:t>2xODUflex@200G-&gt;ODUC4/OTUC4</a:t>
            </a:r>
          </a:p>
          <a:p>
            <a:r>
              <a:rPr lang="en-US" dirty="0"/>
              <a:t>2xODUflex@200G-&gt;2xODUC2/OTUC2</a:t>
            </a:r>
          </a:p>
          <a:p>
            <a:r>
              <a:rPr lang="en-US" dirty="0"/>
              <a:t>4xODUflex@100G-&gt;ODUC4/OTUC4</a:t>
            </a:r>
          </a:p>
          <a:p>
            <a:r>
              <a:rPr lang="en-US" dirty="0"/>
              <a:t>4xODUflex@100G-&gt;2xODUC2/OTUC2</a:t>
            </a:r>
          </a:p>
          <a:p>
            <a:r>
              <a:rPr lang="en-US" dirty="0"/>
              <a:t>4xODUflex@100G-&gt;4xODUC1/OTUC1</a:t>
            </a:r>
          </a:p>
          <a:p>
            <a:r>
              <a:rPr lang="en-US" dirty="0"/>
              <a:t>4xODU4/OTU4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015" y="5293310"/>
            <a:ext cx="967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This is the only option which can be implemented using standard G.698.2 application codes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It is worth noting that it could be possible to put 4xOTSiG@100G using G.698.2 application codes (with 50GHz channel spacing) into one MC@200GHz. Since this configuration does not provide spectrum optimization, it is considered as a special configuration of using 4x adjacent MCs@50GHz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03600" y="806450"/>
            <a:ext cx="1993900" cy="111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</a:t>
            </a:r>
          </a:p>
        </p:txBody>
      </p:sp>
      <p:cxnSp>
        <p:nvCxnSpPr>
          <p:cNvPr id="20" name="Straight Connector 19"/>
          <p:cNvCxnSpPr>
            <a:stCxn id="18" idx="1"/>
          </p:cNvCxnSpPr>
          <p:nvPr/>
        </p:nvCxnSpPr>
        <p:spPr>
          <a:xfrm flipH="1">
            <a:off x="2343150" y="1362075"/>
            <a:ext cx="106045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16200" y="1016795"/>
            <a:ext cx="634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digital</a:t>
            </a:r>
          </a:p>
        </p:txBody>
      </p:sp>
      <p:cxnSp>
        <p:nvCxnSpPr>
          <p:cNvPr id="23" name="Straight Connector 22"/>
          <p:cNvCxnSpPr>
            <a:stCxn id="18" idx="3"/>
          </p:cNvCxnSpPr>
          <p:nvPr/>
        </p:nvCxnSpPr>
        <p:spPr>
          <a:xfrm>
            <a:off x="5397500" y="1362075"/>
            <a:ext cx="12827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9750" y="1016795"/>
            <a:ext cx="677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optical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2EB3A7-07A7-CA46-A270-BF7BCFA09F39}"/>
              </a:ext>
            </a:extLst>
          </p:cNvPr>
          <p:cNvSpPr/>
          <p:nvPr/>
        </p:nvSpPr>
        <p:spPr>
          <a:xfrm>
            <a:off x="3400425" y="785813"/>
            <a:ext cx="585788" cy="1143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897425-31DF-9F4D-BFB5-89D22A28DFAD}"/>
              </a:ext>
            </a:extLst>
          </p:cNvPr>
          <p:cNvSpPr/>
          <p:nvPr/>
        </p:nvSpPr>
        <p:spPr>
          <a:xfrm>
            <a:off x="4811712" y="793750"/>
            <a:ext cx="585788" cy="1143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5F3765-6805-CB46-B95A-FCD5ECE5AA7F}"/>
              </a:ext>
            </a:extLst>
          </p:cNvPr>
          <p:cNvSpPr/>
          <p:nvPr/>
        </p:nvSpPr>
        <p:spPr>
          <a:xfrm>
            <a:off x="3400425" y="785813"/>
            <a:ext cx="1997075" cy="11318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511C7E-3FA9-8B45-99FD-5A8D58D338FF}"/>
              </a:ext>
            </a:extLst>
          </p:cNvPr>
          <p:cNvCxnSpPr/>
          <p:nvPr/>
        </p:nvCxnSpPr>
        <p:spPr>
          <a:xfrm>
            <a:off x="4811712" y="785813"/>
            <a:ext cx="0" cy="15573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7C3E675-5099-4D41-86AB-C73C626B28F9}"/>
              </a:ext>
            </a:extLst>
          </p:cNvPr>
          <p:cNvSpPr txBox="1"/>
          <p:nvPr/>
        </p:nvSpPr>
        <p:spPr>
          <a:xfrm>
            <a:off x="4224528" y="2267712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OTU | </a:t>
            </a:r>
            <a:r>
              <a:rPr lang="en-US" dirty="0" err="1"/>
              <a:t>OTSi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05AD5C-F5A5-BF47-82B5-36DD41D8FF1C}"/>
              </a:ext>
            </a:extLst>
          </p:cNvPr>
          <p:cNvCxnSpPr/>
          <p:nvPr/>
        </p:nvCxnSpPr>
        <p:spPr>
          <a:xfrm>
            <a:off x="3975989" y="379413"/>
            <a:ext cx="0" cy="15573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6094840-4A97-F84C-95BD-E894235ADFFE}"/>
              </a:ext>
            </a:extLst>
          </p:cNvPr>
          <p:cNvSpPr txBox="1"/>
          <p:nvPr/>
        </p:nvSpPr>
        <p:spPr>
          <a:xfrm>
            <a:off x="3402965" y="206248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Eth | ODU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189523" y="806450"/>
            <a:ext cx="4663007" cy="1265034"/>
            <a:chOff x="7189523" y="806450"/>
            <a:chExt cx="4663007" cy="1265034"/>
          </a:xfrm>
        </p:grpSpPr>
        <p:sp>
          <p:nvSpPr>
            <p:cNvPr id="14" name="Rectangle 13"/>
            <p:cNvSpPr/>
            <p:nvPr/>
          </p:nvSpPr>
          <p:spPr>
            <a:xfrm>
              <a:off x="7189523" y="806450"/>
              <a:ext cx="4663007" cy="126503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6468602"/>
                </p:ext>
              </p:extLst>
            </p:nvPr>
          </p:nvGraphicFramePr>
          <p:xfrm>
            <a:off x="10520363" y="1158875"/>
            <a:ext cx="9652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Worksheet" showAsIcon="1" r:id="rId3" imgW="965200" imgH="609600" progId="Excel.Sheet.12">
                    <p:embed/>
                  </p:oleObj>
                </mc:Choice>
                <mc:Fallback>
                  <p:oleObj name="Worksheet" showAsIcon="1" r:id="rId3" imgW="965200" imgH="609600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520363" y="1158875"/>
                          <a:ext cx="965200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7228527" y="1279467"/>
              <a:ext cx="3316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Subset of possible combinations: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94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87" y="529937"/>
            <a:ext cx="11476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Notes:</a:t>
            </a:r>
          </a:p>
          <a:p>
            <a:endParaRPr lang="en-US" dirty="0"/>
          </a:p>
          <a:p>
            <a:r>
              <a:rPr lang="en-US" dirty="0"/>
              <a:t>From an optical perspective, these two OT configurations are indistinguishable:</a:t>
            </a:r>
          </a:p>
          <a:p>
            <a:r>
              <a:rPr lang="en-US" dirty="0"/>
              <a:t>2.1.2) 2x200GE-&gt;2xODUflex@200G-&gt;ODUC4/OTUC4-&gt;1xOTSiG-&gt;2xOTSi@200G-&gt;2xMCs</a:t>
            </a:r>
          </a:p>
          <a:p>
            <a:r>
              <a:rPr lang="en-US" dirty="0"/>
              <a:t>2.2.1) 2x200GE-&gt;2xODUflex@200G-&gt;2xODUC2/OTUC2-&gt;2xOTSiG-&gt;2xOTSi@200G-&gt;2xMCs</a:t>
            </a:r>
          </a:p>
          <a:p>
            <a:endParaRPr lang="en-US" dirty="0"/>
          </a:p>
          <a:p>
            <a:r>
              <a:rPr lang="en-US" dirty="0"/>
              <a:t>However, from management/control perspective, the lifecycles and routes of the 2x </a:t>
            </a:r>
            <a:r>
              <a:rPr lang="en-US" dirty="0" err="1"/>
              <a:t>OTSis</a:t>
            </a:r>
            <a:r>
              <a:rPr lang="en-US" dirty="0"/>
              <a:t>/MCs shall be the same in the former case, while they can be different in the latter case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If the 2xMCs are adjacent, the two OT configurations are also indistinguishable from this configuration:</a:t>
            </a:r>
          </a:p>
          <a:p>
            <a:r>
              <a:rPr lang="en-US" dirty="0">
                <a:solidFill>
                  <a:srgbClr val="FF0000"/>
                </a:solidFill>
              </a:rPr>
              <a:t>2.1.3) 2x200GE-&gt;2xODUflex@200G-&gt;ODUC4/OTUC4-&gt;2xOTSi@200G-&gt;1xMC</a:t>
            </a:r>
          </a:p>
          <a:p>
            <a:endParaRPr lang="en-US" dirty="0"/>
          </a:p>
          <a:p>
            <a:r>
              <a:rPr lang="en-US" dirty="0"/>
              <a:t>The case where only one 1x200GE-&gt;1xODUflex@200G-&gt;1xODU2C/OTU2C-&gt;1xOTSi@200G-&gt;1xMC is configured, can be seen as partial configuration of both (complete) configurations:</a:t>
            </a:r>
          </a:p>
          <a:p>
            <a:r>
              <a:rPr lang="en-US" dirty="0"/>
              <a:t>2.1.2) 2x200GE-&gt;2xODUflex@200G-&gt;2xODUC2/OTUC2-&gt;2xOTSiG-&gt;2xOTSi@200G-&gt;2xMCs</a:t>
            </a:r>
          </a:p>
          <a:p>
            <a:r>
              <a:rPr lang="en-US" dirty="0"/>
              <a:t>	With only 1x200GE-&gt;1xODUflex@200G-&gt;1xODU2C/OTU2C-&gt;1xOTSi@200G-&gt;1xMC active</a:t>
            </a:r>
          </a:p>
          <a:p>
            <a:r>
              <a:rPr lang="en-US" dirty="0"/>
              <a:t>3.2.1) 1x200GE+2x100GE-&gt;1xODUflex@200G+2xODUflex@100G-&gt;1xOTSi@200G+2xOTSi@100G-&gt;3xMCs</a:t>
            </a:r>
          </a:p>
          <a:p>
            <a:r>
              <a:rPr lang="en-US" dirty="0"/>
              <a:t>	With only 1x200GE-&gt;1xODUflex@200G-&gt;1xODU2C/OTU2C-&gt;1xOTSi@200G-&gt;1xMC active</a:t>
            </a:r>
          </a:p>
        </p:txBody>
      </p:sp>
    </p:spTree>
    <p:extLst>
      <p:ext uri="{BB962C8B-B14F-4D97-AF65-F5344CB8AC3E}">
        <p14:creationId xmlns:p14="http://schemas.microsoft.com/office/powerpoint/2010/main" val="22106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3644959" y="1692653"/>
            <a:ext cx="121920" cy="16015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n 1"/>
          <p:cNvSpPr/>
          <p:nvPr/>
        </p:nvSpPr>
        <p:spPr>
          <a:xfrm>
            <a:off x="1468581" y="758191"/>
            <a:ext cx="1605395" cy="284226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Router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545656" y="1716925"/>
            <a:ext cx="528320" cy="39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OT1</a:t>
            </a:r>
          </a:p>
        </p:txBody>
      </p:sp>
      <p:cxnSp>
        <p:nvCxnSpPr>
          <p:cNvPr id="4" name="Straight Connector 3"/>
          <p:cNvCxnSpPr>
            <a:cxnSpLocks/>
            <a:stCxn id="3" idx="3"/>
          </p:cNvCxnSpPr>
          <p:nvPr/>
        </p:nvCxnSpPr>
        <p:spPr>
          <a:xfrm flipV="1">
            <a:off x="3073976" y="1884048"/>
            <a:ext cx="1282700" cy="305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45656" y="2119224"/>
            <a:ext cx="528320" cy="34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OT2</a:t>
            </a:r>
          </a:p>
        </p:txBody>
      </p:sp>
      <p:cxnSp>
        <p:nvCxnSpPr>
          <p:cNvPr id="15" name="Straight Connector 14"/>
          <p:cNvCxnSpPr>
            <a:stCxn id="14" idx="3"/>
          </p:cNvCxnSpPr>
          <p:nvPr/>
        </p:nvCxnSpPr>
        <p:spPr>
          <a:xfrm flipV="1">
            <a:off x="3073976" y="2286346"/>
            <a:ext cx="1282700" cy="69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545656" y="2521523"/>
            <a:ext cx="528320" cy="34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OT3</a:t>
            </a:r>
          </a:p>
        </p:txBody>
      </p:sp>
      <p:cxnSp>
        <p:nvCxnSpPr>
          <p:cNvPr id="17" name="Straight Connector 16"/>
          <p:cNvCxnSpPr>
            <a:stCxn id="16" idx="3"/>
          </p:cNvCxnSpPr>
          <p:nvPr/>
        </p:nvCxnSpPr>
        <p:spPr>
          <a:xfrm flipV="1">
            <a:off x="3073976" y="2688645"/>
            <a:ext cx="1282700" cy="69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45656" y="2923822"/>
            <a:ext cx="528320" cy="34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OT4</a:t>
            </a:r>
          </a:p>
        </p:txBody>
      </p:sp>
      <p:cxnSp>
        <p:nvCxnSpPr>
          <p:cNvPr id="19" name="Straight Connector 18"/>
          <p:cNvCxnSpPr>
            <a:stCxn id="18" idx="3"/>
          </p:cNvCxnSpPr>
          <p:nvPr/>
        </p:nvCxnSpPr>
        <p:spPr>
          <a:xfrm flipV="1">
            <a:off x="3073976" y="3090944"/>
            <a:ext cx="1282700" cy="69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68581" y="490696"/>
            <a:ext cx="5334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1xOTUC4/</a:t>
            </a:r>
            <a:r>
              <a:rPr lang="en-US" sz="1400" b="1" dirty="0">
                <a:solidFill>
                  <a:srgbClr val="FF0000"/>
                </a:solidFill>
              </a:rPr>
              <a:t>400G-ZR</a:t>
            </a:r>
            <a:r>
              <a:rPr lang="en-US" sz="1400" dirty="0"/>
              <a:t>-&gt;4xOTSi@100G(G.698.2)-&gt;4xMCs (to be co-routed)</a:t>
            </a:r>
          </a:p>
        </p:txBody>
      </p:sp>
      <p:cxnSp>
        <p:nvCxnSpPr>
          <p:cNvPr id="23" name="Straight Arrow Connector 22"/>
          <p:cNvCxnSpPr>
            <a:cxnSpLocks/>
            <a:endCxn id="20" idx="0"/>
          </p:cNvCxnSpPr>
          <p:nvPr/>
        </p:nvCxnSpPr>
        <p:spPr>
          <a:xfrm flipH="1">
            <a:off x="3705919" y="432713"/>
            <a:ext cx="429771" cy="1259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>
          <a:xfrm>
            <a:off x="3938964" y="1208807"/>
            <a:ext cx="3791526" cy="231925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OLS-0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2EF8BF-62CE-214F-928F-DE2D2C6D0433}"/>
              </a:ext>
            </a:extLst>
          </p:cNvPr>
          <p:cNvSpPr txBox="1"/>
          <p:nvPr/>
        </p:nvSpPr>
        <p:spPr>
          <a:xfrm>
            <a:off x="8248006" y="1228894"/>
            <a:ext cx="3594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this correct?</a:t>
            </a:r>
          </a:p>
          <a:p>
            <a:endParaRPr lang="en-US" dirty="0"/>
          </a:p>
          <a:p>
            <a:r>
              <a:rPr lang="en-US" dirty="0"/>
              <a:t>400G-ZR has only one OTSi@400G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93430C-7A13-2049-81B8-AAB2A4FAA05F}"/>
              </a:ext>
            </a:extLst>
          </p:cNvPr>
          <p:cNvSpPr/>
          <p:nvPr/>
        </p:nvSpPr>
        <p:spPr>
          <a:xfrm>
            <a:off x="1482544" y="1716925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100 GE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78E744-D33B-8344-A982-A24A12452AE1}"/>
              </a:ext>
            </a:extLst>
          </p:cNvPr>
          <p:cNvSpPr/>
          <p:nvPr/>
        </p:nvSpPr>
        <p:spPr>
          <a:xfrm>
            <a:off x="1488640" y="1942477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100 GE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863CF2C-7664-E442-BDFD-BBC71DA05FF4}"/>
              </a:ext>
            </a:extLst>
          </p:cNvPr>
          <p:cNvSpPr/>
          <p:nvPr/>
        </p:nvSpPr>
        <p:spPr>
          <a:xfrm>
            <a:off x="1525216" y="2509405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100 GE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16EF4EB-870B-B64D-B32D-210429606F6A}"/>
              </a:ext>
            </a:extLst>
          </p:cNvPr>
          <p:cNvSpPr/>
          <p:nvPr/>
        </p:nvSpPr>
        <p:spPr>
          <a:xfrm>
            <a:off x="1531312" y="2734957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100 GE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312BF2-ED92-3844-9161-53DE55782012}"/>
              </a:ext>
            </a:extLst>
          </p:cNvPr>
          <p:cNvSpPr txBox="1"/>
          <p:nvPr/>
        </p:nvSpPr>
        <p:spPr>
          <a:xfrm>
            <a:off x="657022" y="4076560"/>
            <a:ext cx="199182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access link options:</a:t>
            </a:r>
          </a:p>
          <a:p>
            <a:r>
              <a:rPr lang="en-US" dirty="0"/>
              <a:t>4x100 GE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1814113-85C9-564E-A4DB-2DBBF06A22F7}"/>
              </a:ext>
            </a:extLst>
          </p:cNvPr>
          <p:cNvSpPr txBox="1"/>
          <p:nvPr/>
        </p:nvSpPr>
        <p:spPr>
          <a:xfrm>
            <a:off x="7373965" y="4076560"/>
            <a:ext cx="348473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Optical signals options:</a:t>
            </a:r>
          </a:p>
          <a:p>
            <a:r>
              <a:rPr lang="en-US" dirty="0">
                <a:solidFill>
                  <a:srgbClr val="FF0000"/>
                </a:solidFill>
              </a:rPr>
              <a:t>4x OTSi@100G split into 4x MCs (*)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33B17B-D66D-D34E-B8F8-370F25DE4512}"/>
              </a:ext>
            </a:extLst>
          </p:cNvPr>
          <p:cNvSpPr txBox="1"/>
          <p:nvPr/>
        </p:nvSpPr>
        <p:spPr>
          <a:xfrm>
            <a:off x="3159810" y="4076560"/>
            <a:ext cx="370319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mapping options:</a:t>
            </a:r>
          </a:p>
          <a:p>
            <a:r>
              <a:rPr lang="en-US" dirty="0"/>
              <a:t>4xODUflex@100G-&gt;4xODUC1/OTUC1</a:t>
            </a:r>
          </a:p>
        </p:txBody>
      </p:sp>
    </p:spTree>
    <p:extLst>
      <p:ext uri="{BB962C8B-B14F-4D97-AF65-F5344CB8AC3E}">
        <p14:creationId xmlns:p14="http://schemas.microsoft.com/office/powerpoint/2010/main" val="38755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rocess 74">
            <a:extLst>
              <a:ext uri="{FF2B5EF4-FFF2-40B4-BE49-F238E27FC236}">
                <a16:creationId xmlns:a16="http://schemas.microsoft.com/office/drawing/2014/main" id="{4F6C28BC-DCFA-AD44-9440-D5150D44BA02}"/>
              </a:ext>
            </a:extLst>
          </p:cNvPr>
          <p:cNvSpPr/>
          <p:nvPr/>
        </p:nvSpPr>
        <p:spPr>
          <a:xfrm rot="16200000">
            <a:off x="5957388" y="5432888"/>
            <a:ext cx="607675" cy="2202778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CRG</a:t>
            </a:r>
          </a:p>
        </p:txBody>
      </p:sp>
      <p:sp>
        <p:nvSpPr>
          <p:cNvPr id="34" name="Process 33">
            <a:extLst>
              <a:ext uri="{FF2B5EF4-FFF2-40B4-BE49-F238E27FC236}">
                <a16:creationId xmlns:a16="http://schemas.microsoft.com/office/drawing/2014/main" id="{52C46F25-415D-EC43-A463-57AF34D2B125}"/>
              </a:ext>
            </a:extLst>
          </p:cNvPr>
          <p:cNvSpPr/>
          <p:nvPr/>
        </p:nvSpPr>
        <p:spPr>
          <a:xfrm>
            <a:off x="6167066" y="2916148"/>
            <a:ext cx="1045390" cy="1160979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CFFEF1-CE59-5041-A16A-C3A038EFD33A}"/>
              </a:ext>
            </a:extLst>
          </p:cNvPr>
          <p:cNvSpPr/>
          <p:nvPr/>
        </p:nvSpPr>
        <p:spPr>
          <a:xfrm>
            <a:off x="1266647" y="3058277"/>
            <a:ext cx="1140432" cy="3698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EDC33A-5C75-3049-8915-5DA62EBC572D}"/>
              </a:ext>
            </a:extLst>
          </p:cNvPr>
          <p:cNvSpPr/>
          <p:nvPr/>
        </p:nvSpPr>
        <p:spPr>
          <a:xfrm>
            <a:off x="1266647" y="3570272"/>
            <a:ext cx="1140432" cy="3698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69305EB7-F855-0840-8045-2E9E9D693910}"/>
              </a:ext>
            </a:extLst>
          </p:cNvPr>
          <p:cNvSpPr/>
          <p:nvPr/>
        </p:nvSpPr>
        <p:spPr>
          <a:xfrm>
            <a:off x="424167" y="2934988"/>
            <a:ext cx="750013" cy="1160979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19372-FADD-3542-BA1E-CB424FD6E62C}"/>
              </a:ext>
            </a:extLst>
          </p:cNvPr>
          <p:cNvSpPr/>
          <p:nvPr/>
        </p:nvSpPr>
        <p:spPr>
          <a:xfrm>
            <a:off x="3385335" y="912688"/>
            <a:ext cx="1140432" cy="3698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18AF677B-9768-254B-AE9D-17071D280247}"/>
              </a:ext>
            </a:extLst>
          </p:cNvPr>
          <p:cNvSpPr/>
          <p:nvPr/>
        </p:nvSpPr>
        <p:spPr>
          <a:xfrm>
            <a:off x="2542855" y="789399"/>
            <a:ext cx="750013" cy="493159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58B558-1439-B94D-8B6A-13FB711F97EB}"/>
              </a:ext>
            </a:extLst>
          </p:cNvPr>
          <p:cNvSpPr txBox="1"/>
          <p:nvPr/>
        </p:nvSpPr>
        <p:spPr>
          <a:xfrm>
            <a:off x="4525767" y="942286"/>
            <a:ext cx="200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OTSi</a:t>
            </a:r>
            <a:r>
              <a:rPr lang="en-US" dirty="0"/>
              <a:t>-min-</a:t>
            </a:r>
            <a:r>
              <a:rPr lang="en-US" dirty="0" err="1"/>
              <a:t>dist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3565DC-44F1-5840-A30A-488F43EF641F}"/>
              </a:ext>
            </a:extLst>
          </p:cNvPr>
          <p:cNvSpPr txBox="1"/>
          <p:nvPr/>
        </p:nvSpPr>
        <p:spPr>
          <a:xfrm>
            <a:off x="1089060" y="851312"/>
            <a:ext cx="200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CRG</a:t>
            </a:r>
            <a:r>
              <a:rPr lang="en-US" dirty="0"/>
              <a:t>-min-</a:t>
            </a:r>
            <a:r>
              <a:rPr lang="en-US" dirty="0" err="1"/>
              <a:t>dist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FD467B-9EA9-D148-97E7-03C6D5E147E9}"/>
              </a:ext>
            </a:extLst>
          </p:cNvPr>
          <p:cNvCxnSpPr/>
          <p:nvPr/>
        </p:nvCxnSpPr>
        <p:spPr>
          <a:xfrm flipV="1">
            <a:off x="4232953" y="2928135"/>
            <a:ext cx="0" cy="1231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786D855-FE8E-E14A-A823-A4F2868FEE35}"/>
              </a:ext>
            </a:extLst>
          </p:cNvPr>
          <p:cNvCxnSpPr>
            <a:cxnSpLocks/>
          </p:cNvCxnSpPr>
          <p:nvPr/>
        </p:nvCxnSpPr>
        <p:spPr>
          <a:xfrm>
            <a:off x="4149047" y="4065141"/>
            <a:ext cx="4830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5CAA615-1742-874D-A63C-BAFCD4620825}"/>
              </a:ext>
            </a:extLst>
          </p:cNvPr>
          <p:cNvSpPr txBox="1"/>
          <p:nvPr/>
        </p:nvSpPr>
        <p:spPr>
          <a:xfrm>
            <a:off x="8950503" y="3858166"/>
            <a:ext cx="2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D7B0CD-AE6E-7043-A7CE-6737C7624D10}"/>
              </a:ext>
            </a:extLst>
          </p:cNvPr>
          <p:cNvSpPr txBox="1"/>
          <p:nvPr/>
        </p:nvSpPr>
        <p:spPr>
          <a:xfrm>
            <a:off x="3923016" y="2908123"/>
            <a:ext cx="2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98903C-8826-0744-8779-8C4988F81865}"/>
              </a:ext>
            </a:extLst>
          </p:cNvPr>
          <p:cNvSpPr/>
          <p:nvPr/>
        </p:nvSpPr>
        <p:spPr>
          <a:xfrm rot="16200000">
            <a:off x="5895652" y="3313416"/>
            <a:ext cx="1140432" cy="3698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33092D-3F7C-3146-8371-D6CDFD972757}"/>
              </a:ext>
            </a:extLst>
          </p:cNvPr>
          <p:cNvSpPr/>
          <p:nvPr/>
        </p:nvSpPr>
        <p:spPr>
          <a:xfrm rot="16200000">
            <a:off x="6342580" y="3313416"/>
            <a:ext cx="1140432" cy="3698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8C21F2-1E1F-2F48-9A53-C7758EA0DED5}"/>
              </a:ext>
            </a:extLst>
          </p:cNvPr>
          <p:cNvCxnSpPr/>
          <p:nvPr/>
        </p:nvCxnSpPr>
        <p:spPr>
          <a:xfrm>
            <a:off x="6650803" y="2671281"/>
            <a:ext cx="0" cy="256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8837B1-E37F-EA4E-ACBA-C37B1E587AE2}"/>
              </a:ext>
            </a:extLst>
          </p:cNvPr>
          <p:cNvCxnSpPr/>
          <p:nvPr/>
        </p:nvCxnSpPr>
        <p:spPr>
          <a:xfrm>
            <a:off x="6731285" y="2669571"/>
            <a:ext cx="0" cy="256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A8ADCED-4EEA-3942-987A-47FAA8A13838}"/>
              </a:ext>
            </a:extLst>
          </p:cNvPr>
          <p:cNvCxnSpPr>
            <a:cxnSpLocks/>
          </p:cNvCxnSpPr>
          <p:nvPr/>
        </p:nvCxnSpPr>
        <p:spPr>
          <a:xfrm>
            <a:off x="6431622" y="2722653"/>
            <a:ext cx="2191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B4A6769-FE92-724F-9B9F-7C10A7381447}"/>
              </a:ext>
            </a:extLst>
          </p:cNvPr>
          <p:cNvCxnSpPr>
            <a:cxnSpLocks/>
          </p:cNvCxnSpPr>
          <p:nvPr/>
        </p:nvCxnSpPr>
        <p:spPr>
          <a:xfrm flipH="1">
            <a:off x="6717584" y="2720943"/>
            <a:ext cx="2191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6D6EB76-6F16-5C44-ACDE-2044B2A2929B}"/>
              </a:ext>
            </a:extLst>
          </p:cNvPr>
          <p:cNvSpPr txBox="1"/>
          <p:nvPr/>
        </p:nvSpPr>
        <p:spPr>
          <a:xfrm>
            <a:off x="6950466" y="2524507"/>
            <a:ext cx="200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OTSi</a:t>
            </a:r>
            <a:r>
              <a:rPr lang="en-US" dirty="0"/>
              <a:t>-min-</a:t>
            </a:r>
            <a:r>
              <a:rPr lang="en-US" dirty="0" err="1"/>
              <a:t>dist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9967A3-DCE3-A44B-B863-E38D5071CB71}"/>
              </a:ext>
            </a:extLst>
          </p:cNvPr>
          <p:cNvSpPr/>
          <p:nvPr/>
        </p:nvSpPr>
        <p:spPr>
          <a:xfrm rot="16200000">
            <a:off x="5300607" y="3310848"/>
            <a:ext cx="1140432" cy="36987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39A4D60-EE2B-6648-8646-2936DE56A31B}"/>
              </a:ext>
            </a:extLst>
          </p:cNvPr>
          <p:cNvCxnSpPr/>
          <p:nvPr/>
        </p:nvCxnSpPr>
        <p:spPr>
          <a:xfrm>
            <a:off x="6053190" y="2679845"/>
            <a:ext cx="0" cy="2568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D92B34C-F4A4-314E-8BE8-C71BC75F77C9}"/>
              </a:ext>
            </a:extLst>
          </p:cNvPr>
          <p:cNvCxnSpPr/>
          <p:nvPr/>
        </p:nvCxnSpPr>
        <p:spPr>
          <a:xfrm>
            <a:off x="6277508" y="2678135"/>
            <a:ext cx="0" cy="2568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517608-19C4-6B40-8B72-0BFE99AF67BB}"/>
              </a:ext>
            </a:extLst>
          </p:cNvPr>
          <p:cNvCxnSpPr>
            <a:cxnSpLocks/>
          </p:cNvCxnSpPr>
          <p:nvPr/>
        </p:nvCxnSpPr>
        <p:spPr>
          <a:xfrm>
            <a:off x="5834009" y="2803135"/>
            <a:ext cx="219181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628055-F991-5A40-93C9-EAE4B668C2C0}"/>
              </a:ext>
            </a:extLst>
          </p:cNvPr>
          <p:cNvCxnSpPr>
            <a:cxnSpLocks/>
          </p:cNvCxnSpPr>
          <p:nvPr/>
        </p:nvCxnSpPr>
        <p:spPr>
          <a:xfrm flipH="1">
            <a:off x="6263807" y="2801425"/>
            <a:ext cx="219181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CEF0928-B423-224F-81B0-8275431025BD}"/>
              </a:ext>
            </a:extLst>
          </p:cNvPr>
          <p:cNvSpPr txBox="1"/>
          <p:nvPr/>
        </p:nvSpPr>
        <p:spPr>
          <a:xfrm>
            <a:off x="3899889" y="2636798"/>
            <a:ext cx="200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CRG</a:t>
            </a:r>
            <a:r>
              <a:rPr lang="en-US" dirty="0"/>
              <a:t>-min-</a:t>
            </a:r>
            <a:r>
              <a:rPr lang="en-US" dirty="0" err="1"/>
              <a:t>dist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3BEAC7-F382-F544-BAAA-32E32F8F0AEE}"/>
              </a:ext>
            </a:extLst>
          </p:cNvPr>
          <p:cNvSpPr txBox="1"/>
          <p:nvPr/>
        </p:nvSpPr>
        <p:spPr>
          <a:xfrm>
            <a:off x="9721394" y="2797997"/>
            <a:ext cx="2407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Routing the CRG keeps </a:t>
            </a:r>
            <a:r>
              <a:rPr lang="en-US" dirty="0" err="1"/>
              <a:t>OTSis</a:t>
            </a:r>
            <a:r>
              <a:rPr lang="en-US" dirty="0"/>
              <a:t> together in one large slot (MC)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06AA581-CB31-BD46-91A0-FA576904A3E9}"/>
              </a:ext>
            </a:extLst>
          </p:cNvPr>
          <p:cNvSpPr/>
          <p:nvPr/>
        </p:nvSpPr>
        <p:spPr>
          <a:xfrm>
            <a:off x="1271490" y="5197598"/>
            <a:ext cx="1140432" cy="3698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A966FF-3015-9F40-8372-F30116A767CA}"/>
              </a:ext>
            </a:extLst>
          </p:cNvPr>
          <p:cNvSpPr/>
          <p:nvPr/>
        </p:nvSpPr>
        <p:spPr>
          <a:xfrm>
            <a:off x="1271490" y="5709593"/>
            <a:ext cx="1140432" cy="3698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39" name="Process 38">
            <a:extLst>
              <a:ext uri="{FF2B5EF4-FFF2-40B4-BE49-F238E27FC236}">
                <a16:creationId xmlns:a16="http://schemas.microsoft.com/office/drawing/2014/main" id="{B8FDB6AF-288A-2B4A-9B31-C0A9281B36BF}"/>
              </a:ext>
            </a:extLst>
          </p:cNvPr>
          <p:cNvSpPr/>
          <p:nvPr/>
        </p:nvSpPr>
        <p:spPr>
          <a:xfrm>
            <a:off x="429010" y="5074309"/>
            <a:ext cx="750013" cy="1160979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CRG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71CDB1-1288-EC44-BD18-747A9ADB9CA0}"/>
              </a:ext>
            </a:extLst>
          </p:cNvPr>
          <p:cNvCxnSpPr/>
          <p:nvPr/>
        </p:nvCxnSpPr>
        <p:spPr>
          <a:xfrm flipV="1">
            <a:off x="4237796" y="5067456"/>
            <a:ext cx="0" cy="1231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93677E4-E04B-3147-BF11-25ED0C8F3ECE}"/>
              </a:ext>
            </a:extLst>
          </p:cNvPr>
          <p:cNvCxnSpPr>
            <a:cxnSpLocks/>
          </p:cNvCxnSpPr>
          <p:nvPr/>
        </p:nvCxnSpPr>
        <p:spPr>
          <a:xfrm>
            <a:off x="4153890" y="6204462"/>
            <a:ext cx="4830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1620802-AEB3-3247-86F3-794BCF3E79F3}"/>
              </a:ext>
            </a:extLst>
          </p:cNvPr>
          <p:cNvSpPr txBox="1"/>
          <p:nvPr/>
        </p:nvSpPr>
        <p:spPr>
          <a:xfrm>
            <a:off x="8987880" y="6089811"/>
            <a:ext cx="23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CA42C5-C834-1049-B960-25EDA606AA4B}"/>
              </a:ext>
            </a:extLst>
          </p:cNvPr>
          <p:cNvSpPr txBox="1"/>
          <p:nvPr/>
        </p:nvSpPr>
        <p:spPr>
          <a:xfrm>
            <a:off x="3927859" y="5047444"/>
            <a:ext cx="2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29AF7F0-0B39-CA4B-B622-AEFE6AF2E9F3}"/>
              </a:ext>
            </a:extLst>
          </p:cNvPr>
          <p:cNvSpPr/>
          <p:nvPr/>
        </p:nvSpPr>
        <p:spPr>
          <a:xfrm rot="16200000">
            <a:off x="5900495" y="5452737"/>
            <a:ext cx="1140432" cy="3698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BDBC3D-2228-624C-9593-53C435ED81C7}"/>
              </a:ext>
            </a:extLst>
          </p:cNvPr>
          <p:cNvSpPr/>
          <p:nvPr/>
        </p:nvSpPr>
        <p:spPr>
          <a:xfrm rot="16200000">
            <a:off x="7039019" y="5449310"/>
            <a:ext cx="1140432" cy="3698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6020157-13B3-C540-A19F-881B2534414F}"/>
              </a:ext>
            </a:extLst>
          </p:cNvPr>
          <p:cNvSpPr/>
          <p:nvPr/>
        </p:nvSpPr>
        <p:spPr>
          <a:xfrm rot="16200000">
            <a:off x="5305450" y="5450169"/>
            <a:ext cx="1140432" cy="3698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ED92498-9FD7-5844-88CA-7DCE81EEEB35}"/>
              </a:ext>
            </a:extLst>
          </p:cNvPr>
          <p:cNvCxnSpPr/>
          <p:nvPr/>
        </p:nvCxnSpPr>
        <p:spPr>
          <a:xfrm>
            <a:off x="6058033" y="4819166"/>
            <a:ext cx="0" cy="2568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78316B8-2A23-4246-8A15-E53CDE76C3B9}"/>
              </a:ext>
            </a:extLst>
          </p:cNvPr>
          <p:cNvCxnSpPr/>
          <p:nvPr/>
        </p:nvCxnSpPr>
        <p:spPr>
          <a:xfrm>
            <a:off x="6282351" y="4817456"/>
            <a:ext cx="0" cy="2568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526F4F5-D8AF-3C42-BA78-B103CE70E44F}"/>
              </a:ext>
            </a:extLst>
          </p:cNvPr>
          <p:cNvCxnSpPr>
            <a:cxnSpLocks/>
          </p:cNvCxnSpPr>
          <p:nvPr/>
        </p:nvCxnSpPr>
        <p:spPr>
          <a:xfrm>
            <a:off x="5838852" y="4942456"/>
            <a:ext cx="219181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3848A7-6877-1449-BFF0-68EE2CAE0D47}"/>
              </a:ext>
            </a:extLst>
          </p:cNvPr>
          <p:cNvCxnSpPr>
            <a:cxnSpLocks/>
          </p:cNvCxnSpPr>
          <p:nvPr/>
        </p:nvCxnSpPr>
        <p:spPr>
          <a:xfrm flipH="1" flipV="1">
            <a:off x="6268651" y="4940746"/>
            <a:ext cx="162971" cy="513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5F4EB130-2FEE-1A45-A1D8-EA7F38122705}"/>
              </a:ext>
            </a:extLst>
          </p:cNvPr>
          <p:cNvSpPr txBox="1"/>
          <p:nvPr/>
        </p:nvSpPr>
        <p:spPr>
          <a:xfrm>
            <a:off x="3904732" y="4776119"/>
            <a:ext cx="200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CRG</a:t>
            </a:r>
            <a:r>
              <a:rPr lang="en-US" dirty="0"/>
              <a:t>-min-</a:t>
            </a:r>
            <a:r>
              <a:rPr lang="en-US" dirty="0" err="1"/>
              <a:t>dist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AC3BE3F-D0D7-9745-9795-1A7488DFD64A}"/>
              </a:ext>
            </a:extLst>
          </p:cNvPr>
          <p:cNvSpPr txBox="1"/>
          <p:nvPr/>
        </p:nvSpPr>
        <p:spPr>
          <a:xfrm>
            <a:off x="9726237" y="4937318"/>
            <a:ext cx="2407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Routing the </a:t>
            </a:r>
            <a:r>
              <a:rPr lang="en-US" dirty="0" err="1"/>
              <a:t>OTSi</a:t>
            </a:r>
            <a:r>
              <a:rPr lang="en-US" dirty="0"/>
              <a:t> spreads </a:t>
            </a:r>
            <a:r>
              <a:rPr lang="en-US" dirty="0" err="1"/>
              <a:t>OTSis</a:t>
            </a:r>
            <a:r>
              <a:rPr lang="en-US" dirty="0"/>
              <a:t> across the spectrum but still following the </a:t>
            </a:r>
            <a:r>
              <a:rPr lang="en-US"/>
              <a:t>same route</a:t>
            </a:r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FC3152F-256C-004E-8E66-9762EBD7175A}"/>
              </a:ext>
            </a:extLst>
          </p:cNvPr>
          <p:cNvSpPr/>
          <p:nvPr/>
        </p:nvSpPr>
        <p:spPr>
          <a:xfrm rot="16200000">
            <a:off x="4868657" y="5449311"/>
            <a:ext cx="1140432" cy="3698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BD6ADCB-48AE-A64E-8469-4C52176BAA99}"/>
              </a:ext>
            </a:extLst>
          </p:cNvPr>
          <p:cNvSpPr/>
          <p:nvPr/>
        </p:nvSpPr>
        <p:spPr>
          <a:xfrm rot="16200000">
            <a:off x="6512568" y="5446183"/>
            <a:ext cx="1140432" cy="3698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OTSi</a:t>
            </a:r>
            <a:endParaRPr lang="en-US" dirty="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913F0B6-0BB4-7A43-B127-E980FDADB986}"/>
              </a:ext>
            </a:extLst>
          </p:cNvPr>
          <p:cNvCxnSpPr/>
          <p:nvPr/>
        </p:nvCxnSpPr>
        <p:spPr>
          <a:xfrm>
            <a:off x="6654570" y="4814810"/>
            <a:ext cx="0" cy="2568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5C026BF-34B7-DA4B-A249-2A7C6791EF66}"/>
              </a:ext>
            </a:extLst>
          </p:cNvPr>
          <p:cNvCxnSpPr/>
          <p:nvPr/>
        </p:nvCxnSpPr>
        <p:spPr>
          <a:xfrm>
            <a:off x="6878888" y="4813100"/>
            <a:ext cx="0" cy="2568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DD7F5FA-4FE1-B64F-8992-FCE8AE3F8267}"/>
              </a:ext>
            </a:extLst>
          </p:cNvPr>
          <p:cNvCxnSpPr>
            <a:cxnSpLocks/>
          </p:cNvCxnSpPr>
          <p:nvPr/>
        </p:nvCxnSpPr>
        <p:spPr>
          <a:xfrm>
            <a:off x="6534366" y="4938100"/>
            <a:ext cx="120204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8B6AD65-2D31-6E4F-ADAC-80AF52A7BDCA}"/>
              </a:ext>
            </a:extLst>
          </p:cNvPr>
          <p:cNvCxnSpPr>
            <a:cxnSpLocks/>
          </p:cNvCxnSpPr>
          <p:nvPr/>
        </p:nvCxnSpPr>
        <p:spPr>
          <a:xfrm flipH="1" flipV="1">
            <a:off x="6865188" y="4936390"/>
            <a:ext cx="85278" cy="949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0ADCBDE-FF93-4348-AC3B-14B7F0333FEB}"/>
              </a:ext>
            </a:extLst>
          </p:cNvPr>
          <p:cNvCxnSpPr/>
          <p:nvPr/>
        </p:nvCxnSpPr>
        <p:spPr>
          <a:xfrm>
            <a:off x="7251107" y="4810454"/>
            <a:ext cx="0" cy="2568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01233BC-B40A-7E42-B094-9BB8FC68EFD0}"/>
              </a:ext>
            </a:extLst>
          </p:cNvPr>
          <p:cNvCxnSpPr/>
          <p:nvPr/>
        </p:nvCxnSpPr>
        <p:spPr>
          <a:xfrm>
            <a:off x="7488488" y="4808744"/>
            <a:ext cx="0" cy="25685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35449F6-A119-7445-A8E4-E216AA180390}"/>
              </a:ext>
            </a:extLst>
          </p:cNvPr>
          <p:cNvCxnSpPr>
            <a:cxnSpLocks/>
          </p:cNvCxnSpPr>
          <p:nvPr/>
        </p:nvCxnSpPr>
        <p:spPr>
          <a:xfrm flipV="1">
            <a:off x="7097731" y="4933744"/>
            <a:ext cx="166439" cy="513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2E4A63C-9105-0343-B63D-98CF21522DFB}"/>
              </a:ext>
            </a:extLst>
          </p:cNvPr>
          <p:cNvCxnSpPr>
            <a:cxnSpLocks/>
          </p:cNvCxnSpPr>
          <p:nvPr/>
        </p:nvCxnSpPr>
        <p:spPr>
          <a:xfrm flipH="1">
            <a:off x="7474787" y="4932034"/>
            <a:ext cx="219181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86B2925-D032-634B-8B3A-6165BCF58970}"/>
              </a:ext>
            </a:extLst>
          </p:cNvPr>
          <p:cNvGrpSpPr/>
          <p:nvPr/>
        </p:nvGrpSpPr>
        <p:grpSpPr>
          <a:xfrm>
            <a:off x="6263807" y="6207888"/>
            <a:ext cx="1530364" cy="414981"/>
            <a:chOff x="6263807" y="6207888"/>
            <a:chExt cx="1530364" cy="414981"/>
          </a:xfrm>
        </p:grpSpPr>
        <p:sp>
          <p:nvSpPr>
            <p:cNvPr id="72" name="Process 71">
              <a:extLst>
                <a:ext uri="{FF2B5EF4-FFF2-40B4-BE49-F238E27FC236}">
                  <a16:creationId xmlns:a16="http://schemas.microsoft.com/office/drawing/2014/main" id="{F07A424B-8BB9-FD46-89B0-B0C78ACD9926}"/>
                </a:ext>
              </a:extLst>
            </p:cNvPr>
            <p:cNvSpPr/>
            <p:nvPr/>
          </p:nvSpPr>
          <p:spPr>
            <a:xfrm>
              <a:off x="6263807" y="6207888"/>
              <a:ext cx="1530364" cy="414981"/>
            </a:xfrm>
            <a:prstGeom prst="flowChartProces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/>
                <a:t>CRG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9F1B37A-9924-194C-82A0-6DDA702C3D30}"/>
                </a:ext>
              </a:extLst>
            </p:cNvPr>
            <p:cNvSpPr/>
            <p:nvPr/>
          </p:nvSpPr>
          <p:spPr>
            <a:xfrm>
              <a:off x="6759059" y="6230440"/>
              <a:ext cx="603559" cy="215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95776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565</Words>
  <Application>Microsoft Macintosh PowerPoint</Application>
  <PresentationFormat>Widescreen</PresentationFormat>
  <Paragraphs>95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 v4.08</dc:creator>
  <cp:lastModifiedBy>Gert Grammel</cp:lastModifiedBy>
  <cp:revision>25</cp:revision>
  <dcterms:created xsi:type="dcterms:W3CDTF">2020-04-27T09:53:49Z</dcterms:created>
  <dcterms:modified xsi:type="dcterms:W3CDTF">2020-05-28T14:08:08Z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1588838669</vt:lpwstr>
  </property>
</Properties>
</file>